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72" r:id="rId5"/>
    <p:sldId id="273" r:id="rId6"/>
    <p:sldId id="274" r:id="rId7"/>
    <p:sldId id="265" r:id="rId8"/>
    <p:sldId id="275" r:id="rId9"/>
    <p:sldId id="268" r:id="rId10"/>
    <p:sldId id="269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97" autoAdjust="0"/>
  </p:normalViewPr>
  <p:slideViewPr>
    <p:cSldViewPr snapToGrid="0">
      <p:cViewPr varScale="1">
        <p:scale>
          <a:sx n="77" d="100"/>
          <a:sy n="77" d="100"/>
        </p:scale>
        <p:origin x="1878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8178E-A311-494B-8671-17E3928228AF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2B126-CE21-4805-AAC0-4F50ADCAD8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39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REST ist ein Architekturstil für die Erstellung von Webanwendungen, während GraphQL eine Abfragesprache für APIs ist.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In REST-basierten APIs bestimmt der Server die Datenstruktur, die zurückgegeben wird, während bei GraphQL der Client die Daten spezifiziert, die er benötigt.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REST-basierte APIs haben in der Regel separate Endpunkte für jede Ressource, während GraphQL eine einzige Endpunkt-URL verwendet.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REST-basierte APIs verwenden in der Regel HTTP-Verben wie GET, POST, PUT und DELETE, während GraphQL nur HTTP-POST verwendet und die Abfrage in einem JSON-Body gesendet wird.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REST-basierte APIs haben manchmal Over- oder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Underfetching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-Probleme, während GraphQL diese Probleme durch präzise Abfragen löst und nur die benötigten Daten zurückgibt.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REST-basierte APIs sind in der Regel einfacher zu verstehen und zu implementieren, während GraphQL eine höhere Lernkurve hat, aber flexibler und effizienter sein kann.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2B126-CE21-4805-AAC0-4F50ADCAD8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97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Hier sind einige Tools und Bibliotheken für GraphQL in .NET: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GraphQL-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DotNet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: Eine Open-Source-Bibliothek für die Entwicklung von GraphQL-Servern in .NET.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HotChocolate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: Eine weitere Open-Source-Bibliothek für GraphQL in .NET, die einfach zu bedienen und schnell ist.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GraphiQL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: Ein interaktives Web-IDE-Tool für GraphQL-Abfragen und -Mutationen.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Altair GraphQL Client: Eine Desktop-App für GraphQL-Abfragen, die in verschiedenen Programmiersprachen verwendet werden kann.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GraphQL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Playground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: Eine Webanwendung für die Ausführung von GraphQL-Abfragen und -Mutationen mit Unterstützung für interaktive Dokumentation.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Strawberry Shake: Eine Bibliothek für die Verwendung von GraphQL-Clients in .NET-Anwendungen.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GraphQL Code Generator: Eine CLI-basierte Bibliothek für die automatische Generierung von Client- und Server-Code aus einem GraphQL-Schema.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Hasura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: Eine Open-Source-Engine, die eine einfache Möglichkeit bietet, einen GraphQL-Server auf einer bestehenden Datenbank aufzubauen.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Apollo Client: Eine JavaScript-Bibliothek für den Zugriff auf GraphQL-Server von einem Browser oder einer mobilen App aus.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AppSync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SDK für .NET: Eine Bibliothek für die Verwendung von AWS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AppSync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in .NET-Anwendungen.</a:t>
            </a:r>
          </a:p>
          <a:p>
            <a:pPr algn="l"/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Diese Tools und Bibliotheken machen die Arbeit mit GraphQL in .NET einfacher und effizienter. Sie bieten Entwicklern eine Vielzahl von Funktionen, einschließlich der Möglichkeit, GraphQL-Server zu erstellen, Abfragen zu erstellen, Dokumentation zu generieren und vieles mehr.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2B126-CE21-4805-AAC0-4F50ADCAD8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36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D4BB6-80A9-B6EC-6089-36612385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78313B-4F14-22EC-AF30-2DD2A537A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90136-072F-FC7A-4F1D-59804983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E3E-83A7-4400-BDBE-3CBF0C7022E2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FB67E7-44FB-CB78-4BBA-3F386D1E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25196D-8E36-CE59-04B4-98588B28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74F-B2D1-4225-AD7E-FC03F8D4C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86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09136-A38A-583B-66E6-D22BA590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7F4AD0-FA2F-D948-8BF4-D27E49299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F02284-6756-A181-50A8-33FF434C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E3E-83A7-4400-BDBE-3CBF0C7022E2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87207-F8C2-3A64-81DC-93E36CB7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7BD360-69FC-181B-CF7C-20D2CEA2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74F-B2D1-4225-AD7E-FC03F8D4C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14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71F371-FE4F-AD10-E67C-61109419C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A75A94-4146-2F55-D9DE-6F3DE1EAD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997DA-294B-C269-3942-3D7C85F5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E3E-83A7-4400-BDBE-3CBF0C7022E2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B292A-1E49-15C8-35C2-0C0088B5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523C8C-E290-5740-E1DE-7119405C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74F-B2D1-4225-AD7E-FC03F8D4C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BA62E-7A63-F9AF-4143-2C2EBA2A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2F4B9-57D9-2703-4470-B784FB95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AA07EF-B666-FDDC-FFF6-311F4D1D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E3E-83A7-4400-BDBE-3CBF0C7022E2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E966C-B43D-3722-C240-0B685FD8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620F21-F5B3-6547-A537-4B5B15F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74F-B2D1-4225-AD7E-FC03F8D4C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47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C4A72-7533-3AC2-CDCC-2E62BC74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AA741B-AC0F-F2A8-BCCA-4B01FD4AE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0F62A-56D9-69E0-3F53-9F66DFA6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E3E-83A7-4400-BDBE-3CBF0C7022E2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89B1B8-2665-39A9-E31F-DBBA408A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C53EB-5CC3-0B58-6151-C7504244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74F-B2D1-4225-AD7E-FC03F8D4C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32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7B60D-6E74-1292-8BC6-6A56358F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FCE0D-E0C2-5EF5-5A02-8B3B35BA4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89ED44-027F-324E-AE03-FB6029901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13440A-53D7-1630-02BE-5D6A4D38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E3E-83A7-4400-BDBE-3CBF0C7022E2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28362F-CFAD-5FBC-B380-C0564B40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6FADFE-61DD-4618-DBA4-F8C9EE5B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74F-B2D1-4225-AD7E-FC03F8D4C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3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19644-ABB5-872D-F6BA-9A2EBF41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1A02AA-3CE7-7A69-B670-D7319742F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A4C8FB-B85A-6226-3E3C-A1AF8D6E0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1B5400-728A-E1D4-3447-4DAA6E479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29E847-50FF-A56E-8578-24DA05501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E0977E-8374-831E-BC7E-A8AA4CBF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E3E-83A7-4400-BDBE-3CBF0C7022E2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D78D54-B50B-5D14-DA9D-90608BB8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946611-346D-59AF-77B9-88863246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74F-B2D1-4225-AD7E-FC03F8D4C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74AAE-913A-1C39-B90B-038C423B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8E7CEB-6446-F1D5-FDFA-230379DD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E3E-83A7-4400-BDBE-3CBF0C7022E2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F14326-B5C2-6862-5FEC-4982FA1C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CBB9DB-E686-A923-5887-76989474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74F-B2D1-4225-AD7E-FC03F8D4C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40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2EBBBC-1F72-ED9F-8A71-C75790E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E3E-83A7-4400-BDBE-3CBF0C7022E2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32CE5B-28A1-538C-9B58-A1D1E897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06983-DF7A-39FD-8512-8D8FE813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74F-B2D1-4225-AD7E-FC03F8D4C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E2E31-B482-030D-D16B-B3D4F93E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92AAC-2F0A-A900-0107-41BB36CA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A1306C-C7E3-AA3D-A03D-1F3314C48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DD81DB-35C8-34C5-D658-45694F9B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E3E-83A7-4400-BDBE-3CBF0C7022E2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312DDD-D7DF-90A0-6D7F-4BFAC4F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FABF15-69AE-9C33-693B-9BE6A5D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74F-B2D1-4225-AD7E-FC03F8D4C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0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5CAF7-F5AA-B6A9-8D0F-C865522D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F16235-A12F-85E1-EDB8-8AFD96E31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0EA0CD-9258-674A-6DD9-73C48F15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B19975-4E4B-55E4-1505-3217E915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E3E-83A7-4400-BDBE-3CBF0C7022E2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801023-05DF-91DC-3778-D0749851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7D460F-CDD7-377A-38F2-C721DE2D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74F-B2D1-4225-AD7E-FC03F8D4C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94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EC389E-29B2-7BC0-868E-94725084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8A13D7-E5D2-6E63-3C83-510DDF1B2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EE352-7781-06AE-2B7F-0DFB538E9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C5E3E-83A7-4400-BDBE-3CBF0C7022E2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862189-C4AD-4ED8-AAFF-5A0A8AF62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73DDCE-9370-718B-C3C0-DF05F909B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874F-B2D1-4225-AD7E-FC03F8D4C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33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01AB1-5B68-0BF8-BB64-935368A63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GraphQL und .NET</a:t>
            </a:r>
            <a:br>
              <a:rPr lang="de-DE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Eine Einführung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ADA97E-6426-1537-CF9E-FFE4F156F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Serkan Uslubas</a:t>
            </a:r>
          </a:p>
          <a:p>
            <a:r>
              <a:rPr lang="de-DE" dirty="0"/>
              <a:t>12.03.2023</a:t>
            </a:r>
          </a:p>
        </p:txBody>
      </p:sp>
    </p:spTree>
    <p:extLst>
      <p:ext uri="{BB962C8B-B14F-4D97-AF65-F5344CB8AC3E}">
        <p14:creationId xmlns:p14="http://schemas.microsoft.com/office/powerpoint/2010/main" val="709352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807CF-86C8-06FA-119E-1896E258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Fazit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D51FB-5E7E-B425-B626-14AF9690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Vorteile überwiegen</a:t>
            </a:r>
          </a:p>
          <a:p>
            <a:r>
              <a:rPr lang="de-DE" dirty="0"/>
              <a:t>Nachteile sind überwindbar mit</a:t>
            </a:r>
          </a:p>
        </p:txBody>
      </p:sp>
    </p:spTree>
    <p:extLst>
      <p:ext uri="{BB962C8B-B14F-4D97-AF65-F5344CB8AC3E}">
        <p14:creationId xmlns:p14="http://schemas.microsoft.com/office/powerpoint/2010/main" val="12059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FFB01-983B-581D-91E4-02FB2441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Beispielanwendungen mit GraphQL und .NET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CA3345-50A2-6EE5-FC0A-09EA39B2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2714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E6561-1368-6299-A518-0B1BFD47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Definition von GraphQL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76F16-C3CC-1A65-1C9D-D6DE3095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GraphQL ist eine Abfragesprache für APIs.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Entwickelt von Facebook.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Erlaubt das flexible Abfragen für Daten.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Kein  Over- bzw.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Under-fetching</a:t>
            </a:r>
            <a:endParaRPr lang="de-DE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Verringert die Menge an Netzwerkverkehr.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Kann mit einer Vielzahl von Programmiersprachen 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76425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0211C-250F-0118-2364-0850F06D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Unterschied zwischen REST und GraphQL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C1275CF-8AFE-46B9-4655-7BE76F138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736754"/>
              </p:ext>
            </p:extLst>
          </p:nvPr>
        </p:nvGraphicFramePr>
        <p:xfrm>
          <a:off x="1014607" y="1690688"/>
          <a:ext cx="9950886" cy="4848254"/>
        </p:xfrm>
        <a:graphic>
          <a:graphicData uri="http://schemas.openxmlformats.org/drawingml/2006/table">
            <a:tbl>
              <a:tblPr/>
              <a:tblGrid>
                <a:gridCol w="3316962">
                  <a:extLst>
                    <a:ext uri="{9D8B030D-6E8A-4147-A177-3AD203B41FA5}">
                      <a16:colId xmlns:a16="http://schemas.microsoft.com/office/drawing/2014/main" val="2475432316"/>
                    </a:ext>
                  </a:extLst>
                </a:gridCol>
                <a:gridCol w="3316962">
                  <a:extLst>
                    <a:ext uri="{9D8B030D-6E8A-4147-A177-3AD203B41FA5}">
                      <a16:colId xmlns:a16="http://schemas.microsoft.com/office/drawing/2014/main" val="2065506258"/>
                    </a:ext>
                  </a:extLst>
                </a:gridCol>
                <a:gridCol w="3316962">
                  <a:extLst>
                    <a:ext uri="{9D8B030D-6E8A-4147-A177-3AD203B41FA5}">
                      <a16:colId xmlns:a16="http://schemas.microsoft.com/office/drawing/2014/main" val="826381665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fontAlgn="b"/>
                      <a:r>
                        <a:rPr lang="de-DE" sz="2000" b="1" dirty="0">
                          <a:effectLst/>
                        </a:rPr>
                        <a:t>Merkmal</a:t>
                      </a:r>
                    </a:p>
                  </a:txBody>
                  <a:tcPr marL="87027" marR="87027" marT="43513" marB="43513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de-DE" sz="2000" b="1">
                          <a:effectLst/>
                        </a:rPr>
                        <a:t>REST</a:t>
                      </a:r>
                    </a:p>
                  </a:txBody>
                  <a:tcPr marL="87027" marR="87027" marT="43513" marB="43513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de-DE" sz="2000" b="1">
                          <a:effectLst/>
                        </a:rPr>
                        <a:t>GraphQL</a:t>
                      </a:r>
                    </a:p>
                  </a:txBody>
                  <a:tcPr marL="87027" marR="87027" marT="43513" marB="43513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62593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fontAlgn="base"/>
                      <a:endParaRPr lang="de-DE" sz="20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Ist ein </a:t>
                      </a:r>
                      <a:r>
                        <a:rPr lang="de-DE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Architekturstil</a:t>
                      </a:r>
                      <a:endParaRPr lang="de-DE" sz="20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Abfragesprache für APIs</a:t>
                      </a:r>
                      <a:endParaRPr lang="de-DE" sz="20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17262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Datenstruktur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Vom Server bestimmt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Vom Client spezifiziert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01593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Endpunkt-URL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Separate URLs für unterschiedliche Ressourcen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Eine URL für unterschiedliche Ressourcen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57224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HTTP-Verben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GET, POST, PUT, DELETE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Nur HTTP-POST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247889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Datenrückgabe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Over- oder </a:t>
                      </a:r>
                      <a:r>
                        <a:rPr lang="de-DE" sz="2000" dirty="0" err="1">
                          <a:effectLst/>
                        </a:rPr>
                        <a:t>Underfetching</a:t>
                      </a:r>
                      <a:endParaRPr lang="de-DE" sz="20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Präzise und flexible Abfragen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222172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Einfachheit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Einfacher zu verstehen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Höhere Lernkurve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64041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Flexibilität und Effizienz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Begrenzt, abhängig von Ressourcen und Endpunkten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Flexibel, effizient, reduziert Netzwerkverkehr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186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9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B5668F-FD97-A35D-C208-A80F6A91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762125"/>
            <a:ext cx="68103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48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bildung 3: Beispielhafte Systemlandschaft mit GraphQL als Middleware (© Philipp Hartenfeller)">
            <a:extLst>
              <a:ext uri="{FF2B5EF4-FFF2-40B4-BE49-F238E27FC236}">
                <a16:creationId xmlns:a16="http://schemas.microsoft.com/office/drawing/2014/main" id="{43CAFA38-E380-EBAC-0942-1D17735A8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0"/>
            <a:ext cx="897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49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Query und Result im JSON-Format">
            <a:extLst>
              <a:ext uri="{FF2B5EF4-FFF2-40B4-BE49-F238E27FC236}">
                <a16:creationId xmlns:a16="http://schemas.microsoft.com/office/drawing/2014/main" id="{1C836000-B28A-37A7-4D41-BB49E193C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62D968-10AC-D1AC-1D5A-A8924CE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23" y="2298297"/>
            <a:ext cx="9317167" cy="19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8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3EBAE-305D-C324-4D23-7CA54A34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Tools und Bibliotheken für GraphQL in .NET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C68E226-AD0F-E75F-99D8-93811204F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18530"/>
              </p:ext>
            </p:extLst>
          </p:nvPr>
        </p:nvGraphicFramePr>
        <p:xfrm>
          <a:off x="421709" y="1513193"/>
          <a:ext cx="11348581" cy="4048736"/>
        </p:xfrm>
        <a:graphic>
          <a:graphicData uri="http://schemas.openxmlformats.org/drawingml/2006/table">
            <a:tbl>
              <a:tblPr/>
              <a:tblGrid>
                <a:gridCol w="2029298">
                  <a:extLst>
                    <a:ext uri="{9D8B030D-6E8A-4147-A177-3AD203B41FA5}">
                      <a16:colId xmlns:a16="http://schemas.microsoft.com/office/drawing/2014/main" val="100535897"/>
                    </a:ext>
                  </a:extLst>
                </a:gridCol>
                <a:gridCol w="9319283">
                  <a:extLst>
                    <a:ext uri="{9D8B030D-6E8A-4147-A177-3AD203B41FA5}">
                      <a16:colId xmlns:a16="http://schemas.microsoft.com/office/drawing/2014/main" val="366731912"/>
                    </a:ext>
                  </a:extLst>
                </a:gridCol>
              </a:tblGrid>
              <a:tr h="195566">
                <a:tc>
                  <a:txBody>
                    <a:bodyPr/>
                    <a:lstStyle/>
                    <a:p>
                      <a:pPr fontAlgn="b"/>
                      <a:r>
                        <a:rPr lang="de-DE" sz="2000" b="1">
                          <a:effectLst/>
                        </a:rPr>
                        <a:t>Tool/Bibliothek</a:t>
                      </a:r>
                    </a:p>
                  </a:txBody>
                  <a:tcPr marL="48891" marR="48891" marT="24446" marB="24446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de-DE" sz="2000" b="1" dirty="0">
                          <a:effectLst/>
                        </a:rPr>
                        <a:t>Beschreibung</a:t>
                      </a:r>
                    </a:p>
                  </a:txBody>
                  <a:tcPr marL="48891" marR="48891" marT="24446" marB="24446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742066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GraphQL-DotNet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Eine Open-Source-Bibliothek .NET.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15930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pPr fontAlgn="base"/>
                      <a:r>
                        <a:rPr lang="de-DE" sz="2000" b="1" dirty="0" err="1">
                          <a:effectLst/>
                        </a:rPr>
                        <a:t>HotChocolate</a:t>
                      </a:r>
                      <a:endParaRPr lang="de-DE" sz="2000" b="1" dirty="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Eine weitere Open-Source-Bibliothek für GraphQL in .NET, die einfach zu bedienen und schnell ist.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618176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GraphiQL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Ein interaktives Web-IDE-Tool für GraphQL-Abfragen und -Mutationen.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651562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GraphQL Playground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Eine Webanwendung für die Ausführung von GraphQL-Abfragen und -Mutationen mit Unterstützung für interaktive Dokumentation.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079400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Strawberry Shake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Eine Bibliothek für die Verwendung von GraphQL-Clients in .NET-Anwendungen.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389603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 err="1">
                          <a:effectLst/>
                        </a:rPr>
                        <a:t>Hasura</a:t>
                      </a:r>
                      <a:endParaRPr lang="de-DE" sz="2000" dirty="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Eine Open-Source-Engine, die eine einfache Möglichkeit bietet, einen GraphQL-Server auf einer bestehenden Datenbank aufzubauen.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279529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pPr fontAlgn="base"/>
                      <a:r>
                        <a:rPr lang="de-DE" sz="2000">
                          <a:effectLst/>
                        </a:rPr>
                        <a:t>Apollo Client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>
                          <a:effectLst/>
                        </a:rPr>
                        <a:t>Eine JavaScript-Bibliothek für den Zugriff auf GraphQL-Server von einem Browser oder einer mobilen App aus.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35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49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8AAF3-FF8D-E3F4-B6F9-0254CA6D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</a:t>
            </a:r>
            <a:r>
              <a:rPr lang="de-DE" dirty="0" err="1"/>
              <a:t>Functioniert</a:t>
            </a:r>
            <a:r>
              <a:rPr lang="de-DE" dirty="0"/>
              <a:t> </a:t>
            </a:r>
            <a:r>
              <a:rPr lang="de-DE" dirty="0" err="1"/>
              <a:t>HotChocolate</a:t>
            </a:r>
            <a:r>
              <a:rPr lang="de-DE" dirty="0"/>
              <a:t>?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BD0FA47-C82F-E042-878A-A0577642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71" y="1808054"/>
            <a:ext cx="8382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99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C2BB7-ED09-208B-6391-4BFFFCBD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Herausforderungen bei der Verwendung von GraphQL und .NET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ECBF8-5879-5C4B-B767-93B42C58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Neues lernen</a:t>
            </a:r>
          </a:p>
          <a:p>
            <a:r>
              <a:rPr lang="de-DE" dirty="0" err="1"/>
              <a:t>Inperformante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möglich, weil GraphQL flexibel ist.</a:t>
            </a:r>
          </a:p>
          <a:p>
            <a:r>
              <a:rPr lang="de-DE" dirty="0"/>
              <a:t>Integration in </a:t>
            </a:r>
            <a:r>
              <a:rPr lang="de-DE" dirty="0" err="1"/>
              <a:t>vorhande</a:t>
            </a:r>
            <a:r>
              <a:rPr lang="de-DE" dirty="0"/>
              <a:t> </a:t>
            </a:r>
            <a:r>
              <a:rPr lang="de-DE" dirty="0" err="1"/>
              <a:t>systeme</a:t>
            </a:r>
            <a:r>
              <a:rPr lang="de-DE" dirty="0"/>
              <a:t>, heißt zusätzliche Komplexität</a:t>
            </a:r>
          </a:p>
          <a:p>
            <a:r>
              <a:rPr lang="de-DE" dirty="0"/>
              <a:t>Akzeptanz im Team</a:t>
            </a:r>
          </a:p>
          <a:p>
            <a:r>
              <a:rPr lang="de-DE" dirty="0"/>
              <a:t>Mangel an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93107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Breitbild</PresentationFormat>
  <Paragraphs>83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</vt:lpstr>
      <vt:lpstr>GraphQL und .NET Eine Einführung</vt:lpstr>
      <vt:lpstr>Definition von GraphQL</vt:lpstr>
      <vt:lpstr>Unterschied zwischen REST und GraphQL</vt:lpstr>
      <vt:lpstr>PowerPoint-Präsentation</vt:lpstr>
      <vt:lpstr>PowerPoint-Präsentation</vt:lpstr>
      <vt:lpstr>PowerPoint-Präsentation</vt:lpstr>
      <vt:lpstr>Tools und Bibliotheken für GraphQL in .NET</vt:lpstr>
      <vt:lpstr>Wie Functioniert HotChocolate?</vt:lpstr>
      <vt:lpstr>Herausforderungen bei der Verwendung von GraphQL und .NET</vt:lpstr>
      <vt:lpstr>Fazit</vt:lpstr>
      <vt:lpstr>Beispielanwendungen mit GraphQL und 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 und .NET: Eine Einführung</dc:title>
  <dc:creator>Serkan Uslubas</dc:creator>
  <cp:lastModifiedBy>Serkan Uslubas</cp:lastModifiedBy>
  <cp:revision>20</cp:revision>
  <dcterms:created xsi:type="dcterms:W3CDTF">2023-03-12T15:19:28Z</dcterms:created>
  <dcterms:modified xsi:type="dcterms:W3CDTF">2023-03-12T17:10:37Z</dcterms:modified>
</cp:coreProperties>
</file>