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9" r:id="rId3"/>
    <p:sldId id="295" r:id="rId4"/>
    <p:sldId id="257" r:id="rId5"/>
    <p:sldId id="266" r:id="rId6"/>
    <p:sldId id="298" r:id="rId7"/>
    <p:sldId id="299" r:id="rId8"/>
    <p:sldId id="267" r:id="rId9"/>
    <p:sldId id="268" r:id="rId10"/>
    <p:sldId id="272" r:id="rId11"/>
    <p:sldId id="270" r:id="rId12"/>
    <p:sldId id="294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29A4B8C-1379-4C00-B28D-6DC4FF4FD505}">
  <a:tblStyle styleId="{529A4B8C-1379-4C00-B28D-6DC4FF4FD5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6EBB76B-0159-4530-B0F6-C2C8905109F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971" autoAdjust="0"/>
  </p:normalViewPr>
  <p:slideViewPr>
    <p:cSldViewPr snapToGrid="0">
      <p:cViewPr>
        <p:scale>
          <a:sx n="100" d="100"/>
          <a:sy n="100" d="100"/>
        </p:scale>
        <p:origin x="11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0442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4112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9149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Hier sind einige Tools und Bibliotheken für GraphQL in .NET: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GraphQL-</a:t>
            </a:r>
            <a:r>
              <a:rPr lang="de-DE" b="0" i="0" dirty="0" err="1">
                <a:solidFill>
                  <a:srgbClr val="374151"/>
                </a:solidFill>
                <a:effectLst/>
                <a:latin typeface="Söhne"/>
              </a:rPr>
              <a:t>DotNet</a:t>
            </a: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: Eine Open-Source-Bibliothek für die Entwicklung von GraphQL-Servern in .NET.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 err="1">
                <a:solidFill>
                  <a:srgbClr val="374151"/>
                </a:solidFill>
                <a:effectLst/>
                <a:latin typeface="Söhne"/>
              </a:rPr>
              <a:t>HotChocolate</a:t>
            </a: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: Eine weitere Open-Source-Bibliothek für GraphQL in .NET, die einfach zu bedienen und schnell ist.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 err="1">
                <a:solidFill>
                  <a:srgbClr val="374151"/>
                </a:solidFill>
                <a:effectLst/>
                <a:latin typeface="Söhne"/>
              </a:rPr>
              <a:t>GraphiQL</a:t>
            </a: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: Ein interaktives Web-IDE-Tool für GraphQL-Abfragen und -Mutationen.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Altair GraphQL Client: Eine Desktop-App für GraphQL-Abfragen, die in verschiedenen Programmiersprachen verwendet werden kann.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GraphQL </a:t>
            </a:r>
            <a:r>
              <a:rPr lang="de-DE" b="0" i="0" dirty="0" err="1">
                <a:solidFill>
                  <a:srgbClr val="374151"/>
                </a:solidFill>
                <a:effectLst/>
                <a:latin typeface="Söhne"/>
              </a:rPr>
              <a:t>Playground</a:t>
            </a: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: Eine Webanwendung für die Ausführung von GraphQL-Abfragen und -Mutationen mit Unterstützung für interaktive Dokumentation.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Strawberry Shake: Eine Bibliothek für die Verwendung von GraphQL-Clients in .NET-Anwendungen.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GraphQL Code Generator: Eine CLI-basierte Bibliothek für die automatische Generierung von Client- und Server-Code aus einem GraphQL-Schema.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 err="1">
                <a:solidFill>
                  <a:srgbClr val="374151"/>
                </a:solidFill>
                <a:effectLst/>
                <a:latin typeface="Söhne"/>
              </a:rPr>
              <a:t>Hasura</a:t>
            </a: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: Eine Open-Source-Engine, die eine einfache Möglichkeit bietet, einen GraphQL-Server auf einer bestehenden Datenbank aufzubauen.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Apollo Client: Eine JavaScript-Bibliothek für den Zugriff auf GraphQL-Server von einem Browser oder einer mobilen App aus.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AWS </a:t>
            </a:r>
            <a:r>
              <a:rPr lang="de-DE" b="0" i="0" dirty="0" err="1">
                <a:solidFill>
                  <a:srgbClr val="374151"/>
                </a:solidFill>
                <a:effectLst/>
                <a:latin typeface="Söhne"/>
              </a:rPr>
              <a:t>AppSync</a:t>
            </a: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 SDK für .NET: Eine Bibliothek für die Verwendung von AWS </a:t>
            </a:r>
            <a:r>
              <a:rPr lang="de-DE" b="0" i="0" dirty="0" err="1">
                <a:solidFill>
                  <a:srgbClr val="374151"/>
                </a:solidFill>
                <a:effectLst/>
                <a:latin typeface="Söhne"/>
              </a:rPr>
              <a:t>AppSync</a:t>
            </a: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 in .NET-Anwendungen.</a:t>
            </a:r>
          </a:p>
          <a:p>
            <a:pPr algn="l"/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Diese Tools und Bibliotheken machen die Arbeit mit GraphQL in .NET einfacher und effizienter. Sie bieten Entwicklern eine Vielzahl von Funktionen, einschließlich der Möglichkeit, GraphQL-Server zu erstellen, Abfragen zu erstellen, Dokumentation zu generieren und vieles mehr.</a:t>
            </a:r>
          </a:p>
          <a:p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4" y="-4"/>
            <a:ext cx="9162955" cy="5148516"/>
          </a:xfrm>
          <a:custGeom>
            <a:avLst/>
            <a:gdLst/>
            <a:ahLst/>
            <a:cxnLst/>
            <a:rect l="l" t="t" r="r" b="b"/>
            <a:pathLst>
              <a:path w="4014438" h="2258121" extrusionOk="0">
                <a:moveTo>
                  <a:pt x="3432199" y="0"/>
                </a:moveTo>
                <a:cubicBezTo>
                  <a:pt x="3485662" y="101239"/>
                  <a:pt x="3541529" y="221045"/>
                  <a:pt x="3606618" y="360589"/>
                </a:cubicBezTo>
                <a:cubicBezTo>
                  <a:pt x="3810894" y="798685"/>
                  <a:pt x="3924532" y="1042395"/>
                  <a:pt x="3839685" y="1275525"/>
                </a:cubicBezTo>
                <a:cubicBezTo>
                  <a:pt x="3754838" y="1508656"/>
                  <a:pt x="3511128" y="1622293"/>
                  <a:pt x="3073032" y="1826591"/>
                </a:cubicBezTo>
                <a:cubicBezTo>
                  <a:pt x="2634936" y="2030888"/>
                  <a:pt x="2391226" y="2144401"/>
                  <a:pt x="2158096" y="2059658"/>
                </a:cubicBezTo>
                <a:cubicBezTo>
                  <a:pt x="1924966" y="1974916"/>
                  <a:pt x="1811306" y="1731101"/>
                  <a:pt x="1607030" y="1293005"/>
                </a:cubicBezTo>
                <a:cubicBezTo>
                  <a:pt x="1402754" y="854908"/>
                  <a:pt x="1289095" y="611199"/>
                  <a:pt x="1373942" y="378068"/>
                </a:cubicBezTo>
                <a:cubicBezTo>
                  <a:pt x="1432005" y="218536"/>
                  <a:pt x="1564481" y="114955"/>
                  <a:pt x="1782682" y="0"/>
                </a:cubicBezTo>
                <a:lnTo>
                  <a:pt x="0" y="0"/>
                </a:lnTo>
                <a:lnTo>
                  <a:pt x="0" y="2258122"/>
                </a:lnTo>
                <a:lnTo>
                  <a:pt x="4014439" y="2258122"/>
                </a:lnTo>
                <a:lnTo>
                  <a:pt x="40144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 rot="-1181051">
            <a:off x="3612827" y="-661443"/>
            <a:ext cx="5242557" cy="5242352"/>
          </a:xfrm>
          <a:custGeom>
            <a:avLst/>
            <a:gdLst/>
            <a:ahLst/>
            <a:cxnLst/>
            <a:rect l="l" t="t" r="r" b="b"/>
            <a:pathLst>
              <a:path w="1376904" h="1376850" extrusionOk="0">
                <a:moveTo>
                  <a:pt x="942939" y="1234196"/>
                </a:moveTo>
                <a:cubicBezTo>
                  <a:pt x="1182091" y="1122691"/>
                  <a:pt x="1315111" y="1060655"/>
                  <a:pt x="1361424" y="933406"/>
                </a:cubicBezTo>
                <a:cubicBezTo>
                  <a:pt x="1407736" y="806157"/>
                  <a:pt x="1345722" y="673115"/>
                  <a:pt x="1234195" y="433964"/>
                </a:cubicBezTo>
                <a:cubicBezTo>
                  <a:pt x="1122669" y="194812"/>
                  <a:pt x="1060654" y="61792"/>
                  <a:pt x="933405" y="15479"/>
                </a:cubicBezTo>
                <a:cubicBezTo>
                  <a:pt x="806156" y="-30833"/>
                  <a:pt x="673115" y="31202"/>
                  <a:pt x="433963" y="142645"/>
                </a:cubicBezTo>
                <a:cubicBezTo>
                  <a:pt x="194811" y="254087"/>
                  <a:pt x="61791" y="316186"/>
                  <a:pt x="15478" y="443456"/>
                </a:cubicBezTo>
                <a:cubicBezTo>
                  <a:pt x="-30834" y="570726"/>
                  <a:pt x="31202" y="703746"/>
                  <a:pt x="142707" y="942877"/>
                </a:cubicBezTo>
                <a:cubicBezTo>
                  <a:pt x="254212" y="1182008"/>
                  <a:pt x="316248" y="1315049"/>
                  <a:pt x="443518" y="1361362"/>
                </a:cubicBezTo>
                <a:cubicBezTo>
                  <a:pt x="570788" y="1407674"/>
                  <a:pt x="703808" y="1345722"/>
                  <a:pt x="942939" y="1234196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14400" y="2783675"/>
            <a:ext cx="5396700" cy="1441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3"/>
          <p:cNvGrpSpPr/>
          <p:nvPr/>
        </p:nvGrpSpPr>
        <p:grpSpPr>
          <a:xfrm>
            <a:off x="-85" y="1433"/>
            <a:ext cx="9144087" cy="5143548"/>
            <a:chOff x="32524" y="4599878"/>
            <a:chExt cx="4014438" cy="2258121"/>
          </a:xfrm>
        </p:grpSpPr>
        <p:sp>
          <p:nvSpPr>
            <p:cNvPr id="15" name="Google Shape;15;p3"/>
            <p:cNvSpPr/>
            <p:nvPr/>
          </p:nvSpPr>
          <p:spPr>
            <a:xfrm>
              <a:off x="32524" y="6104602"/>
              <a:ext cx="384717" cy="753397"/>
            </a:xfrm>
            <a:custGeom>
              <a:avLst/>
              <a:gdLst/>
              <a:ahLst/>
              <a:cxnLst/>
              <a:rect l="l" t="t" r="r" b="b"/>
              <a:pathLst>
                <a:path w="384717" h="753397" extrusionOk="0">
                  <a:moveTo>
                    <a:pt x="98270" y="213079"/>
                  </a:moveTo>
                  <a:cubicBezTo>
                    <a:pt x="62307" y="136115"/>
                    <a:pt x="29376" y="65507"/>
                    <a:pt x="0" y="0"/>
                  </a:cubicBezTo>
                  <a:lnTo>
                    <a:pt x="0" y="753397"/>
                  </a:lnTo>
                  <a:lnTo>
                    <a:pt x="384717" y="753397"/>
                  </a:lnTo>
                  <a:cubicBezTo>
                    <a:pt x="292469" y="629640"/>
                    <a:pt x="209462" y="451666"/>
                    <a:pt x="98270" y="21307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32524" y="4599878"/>
              <a:ext cx="4014438" cy="2258121"/>
            </a:xfrm>
            <a:custGeom>
              <a:avLst/>
              <a:gdLst/>
              <a:ahLst/>
              <a:cxnLst/>
              <a:rect l="l" t="t" r="r" b="b"/>
              <a:pathLst>
                <a:path w="4014438" h="2258121" extrusionOk="0">
                  <a:moveTo>
                    <a:pt x="0" y="0"/>
                  </a:moveTo>
                  <a:lnTo>
                    <a:pt x="0" y="663951"/>
                  </a:lnTo>
                  <a:cubicBezTo>
                    <a:pt x="122942" y="548013"/>
                    <a:pt x="321322" y="455472"/>
                    <a:pt x="605950" y="322744"/>
                  </a:cubicBezTo>
                  <a:cubicBezTo>
                    <a:pt x="1022867" y="128295"/>
                    <a:pt x="1254763" y="20197"/>
                    <a:pt x="1476624" y="100946"/>
                  </a:cubicBezTo>
                  <a:cubicBezTo>
                    <a:pt x="1698484" y="181695"/>
                    <a:pt x="1806602" y="413613"/>
                    <a:pt x="2000947" y="830508"/>
                  </a:cubicBezTo>
                  <a:cubicBezTo>
                    <a:pt x="2195292" y="1247404"/>
                    <a:pt x="2303493" y="1479321"/>
                    <a:pt x="2222745" y="1701161"/>
                  </a:cubicBezTo>
                  <a:cubicBezTo>
                    <a:pt x="2141996" y="1923000"/>
                    <a:pt x="1910099" y="2031160"/>
                    <a:pt x="1493204" y="2225567"/>
                  </a:cubicBezTo>
                  <a:lnTo>
                    <a:pt x="1423370" y="2258122"/>
                  </a:lnTo>
                  <a:lnTo>
                    <a:pt x="4014439" y="2258122"/>
                  </a:lnTo>
                  <a:lnTo>
                    <a:pt x="4014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3422975" y="2718475"/>
            <a:ext cx="50352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422975" y="3883175"/>
            <a:ext cx="5035200" cy="34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0"/>
            <a:ext cx="9162955" cy="5142871"/>
          </a:xfrm>
          <a:custGeom>
            <a:avLst/>
            <a:gdLst/>
            <a:ahLst/>
            <a:cxnLst/>
            <a:rect l="l" t="t" r="r" b="b"/>
            <a:pathLst>
              <a:path w="4014438" h="2258121" extrusionOk="0">
                <a:moveTo>
                  <a:pt x="0" y="0"/>
                </a:moveTo>
                <a:lnTo>
                  <a:pt x="0" y="729708"/>
                </a:lnTo>
                <a:cubicBezTo>
                  <a:pt x="69207" y="683709"/>
                  <a:pt x="163087" y="639801"/>
                  <a:pt x="284356" y="583348"/>
                </a:cubicBezTo>
                <a:cubicBezTo>
                  <a:pt x="523508" y="471843"/>
                  <a:pt x="656528" y="409807"/>
                  <a:pt x="783798" y="456120"/>
                </a:cubicBezTo>
                <a:cubicBezTo>
                  <a:pt x="911069" y="502432"/>
                  <a:pt x="973083" y="635473"/>
                  <a:pt x="1084589" y="874625"/>
                </a:cubicBezTo>
                <a:cubicBezTo>
                  <a:pt x="1196094" y="1113777"/>
                  <a:pt x="1258129" y="1246797"/>
                  <a:pt x="1211817" y="1374046"/>
                </a:cubicBezTo>
                <a:cubicBezTo>
                  <a:pt x="1165505" y="1501296"/>
                  <a:pt x="1032380" y="1563290"/>
                  <a:pt x="793228" y="1674774"/>
                </a:cubicBezTo>
                <a:cubicBezTo>
                  <a:pt x="554076" y="1786258"/>
                  <a:pt x="421056" y="1848315"/>
                  <a:pt x="293807" y="1802002"/>
                </a:cubicBezTo>
                <a:cubicBezTo>
                  <a:pt x="169234" y="1756693"/>
                  <a:pt x="107156" y="1628273"/>
                  <a:pt x="0" y="1398572"/>
                </a:cubicBezTo>
                <a:lnTo>
                  <a:pt x="0" y="2258122"/>
                </a:lnTo>
                <a:lnTo>
                  <a:pt x="4014439" y="2258122"/>
                </a:lnTo>
                <a:lnTo>
                  <a:pt x="40144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651875" y="1200150"/>
            <a:ext cx="4933500" cy="301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▪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8pPr>
            <a:lvl9pPr marL="4114800" lvl="8" indent="-355600">
              <a:spcBef>
                <a:spcPts val="600"/>
              </a:spcBef>
              <a:spcAft>
                <a:spcPts val="600"/>
              </a:spcAft>
              <a:buSzPts val="2000"/>
              <a:buChar char="▫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9162955" cy="5142871"/>
          </a:xfrm>
          <a:custGeom>
            <a:avLst/>
            <a:gdLst/>
            <a:ahLst/>
            <a:cxnLst/>
            <a:rect l="l" t="t" r="r" b="b"/>
            <a:pathLst>
              <a:path w="4014438" h="2258121" extrusionOk="0">
                <a:moveTo>
                  <a:pt x="0" y="0"/>
                </a:moveTo>
                <a:lnTo>
                  <a:pt x="0" y="859550"/>
                </a:lnTo>
                <a:cubicBezTo>
                  <a:pt x="107156" y="629849"/>
                  <a:pt x="169234" y="501429"/>
                  <a:pt x="293807" y="456015"/>
                </a:cubicBezTo>
                <a:cubicBezTo>
                  <a:pt x="421056" y="409807"/>
                  <a:pt x="554076" y="471801"/>
                  <a:pt x="793228" y="583348"/>
                </a:cubicBezTo>
                <a:cubicBezTo>
                  <a:pt x="1032380" y="694895"/>
                  <a:pt x="1165400" y="756889"/>
                  <a:pt x="1211713" y="884159"/>
                </a:cubicBezTo>
                <a:cubicBezTo>
                  <a:pt x="1258025" y="1011430"/>
                  <a:pt x="1196010" y="1144450"/>
                  <a:pt x="1084484" y="1383581"/>
                </a:cubicBezTo>
                <a:cubicBezTo>
                  <a:pt x="972958" y="1622712"/>
                  <a:pt x="910943" y="1755753"/>
                  <a:pt x="783694" y="1802086"/>
                </a:cubicBezTo>
                <a:cubicBezTo>
                  <a:pt x="656444" y="1848419"/>
                  <a:pt x="523404" y="1786321"/>
                  <a:pt x="284356" y="1674774"/>
                </a:cubicBezTo>
                <a:cubicBezTo>
                  <a:pt x="163212" y="1618321"/>
                  <a:pt x="69312" y="1574413"/>
                  <a:pt x="105" y="1528414"/>
                </a:cubicBezTo>
                <a:lnTo>
                  <a:pt x="105" y="2258122"/>
                </a:lnTo>
                <a:lnTo>
                  <a:pt x="4014439" y="2258122"/>
                </a:lnTo>
                <a:lnTo>
                  <a:pt x="40144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651875" y="1200150"/>
            <a:ext cx="2331900" cy="301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7pPr>
            <a:lvl8pPr marL="3657600" lvl="7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8pPr>
            <a:lvl9pPr marL="4114800" lvl="8" indent="-330200">
              <a:spcBef>
                <a:spcPts val="600"/>
              </a:spcBef>
              <a:spcAft>
                <a:spcPts val="600"/>
              </a:spcAft>
              <a:buSzPts val="1600"/>
              <a:buChar char="▫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6253487" y="1200150"/>
            <a:ext cx="2331900" cy="301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7pPr>
            <a:lvl8pPr marL="3657600" lvl="7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8pPr>
            <a:lvl9pPr marL="4114800" lvl="8" indent="-330200">
              <a:spcBef>
                <a:spcPts val="600"/>
              </a:spcBef>
              <a:spcAft>
                <a:spcPts val="600"/>
              </a:spcAft>
              <a:buSzPts val="1600"/>
              <a:buChar char="▫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/>
          <p:nvPr/>
        </p:nvSpPr>
        <p:spPr>
          <a:xfrm>
            <a:off x="790026" y="-743550"/>
            <a:ext cx="2750366" cy="2750258"/>
          </a:xfrm>
          <a:custGeom>
            <a:avLst/>
            <a:gdLst/>
            <a:ahLst/>
            <a:cxnLst/>
            <a:rect l="l" t="t" r="r" b="b"/>
            <a:pathLst>
              <a:path w="1376904" h="1376850" extrusionOk="0">
                <a:moveTo>
                  <a:pt x="942939" y="1234196"/>
                </a:moveTo>
                <a:cubicBezTo>
                  <a:pt x="1182091" y="1122691"/>
                  <a:pt x="1315111" y="1060655"/>
                  <a:pt x="1361424" y="933406"/>
                </a:cubicBezTo>
                <a:cubicBezTo>
                  <a:pt x="1407736" y="806157"/>
                  <a:pt x="1345722" y="673115"/>
                  <a:pt x="1234195" y="433964"/>
                </a:cubicBezTo>
                <a:cubicBezTo>
                  <a:pt x="1122669" y="194812"/>
                  <a:pt x="1060654" y="61792"/>
                  <a:pt x="933405" y="15479"/>
                </a:cubicBezTo>
                <a:cubicBezTo>
                  <a:pt x="806156" y="-30833"/>
                  <a:pt x="673115" y="31202"/>
                  <a:pt x="433963" y="142645"/>
                </a:cubicBezTo>
                <a:cubicBezTo>
                  <a:pt x="194811" y="254087"/>
                  <a:pt x="61791" y="316186"/>
                  <a:pt x="15478" y="443456"/>
                </a:cubicBezTo>
                <a:cubicBezTo>
                  <a:pt x="-30834" y="570726"/>
                  <a:pt x="31202" y="703746"/>
                  <a:pt x="142707" y="942877"/>
                </a:cubicBezTo>
                <a:cubicBezTo>
                  <a:pt x="254212" y="1182008"/>
                  <a:pt x="316248" y="1315049"/>
                  <a:pt x="443518" y="1361362"/>
                </a:cubicBezTo>
                <a:cubicBezTo>
                  <a:pt x="570788" y="1407674"/>
                  <a:pt x="703808" y="1345722"/>
                  <a:pt x="942939" y="1234196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558600" y="514350"/>
            <a:ext cx="2824200" cy="46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ig hole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59" name="Google Shape;59;p11"/>
          <p:cNvSpPr/>
          <p:nvPr/>
        </p:nvSpPr>
        <p:spPr>
          <a:xfrm>
            <a:off x="-14" y="-4"/>
            <a:ext cx="9162955" cy="5148516"/>
          </a:xfrm>
          <a:custGeom>
            <a:avLst/>
            <a:gdLst/>
            <a:ahLst/>
            <a:cxnLst/>
            <a:rect l="l" t="t" r="r" b="b"/>
            <a:pathLst>
              <a:path w="4014438" h="2258121" extrusionOk="0">
                <a:moveTo>
                  <a:pt x="3432199" y="0"/>
                </a:moveTo>
                <a:cubicBezTo>
                  <a:pt x="3485662" y="101239"/>
                  <a:pt x="3541529" y="221045"/>
                  <a:pt x="3606618" y="360589"/>
                </a:cubicBezTo>
                <a:cubicBezTo>
                  <a:pt x="3810894" y="798685"/>
                  <a:pt x="3924532" y="1042395"/>
                  <a:pt x="3839685" y="1275525"/>
                </a:cubicBezTo>
                <a:cubicBezTo>
                  <a:pt x="3754838" y="1508656"/>
                  <a:pt x="3511128" y="1622293"/>
                  <a:pt x="3073032" y="1826591"/>
                </a:cubicBezTo>
                <a:cubicBezTo>
                  <a:pt x="2634936" y="2030888"/>
                  <a:pt x="2391226" y="2144401"/>
                  <a:pt x="2158096" y="2059658"/>
                </a:cubicBezTo>
                <a:cubicBezTo>
                  <a:pt x="1924966" y="1974916"/>
                  <a:pt x="1811306" y="1731101"/>
                  <a:pt x="1607030" y="1293005"/>
                </a:cubicBezTo>
                <a:cubicBezTo>
                  <a:pt x="1402754" y="854908"/>
                  <a:pt x="1289095" y="611199"/>
                  <a:pt x="1373942" y="378068"/>
                </a:cubicBezTo>
                <a:cubicBezTo>
                  <a:pt x="1432005" y="218536"/>
                  <a:pt x="1564481" y="114955"/>
                  <a:pt x="1782682" y="0"/>
                </a:cubicBezTo>
                <a:lnTo>
                  <a:pt x="0" y="0"/>
                </a:lnTo>
                <a:lnTo>
                  <a:pt x="0" y="2258122"/>
                </a:lnTo>
                <a:lnTo>
                  <a:pt x="4014439" y="2258122"/>
                </a:lnTo>
                <a:lnTo>
                  <a:pt x="40144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1831963" y="248075"/>
            <a:ext cx="5480078" cy="5479863"/>
          </a:xfrm>
          <a:custGeom>
            <a:avLst/>
            <a:gdLst/>
            <a:ahLst/>
            <a:cxnLst/>
            <a:rect l="l" t="t" r="r" b="b"/>
            <a:pathLst>
              <a:path w="1376904" h="1376850" extrusionOk="0">
                <a:moveTo>
                  <a:pt x="942939" y="1234196"/>
                </a:moveTo>
                <a:cubicBezTo>
                  <a:pt x="1182091" y="1122691"/>
                  <a:pt x="1315111" y="1060655"/>
                  <a:pt x="1361424" y="933406"/>
                </a:cubicBezTo>
                <a:cubicBezTo>
                  <a:pt x="1407736" y="806157"/>
                  <a:pt x="1345722" y="673115"/>
                  <a:pt x="1234195" y="433964"/>
                </a:cubicBezTo>
                <a:cubicBezTo>
                  <a:pt x="1122669" y="194812"/>
                  <a:pt x="1060654" y="61792"/>
                  <a:pt x="933405" y="15479"/>
                </a:cubicBezTo>
                <a:cubicBezTo>
                  <a:pt x="806156" y="-30833"/>
                  <a:pt x="673115" y="31202"/>
                  <a:pt x="433963" y="142645"/>
                </a:cubicBezTo>
                <a:cubicBezTo>
                  <a:pt x="194811" y="254087"/>
                  <a:pt x="61791" y="316186"/>
                  <a:pt x="15478" y="443456"/>
                </a:cubicBezTo>
                <a:cubicBezTo>
                  <a:pt x="-30834" y="570726"/>
                  <a:pt x="31202" y="703746"/>
                  <a:pt x="142707" y="942877"/>
                </a:cubicBezTo>
                <a:cubicBezTo>
                  <a:pt x="254212" y="1182008"/>
                  <a:pt x="316248" y="1315049"/>
                  <a:pt x="443518" y="1361362"/>
                </a:cubicBezTo>
                <a:cubicBezTo>
                  <a:pt x="570788" y="1407674"/>
                  <a:pt x="703808" y="1345722"/>
                  <a:pt x="942939" y="1234196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20000">
              <a:schemeClr val="accent4"/>
            </a:gs>
            <a:gs pos="79000">
              <a:schemeClr val="accent3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651875" y="1200150"/>
            <a:ext cx="4933500" cy="30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Karla"/>
              <a:buChar char="▪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55600"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5" r:id="rId5"/>
    <p:sldLayoutId id="2147483657" r:id="rId6"/>
    <p:sldLayoutId id="214748365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914400" y="2783675"/>
            <a:ext cx="5396700" cy="1441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GraphQL und .NET</a:t>
            </a:r>
            <a:br>
              <a:rPr lang="de-DE" dirty="0"/>
            </a:br>
            <a:r>
              <a:rPr lang="de-DE" dirty="0"/>
              <a:t>Eine Einführung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>
            <a:spLocks noGrp="1"/>
          </p:cNvSpPr>
          <p:nvPr>
            <p:ph type="title"/>
          </p:nvPr>
        </p:nvSpPr>
        <p:spPr>
          <a:xfrm>
            <a:off x="558600" y="514350"/>
            <a:ext cx="2824200" cy="46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Herausforderungen bei der Verwendung von GraphQL und .NET</a:t>
            </a:r>
          </a:p>
        </p:txBody>
      </p:sp>
      <p:sp>
        <p:nvSpPr>
          <p:cNvPr id="236" name="Google Shape;236;p30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37" name="Google Shape;237;p30"/>
          <p:cNvSpPr/>
          <p:nvPr/>
        </p:nvSpPr>
        <p:spPr>
          <a:xfrm>
            <a:off x="5245463" y="3391400"/>
            <a:ext cx="1772400" cy="13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grpSp>
        <p:nvGrpSpPr>
          <p:cNvPr id="238" name="Google Shape;238;p30"/>
          <p:cNvGrpSpPr/>
          <p:nvPr/>
        </p:nvGrpSpPr>
        <p:grpSpPr>
          <a:xfrm>
            <a:off x="4953360" y="2169725"/>
            <a:ext cx="2244530" cy="1728853"/>
            <a:chOff x="4526679" y="1857800"/>
            <a:chExt cx="2480144" cy="1728853"/>
          </a:xfrm>
        </p:grpSpPr>
        <p:cxnSp>
          <p:nvCxnSpPr>
            <p:cNvPr id="239" name="Google Shape;239;p30"/>
            <p:cNvCxnSpPr/>
            <p:nvPr/>
          </p:nvCxnSpPr>
          <p:spPr>
            <a:xfrm>
              <a:off x="4854516" y="2852490"/>
              <a:ext cx="0" cy="35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oval" w="sm" len="sm"/>
              <a:tailEnd type="none" w="sm" len="sm"/>
            </a:ln>
          </p:spPr>
        </p:cxnSp>
        <p:sp>
          <p:nvSpPr>
            <p:cNvPr id="240" name="Google Shape;240;p30"/>
            <p:cNvSpPr txBox="1"/>
            <p:nvPr/>
          </p:nvSpPr>
          <p:spPr>
            <a:xfrm>
              <a:off x="4526679" y="3215253"/>
              <a:ext cx="692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3200" dirty="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3</a:t>
              </a:r>
              <a:endParaRPr sz="3200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241" name="Google Shape;241;p30"/>
            <p:cNvSpPr txBox="1"/>
            <p:nvPr/>
          </p:nvSpPr>
          <p:spPr>
            <a:xfrm>
              <a:off x="4753223" y="1857800"/>
              <a:ext cx="22536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de-DE" sz="1600" b="1" dirty="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Komplexe Integration in vorhandene Systeme</a:t>
              </a:r>
            </a:p>
          </p:txBody>
        </p:sp>
      </p:grpSp>
      <p:sp>
        <p:nvSpPr>
          <p:cNvPr id="242" name="Google Shape;242;p30"/>
          <p:cNvSpPr/>
          <p:nvPr/>
        </p:nvSpPr>
        <p:spPr>
          <a:xfrm>
            <a:off x="7017821" y="3391400"/>
            <a:ext cx="2126100" cy="13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" name="Google Shape;243;p30"/>
          <p:cNvGrpSpPr/>
          <p:nvPr/>
        </p:nvGrpSpPr>
        <p:grpSpPr>
          <a:xfrm>
            <a:off x="6691986" y="2796279"/>
            <a:ext cx="2246716" cy="1953896"/>
            <a:chOff x="6447814" y="2484354"/>
            <a:chExt cx="2482559" cy="1953896"/>
          </a:xfrm>
        </p:grpSpPr>
        <p:cxnSp>
          <p:nvCxnSpPr>
            <p:cNvPr id="244" name="Google Shape;244;p30"/>
            <p:cNvCxnSpPr/>
            <p:nvPr/>
          </p:nvCxnSpPr>
          <p:spPr>
            <a:xfrm rot="10800000">
              <a:off x="6806235" y="3079467"/>
              <a:ext cx="0" cy="35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oval" w="sm" len="sm"/>
              <a:tailEnd type="none" w="sm" len="sm"/>
            </a:ln>
          </p:spPr>
        </p:cxnSp>
        <p:sp>
          <p:nvSpPr>
            <p:cNvPr id="245" name="Google Shape;245;p30"/>
            <p:cNvSpPr txBox="1"/>
            <p:nvPr/>
          </p:nvSpPr>
          <p:spPr>
            <a:xfrm>
              <a:off x="6447814" y="2484354"/>
              <a:ext cx="745800" cy="7362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3200" dirty="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4</a:t>
              </a:r>
              <a:endParaRPr sz="3200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246" name="Google Shape;246;p30"/>
            <p:cNvSpPr txBox="1"/>
            <p:nvPr/>
          </p:nvSpPr>
          <p:spPr>
            <a:xfrm>
              <a:off x="6676773" y="3494450"/>
              <a:ext cx="22536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600" b="1" dirty="0" err="1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Mangel</a:t>
              </a:r>
              <a:r>
                <a:rPr lang="en-US" sz="1600" b="1" dirty="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 an </a:t>
              </a:r>
              <a:r>
                <a:rPr lang="en-US" sz="1600" b="1" dirty="0" err="1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Dokumentation</a:t>
              </a:r>
              <a:endParaRPr lang="en-US" sz="1600" b="1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sp>
        <p:nvSpPr>
          <p:cNvPr id="247" name="Google Shape;247;p30"/>
          <p:cNvSpPr/>
          <p:nvPr/>
        </p:nvSpPr>
        <p:spPr>
          <a:xfrm>
            <a:off x="1700743" y="3391400"/>
            <a:ext cx="1772400" cy="13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grpSp>
        <p:nvGrpSpPr>
          <p:cNvPr id="248" name="Google Shape;248;p30"/>
          <p:cNvGrpSpPr/>
          <p:nvPr/>
        </p:nvGrpSpPr>
        <p:grpSpPr>
          <a:xfrm>
            <a:off x="1305587" y="2711425"/>
            <a:ext cx="2206056" cy="1187163"/>
            <a:chOff x="495991" y="2399500"/>
            <a:chExt cx="2437630" cy="1187163"/>
          </a:xfrm>
        </p:grpSpPr>
        <p:sp>
          <p:nvSpPr>
            <p:cNvPr id="249" name="Google Shape;249;p30"/>
            <p:cNvSpPr txBox="1"/>
            <p:nvPr/>
          </p:nvSpPr>
          <p:spPr>
            <a:xfrm>
              <a:off x="495991" y="3215263"/>
              <a:ext cx="8712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3200" dirty="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1</a:t>
              </a:r>
              <a:endParaRPr sz="3200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cxnSp>
          <p:nvCxnSpPr>
            <p:cNvPr id="250" name="Google Shape;250;p30"/>
            <p:cNvCxnSpPr/>
            <p:nvPr/>
          </p:nvCxnSpPr>
          <p:spPr>
            <a:xfrm>
              <a:off x="927225" y="2852490"/>
              <a:ext cx="0" cy="35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oval" w="sm" len="sm"/>
              <a:tailEnd type="none" w="sm" len="sm"/>
            </a:ln>
          </p:spPr>
        </p:cxnSp>
        <p:sp>
          <p:nvSpPr>
            <p:cNvPr id="251" name="Google Shape;251;p30"/>
            <p:cNvSpPr txBox="1"/>
            <p:nvPr/>
          </p:nvSpPr>
          <p:spPr>
            <a:xfrm>
              <a:off x="680021" y="2399500"/>
              <a:ext cx="2253600" cy="35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600" b="1" dirty="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Neues Lernen</a:t>
              </a:r>
              <a:endParaRPr sz="1600" b="1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sp>
        <p:nvSpPr>
          <p:cNvPr id="252" name="Google Shape;252;p30"/>
          <p:cNvSpPr/>
          <p:nvPr/>
        </p:nvSpPr>
        <p:spPr>
          <a:xfrm>
            <a:off x="3473105" y="3391400"/>
            <a:ext cx="1772400" cy="13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grpSp>
        <p:nvGrpSpPr>
          <p:cNvPr id="253" name="Google Shape;253;p30"/>
          <p:cNvGrpSpPr/>
          <p:nvPr/>
        </p:nvGrpSpPr>
        <p:grpSpPr>
          <a:xfrm>
            <a:off x="3131493" y="2828104"/>
            <a:ext cx="2281559" cy="1878866"/>
            <a:chOff x="2513567" y="2516179"/>
            <a:chExt cx="2521060" cy="1878866"/>
          </a:xfrm>
        </p:grpSpPr>
        <p:sp>
          <p:nvSpPr>
            <p:cNvPr id="254" name="Google Shape;254;p30"/>
            <p:cNvSpPr txBox="1"/>
            <p:nvPr/>
          </p:nvSpPr>
          <p:spPr>
            <a:xfrm>
              <a:off x="2513567" y="2516179"/>
              <a:ext cx="7458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3200" dirty="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2</a:t>
              </a:r>
              <a:endParaRPr sz="3200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cxnSp>
          <p:nvCxnSpPr>
            <p:cNvPr id="255" name="Google Shape;255;p30"/>
            <p:cNvCxnSpPr/>
            <p:nvPr/>
          </p:nvCxnSpPr>
          <p:spPr>
            <a:xfrm rot="10800000">
              <a:off x="2895273" y="3079467"/>
              <a:ext cx="0" cy="35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oval" w="sm" len="sm"/>
              <a:tailEnd type="none" w="sm" len="sm"/>
            </a:ln>
          </p:spPr>
        </p:cxnSp>
        <p:sp>
          <p:nvSpPr>
            <p:cNvPr id="256" name="Google Shape;256;p30"/>
            <p:cNvSpPr txBox="1"/>
            <p:nvPr/>
          </p:nvSpPr>
          <p:spPr>
            <a:xfrm>
              <a:off x="2781027" y="3451245"/>
              <a:ext cx="22536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de-DE" sz="1600" b="1" dirty="0" err="1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Inperformante</a:t>
              </a:r>
              <a:r>
                <a:rPr lang="de-DE" sz="1600" b="1" dirty="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 </a:t>
              </a:r>
              <a:r>
                <a:rPr lang="de-DE" sz="1600" b="1" dirty="0" err="1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Queries</a:t>
              </a:r>
              <a:r>
                <a:rPr lang="de-DE" sz="1600" b="1" dirty="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 möglich (flexibel)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>
            <a:spLocks noGrp="1"/>
          </p:cNvSpPr>
          <p:nvPr>
            <p:ph type="ctrTitle" idx="4294967295"/>
          </p:nvPr>
        </p:nvSpPr>
        <p:spPr>
          <a:xfrm>
            <a:off x="838200" y="1430950"/>
            <a:ext cx="7467600" cy="150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0" dirty="0"/>
              <a:t>Fazit</a:t>
            </a:r>
            <a:endParaRPr sz="11000" dirty="0"/>
          </a:p>
        </p:txBody>
      </p:sp>
      <p:sp>
        <p:nvSpPr>
          <p:cNvPr id="218" name="Google Shape;218;p28"/>
          <p:cNvSpPr txBox="1">
            <a:spLocks noGrp="1"/>
          </p:cNvSpPr>
          <p:nvPr>
            <p:ph type="subTitle" idx="4294967295"/>
          </p:nvPr>
        </p:nvSpPr>
        <p:spPr>
          <a:xfrm>
            <a:off x="838200" y="2992449"/>
            <a:ext cx="3057526" cy="19129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dirty="0">
                <a:solidFill>
                  <a:schemeClr val="dk2"/>
                </a:solidFill>
              </a:rPr>
              <a:t>Vorteile überwiegen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dirty="0">
                <a:solidFill>
                  <a:schemeClr val="dk2"/>
                </a:solidFill>
              </a:rPr>
              <a:t>Nachteile sind überwindbar mit verhältnismäßig geringem Aufwand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219" name="Google Shape;219;p28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p52"/>
          <p:cNvSpPr txBox="1"/>
          <p:nvPr/>
        </p:nvSpPr>
        <p:spPr>
          <a:xfrm>
            <a:off x="1106100" y="1999594"/>
            <a:ext cx="6931800" cy="138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DEMO</a:t>
            </a:r>
            <a:endParaRPr sz="54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562" name="Google Shape;1562;p52"/>
          <p:cNvGrpSpPr/>
          <p:nvPr/>
        </p:nvGrpSpPr>
        <p:grpSpPr>
          <a:xfrm>
            <a:off x="1425214" y="3290132"/>
            <a:ext cx="6270575" cy="181175"/>
            <a:chOff x="1535764" y="3213932"/>
            <a:chExt cx="6270575" cy="181175"/>
          </a:xfrm>
        </p:grpSpPr>
        <p:sp>
          <p:nvSpPr>
            <p:cNvPr id="1565" name="Google Shape;1565;p52"/>
            <p:cNvSpPr/>
            <p:nvPr/>
          </p:nvSpPr>
          <p:spPr>
            <a:xfrm>
              <a:off x="5603395" y="3213932"/>
              <a:ext cx="180627" cy="181175"/>
            </a:xfrm>
            <a:custGeom>
              <a:avLst/>
              <a:gdLst/>
              <a:ahLst/>
              <a:cxnLst/>
              <a:rect l="l" t="t" r="r" b="b"/>
              <a:pathLst>
                <a:path w="5929" h="5947" extrusionOk="0">
                  <a:moveTo>
                    <a:pt x="4679" y="0"/>
                  </a:moveTo>
                  <a:lnTo>
                    <a:pt x="4567" y="19"/>
                  </a:lnTo>
                  <a:lnTo>
                    <a:pt x="4474" y="37"/>
                  </a:lnTo>
                  <a:lnTo>
                    <a:pt x="4381" y="93"/>
                  </a:lnTo>
                  <a:lnTo>
                    <a:pt x="4288" y="168"/>
                  </a:lnTo>
                  <a:lnTo>
                    <a:pt x="3747" y="690"/>
                  </a:lnTo>
                  <a:lnTo>
                    <a:pt x="3729" y="746"/>
                  </a:lnTo>
                  <a:lnTo>
                    <a:pt x="3710" y="802"/>
                  </a:lnTo>
                  <a:lnTo>
                    <a:pt x="3729" y="857"/>
                  </a:lnTo>
                  <a:lnTo>
                    <a:pt x="3747" y="895"/>
                  </a:lnTo>
                  <a:lnTo>
                    <a:pt x="5033" y="2181"/>
                  </a:lnTo>
                  <a:lnTo>
                    <a:pt x="5089" y="2218"/>
                  </a:lnTo>
                  <a:lnTo>
                    <a:pt x="5182" y="2218"/>
                  </a:lnTo>
                  <a:lnTo>
                    <a:pt x="5238" y="2181"/>
                  </a:lnTo>
                  <a:lnTo>
                    <a:pt x="5779" y="1640"/>
                  </a:lnTo>
                  <a:lnTo>
                    <a:pt x="5835" y="1566"/>
                  </a:lnTo>
                  <a:lnTo>
                    <a:pt x="5891" y="1473"/>
                  </a:lnTo>
                  <a:lnTo>
                    <a:pt x="5928" y="1361"/>
                  </a:lnTo>
                  <a:lnTo>
                    <a:pt x="5928" y="1249"/>
                  </a:lnTo>
                  <a:lnTo>
                    <a:pt x="5928" y="1156"/>
                  </a:lnTo>
                  <a:lnTo>
                    <a:pt x="5891" y="1044"/>
                  </a:lnTo>
                  <a:lnTo>
                    <a:pt x="5835" y="951"/>
                  </a:lnTo>
                  <a:lnTo>
                    <a:pt x="5779" y="857"/>
                  </a:lnTo>
                  <a:lnTo>
                    <a:pt x="5071" y="168"/>
                  </a:lnTo>
                  <a:lnTo>
                    <a:pt x="4977" y="93"/>
                  </a:lnTo>
                  <a:lnTo>
                    <a:pt x="4884" y="37"/>
                  </a:lnTo>
                  <a:lnTo>
                    <a:pt x="4791" y="19"/>
                  </a:lnTo>
                  <a:lnTo>
                    <a:pt x="4679" y="0"/>
                  </a:lnTo>
                  <a:close/>
                  <a:moveTo>
                    <a:pt x="3393" y="1883"/>
                  </a:moveTo>
                  <a:lnTo>
                    <a:pt x="3449" y="1920"/>
                  </a:lnTo>
                  <a:lnTo>
                    <a:pt x="3486" y="1976"/>
                  </a:lnTo>
                  <a:lnTo>
                    <a:pt x="3505" y="2050"/>
                  </a:lnTo>
                  <a:lnTo>
                    <a:pt x="3486" y="2106"/>
                  </a:lnTo>
                  <a:lnTo>
                    <a:pt x="3449" y="2162"/>
                  </a:lnTo>
                  <a:lnTo>
                    <a:pt x="1660" y="3952"/>
                  </a:lnTo>
                  <a:lnTo>
                    <a:pt x="1604" y="3970"/>
                  </a:lnTo>
                  <a:lnTo>
                    <a:pt x="1548" y="3989"/>
                  </a:lnTo>
                  <a:lnTo>
                    <a:pt x="1492" y="3970"/>
                  </a:lnTo>
                  <a:lnTo>
                    <a:pt x="1436" y="3952"/>
                  </a:lnTo>
                  <a:lnTo>
                    <a:pt x="1399" y="3896"/>
                  </a:lnTo>
                  <a:lnTo>
                    <a:pt x="1380" y="3821"/>
                  </a:lnTo>
                  <a:lnTo>
                    <a:pt x="1399" y="3765"/>
                  </a:lnTo>
                  <a:lnTo>
                    <a:pt x="1436" y="3709"/>
                  </a:lnTo>
                  <a:lnTo>
                    <a:pt x="3225" y="1920"/>
                  </a:lnTo>
                  <a:lnTo>
                    <a:pt x="3281" y="1883"/>
                  </a:lnTo>
                  <a:close/>
                  <a:moveTo>
                    <a:pt x="1007" y="4362"/>
                  </a:moveTo>
                  <a:lnTo>
                    <a:pt x="1007" y="4921"/>
                  </a:lnTo>
                  <a:lnTo>
                    <a:pt x="1566" y="4921"/>
                  </a:lnTo>
                  <a:lnTo>
                    <a:pt x="1566" y="5331"/>
                  </a:lnTo>
                  <a:lnTo>
                    <a:pt x="821" y="5462"/>
                  </a:lnTo>
                  <a:lnTo>
                    <a:pt x="467" y="5107"/>
                  </a:lnTo>
                  <a:lnTo>
                    <a:pt x="597" y="4362"/>
                  </a:lnTo>
                  <a:close/>
                  <a:moveTo>
                    <a:pt x="3337" y="1118"/>
                  </a:moveTo>
                  <a:lnTo>
                    <a:pt x="3300" y="1156"/>
                  </a:lnTo>
                  <a:lnTo>
                    <a:pt x="243" y="4213"/>
                  </a:lnTo>
                  <a:lnTo>
                    <a:pt x="1" y="5611"/>
                  </a:lnTo>
                  <a:lnTo>
                    <a:pt x="1" y="5685"/>
                  </a:lnTo>
                  <a:lnTo>
                    <a:pt x="1" y="5741"/>
                  </a:lnTo>
                  <a:lnTo>
                    <a:pt x="38" y="5816"/>
                  </a:lnTo>
                  <a:lnTo>
                    <a:pt x="75" y="5853"/>
                  </a:lnTo>
                  <a:lnTo>
                    <a:pt x="131" y="5890"/>
                  </a:lnTo>
                  <a:lnTo>
                    <a:pt x="187" y="5928"/>
                  </a:lnTo>
                  <a:lnTo>
                    <a:pt x="243" y="5946"/>
                  </a:lnTo>
                  <a:lnTo>
                    <a:pt x="317" y="5928"/>
                  </a:lnTo>
                  <a:lnTo>
                    <a:pt x="1734" y="5685"/>
                  </a:lnTo>
                  <a:lnTo>
                    <a:pt x="4772" y="2647"/>
                  </a:lnTo>
                  <a:lnTo>
                    <a:pt x="4810" y="2591"/>
                  </a:lnTo>
                  <a:lnTo>
                    <a:pt x="4810" y="2535"/>
                  </a:lnTo>
                  <a:lnTo>
                    <a:pt x="4810" y="2498"/>
                  </a:lnTo>
                  <a:lnTo>
                    <a:pt x="4772" y="2442"/>
                  </a:lnTo>
                  <a:lnTo>
                    <a:pt x="3486" y="1156"/>
                  </a:lnTo>
                  <a:lnTo>
                    <a:pt x="3449" y="11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568" name="Google Shape;1568;p52"/>
            <p:cNvSpPr/>
            <p:nvPr/>
          </p:nvSpPr>
          <p:spPr>
            <a:xfrm>
              <a:off x="3569730" y="3214222"/>
              <a:ext cx="203323" cy="180597"/>
            </a:xfrm>
            <a:custGeom>
              <a:avLst/>
              <a:gdLst/>
              <a:ahLst/>
              <a:cxnLst/>
              <a:rect l="l" t="t" r="r" b="b"/>
              <a:pathLst>
                <a:path w="6674" h="5928" extrusionOk="0">
                  <a:moveTo>
                    <a:pt x="2443" y="0"/>
                  </a:moveTo>
                  <a:lnTo>
                    <a:pt x="2275" y="37"/>
                  </a:lnTo>
                  <a:lnTo>
                    <a:pt x="2126" y="93"/>
                  </a:lnTo>
                  <a:lnTo>
                    <a:pt x="1995" y="187"/>
                  </a:lnTo>
                  <a:lnTo>
                    <a:pt x="1846" y="336"/>
                  </a:lnTo>
                  <a:lnTo>
                    <a:pt x="1753" y="503"/>
                  </a:lnTo>
                  <a:lnTo>
                    <a:pt x="1697" y="690"/>
                  </a:lnTo>
                  <a:lnTo>
                    <a:pt x="1660" y="876"/>
                  </a:lnTo>
                  <a:lnTo>
                    <a:pt x="1678" y="1063"/>
                  </a:lnTo>
                  <a:lnTo>
                    <a:pt x="1716" y="1249"/>
                  </a:lnTo>
                  <a:lnTo>
                    <a:pt x="1809" y="1417"/>
                  </a:lnTo>
                  <a:lnTo>
                    <a:pt x="1921" y="1566"/>
                  </a:lnTo>
                  <a:lnTo>
                    <a:pt x="3188" y="2889"/>
                  </a:lnTo>
                  <a:lnTo>
                    <a:pt x="3263" y="2945"/>
                  </a:lnTo>
                  <a:lnTo>
                    <a:pt x="3337" y="2964"/>
                  </a:lnTo>
                  <a:lnTo>
                    <a:pt x="3412" y="2945"/>
                  </a:lnTo>
                  <a:lnTo>
                    <a:pt x="3487" y="2889"/>
                  </a:lnTo>
                  <a:lnTo>
                    <a:pt x="4754" y="1566"/>
                  </a:lnTo>
                  <a:lnTo>
                    <a:pt x="4866" y="1417"/>
                  </a:lnTo>
                  <a:lnTo>
                    <a:pt x="4940" y="1249"/>
                  </a:lnTo>
                  <a:lnTo>
                    <a:pt x="4996" y="1063"/>
                  </a:lnTo>
                  <a:lnTo>
                    <a:pt x="5015" y="876"/>
                  </a:lnTo>
                  <a:lnTo>
                    <a:pt x="4978" y="690"/>
                  </a:lnTo>
                  <a:lnTo>
                    <a:pt x="4922" y="503"/>
                  </a:lnTo>
                  <a:lnTo>
                    <a:pt x="4810" y="336"/>
                  </a:lnTo>
                  <a:lnTo>
                    <a:pt x="4679" y="187"/>
                  </a:lnTo>
                  <a:lnTo>
                    <a:pt x="4549" y="93"/>
                  </a:lnTo>
                  <a:lnTo>
                    <a:pt x="4381" y="37"/>
                  </a:lnTo>
                  <a:lnTo>
                    <a:pt x="4232" y="0"/>
                  </a:lnTo>
                  <a:lnTo>
                    <a:pt x="4064" y="0"/>
                  </a:lnTo>
                  <a:lnTo>
                    <a:pt x="3897" y="19"/>
                  </a:lnTo>
                  <a:lnTo>
                    <a:pt x="3747" y="75"/>
                  </a:lnTo>
                  <a:lnTo>
                    <a:pt x="3598" y="168"/>
                  </a:lnTo>
                  <a:lnTo>
                    <a:pt x="3468" y="280"/>
                  </a:lnTo>
                  <a:lnTo>
                    <a:pt x="3337" y="429"/>
                  </a:lnTo>
                  <a:lnTo>
                    <a:pt x="3207" y="280"/>
                  </a:lnTo>
                  <a:lnTo>
                    <a:pt x="3076" y="168"/>
                  </a:lnTo>
                  <a:lnTo>
                    <a:pt x="2927" y="75"/>
                  </a:lnTo>
                  <a:lnTo>
                    <a:pt x="2778" y="19"/>
                  </a:lnTo>
                  <a:lnTo>
                    <a:pt x="2610" y="0"/>
                  </a:lnTo>
                  <a:close/>
                  <a:moveTo>
                    <a:pt x="2219" y="3691"/>
                  </a:moveTo>
                  <a:lnTo>
                    <a:pt x="1995" y="3728"/>
                  </a:lnTo>
                  <a:lnTo>
                    <a:pt x="1772" y="3784"/>
                  </a:lnTo>
                  <a:lnTo>
                    <a:pt x="1548" y="3877"/>
                  </a:lnTo>
                  <a:lnTo>
                    <a:pt x="1362" y="4008"/>
                  </a:lnTo>
                  <a:lnTo>
                    <a:pt x="821" y="4436"/>
                  </a:lnTo>
                  <a:lnTo>
                    <a:pt x="187" y="4436"/>
                  </a:lnTo>
                  <a:lnTo>
                    <a:pt x="113" y="4455"/>
                  </a:lnTo>
                  <a:lnTo>
                    <a:pt x="57" y="4492"/>
                  </a:lnTo>
                  <a:lnTo>
                    <a:pt x="1" y="4548"/>
                  </a:lnTo>
                  <a:lnTo>
                    <a:pt x="1" y="4623"/>
                  </a:lnTo>
                  <a:lnTo>
                    <a:pt x="1" y="5741"/>
                  </a:lnTo>
                  <a:lnTo>
                    <a:pt x="1" y="5816"/>
                  </a:lnTo>
                  <a:lnTo>
                    <a:pt x="57" y="5872"/>
                  </a:lnTo>
                  <a:lnTo>
                    <a:pt x="113" y="5909"/>
                  </a:lnTo>
                  <a:lnTo>
                    <a:pt x="187" y="5928"/>
                  </a:lnTo>
                  <a:lnTo>
                    <a:pt x="4325" y="5928"/>
                  </a:lnTo>
                  <a:lnTo>
                    <a:pt x="4437" y="5909"/>
                  </a:lnTo>
                  <a:lnTo>
                    <a:pt x="4568" y="5890"/>
                  </a:lnTo>
                  <a:lnTo>
                    <a:pt x="4679" y="5834"/>
                  </a:lnTo>
                  <a:lnTo>
                    <a:pt x="4791" y="5760"/>
                  </a:lnTo>
                  <a:lnTo>
                    <a:pt x="6543" y="4362"/>
                  </a:lnTo>
                  <a:lnTo>
                    <a:pt x="6599" y="4306"/>
                  </a:lnTo>
                  <a:lnTo>
                    <a:pt x="6637" y="4231"/>
                  </a:lnTo>
                  <a:lnTo>
                    <a:pt x="6674" y="4157"/>
                  </a:lnTo>
                  <a:lnTo>
                    <a:pt x="6674" y="4082"/>
                  </a:lnTo>
                  <a:lnTo>
                    <a:pt x="6674" y="4008"/>
                  </a:lnTo>
                  <a:lnTo>
                    <a:pt x="6655" y="3933"/>
                  </a:lnTo>
                  <a:lnTo>
                    <a:pt x="6618" y="3859"/>
                  </a:lnTo>
                  <a:lnTo>
                    <a:pt x="6543" y="3784"/>
                  </a:lnTo>
                  <a:lnTo>
                    <a:pt x="6506" y="3747"/>
                  </a:lnTo>
                  <a:lnTo>
                    <a:pt x="6432" y="3728"/>
                  </a:lnTo>
                  <a:lnTo>
                    <a:pt x="6376" y="3709"/>
                  </a:lnTo>
                  <a:lnTo>
                    <a:pt x="6301" y="3709"/>
                  </a:lnTo>
                  <a:lnTo>
                    <a:pt x="6171" y="3728"/>
                  </a:lnTo>
                  <a:lnTo>
                    <a:pt x="6115" y="3747"/>
                  </a:lnTo>
                  <a:lnTo>
                    <a:pt x="6059" y="3784"/>
                  </a:lnTo>
                  <a:lnTo>
                    <a:pt x="4978" y="4641"/>
                  </a:lnTo>
                  <a:lnTo>
                    <a:pt x="4885" y="4716"/>
                  </a:lnTo>
                  <a:lnTo>
                    <a:pt x="4773" y="4772"/>
                  </a:lnTo>
                  <a:lnTo>
                    <a:pt x="4642" y="4809"/>
                  </a:lnTo>
                  <a:lnTo>
                    <a:pt x="3095" y="4809"/>
                  </a:lnTo>
                  <a:lnTo>
                    <a:pt x="3039" y="4772"/>
                  </a:lnTo>
                  <a:lnTo>
                    <a:pt x="2983" y="4716"/>
                  </a:lnTo>
                  <a:lnTo>
                    <a:pt x="2965" y="4660"/>
                  </a:lnTo>
                  <a:lnTo>
                    <a:pt x="2965" y="4586"/>
                  </a:lnTo>
                  <a:lnTo>
                    <a:pt x="3002" y="4511"/>
                  </a:lnTo>
                  <a:lnTo>
                    <a:pt x="3076" y="4455"/>
                  </a:lnTo>
                  <a:lnTo>
                    <a:pt x="3151" y="4436"/>
                  </a:lnTo>
                  <a:lnTo>
                    <a:pt x="4120" y="4436"/>
                  </a:lnTo>
                  <a:lnTo>
                    <a:pt x="4195" y="4418"/>
                  </a:lnTo>
                  <a:lnTo>
                    <a:pt x="4307" y="4362"/>
                  </a:lnTo>
                  <a:lnTo>
                    <a:pt x="4363" y="4306"/>
                  </a:lnTo>
                  <a:lnTo>
                    <a:pt x="4400" y="4250"/>
                  </a:lnTo>
                  <a:lnTo>
                    <a:pt x="4419" y="4194"/>
                  </a:lnTo>
                  <a:lnTo>
                    <a:pt x="4437" y="4138"/>
                  </a:lnTo>
                  <a:lnTo>
                    <a:pt x="4456" y="4045"/>
                  </a:lnTo>
                  <a:lnTo>
                    <a:pt x="4437" y="3970"/>
                  </a:lnTo>
                  <a:lnTo>
                    <a:pt x="4400" y="3896"/>
                  </a:lnTo>
                  <a:lnTo>
                    <a:pt x="4363" y="3821"/>
                  </a:lnTo>
                  <a:lnTo>
                    <a:pt x="4307" y="3784"/>
                  </a:lnTo>
                  <a:lnTo>
                    <a:pt x="4232" y="3728"/>
                  </a:lnTo>
                  <a:lnTo>
                    <a:pt x="4158" y="3709"/>
                  </a:lnTo>
                  <a:lnTo>
                    <a:pt x="4083" y="36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571" name="Google Shape;1571;p52"/>
            <p:cNvSpPr/>
            <p:nvPr/>
          </p:nvSpPr>
          <p:spPr>
            <a:xfrm>
              <a:off x="7625712" y="3213932"/>
              <a:ext cx="180627" cy="181175"/>
            </a:xfrm>
            <a:custGeom>
              <a:avLst/>
              <a:gdLst/>
              <a:ahLst/>
              <a:cxnLst/>
              <a:rect l="l" t="t" r="r" b="b"/>
              <a:pathLst>
                <a:path w="5929" h="5947" extrusionOk="0">
                  <a:moveTo>
                    <a:pt x="784" y="4940"/>
                  </a:moveTo>
                  <a:lnTo>
                    <a:pt x="839" y="4958"/>
                  </a:lnTo>
                  <a:lnTo>
                    <a:pt x="933" y="5014"/>
                  </a:lnTo>
                  <a:lnTo>
                    <a:pt x="989" y="5107"/>
                  </a:lnTo>
                  <a:lnTo>
                    <a:pt x="1007" y="5145"/>
                  </a:lnTo>
                  <a:lnTo>
                    <a:pt x="1007" y="5201"/>
                  </a:lnTo>
                  <a:lnTo>
                    <a:pt x="1007" y="5257"/>
                  </a:lnTo>
                  <a:lnTo>
                    <a:pt x="989" y="5313"/>
                  </a:lnTo>
                  <a:lnTo>
                    <a:pt x="933" y="5406"/>
                  </a:lnTo>
                  <a:lnTo>
                    <a:pt x="839" y="5462"/>
                  </a:lnTo>
                  <a:lnTo>
                    <a:pt x="784" y="5480"/>
                  </a:lnTo>
                  <a:lnTo>
                    <a:pt x="672" y="5480"/>
                  </a:lnTo>
                  <a:lnTo>
                    <a:pt x="634" y="5462"/>
                  </a:lnTo>
                  <a:lnTo>
                    <a:pt x="541" y="5406"/>
                  </a:lnTo>
                  <a:lnTo>
                    <a:pt x="485" y="5313"/>
                  </a:lnTo>
                  <a:lnTo>
                    <a:pt x="467" y="5257"/>
                  </a:lnTo>
                  <a:lnTo>
                    <a:pt x="448" y="5201"/>
                  </a:lnTo>
                  <a:lnTo>
                    <a:pt x="467" y="5145"/>
                  </a:lnTo>
                  <a:lnTo>
                    <a:pt x="485" y="5107"/>
                  </a:lnTo>
                  <a:lnTo>
                    <a:pt x="541" y="5014"/>
                  </a:lnTo>
                  <a:lnTo>
                    <a:pt x="634" y="4958"/>
                  </a:lnTo>
                  <a:lnTo>
                    <a:pt x="672" y="4940"/>
                  </a:lnTo>
                  <a:close/>
                  <a:moveTo>
                    <a:pt x="206" y="2610"/>
                  </a:moveTo>
                  <a:lnTo>
                    <a:pt x="168" y="2628"/>
                  </a:lnTo>
                  <a:lnTo>
                    <a:pt x="75" y="2684"/>
                  </a:lnTo>
                  <a:lnTo>
                    <a:pt x="19" y="2777"/>
                  </a:lnTo>
                  <a:lnTo>
                    <a:pt x="1" y="2833"/>
                  </a:lnTo>
                  <a:lnTo>
                    <a:pt x="1" y="2889"/>
                  </a:lnTo>
                  <a:lnTo>
                    <a:pt x="1" y="5667"/>
                  </a:lnTo>
                  <a:lnTo>
                    <a:pt x="1" y="5723"/>
                  </a:lnTo>
                  <a:lnTo>
                    <a:pt x="19" y="5779"/>
                  </a:lnTo>
                  <a:lnTo>
                    <a:pt x="75" y="5872"/>
                  </a:lnTo>
                  <a:lnTo>
                    <a:pt x="168" y="5928"/>
                  </a:lnTo>
                  <a:lnTo>
                    <a:pt x="206" y="5946"/>
                  </a:lnTo>
                  <a:lnTo>
                    <a:pt x="1250" y="5946"/>
                  </a:lnTo>
                  <a:lnTo>
                    <a:pt x="1305" y="5928"/>
                  </a:lnTo>
                  <a:lnTo>
                    <a:pt x="1399" y="5872"/>
                  </a:lnTo>
                  <a:lnTo>
                    <a:pt x="1455" y="5779"/>
                  </a:lnTo>
                  <a:lnTo>
                    <a:pt x="1473" y="5723"/>
                  </a:lnTo>
                  <a:lnTo>
                    <a:pt x="1473" y="5667"/>
                  </a:lnTo>
                  <a:lnTo>
                    <a:pt x="1473" y="2889"/>
                  </a:lnTo>
                  <a:lnTo>
                    <a:pt x="1473" y="2833"/>
                  </a:lnTo>
                  <a:lnTo>
                    <a:pt x="1455" y="2777"/>
                  </a:lnTo>
                  <a:lnTo>
                    <a:pt x="1399" y="2684"/>
                  </a:lnTo>
                  <a:lnTo>
                    <a:pt x="1305" y="2628"/>
                  </a:lnTo>
                  <a:lnTo>
                    <a:pt x="1250" y="2610"/>
                  </a:lnTo>
                  <a:close/>
                  <a:moveTo>
                    <a:pt x="3617" y="0"/>
                  </a:moveTo>
                  <a:lnTo>
                    <a:pt x="3524" y="19"/>
                  </a:lnTo>
                  <a:lnTo>
                    <a:pt x="3468" y="75"/>
                  </a:lnTo>
                  <a:lnTo>
                    <a:pt x="3393" y="168"/>
                  </a:lnTo>
                  <a:lnTo>
                    <a:pt x="3337" y="261"/>
                  </a:lnTo>
                  <a:lnTo>
                    <a:pt x="3263" y="485"/>
                  </a:lnTo>
                  <a:lnTo>
                    <a:pt x="3225" y="671"/>
                  </a:lnTo>
                  <a:lnTo>
                    <a:pt x="3169" y="858"/>
                  </a:lnTo>
                  <a:lnTo>
                    <a:pt x="3114" y="1044"/>
                  </a:lnTo>
                  <a:lnTo>
                    <a:pt x="3039" y="1212"/>
                  </a:lnTo>
                  <a:lnTo>
                    <a:pt x="2983" y="1286"/>
                  </a:lnTo>
                  <a:lnTo>
                    <a:pt x="2927" y="1361"/>
                  </a:lnTo>
                  <a:lnTo>
                    <a:pt x="2797" y="1510"/>
                  </a:lnTo>
                  <a:lnTo>
                    <a:pt x="2666" y="1659"/>
                  </a:lnTo>
                  <a:lnTo>
                    <a:pt x="2442" y="1995"/>
                  </a:lnTo>
                  <a:lnTo>
                    <a:pt x="2200" y="2330"/>
                  </a:lnTo>
                  <a:lnTo>
                    <a:pt x="2051" y="2498"/>
                  </a:lnTo>
                  <a:lnTo>
                    <a:pt x="1883" y="2666"/>
                  </a:lnTo>
                  <a:lnTo>
                    <a:pt x="1865" y="2722"/>
                  </a:lnTo>
                  <a:lnTo>
                    <a:pt x="1846" y="2777"/>
                  </a:lnTo>
                  <a:lnTo>
                    <a:pt x="1846" y="5257"/>
                  </a:lnTo>
                  <a:lnTo>
                    <a:pt x="1865" y="5313"/>
                  </a:lnTo>
                  <a:lnTo>
                    <a:pt x="1883" y="5350"/>
                  </a:lnTo>
                  <a:lnTo>
                    <a:pt x="1939" y="5387"/>
                  </a:lnTo>
                  <a:lnTo>
                    <a:pt x="1995" y="5387"/>
                  </a:lnTo>
                  <a:lnTo>
                    <a:pt x="2126" y="5406"/>
                  </a:lnTo>
                  <a:lnTo>
                    <a:pt x="2293" y="5462"/>
                  </a:lnTo>
                  <a:lnTo>
                    <a:pt x="2592" y="5573"/>
                  </a:lnTo>
                  <a:lnTo>
                    <a:pt x="2890" y="5704"/>
                  </a:lnTo>
                  <a:lnTo>
                    <a:pt x="3225" y="5816"/>
                  </a:lnTo>
                  <a:lnTo>
                    <a:pt x="3393" y="5872"/>
                  </a:lnTo>
                  <a:lnTo>
                    <a:pt x="3580" y="5909"/>
                  </a:lnTo>
                  <a:lnTo>
                    <a:pt x="3785" y="5946"/>
                  </a:lnTo>
                  <a:lnTo>
                    <a:pt x="4400" y="5946"/>
                  </a:lnTo>
                  <a:lnTo>
                    <a:pt x="4586" y="5928"/>
                  </a:lnTo>
                  <a:lnTo>
                    <a:pt x="4772" y="5909"/>
                  </a:lnTo>
                  <a:lnTo>
                    <a:pt x="4940" y="5853"/>
                  </a:lnTo>
                  <a:lnTo>
                    <a:pt x="5108" y="5797"/>
                  </a:lnTo>
                  <a:lnTo>
                    <a:pt x="5238" y="5723"/>
                  </a:lnTo>
                  <a:lnTo>
                    <a:pt x="5332" y="5611"/>
                  </a:lnTo>
                  <a:lnTo>
                    <a:pt x="5388" y="5499"/>
                  </a:lnTo>
                  <a:lnTo>
                    <a:pt x="5425" y="5368"/>
                  </a:lnTo>
                  <a:lnTo>
                    <a:pt x="5425" y="5238"/>
                  </a:lnTo>
                  <a:lnTo>
                    <a:pt x="5406" y="5089"/>
                  </a:lnTo>
                  <a:lnTo>
                    <a:pt x="5481" y="4996"/>
                  </a:lnTo>
                  <a:lnTo>
                    <a:pt x="5537" y="4902"/>
                  </a:lnTo>
                  <a:lnTo>
                    <a:pt x="5574" y="4809"/>
                  </a:lnTo>
                  <a:lnTo>
                    <a:pt x="5611" y="4697"/>
                  </a:lnTo>
                  <a:lnTo>
                    <a:pt x="5630" y="4567"/>
                  </a:lnTo>
                  <a:lnTo>
                    <a:pt x="5630" y="4455"/>
                  </a:lnTo>
                  <a:lnTo>
                    <a:pt x="5630" y="4325"/>
                  </a:lnTo>
                  <a:lnTo>
                    <a:pt x="5593" y="4213"/>
                  </a:lnTo>
                  <a:lnTo>
                    <a:pt x="5667" y="4101"/>
                  </a:lnTo>
                  <a:lnTo>
                    <a:pt x="5723" y="3989"/>
                  </a:lnTo>
                  <a:lnTo>
                    <a:pt x="5742" y="3877"/>
                  </a:lnTo>
                  <a:lnTo>
                    <a:pt x="5779" y="3747"/>
                  </a:lnTo>
                  <a:lnTo>
                    <a:pt x="5779" y="3635"/>
                  </a:lnTo>
                  <a:lnTo>
                    <a:pt x="5760" y="3523"/>
                  </a:lnTo>
                  <a:lnTo>
                    <a:pt x="5742" y="3393"/>
                  </a:lnTo>
                  <a:lnTo>
                    <a:pt x="5704" y="3299"/>
                  </a:lnTo>
                  <a:lnTo>
                    <a:pt x="5798" y="3169"/>
                  </a:lnTo>
                  <a:lnTo>
                    <a:pt x="5872" y="3038"/>
                  </a:lnTo>
                  <a:lnTo>
                    <a:pt x="5909" y="2889"/>
                  </a:lnTo>
                  <a:lnTo>
                    <a:pt x="5928" y="2722"/>
                  </a:lnTo>
                  <a:lnTo>
                    <a:pt x="5909" y="2591"/>
                  </a:lnTo>
                  <a:lnTo>
                    <a:pt x="5872" y="2461"/>
                  </a:lnTo>
                  <a:lnTo>
                    <a:pt x="5816" y="2349"/>
                  </a:lnTo>
                  <a:lnTo>
                    <a:pt x="5723" y="2256"/>
                  </a:lnTo>
                  <a:lnTo>
                    <a:pt x="5630" y="2162"/>
                  </a:lnTo>
                  <a:lnTo>
                    <a:pt x="5518" y="2106"/>
                  </a:lnTo>
                  <a:lnTo>
                    <a:pt x="5388" y="2069"/>
                  </a:lnTo>
                  <a:lnTo>
                    <a:pt x="5238" y="2051"/>
                  </a:lnTo>
                  <a:lnTo>
                    <a:pt x="4064" y="2051"/>
                  </a:lnTo>
                  <a:lnTo>
                    <a:pt x="4101" y="1920"/>
                  </a:lnTo>
                  <a:lnTo>
                    <a:pt x="4157" y="1808"/>
                  </a:lnTo>
                  <a:lnTo>
                    <a:pt x="4288" y="1566"/>
                  </a:lnTo>
                  <a:lnTo>
                    <a:pt x="4344" y="1435"/>
                  </a:lnTo>
                  <a:lnTo>
                    <a:pt x="4400" y="1286"/>
                  </a:lnTo>
                  <a:lnTo>
                    <a:pt x="4437" y="1119"/>
                  </a:lnTo>
                  <a:lnTo>
                    <a:pt x="4456" y="951"/>
                  </a:lnTo>
                  <a:lnTo>
                    <a:pt x="4437" y="802"/>
                  </a:lnTo>
                  <a:lnTo>
                    <a:pt x="4418" y="671"/>
                  </a:lnTo>
                  <a:lnTo>
                    <a:pt x="4400" y="541"/>
                  </a:lnTo>
                  <a:lnTo>
                    <a:pt x="4362" y="447"/>
                  </a:lnTo>
                  <a:lnTo>
                    <a:pt x="4306" y="354"/>
                  </a:lnTo>
                  <a:lnTo>
                    <a:pt x="4251" y="280"/>
                  </a:lnTo>
                  <a:lnTo>
                    <a:pt x="4195" y="205"/>
                  </a:lnTo>
                  <a:lnTo>
                    <a:pt x="4139" y="168"/>
                  </a:lnTo>
                  <a:lnTo>
                    <a:pt x="3990" y="75"/>
                  </a:lnTo>
                  <a:lnTo>
                    <a:pt x="3859" y="37"/>
                  </a:lnTo>
                  <a:lnTo>
                    <a:pt x="3729" y="19"/>
                  </a:lnTo>
                  <a:lnTo>
                    <a:pt x="36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574" name="Google Shape;1574;p52"/>
            <p:cNvSpPr/>
            <p:nvPr/>
          </p:nvSpPr>
          <p:spPr>
            <a:xfrm>
              <a:off x="1535764" y="3214206"/>
              <a:ext cx="226629" cy="180627"/>
            </a:xfrm>
            <a:custGeom>
              <a:avLst/>
              <a:gdLst/>
              <a:ahLst/>
              <a:cxnLst/>
              <a:rect l="l" t="t" r="r" b="b"/>
              <a:pathLst>
                <a:path w="7439" h="5929" extrusionOk="0">
                  <a:moveTo>
                    <a:pt x="5947" y="728"/>
                  </a:moveTo>
                  <a:lnTo>
                    <a:pt x="5947" y="3710"/>
                  </a:lnTo>
                  <a:lnTo>
                    <a:pt x="1492" y="3710"/>
                  </a:lnTo>
                  <a:lnTo>
                    <a:pt x="1492" y="728"/>
                  </a:lnTo>
                  <a:close/>
                  <a:moveTo>
                    <a:pt x="1194" y="1"/>
                  </a:moveTo>
                  <a:lnTo>
                    <a:pt x="1101" y="38"/>
                  </a:lnTo>
                  <a:lnTo>
                    <a:pt x="989" y="94"/>
                  </a:lnTo>
                  <a:lnTo>
                    <a:pt x="914" y="150"/>
                  </a:lnTo>
                  <a:lnTo>
                    <a:pt x="840" y="243"/>
                  </a:lnTo>
                  <a:lnTo>
                    <a:pt x="802" y="336"/>
                  </a:lnTo>
                  <a:lnTo>
                    <a:pt x="765" y="430"/>
                  </a:lnTo>
                  <a:lnTo>
                    <a:pt x="746" y="542"/>
                  </a:lnTo>
                  <a:lnTo>
                    <a:pt x="746" y="4437"/>
                  </a:lnTo>
                  <a:lnTo>
                    <a:pt x="6693" y="4437"/>
                  </a:lnTo>
                  <a:lnTo>
                    <a:pt x="6693" y="542"/>
                  </a:lnTo>
                  <a:lnTo>
                    <a:pt x="6674" y="430"/>
                  </a:lnTo>
                  <a:lnTo>
                    <a:pt x="6655" y="336"/>
                  </a:lnTo>
                  <a:lnTo>
                    <a:pt x="6599" y="243"/>
                  </a:lnTo>
                  <a:lnTo>
                    <a:pt x="6525" y="150"/>
                  </a:lnTo>
                  <a:lnTo>
                    <a:pt x="6450" y="94"/>
                  </a:lnTo>
                  <a:lnTo>
                    <a:pt x="6357" y="38"/>
                  </a:lnTo>
                  <a:lnTo>
                    <a:pt x="6245" y="1"/>
                  </a:lnTo>
                  <a:close/>
                  <a:moveTo>
                    <a:pt x="187" y="4810"/>
                  </a:moveTo>
                  <a:lnTo>
                    <a:pt x="131" y="4829"/>
                  </a:lnTo>
                  <a:lnTo>
                    <a:pt x="57" y="4866"/>
                  </a:lnTo>
                  <a:lnTo>
                    <a:pt x="20" y="4941"/>
                  </a:lnTo>
                  <a:lnTo>
                    <a:pt x="1" y="4996"/>
                  </a:lnTo>
                  <a:lnTo>
                    <a:pt x="1" y="5183"/>
                  </a:lnTo>
                  <a:lnTo>
                    <a:pt x="20" y="5332"/>
                  </a:lnTo>
                  <a:lnTo>
                    <a:pt x="75" y="5481"/>
                  </a:lnTo>
                  <a:lnTo>
                    <a:pt x="131" y="5612"/>
                  </a:lnTo>
                  <a:lnTo>
                    <a:pt x="225" y="5705"/>
                  </a:lnTo>
                  <a:lnTo>
                    <a:pt x="336" y="5798"/>
                  </a:lnTo>
                  <a:lnTo>
                    <a:pt x="467" y="5873"/>
                  </a:lnTo>
                  <a:lnTo>
                    <a:pt x="597" y="5910"/>
                  </a:lnTo>
                  <a:lnTo>
                    <a:pt x="746" y="5928"/>
                  </a:lnTo>
                  <a:lnTo>
                    <a:pt x="6693" y="5928"/>
                  </a:lnTo>
                  <a:lnTo>
                    <a:pt x="6842" y="5910"/>
                  </a:lnTo>
                  <a:lnTo>
                    <a:pt x="6972" y="5873"/>
                  </a:lnTo>
                  <a:lnTo>
                    <a:pt x="7103" y="5798"/>
                  </a:lnTo>
                  <a:lnTo>
                    <a:pt x="7214" y="5705"/>
                  </a:lnTo>
                  <a:lnTo>
                    <a:pt x="7308" y="5612"/>
                  </a:lnTo>
                  <a:lnTo>
                    <a:pt x="7382" y="5481"/>
                  </a:lnTo>
                  <a:lnTo>
                    <a:pt x="7420" y="5332"/>
                  </a:lnTo>
                  <a:lnTo>
                    <a:pt x="7438" y="5183"/>
                  </a:lnTo>
                  <a:lnTo>
                    <a:pt x="7438" y="4996"/>
                  </a:lnTo>
                  <a:lnTo>
                    <a:pt x="7420" y="4941"/>
                  </a:lnTo>
                  <a:lnTo>
                    <a:pt x="7382" y="4866"/>
                  </a:lnTo>
                  <a:lnTo>
                    <a:pt x="7326" y="4829"/>
                  </a:lnTo>
                  <a:lnTo>
                    <a:pt x="7252" y="4810"/>
                  </a:lnTo>
                  <a:lnTo>
                    <a:pt x="4437" y="4810"/>
                  </a:lnTo>
                  <a:lnTo>
                    <a:pt x="4419" y="4903"/>
                  </a:lnTo>
                  <a:lnTo>
                    <a:pt x="4400" y="4978"/>
                  </a:lnTo>
                  <a:lnTo>
                    <a:pt x="4363" y="5034"/>
                  </a:lnTo>
                  <a:lnTo>
                    <a:pt x="4325" y="5090"/>
                  </a:lnTo>
                  <a:lnTo>
                    <a:pt x="4269" y="5127"/>
                  </a:lnTo>
                  <a:lnTo>
                    <a:pt x="4195" y="5164"/>
                  </a:lnTo>
                  <a:lnTo>
                    <a:pt x="4139" y="5183"/>
                  </a:lnTo>
                  <a:lnTo>
                    <a:pt x="3263" y="5183"/>
                  </a:lnTo>
                  <a:lnTo>
                    <a:pt x="3207" y="5146"/>
                  </a:lnTo>
                  <a:lnTo>
                    <a:pt x="3132" y="5108"/>
                  </a:lnTo>
                  <a:lnTo>
                    <a:pt x="3076" y="5071"/>
                  </a:lnTo>
                  <a:lnTo>
                    <a:pt x="3039" y="5015"/>
                  </a:lnTo>
                  <a:lnTo>
                    <a:pt x="3002" y="4941"/>
                  </a:lnTo>
                  <a:lnTo>
                    <a:pt x="2983" y="4885"/>
                  </a:lnTo>
                  <a:lnTo>
                    <a:pt x="2965" y="48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sp>
        <p:nvSpPr>
          <p:cNvPr id="1575" name="Google Shape;1575;p52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ctrTitle"/>
          </p:nvPr>
        </p:nvSpPr>
        <p:spPr>
          <a:xfrm>
            <a:off x="3422975" y="2718475"/>
            <a:ext cx="50352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Was ist GraphQL?</a:t>
            </a:r>
            <a:endParaRPr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ubTitle" idx="1"/>
          </p:nvPr>
        </p:nvSpPr>
        <p:spPr>
          <a:xfrm>
            <a:off x="3422975" y="3883175"/>
            <a:ext cx="5035200" cy="34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 dirty="0"/>
          </a:p>
        </p:txBody>
      </p:sp>
      <p:sp>
        <p:nvSpPr>
          <p:cNvPr id="94" name="Google Shape;94;p17"/>
          <p:cNvSpPr/>
          <p:nvPr/>
        </p:nvSpPr>
        <p:spPr>
          <a:xfrm>
            <a:off x="1789899" y="1568299"/>
            <a:ext cx="1030250" cy="25515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de-DE" b="1" i="0" dirty="0">
                <a:ln>
                  <a:noFill/>
                </a:ln>
                <a:solidFill>
                  <a:schemeClr val="lt1"/>
                </a:solidFill>
                <a:latin typeface="Encode Sans Semi Condensed"/>
              </a:rPr>
              <a:t>1</a:t>
            </a:r>
            <a:endParaRPr b="1" i="0" dirty="0">
              <a:ln>
                <a:noFill/>
              </a:ln>
              <a:solidFill>
                <a:schemeClr val="lt1"/>
              </a:solidFill>
              <a:latin typeface="Encode Sans Semi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GraphQL</a:t>
            </a:r>
            <a:endParaRPr dirty="0"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3651875" y="1200150"/>
            <a:ext cx="4933500" cy="301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92024" lvl="0" indent="-218440" algn="l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 dirty="0"/>
              <a:t>GraphQL ist eine Abfragesprache für APIs.</a:t>
            </a:r>
          </a:p>
          <a:p>
            <a:pPr marL="192024" lvl="0" indent="-218440" algn="l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 dirty="0"/>
              <a:t>Entwickelt von Facebook.</a:t>
            </a:r>
          </a:p>
          <a:p>
            <a:pPr marL="192024" lvl="0" indent="-218440" algn="l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 dirty="0"/>
              <a:t>Erlaubt das flexible Abfragen für Daten.</a:t>
            </a:r>
          </a:p>
          <a:p>
            <a:pPr marL="192024" lvl="0" indent="-218440" algn="l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 dirty="0"/>
              <a:t>Kein  Over- bzw. </a:t>
            </a:r>
            <a:r>
              <a:rPr lang="de-DE" dirty="0" err="1"/>
              <a:t>Under-fetching</a:t>
            </a:r>
            <a:endParaRPr lang="de-DE" dirty="0"/>
          </a:p>
          <a:p>
            <a:pPr marL="192024" lvl="0" indent="-218440" algn="l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 dirty="0"/>
              <a:t>Verringert die Menge an Netzwerkverkehr.</a:t>
            </a:r>
          </a:p>
          <a:p>
            <a:pPr marL="192024" lvl="0" indent="-218440" algn="l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 dirty="0"/>
              <a:t>Kann mit einer Vielzahl von Programmiersprachen verwendet werden.</a:t>
            </a:r>
            <a:endParaRPr dirty="0"/>
          </a:p>
        </p:txBody>
      </p:sp>
      <p:sp>
        <p:nvSpPr>
          <p:cNvPr id="107" name="Google Shape;107;p19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1762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Unterschied zwischen REST und GraphQL</a:t>
            </a:r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651875" y="1200150"/>
            <a:ext cx="2331900" cy="301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200" b="1" dirty="0"/>
              <a:t>REST</a:t>
            </a:r>
            <a:endParaRPr sz="1200" dirty="0"/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de-DE" sz="1200" dirty="0"/>
              <a:t>I</a:t>
            </a:r>
            <a:r>
              <a:rPr lang="en" sz="1200" dirty="0"/>
              <a:t>st ein Architekturstil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" sz="1200" dirty="0"/>
              <a:t>Datenstruktur ist vom Server bestimmt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" sz="1200" dirty="0"/>
              <a:t>Sep</a:t>
            </a:r>
            <a:r>
              <a:rPr lang="de-DE" sz="1200" dirty="0"/>
              <a:t>a</a:t>
            </a:r>
            <a:r>
              <a:rPr lang="en" sz="1200" dirty="0"/>
              <a:t>rate URL’s per Ressource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" sz="1200" dirty="0"/>
              <a:t>GET, POST, PUT, DELETE</a:t>
            </a:r>
          </a:p>
          <a:p>
            <a:pPr marL="228600" indent="-228600">
              <a:spcBef>
                <a:spcPts val="600"/>
              </a:spcBef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de-DE" sz="1200" dirty="0">
                <a:effectLst/>
              </a:rPr>
              <a:t>Over- oder </a:t>
            </a:r>
            <a:r>
              <a:rPr lang="de-DE" sz="1200" dirty="0" err="1">
                <a:effectLst/>
              </a:rPr>
              <a:t>Underfetching</a:t>
            </a:r>
            <a:endParaRPr lang="de-DE" sz="1200" dirty="0">
              <a:effectLst/>
            </a:endParaRPr>
          </a:p>
          <a:p>
            <a:pPr marL="228600" indent="-228600">
              <a:spcBef>
                <a:spcPts val="600"/>
              </a:spcBef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de-DE" sz="1200" dirty="0">
                <a:effectLst/>
              </a:rPr>
              <a:t>Einfacher zu verstehen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" sz="1200" dirty="0"/>
              <a:t>Begrenzte Flexibilität</a:t>
            </a: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" name="Google Shape;77;p15">
            <a:extLst>
              <a:ext uri="{FF2B5EF4-FFF2-40B4-BE49-F238E27FC236}">
                <a16:creationId xmlns:a16="http://schemas.microsoft.com/office/drawing/2014/main" id="{8EAF5273-5A34-7DF6-C054-CD4D59FBC5A3}"/>
              </a:ext>
            </a:extLst>
          </p:cNvPr>
          <p:cNvSpPr txBox="1">
            <a:spLocks/>
          </p:cNvSpPr>
          <p:nvPr/>
        </p:nvSpPr>
        <p:spPr>
          <a:xfrm>
            <a:off x="6253500" y="1123950"/>
            <a:ext cx="2331900" cy="30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Karla"/>
              <a:buChar char="▪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Karla"/>
              <a:buChar char="▫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Karla"/>
              <a:buChar char="▫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Karla"/>
              <a:buChar char="▫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Karla"/>
              <a:buChar char="▫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Karla"/>
              <a:buChar char="▫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Karla"/>
              <a:buChar char="▫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Karla"/>
              <a:buChar char="▫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1600"/>
              <a:buFont typeface="Karla"/>
              <a:buChar char="▫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de-DE" sz="1200" b="1" dirty="0"/>
              <a:t>GraphQL</a:t>
            </a:r>
            <a:endParaRPr lang="de-DE" sz="1200" dirty="0"/>
          </a:p>
          <a:p>
            <a:pPr marL="228600" indent="-228600">
              <a:spcBef>
                <a:spcPts val="600"/>
              </a:spcBef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de-DE" sz="1200" dirty="0"/>
              <a:t>Ist ein </a:t>
            </a:r>
            <a:r>
              <a:rPr lang="de-DE" sz="1200" dirty="0" err="1"/>
              <a:t>Abgesprache</a:t>
            </a:r>
            <a:r>
              <a:rPr lang="de-DE" sz="1200" dirty="0"/>
              <a:t> für </a:t>
            </a:r>
            <a:r>
              <a:rPr lang="de-DE" sz="1200" dirty="0" err="1"/>
              <a:t>API‘s</a:t>
            </a:r>
            <a:endParaRPr lang="de-DE" sz="1200" dirty="0"/>
          </a:p>
          <a:p>
            <a:pPr marL="228600" indent="-228600">
              <a:spcBef>
                <a:spcPts val="600"/>
              </a:spcBef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de-DE" sz="1200" dirty="0"/>
              <a:t>Datenstruktur ist vom Client bestimmt</a:t>
            </a:r>
          </a:p>
          <a:p>
            <a:pPr marL="228600" indent="-228600">
              <a:spcBef>
                <a:spcPts val="600"/>
              </a:spcBef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de-DE" sz="1200" dirty="0"/>
              <a:t>Eine URL für alle Ressourcen</a:t>
            </a:r>
          </a:p>
          <a:p>
            <a:pPr marL="228600" indent="-228600">
              <a:spcBef>
                <a:spcPts val="600"/>
              </a:spcBef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de-DE" sz="1200" dirty="0"/>
              <a:t>POST</a:t>
            </a:r>
          </a:p>
          <a:p>
            <a:pPr marL="228600" indent="-228600">
              <a:spcBef>
                <a:spcPts val="600"/>
              </a:spcBef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de-DE" sz="1200" dirty="0">
                <a:effectLst/>
              </a:rPr>
              <a:t>Präzise und flexible Abfragen</a:t>
            </a:r>
          </a:p>
          <a:p>
            <a:pPr marL="228600" indent="-228600">
              <a:spcBef>
                <a:spcPts val="600"/>
              </a:spcBef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de-DE" sz="1200" dirty="0">
                <a:effectLst/>
              </a:rPr>
              <a:t>Höhere Lernkurve</a:t>
            </a:r>
          </a:p>
          <a:p>
            <a:pPr marL="228600" indent="-228600">
              <a:spcBef>
                <a:spcPts val="600"/>
              </a:spcBef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de-DE" sz="1200" dirty="0"/>
              <a:t>Flexibel, effizient, reduziert Netzwerkverkehr</a:t>
            </a: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None/>
            </a:pPr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>
            <a:spLocks noGrp="1"/>
          </p:cNvSpPr>
          <p:nvPr>
            <p:ph type="title" idx="4294967295"/>
          </p:nvPr>
        </p:nvSpPr>
        <p:spPr>
          <a:xfrm>
            <a:off x="2194950" y="4669625"/>
            <a:ext cx="4754100" cy="28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>
                <a:solidFill>
                  <a:schemeClr val="lt1"/>
                </a:solidFill>
              </a:rPr>
              <a:t>Want big impact? </a:t>
            </a:r>
            <a:r>
              <a:rPr lang="en" sz="1400">
                <a:solidFill>
                  <a:schemeClr val="lt1"/>
                </a:solidFill>
              </a:rPr>
              <a:t>Use big image.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57" name="Google Shape;157;p24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BF2D388-459F-1710-34B0-4EAD40591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552" y="1017846"/>
            <a:ext cx="6810375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>
            <a:spLocks noGrp="1"/>
          </p:cNvSpPr>
          <p:nvPr>
            <p:ph type="title" idx="4294967295"/>
          </p:nvPr>
        </p:nvSpPr>
        <p:spPr>
          <a:xfrm>
            <a:off x="2194950" y="4669625"/>
            <a:ext cx="4754100" cy="28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>
                <a:solidFill>
                  <a:schemeClr val="lt1"/>
                </a:solidFill>
              </a:rPr>
              <a:t>Want big impact? </a:t>
            </a:r>
            <a:r>
              <a:rPr lang="en" sz="1400">
                <a:solidFill>
                  <a:schemeClr val="lt1"/>
                </a:solidFill>
              </a:rPr>
              <a:t>Use big image.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57" name="Google Shape;157;p24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Picture 2" descr="Abbildung 3: Beispielhafte Systemlandschaft mit GraphQL als Middleware (© Philipp Hartenfeller)">
            <a:extLst>
              <a:ext uri="{FF2B5EF4-FFF2-40B4-BE49-F238E27FC236}">
                <a16:creationId xmlns:a16="http://schemas.microsoft.com/office/drawing/2014/main" id="{7BA5EFD1-6775-083F-F193-BB59826EE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810" y="523251"/>
            <a:ext cx="5036379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763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>
            <a:spLocks noGrp="1"/>
          </p:cNvSpPr>
          <p:nvPr>
            <p:ph type="title" idx="4294967295"/>
          </p:nvPr>
        </p:nvSpPr>
        <p:spPr>
          <a:xfrm>
            <a:off x="2194950" y="4669625"/>
            <a:ext cx="4754100" cy="28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>
                <a:solidFill>
                  <a:schemeClr val="lt1"/>
                </a:solidFill>
              </a:rPr>
              <a:t>Want big impact? </a:t>
            </a:r>
            <a:r>
              <a:rPr lang="en" sz="1400">
                <a:solidFill>
                  <a:schemeClr val="lt1"/>
                </a:solidFill>
              </a:rPr>
              <a:t>Use big image.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57" name="Google Shape;157;p24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9F67B3C-A06B-77B8-0D35-5FA434D12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623" y="1593447"/>
            <a:ext cx="9317167" cy="195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308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>
            <a:spLocks noGrp="1"/>
          </p:cNvSpPr>
          <p:nvPr>
            <p:ph type="title"/>
          </p:nvPr>
        </p:nvSpPr>
        <p:spPr>
          <a:xfrm>
            <a:off x="558600" y="514350"/>
            <a:ext cx="2824200" cy="151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Tools und Bibliotheken für GraphQL in .NET</a:t>
            </a:r>
          </a:p>
        </p:txBody>
      </p:sp>
      <p:sp>
        <p:nvSpPr>
          <p:cNvPr id="163" name="Google Shape;163;p25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cxnSp>
        <p:nvCxnSpPr>
          <p:cNvPr id="164" name="Google Shape;164;p25"/>
          <p:cNvCxnSpPr>
            <a:stCxn id="165" idx="6"/>
            <a:endCxn id="166" idx="2"/>
          </p:cNvCxnSpPr>
          <p:nvPr/>
        </p:nvCxnSpPr>
        <p:spPr>
          <a:xfrm>
            <a:off x="4039400" y="2875750"/>
            <a:ext cx="702300" cy="9360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7" name="Google Shape;167;p25"/>
          <p:cNvCxnSpPr>
            <a:stCxn id="165" idx="6"/>
            <a:endCxn id="168" idx="2"/>
          </p:cNvCxnSpPr>
          <p:nvPr/>
        </p:nvCxnSpPr>
        <p:spPr>
          <a:xfrm rot="10800000" flipH="1">
            <a:off x="4039400" y="1939750"/>
            <a:ext cx="702300" cy="9360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9" name="Google Shape;169;p25"/>
          <p:cNvCxnSpPr>
            <a:stCxn id="170" idx="3"/>
            <a:endCxn id="171" idx="2"/>
          </p:cNvCxnSpPr>
          <p:nvPr/>
        </p:nvCxnSpPr>
        <p:spPr>
          <a:xfrm rot="10800000" flipH="1">
            <a:off x="6097925" y="1482550"/>
            <a:ext cx="586200" cy="45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2" name="Google Shape;172;p25"/>
          <p:cNvCxnSpPr>
            <a:stCxn id="170" idx="3"/>
            <a:endCxn id="173" idx="2"/>
          </p:cNvCxnSpPr>
          <p:nvPr/>
        </p:nvCxnSpPr>
        <p:spPr>
          <a:xfrm>
            <a:off x="6097925" y="1939750"/>
            <a:ext cx="586200" cy="442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4" name="Google Shape;174;p25"/>
          <p:cNvCxnSpPr>
            <a:stCxn id="175" idx="3"/>
            <a:endCxn id="176" idx="2"/>
          </p:cNvCxnSpPr>
          <p:nvPr/>
        </p:nvCxnSpPr>
        <p:spPr>
          <a:xfrm rot="10800000" flipH="1">
            <a:off x="6097925" y="3354550"/>
            <a:ext cx="586200" cy="45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7" name="Google Shape;177;p25"/>
          <p:cNvCxnSpPr>
            <a:stCxn id="175" idx="3"/>
            <a:endCxn id="178" idx="2"/>
          </p:cNvCxnSpPr>
          <p:nvPr/>
        </p:nvCxnSpPr>
        <p:spPr>
          <a:xfrm>
            <a:off x="6097925" y="3811750"/>
            <a:ext cx="586200" cy="45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79" name="Google Shape;179;p25"/>
          <p:cNvGrpSpPr/>
          <p:nvPr/>
        </p:nvGrpSpPr>
        <p:grpSpPr>
          <a:xfrm>
            <a:off x="6684125" y="1322950"/>
            <a:ext cx="1356300" cy="319200"/>
            <a:chOff x="5592550" y="1018950"/>
            <a:chExt cx="1356300" cy="319200"/>
          </a:xfrm>
        </p:grpSpPr>
        <p:sp>
          <p:nvSpPr>
            <p:cNvPr id="180" name="Google Shape;180;p25"/>
            <p:cNvSpPr/>
            <p:nvPr/>
          </p:nvSpPr>
          <p:spPr>
            <a:xfrm>
              <a:off x="5766550" y="10189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100" dirty="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GraphQL-</a:t>
              </a:r>
              <a:r>
                <a:rPr lang="de-DE" sz="1100" dirty="0" err="1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DotNet</a:t>
              </a:r>
              <a:endParaRPr lang="de-DE" sz="1100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171" name="Google Shape;171;p25"/>
            <p:cNvSpPr/>
            <p:nvPr/>
          </p:nvSpPr>
          <p:spPr>
            <a:xfrm>
              <a:off x="5592550" y="1091550"/>
              <a:ext cx="174000" cy="17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grpSp>
        <p:nvGrpSpPr>
          <p:cNvPr id="181" name="Google Shape;181;p25"/>
          <p:cNvGrpSpPr/>
          <p:nvPr/>
        </p:nvGrpSpPr>
        <p:grpSpPr>
          <a:xfrm>
            <a:off x="4741625" y="1780150"/>
            <a:ext cx="1356300" cy="319200"/>
            <a:chOff x="3650050" y="1476150"/>
            <a:chExt cx="1356300" cy="319200"/>
          </a:xfrm>
        </p:grpSpPr>
        <p:sp>
          <p:nvSpPr>
            <p:cNvPr id="170" name="Google Shape;170;p25"/>
            <p:cNvSpPr/>
            <p:nvPr/>
          </p:nvSpPr>
          <p:spPr>
            <a:xfrm>
              <a:off x="3824050" y="1476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Bibliotheken</a:t>
              </a:r>
              <a:endParaRPr sz="1100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168" name="Google Shape;168;p25"/>
            <p:cNvSpPr/>
            <p:nvPr/>
          </p:nvSpPr>
          <p:spPr>
            <a:xfrm>
              <a:off x="3650050" y="1548750"/>
              <a:ext cx="174000" cy="17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grpSp>
        <p:nvGrpSpPr>
          <p:cNvPr id="182" name="Google Shape;182;p25"/>
          <p:cNvGrpSpPr/>
          <p:nvPr/>
        </p:nvGrpSpPr>
        <p:grpSpPr>
          <a:xfrm>
            <a:off x="2677125" y="2716150"/>
            <a:ext cx="1362275" cy="319200"/>
            <a:chOff x="1596750" y="2412150"/>
            <a:chExt cx="1362275" cy="319200"/>
          </a:xfrm>
        </p:grpSpPr>
        <p:sp>
          <p:nvSpPr>
            <p:cNvPr id="183" name="Google Shape;183;p25"/>
            <p:cNvSpPr/>
            <p:nvPr/>
          </p:nvSpPr>
          <p:spPr>
            <a:xfrm>
              <a:off x="1596750" y="2412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.NET</a:t>
              </a:r>
              <a:endParaRPr sz="1100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165" name="Google Shape;165;p25"/>
            <p:cNvSpPr/>
            <p:nvPr/>
          </p:nvSpPr>
          <p:spPr>
            <a:xfrm>
              <a:off x="2785025" y="2484750"/>
              <a:ext cx="174000" cy="174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grpSp>
        <p:nvGrpSpPr>
          <p:cNvPr id="184" name="Google Shape;184;p25"/>
          <p:cNvGrpSpPr/>
          <p:nvPr/>
        </p:nvGrpSpPr>
        <p:grpSpPr>
          <a:xfrm>
            <a:off x="4741625" y="3652150"/>
            <a:ext cx="1356300" cy="319200"/>
            <a:chOff x="3650050" y="3348150"/>
            <a:chExt cx="1356300" cy="319200"/>
          </a:xfrm>
        </p:grpSpPr>
        <p:sp>
          <p:nvSpPr>
            <p:cNvPr id="175" name="Google Shape;175;p25"/>
            <p:cNvSpPr/>
            <p:nvPr/>
          </p:nvSpPr>
          <p:spPr>
            <a:xfrm>
              <a:off x="3824050" y="3348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Tools</a:t>
              </a:r>
              <a:endParaRPr sz="1100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166" name="Google Shape;166;p25"/>
            <p:cNvSpPr/>
            <p:nvPr/>
          </p:nvSpPr>
          <p:spPr>
            <a:xfrm>
              <a:off x="3650050" y="3420750"/>
              <a:ext cx="174000" cy="17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grpSp>
        <p:nvGrpSpPr>
          <p:cNvPr id="185" name="Google Shape;185;p25"/>
          <p:cNvGrpSpPr/>
          <p:nvPr/>
        </p:nvGrpSpPr>
        <p:grpSpPr>
          <a:xfrm>
            <a:off x="6684125" y="2237350"/>
            <a:ext cx="1356300" cy="319200"/>
            <a:chOff x="5592550" y="1933350"/>
            <a:chExt cx="1356300" cy="319200"/>
          </a:xfrm>
        </p:grpSpPr>
        <p:sp>
          <p:nvSpPr>
            <p:cNvPr id="186" name="Google Shape;186;p25"/>
            <p:cNvSpPr/>
            <p:nvPr/>
          </p:nvSpPr>
          <p:spPr>
            <a:xfrm>
              <a:off x="5766550" y="19333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100" dirty="0" err="1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HotChocolate</a:t>
              </a:r>
              <a:endParaRPr lang="de-DE" sz="1100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173" name="Google Shape;173;p25"/>
            <p:cNvSpPr/>
            <p:nvPr/>
          </p:nvSpPr>
          <p:spPr>
            <a:xfrm>
              <a:off x="5592550" y="1991250"/>
              <a:ext cx="174000" cy="17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grpSp>
        <p:nvGrpSpPr>
          <p:cNvPr id="187" name="Google Shape;187;p25"/>
          <p:cNvGrpSpPr/>
          <p:nvPr/>
        </p:nvGrpSpPr>
        <p:grpSpPr>
          <a:xfrm>
            <a:off x="6684125" y="3194950"/>
            <a:ext cx="1356300" cy="319200"/>
            <a:chOff x="5592550" y="2890950"/>
            <a:chExt cx="1356300" cy="319200"/>
          </a:xfrm>
        </p:grpSpPr>
        <p:sp>
          <p:nvSpPr>
            <p:cNvPr id="188" name="Google Shape;188;p25"/>
            <p:cNvSpPr/>
            <p:nvPr/>
          </p:nvSpPr>
          <p:spPr>
            <a:xfrm>
              <a:off x="5766550" y="28909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100" dirty="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Strawberry Shake</a:t>
              </a:r>
            </a:p>
          </p:txBody>
        </p:sp>
        <p:sp>
          <p:nvSpPr>
            <p:cNvPr id="176" name="Google Shape;176;p25"/>
            <p:cNvSpPr/>
            <p:nvPr/>
          </p:nvSpPr>
          <p:spPr>
            <a:xfrm>
              <a:off x="5592550" y="2963550"/>
              <a:ext cx="174000" cy="17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grpSp>
        <p:nvGrpSpPr>
          <p:cNvPr id="189" name="Google Shape;189;p25"/>
          <p:cNvGrpSpPr/>
          <p:nvPr/>
        </p:nvGrpSpPr>
        <p:grpSpPr>
          <a:xfrm>
            <a:off x="6684125" y="4109350"/>
            <a:ext cx="1356300" cy="319200"/>
            <a:chOff x="5592550" y="3805350"/>
            <a:chExt cx="1356300" cy="319200"/>
          </a:xfrm>
        </p:grpSpPr>
        <p:sp>
          <p:nvSpPr>
            <p:cNvPr id="190" name="Google Shape;190;p25"/>
            <p:cNvSpPr/>
            <p:nvPr/>
          </p:nvSpPr>
          <p:spPr>
            <a:xfrm>
              <a:off x="5766550" y="38053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100" dirty="0" err="1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Hasura</a:t>
              </a:r>
              <a:endParaRPr lang="de-DE" sz="1100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178" name="Google Shape;178;p25"/>
            <p:cNvSpPr/>
            <p:nvPr/>
          </p:nvSpPr>
          <p:spPr>
            <a:xfrm>
              <a:off x="5592550" y="3877950"/>
              <a:ext cx="174000" cy="17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>
            <a:spLocks noGrp="1"/>
          </p:cNvSpPr>
          <p:nvPr>
            <p:ph type="title"/>
          </p:nvPr>
        </p:nvSpPr>
        <p:spPr>
          <a:xfrm>
            <a:off x="558600" y="514350"/>
            <a:ext cx="2824200" cy="46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Wie funktioniert </a:t>
            </a:r>
            <a:r>
              <a:rPr lang="de-DE" dirty="0" err="1"/>
              <a:t>HotChocolate</a:t>
            </a:r>
            <a:r>
              <a:rPr lang="de-DE" dirty="0"/>
              <a:t>?</a:t>
            </a:r>
            <a:endParaRPr dirty="0"/>
          </a:p>
        </p:txBody>
      </p:sp>
      <p:sp>
        <p:nvSpPr>
          <p:cNvPr id="196" name="Google Shape;196;p26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B86C7B37-AA42-DFE8-F744-311358AEE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671" y="1731854"/>
            <a:ext cx="5929045" cy="278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den template">
  <a:themeElements>
    <a:clrScheme name="Custom 347">
      <a:dk1>
        <a:srgbClr val="2E363D"/>
      </a:dk1>
      <a:lt1>
        <a:srgbClr val="FFFFFF"/>
      </a:lt1>
      <a:dk2>
        <a:srgbClr val="767E85"/>
      </a:dk2>
      <a:lt2>
        <a:srgbClr val="FBFBFB"/>
      </a:lt2>
      <a:accent1>
        <a:srgbClr val="F8E7D5"/>
      </a:accent1>
      <a:accent2>
        <a:srgbClr val="EBC7C1"/>
      </a:accent2>
      <a:accent3>
        <a:srgbClr val="E9F2F9"/>
      </a:accent3>
      <a:accent4>
        <a:srgbClr val="B5CFDA"/>
      </a:accent4>
      <a:accent5>
        <a:srgbClr val="EEEAEA"/>
      </a:accent5>
      <a:accent6>
        <a:srgbClr val="E3E9D3"/>
      </a:accent6>
      <a:hlink>
        <a:srgbClr val="2E363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437</Words>
  <Application>Microsoft Office PowerPoint</Application>
  <PresentationFormat>Bildschirmpräsentation (16:9)</PresentationFormat>
  <Paragraphs>74</Paragraphs>
  <Slides>12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Arial</vt:lpstr>
      <vt:lpstr>Calibri</vt:lpstr>
      <vt:lpstr>Encode Sans Semi Condensed</vt:lpstr>
      <vt:lpstr>Karla</vt:lpstr>
      <vt:lpstr>Montserrat</vt:lpstr>
      <vt:lpstr>Söhne</vt:lpstr>
      <vt:lpstr>Iden template</vt:lpstr>
      <vt:lpstr>GraphQL und .NET Eine Einführung</vt:lpstr>
      <vt:lpstr>Was ist GraphQL?</vt:lpstr>
      <vt:lpstr>GraphQL</vt:lpstr>
      <vt:lpstr>Unterschied zwischen REST und GraphQL</vt:lpstr>
      <vt:lpstr>Want big impact? Use big image.</vt:lpstr>
      <vt:lpstr>Want big impact? Use big image.</vt:lpstr>
      <vt:lpstr>Want big impact? Use big image.</vt:lpstr>
      <vt:lpstr>Tools und Bibliotheken für GraphQL in .NET</vt:lpstr>
      <vt:lpstr>Wie funktioniert HotChocolate?</vt:lpstr>
      <vt:lpstr>Herausforderungen bei der Verwendung von GraphQL und .NET</vt:lpstr>
      <vt:lpstr>Fazit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GraphQL und .NET Eine Einführung</dc:title>
  <cp:lastModifiedBy>Serkan Uslubas</cp:lastModifiedBy>
  <cp:revision>20</cp:revision>
  <dcterms:modified xsi:type="dcterms:W3CDTF">2023-03-12T18:48:37Z</dcterms:modified>
</cp:coreProperties>
</file>