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4" r:id="rId16"/>
    <p:sldId id="273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7033"/>
    <a:srgbClr val="9EFF29"/>
    <a:srgbClr val="FF2549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437" y="72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0485" y="1386347"/>
            <a:ext cx="7388941" cy="16616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2103" y="3224981"/>
            <a:ext cx="7382308" cy="904568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3167063"/>
            <a:ext cx="1463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2" y="446600"/>
            <a:ext cx="8259098" cy="10180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730477"/>
            <a:ext cx="8246070" cy="464082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 l="-4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003" y="424062"/>
            <a:ext cx="6438122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510" y="1425678"/>
            <a:ext cx="6459794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6" y="293370"/>
            <a:ext cx="8093365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079536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709399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079536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709399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4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9.gif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2.png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kanGenc/genclik-akademisi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microsoft.com/office/2007/relationships/media" Target="../media/media2.wav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audio" Target="../media/media1.wav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microsoft.com/office/2007/relationships/media" Target="../media/media1.wav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audio" Target="../media/media2.wav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7398" y="388345"/>
            <a:ext cx="6009503" cy="1661655"/>
          </a:xfrm>
        </p:spPr>
        <p:txBody>
          <a:bodyPr/>
          <a:lstStyle/>
          <a:p>
            <a:pPr algn="ctr"/>
            <a:r>
              <a:rPr lang="en-US" err="1" smtClean="0"/>
              <a:t>Deneysel</a:t>
            </a:r>
            <a:r>
              <a:rPr lang="en-US" smtClean="0"/>
              <a:t> Flappy Bird</a:t>
            </a:r>
            <a:br>
              <a:rPr lang="en-US" smtClean="0"/>
            </a:br>
            <a:r>
              <a:rPr lang="en-US" err="1" smtClean="0"/>
              <a:t>Oyunu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Dr. Serkan GENÇ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Konumlandırma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78528" y="165010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83645" y="1713714"/>
            <a:ext cx="7006275" cy="5154921"/>
            <a:chOff x="1083645" y="1713714"/>
            <a:chExt cx="7006275" cy="5154921"/>
          </a:xfrm>
        </p:grpSpPr>
        <p:sp>
          <p:nvSpPr>
            <p:cNvPr id="6" name="TextBox 5"/>
            <p:cNvSpPr txBox="1"/>
            <p:nvPr/>
          </p:nvSpPr>
          <p:spPr>
            <a:xfrm>
              <a:off x="2678528" y="6428600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512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4422" y="2471762"/>
              <a:ext cx="3573205" cy="4078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1126" y="21828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(0,0)</a:t>
              </a:r>
              <a:endParaRPr lang="en-US" sz="14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041840" y="1713714"/>
              <a:ext cx="7088" cy="74741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421754" y="2471760"/>
              <a:ext cx="1702247" cy="10636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054423" y="2471761"/>
              <a:ext cx="469034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48928" y="2482396"/>
              <a:ext cx="0" cy="437560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36938" y="2347527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928" y="656085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+y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3645" y="2317871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latin typeface="Monotype Corsiva" panose="03010101010201010101" pitchFamily="66" charset="0"/>
                </a:rPr>
                <a:t>-</a:t>
              </a:r>
              <a:r>
                <a:rPr lang="en-US" sz="1400" i="1" smtClean="0">
                  <a:latin typeface="Monotype Corsiva" panose="03010101010201010101" pitchFamily="66" charset="0"/>
                </a:rPr>
                <a:t>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7473" y="222981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288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10094" y="3893559"/>
            <a:ext cx="471933" cy="348081"/>
            <a:chOff x="1051191" y="4545689"/>
            <a:chExt cx="471933" cy="348081"/>
          </a:xfrm>
        </p:grpSpPr>
        <p:grpSp>
          <p:nvGrpSpPr>
            <p:cNvPr id="32" name="Group 31"/>
            <p:cNvGrpSpPr/>
            <p:nvPr/>
          </p:nvGrpSpPr>
          <p:grpSpPr>
            <a:xfrm>
              <a:off x="1083645" y="4581892"/>
              <a:ext cx="439479" cy="311878"/>
              <a:chOff x="644166" y="4429202"/>
              <a:chExt cx="439479" cy="3118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32" y="4429202"/>
                <a:ext cx="431746" cy="304762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44166" y="4436280"/>
                <a:ext cx="439479" cy="304800"/>
              </a:xfrm>
              <a:prstGeom prst="rect">
                <a:avLst/>
              </a:prstGeom>
              <a:noFill/>
              <a:ln w="1587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51191" y="4545689"/>
              <a:ext cx="72638" cy="88507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646413" y="2490608"/>
            <a:ext cx="0" cy="1449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082649" y="3929754"/>
            <a:ext cx="525516" cy="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14540" y="358578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(60,200)</a:t>
            </a:r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519642" y="22443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60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6498" y="380376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5540" y="2066580"/>
            <a:ext cx="321640" cy="1860295"/>
            <a:chOff x="1187822" y="3437512"/>
            <a:chExt cx="321640" cy="18602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0879" y="3460373"/>
              <a:ext cx="298583" cy="183743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210879" y="3460373"/>
              <a:ext cx="298583" cy="1837433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7822" y="3437512"/>
              <a:ext cx="45719" cy="45719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91111" y="178166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(175,-50)</a:t>
            </a:r>
            <a:endParaRPr lang="en-US" sz="1400"/>
          </a:p>
        </p:txBody>
      </p:sp>
      <p:grpSp>
        <p:nvGrpSpPr>
          <p:cNvPr id="12" name="Group 11"/>
          <p:cNvGrpSpPr/>
          <p:nvPr/>
        </p:nvGrpSpPr>
        <p:grpSpPr>
          <a:xfrm>
            <a:off x="5192446" y="4866089"/>
            <a:ext cx="334588" cy="1877419"/>
            <a:chOff x="7550335" y="3489964"/>
            <a:chExt cx="334588" cy="187741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83354" y="3511573"/>
              <a:ext cx="301569" cy="185581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583354" y="3511573"/>
              <a:ext cx="301569" cy="185581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50335" y="3489964"/>
              <a:ext cx="45719" cy="45719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98657" y="488445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(175,250)</a:t>
            </a:r>
            <a:endParaRPr lang="en-US" sz="140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048928" y="2105604"/>
            <a:ext cx="2155636" cy="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67092" y="198995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-50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09904" y="4895084"/>
            <a:ext cx="2155636" cy="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28068" y="477943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181576" y="2084997"/>
            <a:ext cx="320705" cy="368347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16260" y="6579455"/>
            <a:ext cx="345974" cy="180987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Konumlandırma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78528" y="165010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83645" y="1713714"/>
            <a:ext cx="7006275" cy="5154921"/>
            <a:chOff x="1083645" y="1713714"/>
            <a:chExt cx="7006275" cy="5154921"/>
          </a:xfrm>
        </p:grpSpPr>
        <p:sp>
          <p:nvSpPr>
            <p:cNvPr id="6" name="TextBox 5"/>
            <p:cNvSpPr txBox="1"/>
            <p:nvPr/>
          </p:nvSpPr>
          <p:spPr>
            <a:xfrm>
              <a:off x="2678528" y="6428600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512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4422" y="2471762"/>
              <a:ext cx="3573205" cy="4078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1126" y="21828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(0,0)</a:t>
              </a:r>
              <a:endParaRPr lang="en-US" sz="14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041840" y="1713714"/>
              <a:ext cx="7088" cy="74741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421754" y="2471760"/>
              <a:ext cx="1702247" cy="10636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054423" y="2471761"/>
              <a:ext cx="469034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48928" y="2482396"/>
              <a:ext cx="0" cy="437560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36938" y="2347527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928" y="656085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+y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3645" y="2317871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latin typeface="Monotype Corsiva" panose="03010101010201010101" pitchFamily="66" charset="0"/>
                </a:rPr>
                <a:t>-</a:t>
              </a:r>
              <a:r>
                <a:rPr lang="en-US" sz="1400" i="1" smtClean="0">
                  <a:latin typeface="Monotype Corsiva" panose="03010101010201010101" pitchFamily="66" charset="0"/>
                </a:rPr>
                <a:t>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7473" y="222981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288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10094" y="3893559"/>
            <a:ext cx="471933" cy="348081"/>
            <a:chOff x="1051191" y="4545689"/>
            <a:chExt cx="471933" cy="348081"/>
          </a:xfrm>
        </p:grpSpPr>
        <p:grpSp>
          <p:nvGrpSpPr>
            <p:cNvPr id="32" name="Group 31"/>
            <p:cNvGrpSpPr/>
            <p:nvPr/>
          </p:nvGrpSpPr>
          <p:grpSpPr>
            <a:xfrm>
              <a:off x="1083645" y="4581892"/>
              <a:ext cx="439479" cy="311878"/>
              <a:chOff x="644166" y="4429202"/>
              <a:chExt cx="439479" cy="3118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32" y="4429202"/>
                <a:ext cx="431746" cy="304762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44166" y="4436280"/>
                <a:ext cx="439479" cy="304800"/>
              </a:xfrm>
              <a:prstGeom prst="rect">
                <a:avLst/>
              </a:prstGeom>
              <a:noFill/>
              <a:ln w="1587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51191" y="4545689"/>
              <a:ext cx="72638" cy="88507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646413" y="2490608"/>
            <a:ext cx="0" cy="1449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082649" y="3929754"/>
            <a:ext cx="525516" cy="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14540" y="358578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(60,200)</a:t>
            </a:r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519642" y="22443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60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6498" y="380376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5540" y="2066580"/>
            <a:ext cx="321640" cy="1860295"/>
            <a:chOff x="1187822" y="3437512"/>
            <a:chExt cx="321640" cy="18602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0879" y="3460373"/>
              <a:ext cx="298583" cy="183743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210879" y="3460373"/>
              <a:ext cx="298583" cy="1837433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7822" y="3437512"/>
              <a:ext cx="45719" cy="45719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91111" y="178166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(175,-50)</a:t>
            </a:r>
            <a:endParaRPr lang="en-US" sz="1400"/>
          </a:p>
        </p:txBody>
      </p:sp>
      <p:grpSp>
        <p:nvGrpSpPr>
          <p:cNvPr id="12" name="Group 11"/>
          <p:cNvGrpSpPr/>
          <p:nvPr/>
        </p:nvGrpSpPr>
        <p:grpSpPr>
          <a:xfrm>
            <a:off x="5192446" y="4866089"/>
            <a:ext cx="334588" cy="1877419"/>
            <a:chOff x="7550335" y="3489964"/>
            <a:chExt cx="334588" cy="187741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83354" y="3511573"/>
              <a:ext cx="301569" cy="185581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7583354" y="3511573"/>
              <a:ext cx="301569" cy="1855810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50335" y="3489964"/>
              <a:ext cx="45719" cy="45719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398657" y="4884450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(175,250)</a:t>
            </a:r>
            <a:endParaRPr lang="en-US" sz="140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048928" y="2105604"/>
            <a:ext cx="2155636" cy="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667092" y="198995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-50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009904" y="4895084"/>
            <a:ext cx="2155636" cy="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28068" y="477943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013704" y="5597954"/>
            <a:ext cx="4489534" cy="932511"/>
            <a:chOff x="2903928" y="8030401"/>
            <a:chExt cx="4489534" cy="932511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7617" y="8057274"/>
              <a:ext cx="4455845" cy="905638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2937617" y="8057274"/>
              <a:ext cx="4455845" cy="905638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903928" y="8030401"/>
              <a:ext cx="67377" cy="45719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374295" y="5479317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(0,400)</a:t>
            </a:r>
            <a:endParaRPr lang="en-US" sz="1400"/>
          </a:p>
        </p:txBody>
      </p:sp>
      <p:sp>
        <p:nvSpPr>
          <p:cNvPr id="49" name="Rectangle 48"/>
          <p:cNvSpPr/>
          <p:nvPr/>
        </p:nvSpPr>
        <p:spPr>
          <a:xfrm>
            <a:off x="5181576" y="2084997"/>
            <a:ext cx="320705" cy="368347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50728" y="5605068"/>
            <a:ext cx="885529" cy="955790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16260" y="6579455"/>
            <a:ext cx="345974" cy="180987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Kodlama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15969" y="1828800"/>
            <a:ext cx="778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 smtClean="0"/>
              <a:t>İşin</a:t>
            </a:r>
            <a:r>
              <a:rPr lang="en-US" sz="2400" smtClean="0"/>
              <a:t> </a:t>
            </a:r>
            <a:r>
              <a:rPr lang="en-US" sz="2400" err="1" smtClean="0"/>
              <a:t>mantığını</a:t>
            </a:r>
            <a:r>
              <a:rPr lang="en-US" sz="2400" smtClean="0"/>
              <a:t> </a:t>
            </a:r>
            <a:r>
              <a:rPr lang="en-US" sz="2400" err="1" smtClean="0"/>
              <a:t>anladıktan</a:t>
            </a:r>
            <a:r>
              <a:rPr lang="en-US" sz="2400" smtClean="0"/>
              <a:t> </a:t>
            </a:r>
            <a:r>
              <a:rPr lang="en-US" sz="2400" err="1" smtClean="0"/>
              <a:t>sonra</a:t>
            </a:r>
            <a:r>
              <a:rPr lang="en-US" sz="2400" smtClean="0"/>
              <a:t> </a:t>
            </a:r>
            <a:r>
              <a:rPr lang="en-US" sz="2400" err="1" smtClean="0"/>
              <a:t>artık</a:t>
            </a:r>
            <a:r>
              <a:rPr lang="en-US" sz="2400" smtClean="0"/>
              <a:t> </a:t>
            </a:r>
            <a:r>
              <a:rPr lang="en-US" sz="2400" err="1" smtClean="0"/>
              <a:t>kodlamaya</a:t>
            </a:r>
            <a:r>
              <a:rPr lang="en-US" sz="2400" smtClean="0"/>
              <a:t> </a:t>
            </a:r>
            <a:r>
              <a:rPr lang="en-US" sz="2400" err="1" smtClean="0"/>
              <a:t>başlayabiliriz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52" name="TextBox 51"/>
          <p:cNvSpPr txBox="1"/>
          <p:nvPr/>
        </p:nvSpPr>
        <p:spPr>
          <a:xfrm>
            <a:off x="-46896" y="2346197"/>
            <a:ext cx="940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Web-</a:t>
            </a:r>
            <a:r>
              <a:rPr lang="en-US" sz="2400" err="1" smtClean="0"/>
              <a:t>tabanlı</a:t>
            </a:r>
            <a:r>
              <a:rPr lang="en-US" sz="2400" smtClean="0"/>
              <a:t> </a:t>
            </a:r>
            <a:r>
              <a:rPr lang="en-US" sz="2400" err="1" smtClean="0"/>
              <a:t>bir</a:t>
            </a:r>
            <a:r>
              <a:rPr lang="en-US" sz="2400" smtClean="0"/>
              <a:t> </a:t>
            </a:r>
            <a:r>
              <a:rPr lang="en-US" sz="2400" err="1" smtClean="0"/>
              <a:t>sistem</a:t>
            </a:r>
            <a:r>
              <a:rPr lang="en-US" sz="2400" smtClean="0"/>
              <a:t> </a:t>
            </a:r>
            <a:r>
              <a:rPr lang="en-US" sz="2400" err="1" smtClean="0"/>
              <a:t>için</a:t>
            </a:r>
            <a:r>
              <a:rPr lang="en-US" sz="2400"/>
              <a:t> H</a:t>
            </a:r>
            <a:r>
              <a:rPr lang="en-US" sz="2400" smtClean="0"/>
              <a:t>tml, </a:t>
            </a:r>
            <a:r>
              <a:rPr lang="en-US" sz="2400" err="1"/>
              <a:t>C</a:t>
            </a:r>
            <a:r>
              <a:rPr lang="en-US" sz="2400" smtClean="0"/>
              <a:t>ss </a:t>
            </a:r>
            <a:r>
              <a:rPr lang="en-US" sz="2400" err="1" smtClean="0"/>
              <a:t>ve</a:t>
            </a:r>
            <a:r>
              <a:rPr lang="en-US" sz="2400" smtClean="0"/>
              <a:t> </a:t>
            </a:r>
            <a:r>
              <a:rPr lang="en-US" sz="2400" err="1"/>
              <a:t>J</a:t>
            </a:r>
            <a:r>
              <a:rPr lang="en-US" sz="2400" smtClean="0"/>
              <a:t>avascript </a:t>
            </a:r>
            <a:r>
              <a:rPr lang="en-US" sz="2400" err="1" smtClean="0"/>
              <a:t>bilgisine</a:t>
            </a:r>
            <a:r>
              <a:rPr lang="en-US" sz="2400" smtClean="0"/>
              <a:t> </a:t>
            </a:r>
            <a:r>
              <a:rPr lang="en-US" sz="2400" err="1" smtClean="0"/>
              <a:t>ihtiyacımız</a:t>
            </a:r>
            <a:r>
              <a:rPr lang="en-US" sz="2400" smtClean="0"/>
              <a:t> var. </a:t>
            </a:r>
            <a:endParaRPr lang="en-US" sz="2400"/>
          </a:p>
        </p:txBody>
      </p:sp>
      <p:sp>
        <p:nvSpPr>
          <p:cNvPr id="53" name="TextBox 52"/>
          <p:cNvSpPr txBox="1"/>
          <p:nvPr/>
        </p:nvSpPr>
        <p:spPr>
          <a:xfrm>
            <a:off x="815969" y="2863594"/>
            <a:ext cx="8076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Html ve  javascript dosyalarını yazmak için VS Code kullanıyoruz.</a:t>
            </a:r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02" y="3419338"/>
            <a:ext cx="4200525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98793" y="6370916"/>
            <a:ext cx="230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Boş HTML Web Sayfası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5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Kodlama</a:t>
            </a:r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8746" y="1859547"/>
            <a:ext cx="4168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P5.js kütüphanelerini ekleyelim:</a:t>
            </a:r>
            <a:endParaRPr lang="en-US" sz="2400"/>
          </a:p>
        </p:txBody>
      </p:sp>
      <p:sp>
        <p:nvSpPr>
          <p:cNvPr id="3" name="TextBox 2"/>
          <p:cNvSpPr txBox="1"/>
          <p:nvPr/>
        </p:nvSpPr>
        <p:spPr>
          <a:xfrm>
            <a:off x="2696037" y="5779156"/>
            <a:ext cx="370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Kırmızı</a:t>
            </a:r>
            <a:r>
              <a:rPr lang="en-US" smtClean="0"/>
              <a:t> : P5.js kütüphanelerini ekleme</a:t>
            </a:r>
          </a:p>
          <a:p>
            <a:r>
              <a:rPr lang="en-US" smtClean="0">
                <a:solidFill>
                  <a:srgbClr val="0000CC"/>
                </a:solidFill>
              </a:rPr>
              <a:t>Mavi</a:t>
            </a:r>
            <a:r>
              <a:rPr lang="en-US" smtClean="0"/>
              <a:t> : Yazacağımız oyunun kodları</a:t>
            </a:r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5" y="2488681"/>
            <a:ext cx="7022353" cy="312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Resim Yerleştirme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29" y="2551789"/>
            <a:ext cx="2077718" cy="3693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36" y="3934044"/>
            <a:ext cx="268771" cy="189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628" y="2583391"/>
            <a:ext cx="4476086" cy="2891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746" y="1859547"/>
            <a:ext cx="819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P5.js kütüphanesini kullanarak resimlerin yüklenmesi ve çizilmesi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947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H="1">
            <a:off x="2143958" y="4846421"/>
            <a:ext cx="1365268" cy="0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Taban Animasyonu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9" y="2091600"/>
            <a:ext cx="2077718" cy="3693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19" y="4838121"/>
            <a:ext cx="2841969" cy="94732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3511019" y="1906494"/>
            <a:ext cx="2077718" cy="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66937" y="1722268"/>
            <a:ext cx="5658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288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11019" y="5969987"/>
            <a:ext cx="2841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1502" y="5785322"/>
            <a:ext cx="5658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336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8737" y="4837999"/>
            <a:ext cx="764251" cy="947322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588737" y="4653333"/>
            <a:ext cx="764251" cy="9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05331" y="4522528"/>
            <a:ext cx="3310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/>
              <a:t>4</a:t>
            </a:r>
            <a:r>
              <a:rPr lang="en-US" sz="1050" smtClean="0"/>
              <a:t>8</a:t>
            </a:r>
            <a:endParaRPr lang="en-US" sz="1050"/>
          </a:p>
        </p:txBody>
      </p:sp>
      <p:sp>
        <p:nvSpPr>
          <p:cNvPr id="17" name="TextBox 16"/>
          <p:cNvSpPr txBox="1"/>
          <p:nvPr/>
        </p:nvSpPr>
        <p:spPr>
          <a:xfrm>
            <a:off x="2075299" y="6270979"/>
            <a:ext cx="6148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Taban resmini sola doğru 1’er pixel kaydırıyoruz.</a:t>
            </a:r>
            <a:endParaRPr lang="en-US" sz="2400"/>
          </a:p>
        </p:txBody>
      </p:sp>
      <p:sp>
        <p:nvSpPr>
          <p:cNvPr id="18" name="TextBox 17"/>
          <p:cNvSpPr txBox="1"/>
          <p:nvPr/>
        </p:nvSpPr>
        <p:spPr>
          <a:xfrm>
            <a:off x="2588712" y="458572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-48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4650" y="459897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08521" y="4825157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x</a:t>
            </a:r>
            <a:endParaRPr lang="en-US" sz="1400" i="1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19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0842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Kanat Animasyonu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23" y="2514634"/>
            <a:ext cx="431746" cy="3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43" y="2514634"/>
            <a:ext cx="431746" cy="3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821" y="2514634"/>
            <a:ext cx="431746" cy="3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36859" y="2831423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Aşağıda</a:t>
            </a:r>
            <a:endParaRPr 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2895279" y="2831423"/>
            <a:ext cx="762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Ortada</a:t>
            </a:r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4713157" y="2831423"/>
            <a:ext cx="893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Yukarıda</a:t>
            </a:r>
            <a:endParaRPr lang="en-US" sz="1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78" y="2563586"/>
            <a:ext cx="619244" cy="43711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061410" y="266701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06252" y="267406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2"/>
            <a:endCxn id="7" idx="2"/>
          </p:cNvCxnSpPr>
          <p:nvPr/>
        </p:nvCxnSpPr>
        <p:spPr>
          <a:xfrm rot="5400000">
            <a:off x="3355543" y="1365830"/>
            <a:ext cx="12700" cy="36082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6264442" y="2667015"/>
            <a:ext cx="882316" cy="333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7"/>
          <p:cNvSpPr txBox="1"/>
          <p:nvPr/>
        </p:nvSpPr>
        <p:spPr>
          <a:xfrm>
            <a:off x="992363" y="3825262"/>
            <a:ext cx="412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Kanat Efektini sayaç kullanarak çözebiliriz :</a:t>
            </a:r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1335523" y="1954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tr-TR"/>
          </a:p>
        </p:txBody>
      </p:sp>
      <p:sp>
        <p:nvSpPr>
          <p:cNvPr id="21" name="TextBox 20"/>
          <p:cNvSpPr txBox="1"/>
          <p:nvPr/>
        </p:nvSpPr>
        <p:spPr>
          <a:xfrm>
            <a:off x="269112" y="1877679"/>
            <a:ext cx="78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/>
              <a:t>Kanat</a:t>
            </a:r>
          </a:p>
          <a:p>
            <a:pPr algn="ctr"/>
            <a:r>
              <a:rPr lang="en-US" sz="1400" smtClean="0"/>
              <a:t>Durumu</a:t>
            </a:r>
            <a:endParaRPr lang="tr-TR" sz="1400"/>
          </a:p>
        </p:txBody>
      </p:sp>
      <p:sp>
        <p:nvSpPr>
          <p:cNvPr id="22" name="TextBox 21"/>
          <p:cNvSpPr txBox="1"/>
          <p:nvPr/>
        </p:nvSpPr>
        <p:spPr>
          <a:xfrm>
            <a:off x="3158973" y="1920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tr-TR"/>
          </a:p>
        </p:txBody>
      </p:sp>
      <p:sp>
        <p:nvSpPr>
          <p:cNvPr id="23" name="TextBox 22"/>
          <p:cNvSpPr txBox="1"/>
          <p:nvPr/>
        </p:nvSpPr>
        <p:spPr>
          <a:xfrm>
            <a:off x="4976851" y="1918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tr-TR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70" y="3723734"/>
            <a:ext cx="557252" cy="529389"/>
          </a:xfrm>
          <a:prstGeom prst="rect">
            <a:avLst/>
          </a:prstGeom>
        </p:spPr>
      </p:pic>
      <p:pic>
        <p:nvPicPr>
          <p:cNvPr id="29" name="zoom_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206917" y="4689997"/>
            <a:ext cx="2682039" cy="15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6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Düşme Animasyonu</a:t>
            </a:r>
            <a:endParaRPr lang="en-US"/>
          </a:p>
        </p:txBody>
      </p:sp>
      <p:pic>
        <p:nvPicPr>
          <p:cNvPr id="7" name="zoom_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1478" y="2507240"/>
            <a:ext cx="4876800" cy="4068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2391" y="1846832"/>
            <a:ext cx="803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Yerçekiminden dolayı Flappy’nin düşme hızı her karede 0.075 pixel/kare artmaktadır.</a:t>
            </a:r>
            <a:endParaRPr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478" y="2507240"/>
            <a:ext cx="4882514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8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Taban Animasyonu</a:t>
            </a:r>
            <a:endParaRPr lang="en-US"/>
          </a:p>
        </p:txBody>
      </p:sp>
      <p:pic>
        <p:nvPicPr>
          <p:cNvPr id="2" name="zoom_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1478" y="2449946"/>
            <a:ext cx="4876800" cy="4191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479" y="2449946"/>
            <a:ext cx="4876800" cy="419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9201" y="1846832"/>
            <a:ext cx="806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Oyuncu, klavyede bir tuşa bastığında Flappy’nin hızı -2 pixel/kare’ye eşitlenmektedir.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968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Çarpışma Testi</a:t>
            </a:r>
            <a:endParaRPr lang="en-US"/>
          </a:p>
        </p:txBody>
      </p:sp>
      <p:pic>
        <p:nvPicPr>
          <p:cNvPr id="6" name="zoom_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45846" y="1780330"/>
            <a:ext cx="4876800" cy="4860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846" y="1780330"/>
            <a:ext cx="4876800" cy="486092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48393" y="2734887"/>
            <a:ext cx="648393" cy="432262"/>
            <a:chOff x="249382" y="3466407"/>
            <a:chExt cx="648393" cy="432262"/>
          </a:xfrm>
        </p:grpSpPr>
        <p:sp>
          <p:nvSpPr>
            <p:cNvPr id="8" name="Rectangle 7"/>
            <p:cNvSpPr/>
            <p:nvPr/>
          </p:nvSpPr>
          <p:spPr>
            <a:xfrm>
              <a:off x="249382" y="3466407"/>
              <a:ext cx="648393" cy="432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643" y="3517688"/>
              <a:ext cx="431746" cy="30476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449499" y="3332776"/>
            <a:ext cx="581891" cy="3042458"/>
            <a:chOff x="2394065" y="3757353"/>
            <a:chExt cx="581891" cy="3042458"/>
          </a:xfrm>
        </p:grpSpPr>
        <p:sp>
          <p:nvSpPr>
            <p:cNvPr id="11" name="Rectangle 10"/>
            <p:cNvSpPr/>
            <p:nvPr/>
          </p:nvSpPr>
          <p:spPr>
            <a:xfrm>
              <a:off x="2394065" y="3757353"/>
              <a:ext cx="581891" cy="304245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454029" y="3822450"/>
              <a:ext cx="480363" cy="2956081"/>
            </a:xfrm>
            <a:prstGeom prst="rect">
              <a:avLst/>
            </a:prstGeom>
          </p:spPr>
        </p:pic>
      </p:grpSp>
      <p:sp>
        <p:nvSpPr>
          <p:cNvPr id="14" name="Oval 13"/>
          <p:cNvSpPr/>
          <p:nvPr/>
        </p:nvSpPr>
        <p:spPr>
          <a:xfrm>
            <a:off x="625533" y="2712027"/>
            <a:ext cx="45719" cy="45719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2424592" y="3310057"/>
            <a:ext cx="45719" cy="45719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57442" y="241568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(60,100)</a:t>
            </a:r>
            <a:endParaRPr lang="en-US" sz="14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25533" y="3312105"/>
            <a:ext cx="71768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3184" y="3205818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smtClean="0"/>
              <a:t>34</a:t>
            </a:r>
            <a:endParaRPr lang="en-US" sz="105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75652" y="2709246"/>
            <a:ext cx="831" cy="496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14390" y="2830574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/>
              <a:t>2</a:t>
            </a:r>
            <a:r>
              <a:rPr lang="en-US" sz="1050" smtClean="0"/>
              <a:t>4</a:t>
            </a:r>
            <a:endParaRPr lang="en-US" sz="105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10120" y="6525340"/>
            <a:ext cx="660647" cy="127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97771" y="6419051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smtClean="0"/>
              <a:t>52</a:t>
            </a:r>
            <a:endParaRPr lang="en-US" sz="105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230233" y="3342313"/>
            <a:ext cx="27126" cy="30554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80101" y="4727047"/>
            <a:ext cx="40296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smtClean="0"/>
              <a:t>320</a:t>
            </a:r>
            <a:endParaRPr lang="en-US" sz="1050"/>
          </a:p>
        </p:txBody>
      </p:sp>
      <p:sp>
        <p:nvSpPr>
          <p:cNvPr id="31" name="TextBox 30"/>
          <p:cNvSpPr txBox="1"/>
          <p:nvPr/>
        </p:nvSpPr>
        <p:spPr>
          <a:xfrm>
            <a:off x="1992550" y="303453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(170,125)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189613" y="1956048"/>
            <a:ext cx="3720235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Çarpışma  =  İki dikdörtgenin kesişmesi</a:t>
            </a:r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75355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Flappy Bird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Platform :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Web-</a:t>
            </a:r>
            <a:r>
              <a:rPr lang="en-US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tabanlı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err="1" smtClean="0"/>
              <a:t>Programlama</a:t>
            </a:r>
            <a:r>
              <a:rPr lang="en-US" smtClean="0"/>
              <a:t> Dili : </a:t>
            </a:r>
            <a:r>
              <a:rPr lang="en-US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endParaRPr lang="en-US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err="1" smtClean="0"/>
              <a:t>Kütüphane</a:t>
            </a:r>
            <a:r>
              <a:rPr lang="en-US" smtClean="0"/>
              <a:t> :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p5.js</a:t>
            </a:r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03" y="3530419"/>
            <a:ext cx="4801907" cy="27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Algoritma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2056" y="3254334"/>
            <a:ext cx="648393" cy="432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803906" y="2701607"/>
            <a:ext cx="1624311" cy="14868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/>
          <p:cNvSpPr/>
          <p:nvPr/>
        </p:nvSpPr>
        <p:spPr>
          <a:xfrm>
            <a:off x="549196" y="3231474"/>
            <a:ext cx="45719" cy="45719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/>
          <p:cNvSpPr/>
          <p:nvPr/>
        </p:nvSpPr>
        <p:spPr>
          <a:xfrm>
            <a:off x="1781046" y="2678747"/>
            <a:ext cx="45719" cy="45719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61597" y="294655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(x1,y1)</a:t>
            </a:r>
            <a:endParaRPr lang="en-US" sz="14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49196" y="3851339"/>
            <a:ext cx="71768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6778" y="3724381"/>
            <a:ext cx="32092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/>
              <a:t>e</a:t>
            </a:r>
            <a:r>
              <a:rPr lang="en-US" sz="1050" smtClean="0"/>
              <a:t>1</a:t>
            </a:r>
            <a:endParaRPr lang="en-US" sz="105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406029" y="3227809"/>
            <a:ext cx="831" cy="4965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4767" y="3349137"/>
            <a:ext cx="32412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/>
              <a:t>b</a:t>
            </a:r>
            <a:r>
              <a:rPr lang="en-US" sz="1050" smtClean="0"/>
              <a:t>1</a:t>
            </a:r>
            <a:endParaRPr lang="en-US" sz="105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03906" y="4515321"/>
            <a:ext cx="1624311" cy="15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4799" y="4388363"/>
            <a:ext cx="32252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smtClean="0"/>
              <a:t>e2</a:t>
            </a:r>
            <a:endParaRPr lang="en-US" sz="105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775059" y="2701607"/>
            <a:ext cx="15968" cy="1544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89542" y="3318065"/>
            <a:ext cx="40296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smtClean="0"/>
              <a:t>b2</a:t>
            </a:r>
            <a:endParaRPr lang="en-US" sz="1050"/>
          </a:p>
        </p:txBody>
      </p:sp>
      <p:sp>
        <p:nvSpPr>
          <p:cNvPr id="31" name="TextBox 30"/>
          <p:cNvSpPr txBox="1"/>
          <p:nvPr/>
        </p:nvSpPr>
        <p:spPr>
          <a:xfrm>
            <a:off x="1316390" y="234779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(x2,y2)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498848" y="1928925"/>
            <a:ext cx="4023360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İki dikdörtgenin kesişme testi algoritması</a:t>
            </a:r>
            <a:endParaRPr lang="tr-TR" sz="2000"/>
          </a:p>
        </p:txBody>
      </p:sp>
      <p:sp>
        <p:nvSpPr>
          <p:cNvPr id="5" name="TextBox 4"/>
          <p:cNvSpPr txBox="1"/>
          <p:nvPr/>
        </p:nvSpPr>
        <p:spPr>
          <a:xfrm>
            <a:off x="4425737" y="2852928"/>
            <a:ext cx="4315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Girdi</a:t>
            </a:r>
            <a:r>
              <a:rPr lang="en-US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CC"/>
                </a:solidFill>
              </a:rPr>
              <a:t>Dikdörtgen 1 (</a:t>
            </a:r>
            <a:r>
              <a:rPr lang="en-US" b="1" smtClean="0">
                <a:solidFill>
                  <a:srgbClr val="0000CC"/>
                </a:solidFill>
              </a:rPr>
              <a:t>D1</a:t>
            </a:r>
            <a:r>
              <a:rPr lang="en-US" smtClean="0">
                <a:solidFill>
                  <a:srgbClr val="0000CC"/>
                </a:solidFill>
              </a:rPr>
              <a:t>)</a:t>
            </a:r>
            <a:r>
              <a:rPr lang="en-US" smtClean="0"/>
              <a:t> : x1, y1, e1, b1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CC"/>
                </a:solidFill>
              </a:rPr>
              <a:t>Dikdörtgen 2</a:t>
            </a:r>
            <a:r>
              <a:rPr lang="en-US" smtClean="0"/>
              <a:t> </a:t>
            </a:r>
            <a:r>
              <a:rPr lang="en-US" smtClean="0">
                <a:solidFill>
                  <a:srgbClr val="0000CC"/>
                </a:solidFill>
              </a:rPr>
              <a:t>(</a:t>
            </a:r>
            <a:r>
              <a:rPr lang="en-US" b="1" smtClean="0">
                <a:solidFill>
                  <a:srgbClr val="0000CC"/>
                </a:solidFill>
              </a:rPr>
              <a:t>D2</a:t>
            </a:r>
            <a:r>
              <a:rPr lang="en-US" smtClean="0">
                <a:solidFill>
                  <a:srgbClr val="0000CC"/>
                </a:solidFill>
              </a:rPr>
              <a:t>) </a:t>
            </a:r>
            <a:r>
              <a:rPr lang="en-US" smtClean="0"/>
              <a:t>: x2, y2, e2, b2</a:t>
            </a:r>
          </a:p>
          <a:p>
            <a:r>
              <a:rPr lang="en-US" b="1" smtClean="0"/>
              <a:t>Çıktı</a:t>
            </a:r>
            <a:r>
              <a:rPr lang="en-US" smtClean="0"/>
              <a:t>: Kesişiyor/Kesişmiyor</a:t>
            </a:r>
          </a:p>
          <a:p>
            <a:r>
              <a:rPr lang="en-US" b="1" smtClean="0"/>
              <a:t>Algoritma</a:t>
            </a:r>
            <a:r>
              <a:rPr lang="en-US" smtClean="0"/>
              <a:t>:</a:t>
            </a:r>
          </a:p>
          <a:p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Aşağıdaki dört şartın hepsi sağlanırsa iki dikdörtgen kesişiyordur, aksi takdirde kesişmiyordur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x1 &lt; x2 + e2  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x2 &lt; x1 + e1  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y1 &lt; y2 + b2  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>
                    <a:lumMod val="65000"/>
                  </a:schemeClr>
                </a:solidFill>
              </a:rPr>
              <a:t>y2 &lt; y1 + b1</a:t>
            </a:r>
          </a:p>
          <a:p>
            <a:pPr marL="342900" indent="-342900">
              <a:buFont typeface="+mj-lt"/>
              <a:buAutoNum type="arabicPeriod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674076" y="328579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D1</a:t>
            </a:r>
            <a:endParaRPr lang="tr-TR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93885" y="322657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D2</a:t>
            </a:r>
            <a:endParaRPr lang="tr-T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3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9423" y="2559433"/>
            <a:ext cx="6244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smtClean="0">
                <a:latin typeface="Bahnschrift" panose="020B0502040204020203" pitchFamily="34" charset="0"/>
              </a:rPr>
              <a:t>Hepinize Başarılar Dilerim</a:t>
            </a:r>
            <a:endParaRPr lang="tr-TR" sz="4000" i="1">
              <a:latin typeface="Bahnschrif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4177" y="3834174"/>
            <a:ext cx="38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Kodlara aşağıdaki linkten ulaşabilirsiniz</a:t>
            </a:r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2221783" y="4203506"/>
            <a:ext cx="491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>
                <a:hlinkClick r:id="rId2"/>
              </a:rPr>
              <a:t>https://github.com/SerkanGenc/genclik-akademisi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39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Süreç</a:t>
            </a:r>
            <a:r>
              <a:rPr lang="en-US" smtClean="0"/>
              <a:t> - 1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319981" y="1776547"/>
            <a:ext cx="6459794" cy="656311"/>
          </a:xfrm>
        </p:spPr>
        <p:txBody>
          <a:bodyPr>
            <a:normAutofit/>
          </a:bodyPr>
          <a:lstStyle/>
          <a:p>
            <a:r>
              <a:rPr lang="en-US" sz="2800" b="0" err="1"/>
              <a:t>Oyun</a:t>
            </a:r>
            <a:r>
              <a:rPr lang="en-US" sz="2800" b="0"/>
              <a:t> </a:t>
            </a:r>
            <a:r>
              <a:rPr lang="en-US" sz="2800" b="0" err="1" smtClean="0"/>
              <a:t>Tasarımı</a:t>
            </a:r>
            <a:endParaRPr lang="en-US" sz="2800" b="0"/>
          </a:p>
        </p:txBody>
      </p:sp>
      <p:sp>
        <p:nvSpPr>
          <p:cNvPr id="12" name="TextBox 11"/>
          <p:cNvSpPr txBox="1"/>
          <p:nvPr/>
        </p:nvSpPr>
        <p:spPr>
          <a:xfrm>
            <a:off x="1274618" y="2848125"/>
            <a:ext cx="669441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“Bu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oyunda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Flappy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adındaki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bir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kuşun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blokların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arasından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geçerek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sona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ulaşmasını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konu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alır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Oyun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iki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boyutlu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platform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oyunudur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. Platform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sabit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hızla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soldan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sağa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doğru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kaymaktadır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Flappy’nin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bloklara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çarpmaması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için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kullanıcının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doğru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zamanda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klavyedeki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bir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tuşa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basması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ve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yukarıya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doğru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ivmelenmesi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gerekir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Bloklara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çarpması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durumunda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oyun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biter. Flappy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kanat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çırparak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platform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ile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birlikte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hareket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etmektedir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Kullanıcı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sadece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dikey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yönde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Flappy’i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 control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</a:rPr>
              <a:t>etmektedir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Geçebildiği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blok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sayısı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skoru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err="1" smtClean="0">
                <a:solidFill>
                  <a:schemeClr val="bg1">
                    <a:lumMod val="65000"/>
                  </a:schemeClr>
                </a:solidFill>
              </a:rPr>
              <a:t>belirler</a:t>
            </a:r>
            <a:r>
              <a:rPr lang="en-US" i="1" smtClean="0">
                <a:solidFill>
                  <a:schemeClr val="bg1">
                    <a:lumMod val="65000"/>
                  </a:schemeClr>
                </a:solidFill>
              </a:rPr>
              <a:t>.”</a:t>
            </a:r>
            <a:endParaRPr lang="en-US" i="1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Süreç</a:t>
            </a:r>
            <a:r>
              <a:rPr lang="en-US" smtClean="0"/>
              <a:t> - 2</a:t>
            </a:r>
            <a:endParaRPr lang="en-US"/>
          </a:p>
        </p:txBody>
      </p:sp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319981" y="1776547"/>
            <a:ext cx="6459794" cy="1265911"/>
          </a:xfrm>
        </p:spPr>
        <p:txBody>
          <a:bodyPr>
            <a:normAutofit/>
          </a:bodyPr>
          <a:lstStyle/>
          <a:p>
            <a:r>
              <a:rPr lang="en-US" sz="2800" b="0" err="1" smtClean="0"/>
              <a:t>Grafik</a:t>
            </a:r>
            <a:r>
              <a:rPr lang="en-US" sz="2800" b="0" smtClean="0"/>
              <a:t>, </a:t>
            </a:r>
            <a:r>
              <a:rPr lang="en-US" sz="2800" b="0" err="1" smtClean="0"/>
              <a:t>Müzik</a:t>
            </a:r>
            <a:r>
              <a:rPr lang="en-US" sz="2800" b="0" smtClean="0"/>
              <a:t> </a:t>
            </a:r>
            <a:r>
              <a:rPr lang="en-US" sz="2800" b="0" err="1" smtClean="0"/>
              <a:t>ve</a:t>
            </a:r>
            <a:r>
              <a:rPr lang="en-US" sz="2800" b="0" smtClean="0"/>
              <a:t> </a:t>
            </a:r>
            <a:r>
              <a:rPr lang="en-US" sz="2800" b="0" err="1" smtClean="0"/>
              <a:t>Ses</a:t>
            </a:r>
            <a:r>
              <a:rPr lang="en-US" sz="2800" b="0" smtClean="0"/>
              <a:t> </a:t>
            </a:r>
            <a:r>
              <a:rPr lang="en-US" sz="2800" b="0" err="1" smtClean="0"/>
              <a:t>Efektlerin</a:t>
            </a:r>
            <a:r>
              <a:rPr lang="en-US" sz="2800" b="0" smtClean="0"/>
              <a:t> (Assets) </a:t>
            </a:r>
            <a:r>
              <a:rPr lang="en-US" sz="2800" b="0" err="1" smtClean="0"/>
              <a:t>Hazırlanması</a:t>
            </a:r>
            <a:endParaRPr lang="en-US" sz="2800" b="0" smtClean="0"/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lang="en-US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65" y="2814753"/>
            <a:ext cx="911616" cy="162065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4796" y="4504073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Arka</a:t>
            </a:r>
            <a:r>
              <a:rPr lang="en-US" smtClean="0"/>
              <a:t> plan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137" y="3304159"/>
            <a:ext cx="1219872" cy="406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9683" y="3779452"/>
            <a:ext cx="74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Taban</a:t>
            </a:r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65" y="2971833"/>
            <a:ext cx="431746" cy="3047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33" y="2962689"/>
            <a:ext cx="431746" cy="30476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10" y="2957464"/>
            <a:ext cx="431746" cy="3047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06272" y="3497148"/>
            <a:ext cx="80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Flappy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49547" y="2537907"/>
            <a:ext cx="298583" cy="18374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89078" y="2537907"/>
            <a:ext cx="301569" cy="18558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39194" y="459590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Bloklar</a:t>
            </a:r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39" y="5522991"/>
            <a:ext cx="2438095" cy="53333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34028" y="6131269"/>
            <a:ext cx="111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Oyun</a:t>
            </a:r>
            <a:r>
              <a:rPr lang="en-US" smtClean="0"/>
              <a:t> </a:t>
            </a:r>
            <a:r>
              <a:rPr lang="en-US" err="1" smtClean="0"/>
              <a:t>Bitti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536" y="5356761"/>
            <a:ext cx="228571" cy="34285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20" y="5351562"/>
            <a:ext cx="228571" cy="34285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68" y="5356760"/>
            <a:ext cx="152381" cy="34285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10" y="5351562"/>
            <a:ext cx="228571" cy="34285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20" y="5351562"/>
            <a:ext cx="228571" cy="34285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32" y="5803290"/>
            <a:ext cx="228571" cy="3428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04" y="5828439"/>
            <a:ext cx="228571" cy="34285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87" y="5803290"/>
            <a:ext cx="228571" cy="34285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20" y="5803290"/>
            <a:ext cx="228571" cy="3428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15" y="5794856"/>
            <a:ext cx="228571" cy="34285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197945" y="6246948"/>
            <a:ext cx="13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Skor</a:t>
            </a:r>
            <a:r>
              <a:rPr lang="en-US" smtClean="0"/>
              <a:t> </a:t>
            </a:r>
            <a:r>
              <a:rPr lang="en-US" err="1" smtClean="0"/>
              <a:t>Sayıları</a:t>
            </a:r>
            <a:endParaRPr lang="en-US"/>
          </a:p>
        </p:txBody>
      </p:sp>
      <p:pic>
        <p:nvPicPr>
          <p:cNvPr id="36" name="win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911434" y="5056227"/>
            <a:ext cx="406400" cy="4064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460865" y="5427806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Kanat</a:t>
            </a:r>
            <a:r>
              <a:rPr lang="en-US" smtClean="0"/>
              <a:t> </a:t>
            </a:r>
            <a:r>
              <a:rPr lang="en-US" err="1" smtClean="0"/>
              <a:t>Sesi</a:t>
            </a:r>
            <a:endParaRPr lang="en-US"/>
          </a:p>
        </p:txBody>
      </p:sp>
      <p:pic>
        <p:nvPicPr>
          <p:cNvPr id="38" name="hit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7911434" y="5909535"/>
            <a:ext cx="406400" cy="4064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514550" y="6303358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Bloğa</a:t>
            </a:r>
            <a:r>
              <a:rPr lang="en-US" smtClean="0"/>
              <a:t> </a:t>
            </a:r>
            <a:r>
              <a:rPr lang="en-US" err="1" smtClean="0"/>
              <a:t>çarpma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8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47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Süreç</a:t>
            </a:r>
            <a:r>
              <a:rPr lang="en-US" smtClean="0"/>
              <a:t> - 3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177"/>
            <a:ext cx="9144000" cy="5820327"/>
          </a:xfrm>
          <a:prstGeom prst="rect">
            <a:avLst/>
          </a:prstGeom>
        </p:spPr>
      </p:pic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1114934" y="1833682"/>
            <a:ext cx="6459794" cy="656311"/>
          </a:xfrm>
        </p:spPr>
        <p:txBody>
          <a:bodyPr>
            <a:normAutofit/>
          </a:bodyPr>
          <a:lstStyle/>
          <a:p>
            <a:r>
              <a:rPr lang="en-US" sz="2800" b="0" err="1" smtClean="0"/>
              <a:t>Yazılım</a:t>
            </a:r>
            <a:r>
              <a:rPr lang="en-US" sz="2800" b="0" smtClean="0"/>
              <a:t> </a:t>
            </a:r>
            <a:r>
              <a:rPr lang="en-US" sz="2800" b="0" err="1" smtClean="0"/>
              <a:t>Geliştirme</a:t>
            </a:r>
            <a:endParaRPr lang="en-US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1918" y="577779"/>
            <a:ext cx="8246070" cy="4640824"/>
          </a:xfrm>
        </p:spPr>
        <p:txBody>
          <a:bodyPr/>
          <a:lstStyle/>
          <a:p>
            <a:r>
              <a:rPr lang="en-US" smtClean="0"/>
              <a:t>Platform :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Web-</a:t>
            </a:r>
            <a:r>
              <a:rPr lang="en-US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tabanlı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(Desktop, Mobil)</a:t>
            </a:r>
          </a:p>
          <a:p>
            <a:r>
              <a:rPr lang="en-US" err="1" smtClean="0"/>
              <a:t>Programlama</a:t>
            </a:r>
            <a:r>
              <a:rPr lang="en-US" smtClean="0"/>
              <a:t> Dili : </a:t>
            </a:r>
            <a:r>
              <a:rPr lang="en-US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(C++, Java)</a:t>
            </a:r>
          </a:p>
          <a:p>
            <a:r>
              <a:rPr lang="en-US" err="1" smtClean="0"/>
              <a:t>Kütüphane</a:t>
            </a:r>
            <a:r>
              <a:rPr lang="en-US" smtClean="0"/>
              <a:t> :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p5.js (Unity, Unreal)</a:t>
            </a:r>
          </a:p>
          <a:p>
            <a:r>
              <a:rPr lang="en-US" smtClean="0"/>
              <a:t>Editör: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 Studio Code , Live Server eklentisi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Oyun</a:t>
            </a:r>
            <a:r>
              <a:rPr lang="en-US" smtClean="0"/>
              <a:t> Alanı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713662" y="2681080"/>
            <a:ext cx="1967346" cy="2770909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66309" y="5669280"/>
            <a:ext cx="1862051" cy="221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321173" y="5506781"/>
            <a:ext cx="752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288px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032204" y="2664086"/>
            <a:ext cx="0" cy="27879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51891" y="3752548"/>
            <a:ext cx="752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512px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7212" y="2146202"/>
            <a:ext cx="30035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err="1" smtClean="0"/>
              <a:t>Oyun</a:t>
            </a:r>
            <a:r>
              <a:rPr lang="en-US" smtClean="0"/>
              <a:t> Alanı (Canvas) </a:t>
            </a:r>
            <a:r>
              <a:rPr lang="en-US" err="1" smtClean="0"/>
              <a:t>Belirleme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8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Koordinat</a:t>
            </a:r>
            <a:r>
              <a:rPr lang="en-US" smtClean="0"/>
              <a:t> </a:t>
            </a:r>
            <a:r>
              <a:rPr lang="en-US" err="1" smtClean="0"/>
              <a:t>Sistemi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42109" y="2914996"/>
            <a:ext cx="1967346" cy="277090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7272" y="2914995"/>
            <a:ext cx="1967346" cy="27709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85819" y="6238363"/>
            <a:ext cx="6222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P5.js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11462" y="261712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(0,0)</a:t>
            </a:r>
            <a:endParaRPr lang="en-US" sz="140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553095" y="2167583"/>
            <a:ext cx="7088" cy="747412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508549" y="2893731"/>
            <a:ext cx="1058722" cy="21264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60184" y="2905090"/>
            <a:ext cx="2733212" cy="0"/>
          </a:xfrm>
          <a:prstGeom prst="straightConnector1">
            <a:avLst/>
          </a:prstGeom>
          <a:ln w="3492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60184" y="2893731"/>
            <a:ext cx="0" cy="31950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35207" y="2775500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Monotype Corsiva" panose="03010101010201010101" pitchFamily="66" charset="0"/>
              </a:rPr>
              <a:t>+x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55559" y="6115252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Monotype Corsiva" panose="03010101010201010101" pitchFamily="66" charset="0"/>
              </a:rPr>
              <a:t>+y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66570" y="2893731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x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72110" y="186991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04039" y="4260112"/>
            <a:ext cx="3175590" cy="141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913860" y="2355384"/>
            <a:ext cx="14177" cy="38469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67388" y="4274288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(0,0)</a:t>
            </a:r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603906" y="4120399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Monotype Corsiva" panose="03010101010201010101" pitchFamily="66" charset="0"/>
              </a:rPr>
              <a:t>+x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24" y="4120399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x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38972" y="2023801"/>
            <a:ext cx="349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smtClean="0">
                <a:latin typeface="Monotype Corsiva" panose="03010101010201010101" pitchFamily="66" charset="0"/>
              </a:rPr>
              <a:t>+y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38972" y="6171602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2331040" y="3657600"/>
            <a:ext cx="45719" cy="49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2355888" y="3699952"/>
            <a:ext cx="6695" cy="574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5" idx="6"/>
          </p:cNvCxnSpPr>
          <p:nvPr/>
        </p:nvCxnSpPr>
        <p:spPr>
          <a:xfrm flipH="1" flipV="1">
            <a:off x="1913860" y="3682409"/>
            <a:ext cx="46289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88685" y="335709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(50,40)</a:t>
            </a:r>
            <a:endParaRPr 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2197491" y="423119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62532" y="355358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15976" y="6453318"/>
            <a:ext cx="13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 smtClean="0"/>
              <a:t>Matematikte</a:t>
            </a:r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6030170" y="2942737"/>
            <a:ext cx="6695" cy="574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5567271" y="3553019"/>
            <a:ext cx="462899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 flipV="1">
            <a:off x="6010499" y="352682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857937" y="26687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62261" y="342051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Konumlandırma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78528" y="165010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83645" y="1713714"/>
            <a:ext cx="7006275" cy="5154921"/>
            <a:chOff x="1083645" y="1713714"/>
            <a:chExt cx="7006275" cy="5154921"/>
          </a:xfrm>
        </p:grpSpPr>
        <p:sp>
          <p:nvSpPr>
            <p:cNvPr id="6" name="TextBox 5"/>
            <p:cNvSpPr txBox="1"/>
            <p:nvPr/>
          </p:nvSpPr>
          <p:spPr>
            <a:xfrm>
              <a:off x="2678528" y="6428600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512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4422" y="2471762"/>
              <a:ext cx="3573205" cy="4078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1126" y="21828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(0,0)</a:t>
              </a:r>
              <a:endParaRPr lang="en-US" sz="14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041840" y="1713714"/>
              <a:ext cx="7088" cy="74741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421754" y="2471760"/>
              <a:ext cx="1702247" cy="10636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054423" y="2471761"/>
              <a:ext cx="469034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48928" y="2482396"/>
              <a:ext cx="0" cy="437560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36938" y="2347527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928" y="656085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+y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3645" y="2317871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latin typeface="Monotype Corsiva" panose="03010101010201010101" pitchFamily="66" charset="0"/>
                </a:rPr>
                <a:t>-</a:t>
              </a:r>
              <a:r>
                <a:rPr lang="en-US" sz="1400" i="1" smtClean="0">
                  <a:latin typeface="Monotype Corsiva" panose="03010101010201010101" pitchFamily="66" charset="0"/>
                </a:rPr>
                <a:t>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7473" y="222981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288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10094" y="3893559"/>
            <a:ext cx="471933" cy="348081"/>
            <a:chOff x="1051191" y="4545689"/>
            <a:chExt cx="471933" cy="348081"/>
          </a:xfrm>
        </p:grpSpPr>
        <p:grpSp>
          <p:nvGrpSpPr>
            <p:cNvPr id="32" name="Group 31"/>
            <p:cNvGrpSpPr/>
            <p:nvPr/>
          </p:nvGrpSpPr>
          <p:grpSpPr>
            <a:xfrm>
              <a:off x="1083645" y="4581892"/>
              <a:ext cx="439479" cy="311878"/>
              <a:chOff x="644166" y="4429202"/>
              <a:chExt cx="439479" cy="3118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32" y="4429202"/>
                <a:ext cx="431746" cy="304762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44166" y="4436280"/>
                <a:ext cx="439479" cy="304800"/>
              </a:xfrm>
              <a:prstGeom prst="rect">
                <a:avLst/>
              </a:prstGeom>
              <a:noFill/>
              <a:ln w="1587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51191" y="4545689"/>
              <a:ext cx="72638" cy="88507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646413" y="2490608"/>
            <a:ext cx="0" cy="1449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082649" y="3929754"/>
            <a:ext cx="525516" cy="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14540" y="358578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(60,200)</a:t>
            </a:r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519642" y="22443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60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6498" y="380376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8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Konumlandırma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78528" y="1650103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Monotype Corsiva" panose="03010101010201010101" pitchFamily="66" charset="0"/>
              </a:rPr>
              <a:t>-</a:t>
            </a:r>
            <a:r>
              <a:rPr lang="en-US" sz="1400" i="1" smtClean="0">
                <a:latin typeface="Monotype Corsiva" panose="03010101010201010101" pitchFamily="66" charset="0"/>
              </a:rPr>
              <a:t>y</a:t>
            </a:r>
            <a:endParaRPr lang="en-US" sz="1400" i="1">
              <a:latin typeface="Monotype Corsiva" panose="03010101010201010101" pitchFamily="66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083645" y="1713714"/>
            <a:ext cx="7006275" cy="5154921"/>
            <a:chOff x="1083645" y="1713714"/>
            <a:chExt cx="7006275" cy="5154921"/>
          </a:xfrm>
        </p:grpSpPr>
        <p:sp>
          <p:nvSpPr>
            <p:cNvPr id="6" name="TextBox 5"/>
            <p:cNvSpPr txBox="1"/>
            <p:nvPr/>
          </p:nvSpPr>
          <p:spPr>
            <a:xfrm>
              <a:off x="2678528" y="6428600"/>
              <a:ext cx="42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512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54422" y="2471762"/>
              <a:ext cx="3573205" cy="40784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71126" y="2182831"/>
              <a:ext cx="521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(0,0)</a:t>
              </a:r>
              <a:endParaRPr lang="en-US" sz="140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3041840" y="1713714"/>
              <a:ext cx="7088" cy="74741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421754" y="2471760"/>
              <a:ext cx="1702247" cy="10636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054423" y="2471761"/>
              <a:ext cx="4690349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048928" y="2482396"/>
              <a:ext cx="0" cy="437560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736938" y="2347527"/>
              <a:ext cx="3529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048928" y="6560858"/>
              <a:ext cx="349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smtClean="0">
                  <a:latin typeface="Monotype Corsiva" panose="03010101010201010101" pitchFamily="66" charset="0"/>
                </a:rPr>
                <a:t>+y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3645" y="2317871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>
                  <a:latin typeface="Monotype Corsiva" panose="03010101010201010101" pitchFamily="66" charset="0"/>
                </a:rPr>
                <a:t>-</a:t>
              </a:r>
              <a:r>
                <a:rPr lang="en-US" sz="1400" i="1" smtClean="0">
                  <a:latin typeface="Monotype Corsiva" panose="03010101010201010101" pitchFamily="66" charset="0"/>
                </a:rPr>
                <a:t>x</a:t>
              </a:r>
              <a:endParaRPr lang="en-US" sz="1400" i="1">
                <a:latin typeface="Monotype Corsiva" panose="03010101010201010101" pitchFamily="66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7473" y="2229814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solidFill>
                    <a:schemeClr val="bg1">
                      <a:lumMod val="65000"/>
                    </a:schemeClr>
                  </a:solidFill>
                </a:rPr>
                <a:t>288</a:t>
              </a:r>
              <a:endParaRPr lang="en-US" sz="12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10094" y="3893559"/>
            <a:ext cx="471933" cy="348081"/>
            <a:chOff x="1051191" y="4545689"/>
            <a:chExt cx="471933" cy="348081"/>
          </a:xfrm>
        </p:grpSpPr>
        <p:grpSp>
          <p:nvGrpSpPr>
            <p:cNvPr id="32" name="Group 31"/>
            <p:cNvGrpSpPr/>
            <p:nvPr/>
          </p:nvGrpSpPr>
          <p:grpSpPr>
            <a:xfrm>
              <a:off x="1083645" y="4581892"/>
              <a:ext cx="439479" cy="311878"/>
              <a:chOff x="644166" y="4429202"/>
              <a:chExt cx="439479" cy="311878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32" y="4429202"/>
                <a:ext cx="431746" cy="304762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644166" y="4436280"/>
                <a:ext cx="439479" cy="304800"/>
              </a:xfrm>
              <a:prstGeom prst="rect">
                <a:avLst/>
              </a:prstGeom>
              <a:noFill/>
              <a:ln w="1587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1051191" y="4545689"/>
              <a:ext cx="72638" cy="88507"/>
            </a:xfrm>
            <a:prstGeom prst="ellipse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3646413" y="2490608"/>
            <a:ext cx="0" cy="14490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082649" y="3929754"/>
            <a:ext cx="525516" cy="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14540" y="3585782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(60,200)</a:t>
            </a:r>
            <a:endParaRPr 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519642" y="224438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60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96498" y="380376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65540" y="2066580"/>
            <a:ext cx="321640" cy="1860295"/>
            <a:chOff x="1187822" y="3437512"/>
            <a:chExt cx="321640" cy="18602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10879" y="3460373"/>
              <a:ext cx="298583" cy="183743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210879" y="3460373"/>
              <a:ext cx="298583" cy="1837433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7822" y="3437512"/>
              <a:ext cx="45719" cy="45719"/>
            </a:xfrm>
            <a:prstGeom prst="ellipse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591111" y="178166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(175,-50)</a:t>
            </a:r>
            <a:endParaRPr lang="en-US" sz="1400"/>
          </a:p>
        </p:txBody>
      </p:sp>
      <p:cxnSp>
        <p:nvCxnSpPr>
          <p:cNvPr id="39" name="Straight Connector 38"/>
          <p:cNvCxnSpPr>
            <a:stCxn id="5" idx="5"/>
          </p:cNvCxnSpPr>
          <p:nvPr/>
        </p:nvCxnSpPr>
        <p:spPr>
          <a:xfrm flipH="1">
            <a:off x="3048928" y="2105604"/>
            <a:ext cx="2155636" cy="9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67092" y="198995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</a:rPr>
              <a:t>-50</a:t>
            </a:r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1576" y="2084997"/>
            <a:ext cx="320705" cy="368347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On-screen Show (4:3)</PresentationFormat>
  <Paragraphs>166</Paragraphs>
  <Slides>21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Bahnschrift</vt:lpstr>
      <vt:lpstr>Calibri</vt:lpstr>
      <vt:lpstr>Monotype Corsiva</vt:lpstr>
      <vt:lpstr>Office Theme</vt:lpstr>
      <vt:lpstr>Deneysel Flappy Bird Oyunu</vt:lpstr>
      <vt:lpstr>Flappy Bird</vt:lpstr>
      <vt:lpstr>Süreç - 1</vt:lpstr>
      <vt:lpstr>Süreç - 2</vt:lpstr>
      <vt:lpstr>Süreç - 3</vt:lpstr>
      <vt:lpstr>Oyun Alanı</vt:lpstr>
      <vt:lpstr>Koordinat Sistemi</vt:lpstr>
      <vt:lpstr>Konumlandırma</vt:lpstr>
      <vt:lpstr>Konumlandırma</vt:lpstr>
      <vt:lpstr>Konumlandırma</vt:lpstr>
      <vt:lpstr>Konumlandırma</vt:lpstr>
      <vt:lpstr>Kodlama</vt:lpstr>
      <vt:lpstr>Kodlama</vt:lpstr>
      <vt:lpstr>Resim Yerleştirme</vt:lpstr>
      <vt:lpstr>Taban Animasyonu</vt:lpstr>
      <vt:lpstr>Kanat Animasyonu</vt:lpstr>
      <vt:lpstr>Düşme Animasyonu</vt:lpstr>
      <vt:lpstr>Taban Animasyonu</vt:lpstr>
      <vt:lpstr>Çarpışma Testi</vt:lpstr>
      <vt:lpstr>Algoritma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2020-07-12T20:01:34Z</dcterms:modified>
</cp:coreProperties>
</file>