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1" r:id="rId1"/>
  </p:sldMasterIdLst>
  <p:notesMasterIdLst>
    <p:notesMasterId r:id="rId31"/>
  </p:notesMasterIdLst>
  <p:sldIdLst>
    <p:sldId id="256" r:id="rId2"/>
    <p:sldId id="257" r:id="rId3"/>
    <p:sldId id="261" r:id="rId4"/>
    <p:sldId id="273" r:id="rId5"/>
    <p:sldId id="274" r:id="rId6"/>
    <p:sldId id="275" r:id="rId7"/>
    <p:sldId id="276" r:id="rId8"/>
    <p:sldId id="279" r:id="rId9"/>
    <p:sldId id="277" r:id="rId10"/>
    <p:sldId id="280" r:id="rId11"/>
    <p:sldId id="294" r:id="rId12"/>
    <p:sldId id="296" r:id="rId13"/>
    <p:sldId id="293" r:id="rId14"/>
    <p:sldId id="295" r:id="rId15"/>
    <p:sldId id="286" r:id="rId16"/>
    <p:sldId id="290" r:id="rId17"/>
    <p:sldId id="287" r:id="rId18"/>
    <p:sldId id="288" r:id="rId19"/>
    <p:sldId id="291" r:id="rId20"/>
    <p:sldId id="292" r:id="rId21"/>
    <p:sldId id="289" r:id="rId22"/>
    <p:sldId id="278" r:id="rId23"/>
    <p:sldId id="282" r:id="rId24"/>
    <p:sldId id="283" r:id="rId25"/>
    <p:sldId id="297" r:id="rId26"/>
    <p:sldId id="299" r:id="rId27"/>
    <p:sldId id="284" r:id="rId28"/>
    <p:sldId id="285" r:id="rId29"/>
    <p:sldId id="29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FC9A9C-4123-4F38-8F3B-D6B2E63C8EC8}" type="datetimeFigureOut">
              <a:rPr lang="tr-TR" smtClean="0"/>
              <a:t>18.02.2019</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999DE2-FC05-4356-B631-D1D7BAA88495}" type="slidenum">
              <a:rPr lang="tr-TR" smtClean="0"/>
              <a:t>‹#›</a:t>
            </a:fld>
            <a:endParaRPr lang="tr-TR"/>
          </a:p>
        </p:txBody>
      </p:sp>
    </p:spTree>
    <p:extLst>
      <p:ext uri="{BB962C8B-B14F-4D97-AF65-F5344CB8AC3E}">
        <p14:creationId xmlns:p14="http://schemas.microsoft.com/office/powerpoint/2010/main" val="3915590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p>
            <a:fld id="{8608E716-8FFC-4A7E-ADC0-8DC51859FBC3}" type="datetime1">
              <a:rPr lang="tr-TR" smtClean="0"/>
              <a:t>18.02.2019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6082BD7-5848-4A29-98EF-43985C98882C}" type="slidenum">
              <a:rPr lang="tr-TR" smtClean="0"/>
              <a:t>‹#›</a:t>
            </a:fld>
            <a:endParaRPr lang="tr-TR"/>
          </a:p>
        </p:txBody>
      </p:sp>
    </p:spTree>
    <p:extLst>
      <p:ext uri="{BB962C8B-B14F-4D97-AF65-F5344CB8AC3E}">
        <p14:creationId xmlns:p14="http://schemas.microsoft.com/office/powerpoint/2010/main" val="23960789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EF8586C-7853-4373-BC2C-1181F67856D5}" type="datetime1">
              <a:rPr lang="tr-TR" smtClean="0"/>
              <a:t>18.02.2019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082BD7-5848-4A29-98EF-43985C98882C}" type="slidenum">
              <a:rPr lang="tr-TR" smtClean="0"/>
              <a:t>‹#›</a:t>
            </a:fld>
            <a:endParaRPr lang="tr-TR"/>
          </a:p>
        </p:txBody>
      </p:sp>
    </p:spTree>
    <p:extLst>
      <p:ext uri="{BB962C8B-B14F-4D97-AF65-F5344CB8AC3E}">
        <p14:creationId xmlns:p14="http://schemas.microsoft.com/office/powerpoint/2010/main" val="1176860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7B2CA72-03F6-46C4-AD55-9BE3D82062C6}" type="datetime1">
              <a:rPr lang="tr-TR" smtClean="0"/>
              <a:t>18.02.2019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6082BD7-5848-4A29-98EF-43985C98882C}" type="slidenum">
              <a:rPr lang="tr-TR" smtClean="0"/>
              <a:t>‹#›</a:t>
            </a:fld>
            <a:endParaRPr lang="tr-TR"/>
          </a:p>
        </p:txBody>
      </p:sp>
    </p:spTree>
    <p:extLst>
      <p:ext uri="{BB962C8B-B14F-4D97-AF65-F5344CB8AC3E}">
        <p14:creationId xmlns:p14="http://schemas.microsoft.com/office/powerpoint/2010/main" val="369754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371AFBB-8D88-409F-BF33-57829F2F9433}" type="datetime1">
              <a:rPr lang="tr-TR" smtClean="0"/>
              <a:t>18.02.2019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6082BD7-5848-4A29-98EF-43985C98882C}" type="slidenum">
              <a:rPr lang="tr-TR" smtClean="0"/>
              <a:pPr/>
              <a:t>‹#›</a:t>
            </a:fld>
            <a:endParaRPr lang="tr-TR" dirty="0"/>
          </a:p>
        </p:txBody>
      </p:sp>
    </p:spTree>
    <p:extLst>
      <p:ext uri="{BB962C8B-B14F-4D97-AF65-F5344CB8AC3E}">
        <p14:creationId xmlns:p14="http://schemas.microsoft.com/office/powerpoint/2010/main" val="242255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7" name="Date Placeholder 6"/>
          <p:cNvSpPr>
            <a:spLocks noGrp="1"/>
          </p:cNvSpPr>
          <p:nvPr>
            <p:ph type="dt" sz="half" idx="10"/>
          </p:nvPr>
        </p:nvSpPr>
        <p:spPr/>
        <p:txBody>
          <a:bodyPr/>
          <a:lstStyle/>
          <a:p>
            <a:fld id="{46476682-AC43-4386-A7A4-9B90A4AF4486}" type="datetime1">
              <a:rPr lang="tr-TR" smtClean="0"/>
              <a:t>18.02.2019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6082BD7-5848-4A29-98EF-43985C98882C}" type="slidenum">
              <a:rPr lang="tr-TR" smtClean="0"/>
              <a:t>‹#›</a:t>
            </a:fld>
            <a:endParaRPr lang="tr-TR"/>
          </a:p>
        </p:txBody>
      </p:sp>
    </p:spTree>
    <p:extLst>
      <p:ext uri="{BB962C8B-B14F-4D97-AF65-F5344CB8AC3E}">
        <p14:creationId xmlns:p14="http://schemas.microsoft.com/office/powerpoint/2010/main" val="18268591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8" name="Date Placeholder 7"/>
          <p:cNvSpPr>
            <a:spLocks noGrp="1"/>
          </p:cNvSpPr>
          <p:nvPr>
            <p:ph type="dt" sz="half" idx="10"/>
          </p:nvPr>
        </p:nvSpPr>
        <p:spPr/>
        <p:txBody>
          <a:bodyPr/>
          <a:lstStyle/>
          <a:p>
            <a:fld id="{D6FE89C6-E5A2-4879-B0B2-6FA979C34BA5}" type="datetime1">
              <a:rPr lang="tr-TR" smtClean="0"/>
              <a:t>18.02.2019</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E6082BD7-5848-4A29-98EF-43985C98882C}" type="slidenum">
              <a:rPr lang="tr-TR" smtClean="0"/>
              <a:t>‹#›</a:t>
            </a:fld>
            <a:endParaRPr lang="tr-TR"/>
          </a:p>
        </p:txBody>
      </p:sp>
    </p:spTree>
    <p:extLst>
      <p:ext uri="{BB962C8B-B14F-4D97-AF65-F5344CB8AC3E}">
        <p14:creationId xmlns:p14="http://schemas.microsoft.com/office/powerpoint/2010/main" val="336252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583436" y="3143250"/>
            <a:ext cx="4270248" cy="259677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7" name="Date Placeholder 6"/>
          <p:cNvSpPr>
            <a:spLocks noGrp="1"/>
          </p:cNvSpPr>
          <p:nvPr>
            <p:ph type="dt" sz="half" idx="10"/>
          </p:nvPr>
        </p:nvSpPr>
        <p:spPr/>
        <p:txBody>
          <a:bodyPr/>
          <a:lstStyle/>
          <a:p>
            <a:fld id="{539D0D0F-27E6-487D-BF9F-88665E18285C}" type="datetime1">
              <a:rPr lang="tr-TR" smtClean="0"/>
              <a:t>18.02.2019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6082BD7-5848-4A29-98EF-43985C98882C}" type="slidenum">
              <a:rPr lang="tr-TR" smtClean="0"/>
              <a:t>‹#›</a:t>
            </a:fld>
            <a:endParaRPr lang="tr-TR"/>
          </a:p>
        </p:txBody>
      </p:sp>
      <p:sp>
        <p:nvSpPr>
          <p:cNvPr id="10" name="Title 9"/>
          <p:cNvSpPr>
            <a:spLocks noGrp="1"/>
          </p:cNvSpPr>
          <p:nvPr>
            <p:ph type="title"/>
          </p:nvPr>
        </p:nvSpPr>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169523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3FCCB9D-FC72-487E-9E66-D3C9D746A636}" type="datetime1">
              <a:rPr lang="tr-TR" smtClean="0"/>
              <a:t>18.02.2019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6082BD7-5848-4A29-98EF-43985C98882C}" type="slidenum">
              <a:rPr lang="tr-TR" smtClean="0"/>
              <a:t>‹#›</a:t>
            </a:fld>
            <a:endParaRPr lang="tr-TR"/>
          </a:p>
        </p:txBody>
      </p:sp>
    </p:spTree>
    <p:extLst>
      <p:ext uri="{BB962C8B-B14F-4D97-AF65-F5344CB8AC3E}">
        <p14:creationId xmlns:p14="http://schemas.microsoft.com/office/powerpoint/2010/main" val="8717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3EF44-0703-459D-891C-373BEE302A0F}" type="datetime1">
              <a:rPr lang="tr-TR" smtClean="0"/>
              <a:t>18.02.2019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6082BD7-5848-4A29-98EF-43985C98882C}" type="slidenum">
              <a:rPr lang="tr-TR" smtClean="0"/>
              <a:t>‹#›</a:t>
            </a:fld>
            <a:endParaRPr lang="tr-TR"/>
          </a:p>
        </p:txBody>
      </p:sp>
    </p:spTree>
    <p:extLst>
      <p:ext uri="{BB962C8B-B14F-4D97-AF65-F5344CB8AC3E}">
        <p14:creationId xmlns:p14="http://schemas.microsoft.com/office/powerpoint/2010/main" val="1317586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9" name="Date Placeholder 8"/>
          <p:cNvSpPr>
            <a:spLocks noGrp="1"/>
          </p:cNvSpPr>
          <p:nvPr>
            <p:ph type="dt" sz="half" idx="10"/>
          </p:nvPr>
        </p:nvSpPr>
        <p:spPr/>
        <p:txBody>
          <a:bodyPr/>
          <a:lstStyle/>
          <a:p>
            <a:fld id="{9592E143-82D6-4118-A465-FD6DFA48C730}" type="datetime1">
              <a:rPr lang="tr-TR" smtClean="0"/>
              <a:t>18.02.2019</a:t>
            </a:fld>
            <a:endParaRPr lang="tr-T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1" name="Slide Number Placeholder 10"/>
          <p:cNvSpPr>
            <a:spLocks noGrp="1"/>
          </p:cNvSpPr>
          <p:nvPr>
            <p:ph type="sldNum" sz="quarter" idx="12"/>
          </p:nvPr>
        </p:nvSpPr>
        <p:spPr/>
        <p:txBody>
          <a:bodyPr/>
          <a:lstStyle/>
          <a:p>
            <a:fld id="{E6082BD7-5848-4A29-98EF-43985C98882C}" type="slidenum">
              <a:rPr lang="tr-TR" smtClean="0"/>
              <a:t>‹#›</a:t>
            </a:fld>
            <a:endParaRPr lang="tr-TR"/>
          </a:p>
        </p:txBody>
      </p:sp>
    </p:spTree>
    <p:extLst>
      <p:ext uri="{BB962C8B-B14F-4D97-AF65-F5344CB8AC3E}">
        <p14:creationId xmlns:p14="http://schemas.microsoft.com/office/powerpoint/2010/main" val="3522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9BAD84B-A969-43F6-A4FB-DCEAF959AB07}" type="datetime1">
              <a:rPr lang="tr-TR" smtClean="0"/>
              <a:t>18.02.2019</a:t>
            </a:fld>
            <a:endParaRPr lang="tr-T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0" name="Slide Number Placeholder 9"/>
          <p:cNvSpPr>
            <a:spLocks noGrp="1"/>
          </p:cNvSpPr>
          <p:nvPr>
            <p:ph type="sldNum" sz="quarter" idx="12"/>
          </p:nvPr>
        </p:nvSpPr>
        <p:spPr/>
        <p:txBody>
          <a:bodyPr/>
          <a:lstStyle/>
          <a:p>
            <a:fld id="{E6082BD7-5848-4A29-98EF-43985C98882C}" type="slidenum">
              <a:rPr lang="tr-TR" smtClean="0"/>
              <a:t>‹#›</a:t>
            </a:fld>
            <a:endParaRPr lang="tr-TR"/>
          </a:p>
        </p:txBody>
      </p:sp>
    </p:spTree>
    <p:extLst>
      <p:ext uri="{BB962C8B-B14F-4D97-AF65-F5344CB8AC3E}">
        <p14:creationId xmlns:p14="http://schemas.microsoft.com/office/powerpoint/2010/main" val="259953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6A14D7F-79F1-42B1-A36F-A22296ABB036}" type="datetime1">
              <a:rPr lang="tr-TR" smtClean="0"/>
              <a:t>18.02.2019</a:t>
            </a:fld>
            <a:endParaRPr lang="tr-T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tr-T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6082BD7-5848-4A29-98EF-43985C98882C}" type="slidenum">
              <a:rPr lang="tr-TR" smtClean="0"/>
              <a:t>‹#›</a:t>
            </a:fld>
            <a:endParaRPr lang="tr-TR"/>
          </a:p>
        </p:txBody>
      </p:sp>
    </p:spTree>
    <p:extLst>
      <p:ext uri="{BB962C8B-B14F-4D97-AF65-F5344CB8AC3E}">
        <p14:creationId xmlns:p14="http://schemas.microsoft.com/office/powerpoint/2010/main" val="121439016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etherscan.io/address/0x002e08000acbbae2155fab7ac01929564949070d"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therscan.io/block/0x39e83747947f55893c8494c31846f277b495e4f7ebab4e8037dcdf5b0816a0cf" TargetMode="External"/><Relationship Id="rId5" Type="http://schemas.openxmlformats.org/officeDocument/2006/relationships/hyperlink" Target="https://etherscan.io/txs?block=7144402"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20.jpg"/><Relationship Id="rId13"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jpe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21.png"/><Relationship Id="rId14" Type="http://schemas.openxmlformats.org/officeDocument/2006/relationships/image" Target="../media/image26.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sv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8.jpe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sv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8.jpe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p:cNvSpPr txBox="1"/>
          <p:nvPr/>
        </p:nvSpPr>
        <p:spPr>
          <a:xfrm>
            <a:off x="1709572" y="4946414"/>
            <a:ext cx="8720255" cy="1569660"/>
          </a:xfrm>
          <a:prstGeom prst="rect">
            <a:avLst/>
          </a:prstGeom>
          <a:noFill/>
        </p:spPr>
        <p:txBody>
          <a:bodyPr wrap="square" rtlCol="0">
            <a:spAutoFit/>
          </a:bodyPr>
          <a:lstStyle/>
          <a:p>
            <a:pPr algn="ctr"/>
            <a:r>
              <a:rPr lang="tr-TR" sz="5400" dirty="0" err="1">
                <a:latin typeface="Arial" panose="020B0604020202020204" pitchFamily="34" charset="0"/>
                <a:cs typeface="Arial" panose="020B0604020202020204" pitchFamily="34" charset="0"/>
              </a:rPr>
              <a:t>AutoChain</a:t>
            </a:r>
            <a:endParaRPr lang="tr-TR" sz="5400" dirty="0">
              <a:latin typeface="Arial" panose="020B0604020202020204" pitchFamily="34" charset="0"/>
              <a:cs typeface="Arial" panose="020B0604020202020204" pitchFamily="34" charset="0"/>
            </a:endParaRPr>
          </a:p>
          <a:p>
            <a:pPr algn="ctr"/>
            <a:r>
              <a:rPr lang="tr-TR" sz="4200" dirty="0">
                <a:latin typeface="Arial" panose="020B0604020202020204" pitchFamily="34" charset="0"/>
                <a:cs typeface="Arial" panose="020B0604020202020204" pitchFamily="34" charset="0"/>
              </a:rPr>
              <a:t>İSTANBUL TEKNİK ÜNİVERSİTESİ </a:t>
            </a:r>
          </a:p>
        </p:txBody>
      </p:sp>
      <p:pic>
        <p:nvPicPr>
          <p:cNvPr id="12"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3"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sp>
        <p:nvSpPr>
          <p:cNvPr id="9" name="Rectangle"/>
          <p:cNvSpPr/>
          <p:nvPr/>
        </p:nvSpPr>
        <p:spPr>
          <a:xfrm>
            <a:off x="0" y="6557210"/>
            <a:ext cx="12191999" cy="300789"/>
          </a:xfrm>
          <a:prstGeom prst="rect">
            <a:avLst/>
          </a:prstGeom>
          <a:solidFill>
            <a:srgbClr val="F5F6F7"/>
          </a:solidFill>
          <a:ln w="12700">
            <a:miter lim="400000"/>
          </a:ln>
        </p:spPr>
        <p:txBody>
          <a:bodyPr lIns="71436" tIns="71436" rIns="71436" bIns="71436" anchor="ctr"/>
          <a:lstStyle/>
          <a:p>
            <a:pPr defTabSz="821530">
              <a:defRPr sz="3200">
                <a:solidFill>
                  <a:srgbClr val="FFFFFF"/>
                </a:solidFill>
              </a:defRPr>
            </a:pPr>
            <a:endParaRPr/>
          </a:p>
        </p:txBody>
      </p:sp>
      <p:pic>
        <p:nvPicPr>
          <p:cNvPr id="10"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61069"/>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1"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pic>
        <p:nvPicPr>
          <p:cNvPr id="5" name="Resi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569" y="1179091"/>
            <a:ext cx="9830263" cy="3780926"/>
          </a:xfrm>
          <a:prstGeom prst="rect">
            <a:avLst/>
          </a:prstGeom>
          <a:ln>
            <a:noFill/>
          </a:ln>
          <a:effectLst>
            <a:softEdge rad="112500"/>
          </a:effectLst>
        </p:spPr>
      </p:pic>
    </p:spTree>
    <p:extLst>
      <p:ext uri="{BB962C8B-B14F-4D97-AF65-F5344CB8AC3E}">
        <p14:creationId xmlns:p14="http://schemas.microsoft.com/office/powerpoint/2010/main" val="863114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1864907" y="9"/>
            <a:ext cx="8796552" cy="1015663"/>
          </a:xfrm>
          <a:prstGeom prst="rect">
            <a:avLst/>
          </a:prstGeom>
          <a:noFill/>
        </p:spPr>
        <p:txBody>
          <a:bodyPr wrap="square" rtlCol="0">
            <a:spAutoFit/>
          </a:bodyPr>
          <a:lstStyle/>
          <a:p>
            <a:pPr>
              <a:lnSpc>
                <a:spcPct val="150000"/>
              </a:lnSpc>
            </a:pPr>
            <a:r>
              <a:rPr lang="tr-TR" sz="4000" dirty="0" err="1">
                <a:latin typeface="Arial" panose="020B0604020202020204" pitchFamily="34" charset="0"/>
                <a:cs typeface="Arial" panose="020B0604020202020204" pitchFamily="34" charset="0"/>
              </a:rPr>
              <a:t>Blokzincir</a:t>
            </a:r>
            <a:r>
              <a:rPr lang="tr-TR" sz="4000" dirty="0">
                <a:latin typeface="Arial" panose="020B0604020202020204" pitchFamily="34" charset="0"/>
                <a:cs typeface="Arial" panose="020B0604020202020204" pitchFamily="34" charset="0"/>
              </a:rPr>
              <a:t> Teknolojisi ile Çözüm Yolu</a:t>
            </a:r>
          </a:p>
        </p:txBody>
      </p:sp>
      <p:pic>
        <p:nvPicPr>
          <p:cNvPr id="3" name="Resim 2"/>
          <p:cNvPicPr>
            <a:picLocks noChangeAspect="1"/>
          </p:cNvPicPr>
          <p:nvPr/>
        </p:nvPicPr>
        <p:blipFill rotWithShape="1">
          <a:blip r:embed="rId5">
            <a:extLst>
              <a:ext uri="{28A0092B-C50C-407E-A947-70E740481C1C}">
                <a14:useLocalDpi xmlns:a14="http://schemas.microsoft.com/office/drawing/2010/main" val="0"/>
              </a:ext>
            </a:extLst>
          </a:blip>
          <a:srcRect t="-1156" r="17724" b="-1"/>
          <a:stretch/>
        </p:blipFill>
        <p:spPr>
          <a:xfrm>
            <a:off x="44697" y="978533"/>
            <a:ext cx="7524385" cy="5733694"/>
          </a:xfrm>
          <a:prstGeom prst="rect">
            <a:avLst/>
          </a:prstGeom>
          <a:ln>
            <a:noFill/>
          </a:ln>
          <a:effectLst>
            <a:softEdge rad="112500"/>
          </a:effectLst>
        </p:spPr>
      </p:pic>
      <p:sp>
        <p:nvSpPr>
          <p:cNvPr id="2" name="Metin kutusu 1">
            <a:extLst>
              <a:ext uri="{FF2B5EF4-FFF2-40B4-BE49-F238E27FC236}">
                <a16:creationId xmlns:a16="http://schemas.microsoft.com/office/drawing/2014/main" id="{6DEE205A-608B-415E-8AD5-1E56F6932919}"/>
              </a:ext>
            </a:extLst>
          </p:cNvPr>
          <p:cNvSpPr txBox="1"/>
          <p:nvPr/>
        </p:nvSpPr>
        <p:spPr>
          <a:xfrm>
            <a:off x="7391400" y="1157957"/>
            <a:ext cx="4721398" cy="3693319"/>
          </a:xfrm>
          <a:prstGeom prst="rect">
            <a:avLst/>
          </a:prstGeom>
          <a:noFill/>
        </p:spPr>
        <p:txBody>
          <a:bodyPr wrap="square" rtlCol="0">
            <a:spAutoFit/>
          </a:bodyPr>
          <a:lstStyle/>
          <a:p>
            <a:pPr marL="285750" indent="-285750" algn="just">
              <a:buFont typeface="Wingdings" panose="05000000000000000000" pitchFamily="2" charset="2"/>
              <a:buChar char="Ø"/>
            </a:pPr>
            <a:r>
              <a:rPr lang="tr-TR" dirty="0">
                <a:latin typeface="Arial" panose="020B0604020202020204" pitchFamily="34" charset="0"/>
                <a:cs typeface="Arial" panose="020B0604020202020204" pitchFamily="34" charset="0"/>
              </a:rPr>
              <a:t>Otonom araçlar, servisler ve trafikteki yer alabilecek diğer unsurların başarılı ve güvenli bir şekilde haberleşebilmeleri için </a:t>
            </a:r>
            <a:r>
              <a:rPr lang="tr-TR" dirty="0" err="1">
                <a:latin typeface="Arial" panose="020B0604020202020204" pitchFamily="34" charset="0"/>
                <a:cs typeface="Arial" panose="020B0604020202020204" pitchFamily="34" charset="0"/>
              </a:rPr>
              <a:t>blokzincir</a:t>
            </a:r>
            <a:r>
              <a:rPr lang="tr-TR" dirty="0">
                <a:latin typeface="Arial" panose="020B0604020202020204" pitchFamily="34" charset="0"/>
                <a:cs typeface="Arial" panose="020B0604020202020204" pitchFamily="34" charset="0"/>
              </a:rPr>
              <a:t> teknolojisinin dahilindeki dağıtık ağ yapısı ve değiştirilemez blok içeriği ve bağlantılarından yararlanabilecektir.</a:t>
            </a:r>
          </a:p>
          <a:p>
            <a:pPr algn="just"/>
            <a:endParaRPr lang="tr-TR"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tr-TR" dirty="0">
                <a:latin typeface="Arial" panose="020B0604020202020204" pitchFamily="34" charset="0"/>
                <a:cs typeface="Arial" panose="020B0604020202020204" pitchFamily="34" charset="0"/>
              </a:rPr>
              <a:t>Ağ katılımcılarının </a:t>
            </a:r>
            <a:r>
              <a:rPr lang="tr-TR" dirty="0" err="1">
                <a:latin typeface="Arial" panose="020B0604020202020204" pitchFamily="34" charset="0"/>
                <a:cs typeface="Arial" panose="020B0604020202020204" pitchFamily="34" charset="0"/>
              </a:rPr>
              <a:t>lifecycle</a:t>
            </a:r>
            <a:r>
              <a:rPr lang="tr-TR" dirty="0">
                <a:latin typeface="Arial" panose="020B0604020202020204" pitchFamily="34" charset="0"/>
                <a:cs typeface="Arial" panose="020B0604020202020204" pitchFamily="34" charset="0"/>
              </a:rPr>
              <a:t> boyunca üreteceği ve belirtilmiş bu bilgiler haberleşmeye dahil edilebilecektir.</a:t>
            </a: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p:txBody>
      </p:sp>
      <p:pic>
        <p:nvPicPr>
          <p:cNvPr id="15" name="Resim 14">
            <a:extLst>
              <a:ext uri="{FF2B5EF4-FFF2-40B4-BE49-F238E27FC236}">
                <a16:creationId xmlns:a16="http://schemas.microsoft.com/office/drawing/2014/main" id="{A62CBC09-32B1-4714-ADFB-6AE9D5FCCA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69082" y="4038600"/>
            <a:ext cx="4327571" cy="2846269"/>
          </a:xfrm>
          <a:prstGeom prst="rect">
            <a:avLst/>
          </a:prstGeom>
        </p:spPr>
      </p:pic>
    </p:spTree>
    <p:extLst>
      <p:ext uri="{BB962C8B-B14F-4D97-AF65-F5344CB8AC3E}">
        <p14:creationId xmlns:p14="http://schemas.microsoft.com/office/powerpoint/2010/main" val="201411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Metin kutusu 7"/>
          <p:cNvSpPr txBox="1"/>
          <p:nvPr/>
        </p:nvSpPr>
        <p:spPr>
          <a:xfrm>
            <a:off x="1864907" y="9"/>
            <a:ext cx="8796552" cy="1015663"/>
          </a:xfrm>
          <a:prstGeom prst="rect">
            <a:avLst/>
          </a:prstGeom>
          <a:noFill/>
        </p:spPr>
        <p:txBody>
          <a:bodyPr wrap="square" rtlCol="0">
            <a:spAutoFit/>
          </a:bodyPr>
          <a:lstStyle/>
          <a:p>
            <a:pPr>
              <a:lnSpc>
                <a:spcPct val="150000"/>
              </a:lnSpc>
            </a:pPr>
            <a:r>
              <a:rPr lang="tr-TR" sz="4000" dirty="0" err="1">
                <a:latin typeface="Arial" panose="020B0604020202020204" pitchFamily="34" charset="0"/>
                <a:cs typeface="Arial" panose="020B0604020202020204" pitchFamily="34" charset="0"/>
              </a:rPr>
              <a:t>Blokzincir</a:t>
            </a:r>
            <a:r>
              <a:rPr lang="tr-TR" sz="4000" dirty="0">
                <a:latin typeface="Arial" panose="020B0604020202020204" pitchFamily="34" charset="0"/>
                <a:cs typeface="Arial" panose="020B0604020202020204" pitchFamily="34" charset="0"/>
              </a:rPr>
              <a:t> Teknolojisi ile Çözüm Yolu</a:t>
            </a:r>
          </a:p>
        </p:txBody>
      </p: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2" name="Metin kutusu 1">
            <a:extLst>
              <a:ext uri="{FF2B5EF4-FFF2-40B4-BE49-F238E27FC236}">
                <a16:creationId xmlns:a16="http://schemas.microsoft.com/office/drawing/2014/main" id="{8C15F561-25F2-4BED-93B3-187B85F1D8B9}"/>
              </a:ext>
            </a:extLst>
          </p:cNvPr>
          <p:cNvSpPr txBox="1"/>
          <p:nvPr/>
        </p:nvSpPr>
        <p:spPr>
          <a:xfrm>
            <a:off x="1179707" y="2329999"/>
            <a:ext cx="9832586" cy="2862322"/>
          </a:xfrm>
          <a:prstGeom prst="rect">
            <a:avLst/>
          </a:prstGeom>
          <a:noFill/>
        </p:spPr>
        <p:txBody>
          <a:bodyPr wrap="square" rtlCol="0">
            <a:spAutoFit/>
          </a:bodyPr>
          <a:lstStyle/>
          <a:p>
            <a:pPr algn="ctr"/>
            <a:r>
              <a:rPr lang="tr-TR" sz="3600" dirty="0"/>
              <a:t>BLOCKCHAIN BASED AUTONOMOUS VEHICLE COMMUNICATION PROTOCOL (BBAVCP) </a:t>
            </a:r>
          </a:p>
          <a:p>
            <a:pPr algn="ctr"/>
            <a:r>
              <a:rPr lang="tr-TR" sz="3600" dirty="0"/>
              <a:t>–</a:t>
            </a:r>
          </a:p>
          <a:p>
            <a:pPr algn="ctr"/>
            <a:r>
              <a:rPr lang="tr-TR" sz="3600" dirty="0"/>
              <a:t>BLOKZİNCİR TABANLI OTONOM ARAÇ HABERLEŞME PROTOKOLÜ</a:t>
            </a:r>
          </a:p>
        </p:txBody>
      </p:sp>
    </p:spTree>
    <p:extLst>
      <p:ext uri="{BB962C8B-B14F-4D97-AF65-F5344CB8AC3E}">
        <p14:creationId xmlns:p14="http://schemas.microsoft.com/office/powerpoint/2010/main" val="2304147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1864907" y="9"/>
            <a:ext cx="8796552" cy="1015663"/>
          </a:xfrm>
          <a:prstGeom prst="rect">
            <a:avLst/>
          </a:prstGeom>
          <a:noFill/>
        </p:spPr>
        <p:txBody>
          <a:bodyPr wrap="square" rtlCol="0">
            <a:spAutoFit/>
          </a:bodyPr>
          <a:lstStyle/>
          <a:p>
            <a:pPr>
              <a:lnSpc>
                <a:spcPct val="150000"/>
              </a:lnSpc>
            </a:pPr>
            <a:r>
              <a:rPr lang="tr-TR" sz="4000" dirty="0" err="1">
                <a:latin typeface="Arial" panose="020B0604020202020204" pitchFamily="34" charset="0"/>
                <a:cs typeface="Arial" panose="020B0604020202020204" pitchFamily="34" charset="0"/>
              </a:rPr>
              <a:t>Blokzincir</a:t>
            </a:r>
            <a:r>
              <a:rPr lang="tr-TR" sz="4000" dirty="0">
                <a:latin typeface="Arial" panose="020B0604020202020204" pitchFamily="34" charset="0"/>
                <a:cs typeface="Arial" panose="020B0604020202020204" pitchFamily="34" charset="0"/>
              </a:rPr>
              <a:t> Teknolojisi ile Çözüm Yolu</a:t>
            </a:r>
          </a:p>
        </p:txBody>
      </p:sp>
      <p:sp>
        <p:nvSpPr>
          <p:cNvPr id="9" name="Dikdörtgen 8">
            <a:extLst>
              <a:ext uri="{FF2B5EF4-FFF2-40B4-BE49-F238E27FC236}">
                <a16:creationId xmlns:a16="http://schemas.microsoft.com/office/drawing/2014/main" id="{642A5CFE-1C90-45DE-9540-ADCD31BDF26E}"/>
              </a:ext>
            </a:extLst>
          </p:cNvPr>
          <p:cNvSpPr/>
          <p:nvPr/>
        </p:nvSpPr>
        <p:spPr>
          <a:xfrm>
            <a:off x="529444" y="4361319"/>
            <a:ext cx="5962796" cy="1107996"/>
          </a:xfrm>
          <a:prstGeom prst="rect">
            <a:avLst/>
          </a:prstGeom>
        </p:spPr>
        <p:txBody>
          <a:bodyPr wrap="square">
            <a:spAutoFit/>
          </a:bodyPr>
          <a:lstStyle/>
          <a:p>
            <a:r>
              <a:rPr lang="tr-TR" sz="2200" dirty="0">
                <a:latin typeface="Arial" panose="020B0604020202020204" pitchFamily="34" charset="0"/>
                <a:cs typeface="Arial" panose="020B0604020202020204" pitchFamily="34" charset="0"/>
              </a:rPr>
              <a:t>P</a:t>
            </a:r>
            <a:r>
              <a:rPr lang="pt-BR" sz="2200" dirty="0">
                <a:latin typeface="Arial" panose="020B0604020202020204" pitchFamily="34" charset="0"/>
                <a:cs typeface="Arial" panose="020B0604020202020204" pitchFamily="34" charset="0"/>
              </a:rPr>
              <a:t> N=(</a:t>
            </a:r>
            <a:r>
              <a:rPr lang="tr-TR" sz="2200" dirty="0">
                <a:latin typeface="Arial" panose="020B0604020202020204" pitchFamily="34" charset="0"/>
                <a:cs typeface="Arial" panose="020B0604020202020204" pitchFamily="34" charset="0"/>
              </a:rPr>
              <a:t>P</a:t>
            </a:r>
            <a:r>
              <a:rPr lang="pt-BR" sz="2200" dirty="0">
                <a:latin typeface="Arial" panose="020B0604020202020204" pitchFamily="34" charset="0"/>
                <a:cs typeface="Arial" panose="020B0604020202020204" pitchFamily="34" charset="0"/>
              </a:rPr>
              <a:t> P=[</a:t>
            </a:r>
            <a:r>
              <a:rPr lang="tr-TR" sz="2200" dirty="0" err="1">
                <a:latin typeface="Arial" panose="020B0604020202020204" pitchFamily="34" charset="0"/>
                <a:cs typeface="Arial" panose="020B0604020202020204" pitchFamily="34" charset="0"/>
              </a:rPr>
              <a:t>id</a:t>
            </a:r>
            <a:r>
              <a:rPr lang="pt-BR" sz="2200" dirty="0">
                <a:latin typeface="Arial" panose="020B0604020202020204" pitchFamily="34" charset="0"/>
                <a:cs typeface="Arial" panose="020B0604020202020204" pitchFamily="34" charset="0"/>
              </a:rPr>
              <a:t> </a:t>
            </a:r>
            <a:r>
              <a:rPr lang="tr-TR" sz="2200" dirty="0">
                <a:latin typeface="Arial" panose="020B0604020202020204" pitchFamily="34" charset="0"/>
                <a:cs typeface="Arial" panose="020B0604020202020204" pitchFamily="34" charset="0"/>
              </a:rPr>
              <a:t> </a:t>
            </a:r>
            <a:r>
              <a:rPr lang="pt-BR" sz="2200" dirty="0">
                <a:latin typeface="Arial" panose="020B0604020202020204" pitchFamily="34" charset="0"/>
                <a:cs typeface="Arial" panose="020B0604020202020204" pitchFamily="34" charset="0"/>
              </a:rPr>
              <a:t>energy</a:t>
            </a:r>
            <a:r>
              <a:rPr lang="tr-TR" sz="2200" dirty="0">
                <a:latin typeface="Arial" panose="020B0604020202020204" pitchFamily="34" charset="0"/>
                <a:cs typeface="Arial" panose="020B0604020202020204" pitchFamily="34" charset="0"/>
              </a:rPr>
              <a:t> </a:t>
            </a:r>
            <a:r>
              <a:rPr lang="pt-BR" sz="2200" dirty="0">
                <a:latin typeface="Arial" panose="020B0604020202020204" pitchFamily="34" charset="0"/>
                <a:cs typeface="Arial" panose="020B0604020202020204" pitchFamily="34" charset="0"/>
              </a:rPr>
              <a:t> cpu</a:t>
            </a:r>
            <a:r>
              <a:rPr lang="tr-TR" sz="2200" dirty="0">
                <a:latin typeface="Arial" panose="020B0604020202020204" pitchFamily="34" charset="0"/>
                <a:cs typeface="Arial" panose="020B0604020202020204" pitchFamily="34" charset="0"/>
              </a:rPr>
              <a:t>  </a:t>
            </a:r>
            <a:r>
              <a:rPr lang="tr-TR" sz="2200" dirty="0" err="1">
                <a:latin typeface="Arial" panose="020B0604020202020204" pitchFamily="34" charset="0"/>
                <a:cs typeface="Arial" panose="020B0604020202020204" pitchFamily="34" charset="0"/>
              </a:rPr>
              <a:t>fuel</a:t>
            </a:r>
            <a:r>
              <a:rPr lang="tr-TR" sz="2200" dirty="0">
                <a:latin typeface="Arial" panose="020B0604020202020204" pitchFamily="34" charset="0"/>
                <a:cs typeface="Arial" panose="020B0604020202020204" pitchFamily="34" charset="0"/>
              </a:rPr>
              <a:t>  …</a:t>
            </a:r>
            <a:r>
              <a:rPr lang="pt-BR" sz="2200" dirty="0">
                <a:latin typeface="Arial" panose="020B0604020202020204" pitchFamily="34" charset="0"/>
                <a:cs typeface="Arial" panose="020B0604020202020204" pitchFamily="34" charset="0"/>
              </a:rPr>
              <a:t>]</a:t>
            </a:r>
            <a:endParaRPr lang="tr-TR" sz="2200" dirty="0">
              <a:latin typeface="Arial" panose="020B0604020202020204" pitchFamily="34" charset="0"/>
              <a:cs typeface="Arial" panose="020B0604020202020204" pitchFamily="34" charset="0"/>
            </a:endParaRPr>
          </a:p>
          <a:p>
            <a:r>
              <a:rPr lang="tr-TR" sz="2200" dirty="0">
                <a:latin typeface="Arial" panose="020B0604020202020204" pitchFamily="34" charset="0"/>
                <a:cs typeface="Arial" panose="020B0604020202020204" pitchFamily="34" charset="0"/>
              </a:rPr>
              <a:t>          P</a:t>
            </a:r>
            <a:r>
              <a:rPr lang="pt-BR" sz="2200" dirty="0">
                <a:latin typeface="Arial" panose="020B0604020202020204" pitchFamily="34" charset="0"/>
                <a:cs typeface="Arial" panose="020B0604020202020204" pitchFamily="34" charset="0"/>
              </a:rPr>
              <a:t> A=[camera</a:t>
            </a:r>
            <a:r>
              <a:rPr lang="tr-TR" sz="2200" dirty="0">
                <a:latin typeface="Arial" panose="020B0604020202020204" pitchFamily="34" charset="0"/>
                <a:cs typeface="Arial" panose="020B0604020202020204" pitchFamily="34" charset="0"/>
              </a:rPr>
              <a:t>  </a:t>
            </a:r>
            <a:r>
              <a:rPr lang="tr-TR" sz="2200" dirty="0" err="1">
                <a:latin typeface="Arial" panose="020B0604020202020204" pitchFamily="34" charset="0"/>
                <a:cs typeface="Arial" panose="020B0604020202020204" pitchFamily="34" charset="0"/>
              </a:rPr>
              <a:t>WiFi</a:t>
            </a:r>
            <a:r>
              <a:rPr lang="tr-TR" sz="2200" dirty="0">
                <a:latin typeface="Arial" panose="020B0604020202020204" pitchFamily="34" charset="0"/>
                <a:cs typeface="Arial" panose="020B0604020202020204" pitchFamily="34" charset="0"/>
              </a:rPr>
              <a:t>  ABS  …  ])</a:t>
            </a:r>
          </a:p>
          <a:p>
            <a:endParaRPr lang="tr-TR" sz="2200" dirty="0">
              <a:latin typeface="Arial" panose="020B0604020202020204" pitchFamily="34" charset="0"/>
              <a:cs typeface="Arial" panose="020B0604020202020204" pitchFamily="34" charset="0"/>
            </a:endParaRPr>
          </a:p>
        </p:txBody>
      </p:sp>
      <p:sp>
        <p:nvSpPr>
          <p:cNvPr id="4" name="Metin kutusu 3">
            <a:extLst>
              <a:ext uri="{FF2B5EF4-FFF2-40B4-BE49-F238E27FC236}">
                <a16:creationId xmlns:a16="http://schemas.microsoft.com/office/drawing/2014/main" id="{FD482FCB-F28E-482C-BB3F-3C9C60661CF5}"/>
              </a:ext>
            </a:extLst>
          </p:cNvPr>
          <p:cNvSpPr txBox="1"/>
          <p:nvPr/>
        </p:nvSpPr>
        <p:spPr>
          <a:xfrm>
            <a:off x="5949268" y="3885902"/>
            <a:ext cx="5937931" cy="2246769"/>
          </a:xfrm>
          <a:prstGeom prst="rect">
            <a:avLst/>
          </a:prstGeom>
          <a:noFill/>
        </p:spPr>
        <p:txBody>
          <a:bodyPr wrap="square" rtlCol="0">
            <a:spAutoFit/>
          </a:bodyPr>
          <a:lstStyle/>
          <a:p>
            <a:r>
              <a:rPr lang="tr-TR" sz="2000" b="1" dirty="0">
                <a:latin typeface="Arial" panose="020B0604020202020204" pitchFamily="34" charset="0"/>
                <a:cs typeface="Arial" panose="020B0604020202020204" pitchFamily="34" charset="0"/>
              </a:rPr>
              <a:t>PN: </a:t>
            </a:r>
            <a:r>
              <a:rPr lang="tr-TR" sz="2000" dirty="0">
                <a:latin typeface="Arial" panose="020B0604020202020204" pitchFamily="34" charset="0"/>
                <a:cs typeface="Arial" panose="020B0604020202020204" pitchFamily="34" charset="0"/>
              </a:rPr>
              <a:t>Peer </a:t>
            </a:r>
            <a:r>
              <a:rPr lang="tr-TR" sz="2000" dirty="0" err="1">
                <a:latin typeface="Arial" panose="020B0604020202020204" pitchFamily="34" charset="0"/>
                <a:cs typeface="Arial" panose="020B0604020202020204" pitchFamily="34" charset="0"/>
              </a:rPr>
              <a:t>Node</a:t>
            </a:r>
            <a:r>
              <a:rPr lang="tr-TR" sz="2000" dirty="0">
                <a:latin typeface="Arial" panose="020B0604020202020204" pitchFamily="34" charset="0"/>
                <a:cs typeface="Arial" panose="020B0604020202020204" pitchFamily="34" charset="0"/>
              </a:rPr>
              <a:t> (Örneğin; yol servisleri, trafikteki her bir aktif/pasif araç, trafik lambaları vb.)</a:t>
            </a:r>
          </a:p>
          <a:p>
            <a:endParaRPr lang="tr-TR" sz="2000" dirty="0">
              <a:latin typeface="Arial" panose="020B0604020202020204" pitchFamily="34" charset="0"/>
              <a:cs typeface="Arial" panose="020B0604020202020204" pitchFamily="34" charset="0"/>
            </a:endParaRPr>
          </a:p>
          <a:p>
            <a:r>
              <a:rPr lang="tr-TR" sz="2000" b="1" dirty="0">
                <a:latin typeface="Arial" panose="020B0604020202020204" pitchFamily="34" charset="0"/>
                <a:cs typeface="Arial" panose="020B0604020202020204" pitchFamily="34" charset="0"/>
              </a:rPr>
              <a:t>PP: </a:t>
            </a:r>
            <a:r>
              <a:rPr lang="tr-TR" sz="2000" dirty="0">
                <a:latin typeface="Arial" panose="020B0604020202020204" pitchFamily="34" charset="0"/>
                <a:cs typeface="Arial" panose="020B0604020202020204" pitchFamily="34" charset="0"/>
              </a:rPr>
              <a:t>Peer </a:t>
            </a:r>
            <a:r>
              <a:rPr lang="tr-TR" sz="2000" dirty="0" err="1">
                <a:latin typeface="Arial" panose="020B0604020202020204" pitchFamily="34" charset="0"/>
                <a:cs typeface="Arial" panose="020B0604020202020204" pitchFamily="34" charset="0"/>
              </a:rPr>
              <a:t>Properties</a:t>
            </a:r>
            <a:r>
              <a:rPr lang="tr-TR" sz="2000" dirty="0">
                <a:latin typeface="Arial" panose="020B0604020202020204" pitchFamily="34" charset="0"/>
                <a:cs typeface="Arial" panose="020B0604020202020204" pitchFamily="34" charset="0"/>
              </a:rPr>
              <a:t> (Ağ katılımcılarının özellikleri)</a:t>
            </a:r>
          </a:p>
          <a:p>
            <a:endParaRPr lang="tr-TR" sz="2000" dirty="0">
              <a:latin typeface="Arial" panose="020B0604020202020204" pitchFamily="34" charset="0"/>
              <a:cs typeface="Arial" panose="020B0604020202020204" pitchFamily="34" charset="0"/>
            </a:endParaRPr>
          </a:p>
          <a:p>
            <a:r>
              <a:rPr lang="tr-TR" sz="2000" b="1" dirty="0">
                <a:latin typeface="Arial" panose="020B0604020202020204" pitchFamily="34" charset="0"/>
                <a:cs typeface="Arial" panose="020B0604020202020204" pitchFamily="34" charset="0"/>
              </a:rPr>
              <a:t>PA: </a:t>
            </a:r>
            <a:r>
              <a:rPr lang="tr-TR" sz="2000" dirty="0">
                <a:latin typeface="Arial" panose="020B0604020202020204" pitchFamily="34" charset="0"/>
                <a:cs typeface="Arial" panose="020B0604020202020204" pitchFamily="34" charset="0"/>
              </a:rPr>
              <a:t>Peer </a:t>
            </a:r>
            <a:r>
              <a:rPr lang="tr-TR" sz="2000" dirty="0" err="1">
                <a:latin typeface="Arial" panose="020B0604020202020204" pitchFamily="34" charset="0"/>
                <a:cs typeface="Arial" panose="020B0604020202020204" pitchFamily="34" charset="0"/>
              </a:rPr>
              <a:t>Abilities</a:t>
            </a:r>
            <a:r>
              <a:rPr lang="tr-TR" sz="2000" dirty="0">
                <a:latin typeface="Arial" panose="020B0604020202020204" pitchFamily="34" charset="0"/>
                <a:cs typeface="Arial" panose="020B0604020202020204" pitchFamily="34" charset="0"/>
              </a:rPr>
              <a:t> (Ağ katılımcılarının diğer bazı kabiliyetleri)</a:t>
            </a:r>
          </a:p>
        </p:txBody>
      </p:sp>
      <p:sp>
        <p:nvSpPr>
          <p:cNvPr id="5" name="Metin kutusu 4">
            <a:extLst>
              <a:ext uri="{FF2B5EF4-FFF2-40B4-BE49-F238E27FC236}">
                <a16:creationId xmlns:a16="http://schemas.microsoft.com/office/drawing/2014/main" id="{E536F2CF-9AED-4E7B-8A4E-8AF364792D3F}"/>
              </a:ext>
            </a:extLst>
          </p:cNvPr>
          <p:cNvSpPr txBox="1"/>
          <p:nvPr/>
        </p:nvSpPr>
        <p:spPr>
          <a:xfrm>
            <a:off x="529444" y="1152545"/>
            <a:ext cx="10963341" cy="2246769"/>
          </a:xfrm>
          <a:prstGeom prst="rect">
            <a:avLst/>
          </a:prstGeom>
          <a:noFill/>
        </p:spPr>
        <p:txBody>
          <a:bodyPr wrap="square" rtlCol="0">
            <a:spAutoFit/>
          </a:bodyPr>
          <a:lstStyle/>
          <a:p>
            <a:pPr algn="ctr"/>
            <a:r>
              <a:rPr lang="tr-TR" sz="2800" dirty="0">
                <a:latin typeface="Arial" panose="020B0604020202020204" pitchFamily="34" charset="0"/>
                <a:cs typeface="Arial" panose="020B0604020202020204" pitchFamily="34" charset="0"/>
              </a:rPr>
              <a:t>Ağ Yapısı</a:t>
            </a:r>
          </a:p>
          <a:p>
            <a:endParaRPr lang="tr-TR" sz="2800"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tr-TR" sz="2200" dirty="0" err="1">
                <a:latin typeface="Arial" panose="020B0604020202020204" pitchFamily="34" charset="0"/>
                <a:cs typeface="Arial" panose="020B0604020202020204" pitchFamily="34" charset="0"/>
              </a:rPr>
              <a:t>Blokzincir</a:t>
            </a:r>
            <a:r>
              <a:rPr lang="tr-TR" sz="2200" dirty="0">
                <a:latin typeface="Arial" panose="020B0604020202020204" pitchFamily="34" charset="0"/>
                <a:cs typeface="Arial" panose="020B0604020202020204" pitchFamily="34" charset="0"/>
              </a:rPr>
              <a:t> tabanlı otonom araç haberleşme protokolündeki </a:t>
            </a:r>
            <a:r>
              <a:rPr lang="tr-TR" sz="2200" dirty="0" err="1">
                <a:latin typeface="Arial" panose="020B0604020202020204" pitchFamily="34" charset="0"/>
                <a:cs typeface="Arial" panose="020B0604020202020204" pitchFamily="34" charset="0"/>
              </a:rPr>
              <a:t>blokzincir</a:t>
            </a:r>
            <a:r>
              <a:rPr lang="tr-TR" sz="2200" dirty="0">
                <a:latin typeface="Arial" panose="020B0604020202020204" pitchFamily="34" charset="0"/>
                <a:cs typeface="Arial" panose="020B0604020202020204" pitchFamily="34" charset="0"/>
              </a:rPr>
              <a:t> kategorisi ‘</a:t>
            </a:r>
            <a:r>
              <a:rPr lang="tr-TR" sz="2200" dirty="0" err="1">
                <a:latin typeface="Arial" panose="020B0604020202020204" pitchFamily="34" charset="0"/>
                <a:cs typeface="Arial" panose="020B0604020202020204" pitchFamily="34" charset="0"/>
              </a:rPr>
              <a:t>Private</a:t>
            </a:r>
            <a:r>
              <a:rPr lang="tr-TR" sz="2200" dirty="0">
                <a:latin typeface="Arial" panose="020B0604020202020204" pitchFamily="34" charset="0"/>
                <a:cs typeface="Arial" panose="020B0604020202020204" pitchFamily="34" charset="0"/>
              </a:rPr>
              <a:t>/</a:t>
            </a:r>
            <a:r>
              <a:rPr lang="tr-TR" sz="2200" dirty="0" err="1">
                <a:latin typeface="Arial" panose="020B0604020202020204" pitchFamily="34" charset="0"/>
                <a:cs typeface="Arial" panose="020B0604020202020204" pitchFamily="34" charset="0"/>
              </a:rPr>
              <a:t>Permissioned</a:t>
            </a:r>
            <a:r>
              <a:rPr lang="tr-TR" sz="2200" dirty="0">
                <a:latin typeface="Arial" panose="020B0604020202020204" pitchFamily="34" charset="0"/>
                <a:cs typeface="Arial" panose="020B0604020202020204" pitchFamily="34" charset="0"/>
              </a:rPr>
              <a:t> </a:t>
            </a:r>
            <a:r>
              <a:rPr lang="tr-TR" sz="2200" dirty="0" err="1">
                <a:latin typeface="Arial" panose="020B0604020202020204" pitchFamily="34" charset="0"/>
                <a:cs typeface="Arial" panose="020B0604020202020204" pitchFamily="34" charset="0"/>
              </a:rPr>
              <a:t>Blockchain</a:t>
            </a:r>
            <a:r>
              <a:rPr lang="tr-TR" sz="2200" dirty="0">
                <a:latin typeface="Arial" panose="020B0604020202020204" pitchFamily="34" charset="0"/>
                <a:cs typeface="Arial" panose="020B0604020202020204" pitchFamily="34" charset="0"/>
              </a:rPr>
              <a:t>’ yapısında </a:t>
            </a:r>
            <a:r>
              <a:rPr lang="tr-TR" sz="2200" dirty="0" err="1">
                <a:latin typeface="Arial" panose="020B0604020202020204" pitchFamily="34" charset="0"/>
                <a:cs typeface="Arial" panose="020B0604020202020204" pitchFamily="34" charset="0"/>
              </a:rPr>
              <a:t>yazılılm</a:t>
            </a:r>
            <a:r>
              <a:rPr lang="tr-TR" sz="2200" dirty="0">
                <a:latin typeface="Arial" panose="020B0604020202020204" pitchFamily="34" charset="0"/>
                <a:cs typeface="Arial" panose="020B0604020202020204" pitchFamily="34" charset="0"/>
              </a:rPr>
              <a:t> mimarisi oluşturulacak olup ağ katılımcılarının </a:t>
            </a:r>
            <a:r>
              <a:rPr lang="tr-TR" sz="2200" dirty="0" err="1">
                <a:latin typeface="Arial" panose="020B0604020202020204" pitchFamily="34" charset="0"/>
                <a:cs typeface="Arial" panose="020B0604020202020204" pitchFamily="34" charset="0"/>
              </a:rPr>
              <a:t>vektörel</a:t>
            </a:r>
            <a:r>
              <a:rPr lang="tr-TR" sz="2200" dirty="0">
                <a:latin typeface="Arial" panose="020B0604020202020204" pitchFamily="34" charset="0"/>
                <a:cs typeface="Arial" panose="020B0604020202020204" pitchFamily="34" charset="0"/>
              </a:rPr>
              <a:t> tanımlaması şu şekilde tasarlanmıştır:</a:t>
            </a:r>
          </a:p>
        </p:txBody>
      </p:sp>
    </p:spTree>
    <p:extLst>
      <p:ext uri="{BB962C8B-B14F-4D97-AF65-F5344CB8AC3E}">
        <p14:creationId xmlns:p14="http://schemas.microsoft.com/office/powerpoint/2010/main" val="134516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1864907" y="9"/>
            <a:ext cx="8796552" cy="1015663"/>
          </a:xfrm>
          <a:prstGeom prst="rect">
            <a:avLst/>
          </a:prstGeom>
          <a:noFill/>
        </p:spPr>
        <p:txBody>
          <a:bodyPr wrap="square" rtlCol="0">
            <a:spAutoFit/>
          </a:bodyPr>
          <a:lstStyle/>
          <a:p>
            <a:pPr>
              <a:lnSpc>
                <a:spcPct val="150000"/>
              </a:lnSpc>
            </a:pPr>
            <a:r>
              <a:rPr lang="tr-TR" sz="4000" dirty="0" err="1">
                <a:latin typeface="Arial" panose="020B0604020202020204" pitchFamily="34" charset="0"/>
                <a:cs typeface="Arial" panose="020B0604020202020204" pitchFamily="34" charset="0"/>
              </a:rPr>
              <a:t>Blokzincir</a:t>
            </a:r>
            <a:r>
              <a:rPr lang="tr-TR" sz="4000" dirty="0">
                <a:latin typeface="Arial" panose="020B0604020202020204" pitchFamily="34" charset="0"/>
                <a:cs typeface="Arial" panose="020B0604020202020204" pitchFamily="34" charset="0"/>
              </a:rPr>
              <a:t> Teknolojisi ile Çözüm Yolu</a:t>
            </a:r>
          </a:p>
        </p:txBody>
      </p:sp>
      <p:sp>
        <p:nvSpPr>
          <p:cNvPr id="5" name="Metin kutusu 4">
            <a:extLst>
              <a:ext uri="{FF2B5EF4-FFF2-40B4-BE49-F238E27FC236}">
                <a16:creationId xmlns:a16="http://schemas.microsoft.com/office/drawing/2014/main" id="{E536F2CF-9AED-4E7B-8A4E-8AF364792D3F}"/>
              </a:ext>
            </a:extLst>
          </p:cNvPr>
          <p:cNvSpPr txBox="1"/>
          <p:nvPr/>
        </p:nvSpPr>
        <p:spPr>
          <a:xfrm>
            <a:off x="182880" y="1724519"/>
            <a:ext cx="11425213" cy="4401205"/>
          </a:xfrm>
          <a:prstGeom prst="rect">
            <a:avLst/>
          </a:prstGeom>
          <a:noFill/>
        </p:spPr>
        <p:txBody>
          <a:bodyPr wrap="square" rtlCol="0">
            <a:spAutoFit/>
          </a:bodyPr>
          <a:lstStyle/>
          <a:p>
            <a:pPr marL="342900" indent="-342900" algn="just">
              <a:buFont typeface="Wingdings" panose="05000000000000000000" pitchFamily="2" charset="2"/>
              <a:buChar char="Ø"/>
            </a:pPr>
            <a:r>
              <a:rPr lang="tr-TR" sz="2000" dirty="0">
                <a:latin typeface="Arial" panose="020B0604020202020204" pitchFamily="34" charset="0"/>
              </a:rPr>
              <a:t>PN, </a:t>
            </a:r>
            <a:r>
              <a:rPr lang="tr-TR" sz="2000" dirty="0" err="1">
                <a:latin typeface="Arial" panose="020B0604020202020204" pitchFamily="34" charset="0"/>
              </a:rPr>
              <a:t>blokzincir</a:t>
            </a:r>
            <a:r>
              <a:rPr lang="tr-TR" sz="2000" dirty="0">
                <a:latin typeface="Arial" panose="020B0604020202020204" pitchFamily="34" charset="0"/>
              </a:rPr>
              <a:t> tabanlı haberleşme protokolüne uyumluluk gösterebilmesi için araç donanımında bilgisayara sahip olacaktır. Bu bilgisayar vasıtasıyla </a:t>
            </a:r>
            <a:r>
              <a:rPr lang="tr-TR" sz="2000" dirty="0" err="1">
                <a:latin typeface="Arial" panose="020B0604020202020204" pitchFamily="34" charset="0"/>
              </a:rPr>
              <a:t>mining</a:t>
            </a:r>
            <a:r>
              <a:rPr lang="tr-TR" sz="2000" dirty="0">
                <a:latin typeface="Arial" panose="020B0604020202020204" pitchFamily="34" charset="0"/>
              </a:rPr>
              <a:t>, </a:t>
            </a:r>
            <a:r>
              <a:rPr lang="tr-TR" sz="2000" dirty="0" err="1">
                <a:latin typeface="Arial" panose="020B0604020202020204" pitchFamily="34" charset="0"/>
              </a:rPr>
              <a:t>blokzincir</a:t>
            </a:r>
            <a:r>
              <a:rPr lang="tr-TR" sz="2000" dirty="0">
                <a:latin typeface="Arial" panose="020B0604020202020204" pitchFamily="34" charset="0"/>
              </a:rPr>
              <a:t> kopyasını depolama ve araç cüzdanını muhafaza etme sağlanacaktır.</a:t>
            </a:r>
          </a:p>
          <a:p>
            <a:pPr marL="342900" indent="-342900" algn="just">
              <a:buFont typeface="Wingdings" panose="05000000000000000000" pitchFamily="2" charset="2"/>
              <a:buChar char="Ø"/>
            </a:pPr>
            <a:endParaRPr lang="tr-TR" sz="2000" dirty="0">
              <a:latin typeface="Arial" panose="020B0604020202020204" pitchFamily="34" charset="0"/>
            </a:endParaRPr>
          </a:p>
          <a:p>
            <a:pPr marL="342900" indent="-342900" algn="just">
              <a:buFont typeface="Wingdings" panose="05000000000000000000" pitchFamily="2" charset="2"/>
              <a:buChar char="Ø"/>
            </a:pPr>
            <a:r>
              <a:rPr lang="tr-TR" sz="2000" dirty="0">
                <a:latin typeface="Arial" panose="020B0604020202020204" pitchFamily="34" charset="0"/>
              </a:rPr>
              <a:t>Akıllı Sözleşmeler mümkün kılınarak işlem taleplerinde esneklik sağlanacaktır. Bunu gerçekleştirme yöntemi olarak </a:t>
            </a:r>
            <a:r>
              <a:rPr lang="tr-TR" sz="2000" dirty="0" err="1">
                <a:latin typeface="Arial" panose="020B0604020202020204" pitchFamily="34" charset="0"/>
              </a:rPr>
              <a:t>Ethereum</a:t>
            </a:r>
            <a:r>
              <a:rPr lang="tr-TR" sz="2000" dirty="0">
                <a:latin typeface="Arial" panose="020B0604020202020204" pitchFamily="34" charset="0"/>
              </a:rPr>
              <a:t> Virtual Machine(EVM) uyumluluğu oluşturulacaktır.</a:t>
            </a:r>
          </a:p>
          <a:p>
            <a:pPr marL="342900" indent="-342900" algn="just">
              <a:buFont typeface="Wingdings" panose="05000000000000000000" pitchFamily="2" charset="2"/>
              <a:buChar char="Ø"/>
            </a:pPr>
            <a:endParaRPr lang="tr-TR" sz="2000" dirty="0">
              <a:latin typeface="Arial" panose="020B0604020202020204" pitchFamily="34" charset="0"/>
            </a:endParaRPr>
          </a:p>
          <a:p>
            <a:pPr marL="342900" indent="-342900" algn="just">
              <a:buFont typeface="Wingdings" panose="05000000000000000000" pitchFamily="2" charset="2"/>
              <a:buChar char="Ø"/>
            </a:pPr>
            <a:r>
              <a:rPr lang="tr-TR" sz="2000" dirty="0">
                <a:latin typeface="Arial" panose="020B0604020202020204" pitchFamily="34" charset="0"/>
              </a:rPr>
              <a:t>Örnek olarak trafik lambasıyla haberleşen trafikteki bir PN, trafik lambasının o anki durumuna göre nasıl hareket edeceğini kural tabanlı olan akıllı sözleşmeler vasıtasıyla gerçekleştirebilecektir.</a:t>
            </a:r>
          </a:p>
          <a:p>
            <a:pPr marL="342900" indent="-342900" algn="just">
              <a:buFont typeface="Wingdings" panose="05000000000000000000" pitchFamily="2" charset="2"/>
              <a:buChar char="Ø"/>
            </a:pPr>
            <a:endParaRPr lang="tr-TR" sz="2000" dirty="0">
              <a:latin typeface="Arial" panose="020B0604020202020204" pitchFamily="34" charset="0"/>
            </a:endParaRPr>
          </a:p>
          <a:p>
            <a:pPr marL="342900" indent="-342900" algn="just">
              <a:buFont typeface="Wingdings" panose="05000000000000000000" pitchFamily="2" charset="2"/>
              <a:buChar char="Ø"/>
            </a:pPr>
            <a:r>
              <a:rPr lang="tr-TR" sz="2000" dirty="0">
                <a:latin typeface="Arial" panose="020B0604020202020204" pitchFamily="34" charset="0"/>
                <a:cs typeface="Arial" panose="020B0604020202020204" pitchFamily="34" charset="0"/>
              </a:rPr>
              <a:t>Ağa dahil olmak isteyen bir PN adayı, </a:t>
            </a:r>
            <a:r>
              <a:rPr lang="tr-TR" sz="2000" dirty="0" err="1">
                <a:latin typeface="Arial" panose="020B0604020202020204" pitchFamily="34" charset="0"/>
                <a:cs typeface="Arial" panose="020B0604020202020204" pitchFamily="34" charset="0"/>
              </a:rPr>
              <a:t>public</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key</a:t>
            </a:r>
            <a:r>
              <a:rPr lang="tr-TR" sz="2000" dirty="0">
                <a:latin typeface="Arial" panose="020B0604020202020204" pitchFamily="34" charset="0"/>
                <a:cs typeface="Arial" panose="020B0604020202020204" pitchFamily="34" charset="0"/>
              </a:rPr>
              <a:t> içeren </a:t>
            </a:r>
            <a:r>
              <a:rPr lang="tr-TR" sz="2000" dirty="0" err="1">
                <a:latin typeface="Arial" panose="020B0604020202020204" pitchFamily="34" charset="0"/>
                <a:cs typeface="Arial" panose="020B0604020202020204" pitchFamily="34" charset="0"/>
              </a:rPr>
              <a:t>Crediantal</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Payload</a:t>
            </a:r>
            <a:r>
              <a:rPr lang="tr-TR" sz="2000" dirty="0">
                <a:latin typeface="Arial" panose="020B0604020202020204" pitchFamily="34" charset="0"/>
                <a:cs typeface="Arial" panose="020B0604020202020204" pitchFamily="34" charset="0"/>
              </a:rPr>
              <a:t>(CP) olan bir  </a:t>
            </a:r>
            <a:r>
              <a:rPr lang="tr-TR" sz="2000" dirty="0" err="1">
                <a:latin typeface="Arial" panose="020B0604020202020204" pitchFamily="34" charset="0"/>
                <a:cs typeface="Arial" panose="020B0604020202020204" pitchFamily="34" charset="0"/>
              </a:rPr>
              <a:t>transaction</a:t>
            </a:r>
            <a:r>
              <a:rPr lang="tr-TR" sz="2000" dirty="0">
                <a:latin typeface="Arial" panose="020B0604020202020204" pitchFamily="34" charset="0"/>
                <a:cs typeface="Arial" panose="020B0604020202020204" pitchFamily="34" charset="0"/>
              </a:rPr>
              <a:t> oluşturacaktır ve CP, geçerli bir blokta (</a:t>
            </a:r>
            <a:r>
              <a:rPr lang="tr-TR" sz="2000" dirty="0" err="1">
                <a:latin typeface="Arial" panose="020B0604020202020204" pitchFamily="34" charset="0"/>
                <a:cs typeface="Arial" panose="020B0604020202020204" pitchFamily="34" charset="0"/>
              </a:rPr>
              <a:t>valid</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block</a:t>
            </a:r>
            <a:r>
              <a:rPr lang="tr-TR" sz="2000" dirty="0">
                <a:latin typeface="Arial" panose="020B0604020202020204" pitchFamily="34" charset="0"/>
                <a:cs typeface="Arial" panose="020B0604020202020204" pitchFamily="34" charset="0"/>
              </a:rPr>
              <a:t>) yer aldıktan sonra aday PN, ağa dahil edilmiş olacaktır.</a:t>
            </a:r>
          </a:p>
        </p:txBody>
      </p:sp>
      <p:sp>
        <p:nvSpPr>
          <p:cNvPr id="2" name="Dikdörtgen 1">
            <a:extLst>
              <a:ext uri="{FF2B5EF4-FFF2-40B4-BE49-F238E27FC236}">
                <a16:creationId xmlns:a16="http://schemas.microsoft.com/office/drawing/2014/main" id="{F43B7B03-C33B-430C-9EB0-9556E14F83EA}"/>
              </a:ext>
            </a:extLst>
          </p:cNvPr>
          <p:cNvSpPr/>
          <p:nvPr/>
        </p:nvSpPr>
        <p:spPr>
          <a:xfrm>
            <a:off x="313517" y="1093307"/>
            <a:ext cx="11294576" cy="523220"/>
          </a:xfrm>
          <a:prstGeom prst="rect">
            <a:avLst/>
          </a:prstGeom>
        </p:spPr>
        <p:txBody>
          <a:bodyPr wrap="square">
            <a:spAutoFit/>
          </a:bodyPr>
          <a:lstStyle/>
          <a:p>
            <a:pPr algn="ctr"/>
            <a:r>
              <a:rPr lang="tr-TR" sz="2800" dirty="0">
                <a:latin typeface="Arial" panose="020B0604020202020204" pitchFamily="34" charset="0"/>
              </a:rPr>
              <a:t>Ağ Yapısı</a:t>
            </a:r>
          </a:p>
        </p:txBody>
      </p:sp>
    </p:spTree>
    <p:extLst>
      <p:ext uri="{BB962C8B-B14F-4D97-AF65-F5344CB8AC3E}">
        <p14:creationId xmlns:p14="http://schemas.microsoft.com/office/powerpoint/2010/main" val="3690389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780519" y="659796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1864907" y="9"/>
            <a:ext cx="8796552" cy="1015663"/>
          </a:xfrm>
          <a:prstGeom prst="rect">
            <a:avLst/>
          </a:prstGeom>
          <a:noFill/>
        </p:spPr>
        <p:txBody>
          <a:bodyPr wrap="square" rtlCol="0">
            <a:spAutoFit/>
          </a:bodyPr>
          <a:lstStyle/>
          <a:p>
            <a:pPr>
              <a:lnSpc>
                <a:spcPct val="150000"/>
              </a:lnSpc>
            </a:pPr>
            <a:r>
              <a:rPr lang="tr-TR" sz="4000" dirty="0" err="1">
                <a:latin typeface="Arial" panose="020B0604020202020204" pitchFamily="34" charset="0"/>
                <a:cs typeface="Arial" panose="020B0604020202020204" pitchFamily="34" charset="0"/>
              </a:rPr>
              <a:t>Blokzincir</a:t>
            </a:r>
            <a:r>
              <a:rPr lang="tr-TR" sz="4000" dirty="0">
                <a:latin typeface="Arial" panose="020B0604020202020204" pitchFamily="34" charset="0"/>
                <a:cs typeface="Arial" panose="020B0604020202020204" pitchFamily="34" charset="0"/>
              </a:rPr>
              <a:t> Teknolojisi ile Çözüm Yolu</a:t>
            </a:r>
          </a:p>
        </p:txBody>
      </p:sp>
      <p:sp>
        <p:nvSpPr>
          <p:cNvPr id="6" name="Metin kutusu 5">
            <a:extLst>
              <a:ext uri="{FF2B5EF4-FFF2-40B4-BE49-F238E27FC236}">
                <a16:creationId xmlns:a16="http://schemas.microsoft.com/office/drawing/2014/main" id="{AE12B13D-7F31-49A3-9C24-5B1EA2F77757}"/>
              </a:ext>
            </a:extLst>
          </p:cNvPr>
          <p:cNvSpPr txBox="1"/>
          <p:nvPr/>
        </p:nvSpPr>
        <p:spPr>
          <a:xfrm>
            <a:off x="4632960" y="1650443"/>
            <a:ext cx="7147559" cy="646331"/>
          </a:xfrm>
          <a:prstGeom prst="rect">
            <a:avLst/>
          </a:prstGeom>
          <a:noFill/>
        </p:spPr>
        <p:txBody>
          <a:bodyPr wrap="square" rtlCol="0">
            <a:spAutoFit/>
          </a:bodyPr>
          <a:lstStyle/>
          <a:p>
            <a:pPr algn="just"/>
            <a:r>
              <a:rPr lang="tr-TR" dirty="0">
                <a:latin typeface="Arial" panose="020B0604020202020204" pitchFamily="34" charset="0"/>
                <a:cs typeface="Arial" panose="020B0604020202020204" pitchFamily="34" charset="0"/>
              </a:rPr>
              <a:t>Her bir PN, araç cüzdanlarında (</a:t>
            </a:r>
            <a:r>
              <a:rPr lang="tr-TR" dirty="0" err="1">
                <a:latin typeface="Arial" panose="020B0604020202020204" pitchFamily="34" charset="0"/>
                <a:cs typeface="Arial" panose="020B0604020202020204" pitchFamily="34" charset="0"/>
              </a:rPr>
              <a:t>vehicle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wallet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public</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key</a:t>
            </a:r>
            <a:r>
              <a:rPr lang="tr-TR" dirty="0">
                <a:latin typeface="Arial" panose="020B0604020202020204" pitchFamily="34" charset="0"/>
                <a:cs typeface="Arial" panose="020B0604020202020204" pitchFamily="34" charset="0"/>
              </a:rPr>
              <a:t> şifreleme kullanarak dijital imzalarıyla mesajlarını ağa dahil edecektir.  </a:t>
            </a:r>
          </a:p>
        </p:txBody>
      </p:sp>
      <p:sp>
        <p:nvSpPr>
          <p:cNvPr id="2" name="Dikdörtgen 1">
            <a:extLst>
              <a:ext uri="{FF2B5EF4-FFF2-40B4-BE49-F238E27FC236}">
                <a16:creationId xmlns:a16="http://schemas.microsoft.com/office/drawing/2014/main" id="{D8B4251E-4620-4B2B-9AFA-88E02D14B059}"/>
              </a:ext>
            </a:extLst>
          </p:cNvPr>
          <p:cNvSpPr/>
          <p:nvPr/>
        </p:nvSpPr>
        <p:spPr>
          <a:xfrm>
            <a:off x="1279221" y="1759031"/>
            <a:ext cx="1989647" cy="400110"/>
          </a:xfrm>
          <a:prstGeom prst="rect">
            <a:avLst/>
          </a:prstGeom>
        </p:spPr>
        <p:txBody>
          <a:bodyPr wrap="none">
            <a:spAutoFit/>
          </a:bodyPr>
          <a:lstStyle/>
          <a:p>
            <a:r>
              <a:rPr lang="tr-TR" sz="2000" b="1" dirty="0" err="1">
                <a:latin typeface="Arial" panose="020B0604020202020204" pitchFamily="34" charset="0"/>
                <a:cs typeface="Arial" panose="020B0604020202020204" pitchFamily="34" charset="0"/>
              </a:rPr>
              <a:t>Authentication</a:t>
            </a:r>
            <a:endParaRPr lang="tr-TR" sz="2000" b="1" dirty="0">
              <a:latin typeface="Arial" panose="020B0604020202020204" pitchFamily="34" charset="0"/>
              <a:cs typeface="Arial" panose="020B0604020202020204" pitchFamily="34" charset="0"/>
            </a:endParaRPr>
          </a:p>
        </p:txBody>
      </p:sp>
      <p:cxnSp>
        <p:nvCxnSpPr>
          <p:cNvPr id="8" name="Düz Ok Bağlayıcısı 7">
            <a:extLst>
              <a:ext uri="{FF2B5EF4-FFF2-40B4-BE49-F238E27FC236}">
                <a16:creationId xmlns:a16="http://schemas.microsoft.com/office/drawing/2014/main" id="{24849CB0-25AD-4AF8-A97C-2BC787D75B65}"/>
              </a:ext>
            </a:extLst>
          </p:cNvPr>
          <p:cNvCxnSpPr>
            <a:cxnSpLocks/>
          </p:cNvCxnSpPr>
          <p:nvPr/>
        </p:nvCxnSpPr>
        <p:spPr>
          <a:xfrm flipV="1">
            <a:off x="3268868" y="1971725"/>
            <a:ext cx="1257412" cy="153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5" name="Metin kutusu 14">
            <a:extLst>
              <a:ext uri="{FF2B5EF4-FFF2-40B4-BE49-F238E27FC236}">
                <a16:creationId xmlns:a16="http://schemas.microsoft.com/office/drawing/2014/main" id="{4C403A0E-56B4-4E2E-B655-4B32E5BCA074}"/>
              </a:ext>
            </a:extLst>
          </p:cNvPr>
          <p:cNvSpPr txBox="1"/>
          <p:nvPr/>
        </p:nvSpPr>
        <p:spPr>
          <a:xfrm>
            <a:off x="4632960" y="3429000"/>
            <a:ext cx="7400971" cy="3139321"/>
          </a:xfrm>
          <a:prstGeom prst="rect">
            <a:avLst/>
          </a:prstGeom>
          <a:noFill/>
        </p:spPr>
        <p:txBody>
          <a:bodyPr wrap="square" rtlCol="0">
            <a:spAutoFit/>
          </a:bodyPr>
          <a:lstStyle/>
          <a:p>
            <a:r>
              <a:rPr lang="tr-TR" dirty="0">
                <a:latin typeface="Arial" panose="020B0604020202020204" pitchFamily="34" charset="0"/>
                <a:cs typeface="Arial" panose="020B0604020202020204" pitchFamily="34" charset="0"/>
              </a:rPr>
              <a:t>Bir bloğun geçerli olabilmesi için kullanılacak algoritma şu şekildedir:</a:t>
            </a:r>
            <a:endParaRPr lang="tr-TR" dirty="0"/>
          </a:p>
          <a:p>
            <a:r>
              <a:rPr lang="tr-TR" i="1" dirty="0" err="1"/>
              <a:t>if</a:t>
            </a:r>
            <a:r>
              <a:rPr lang="tr-TR" i="1" dirty="0"/>
              <a:t> not(</a:t>
            </a:r>
            <a:r>
              <a:rPr lang="tr-TR" i="1" dirty="0" err="1"/>
              <a:t>HashCurrentBlock</a:t>
            </a:r>
            <a:r>
              <a:rPr lang="tr-TR" i="1" dirty="0"/>
              <a:t> </a:t>
            </a:r>
            <a:r>
              <a:rPr lang="tr-TR" i="1" dirty="0" err="1"/>
              <a:t>resolves</a:t>
            </a:r>
            <a:r>
              <a:rPr lang="tr-TR" i="1" dirty="0"/>
              <a:t> </a:t>
            </a:r>
            <a:r>
              <a:rPr lang="tr-TR" i="1" dirty="0" err="1"/>
              <a:t>puzzle</a:t>
            </a:r>
            <a:r>
              <a:rPr lang="tr-TR" i="1" dirty="0"/>
              <a:t>):</a:t>
            </a:r>
          </a:p>
          <a:p>
            <a:r>
              <a:rPr lang="tr-TR" i="1" dirty="0"/>
              <a:t>	</a:t>
            </a:r>
            <a:r>
              <a:rPr lang="tr-TR" i="1" dirty="0" err="1"/>
              <a:t>return</a:t>
            </a:r>
            <a:r>
              <a:rPr lang="tr-TR" i="1" dirty="0"/>
              <a:t> </a:t>
            </a:r>
            <a:r>
              <a:rPr lang="tr-TR" i="1" dirty="0" err="1"/>
              <a:t>false</a:t>
            </a:r>
            <a:endParaRPr lang="tr-TR" i="1" dirty="0"/>
          </a:p>
          <a:p>
            <a:r>
              <a:rPr lang="tr-TR" i="1" dirty="0"/>
              <a:t>else </a:t>
            </a:r>
            <a:r>
              <a:rPr lang="tr-TR" i="1" dirty="0" err="1"/>
              <a:t>if</a:t>
            </a:r>
            <a:r>
              <a:rPr lang="tr-TR" i="1" dirty="0"/>
              <a:t> not(</a:t>
            </a:r>
            <a:r>
              <a:rPr lang="tr-TR" i="1" dirty="0" err="1"/>
              <a:t>MinerApproval</a:t>
            </a:r>
            <a:r>
              <a:rPr lang="tr-TR" i="1" dirty="0"/>
              <a:t> </a:t>
            </a:r>
            <a:r>
              <a:rPr lang="tr-TR" i="1" dirty="0" err="1"/>
              <a:t>payload</a:t>
            </a:r>
            <a:r>
              <a:rPr lang="tr-TR" i="1" dirty="0"/>
              <a:t> </a:t>
            </a:r>
            <a:r>
              <a:rPr lang="tr-TR" i="1" dirty="0" err="1"/>
              <a:t>valid</a:t>
            </a:r>
            <a:r>
              <a:rPr lang="tr-TR" i="1" dirty="0"/>
              <a:t>):</a:t>
            </a:r>
          </a:p>
          <a:p>
            <a:r>
              <a:rPr lang="tr-TR" i="1" dirty="0"/>
              <a:t>	</a:t>
            </a:r>
            <a:r>
              <a:rPr lang="tr-TR" i="1" dirty="0" err="1"/>
              <a:t>return</a:t>
            </a:r>
            <a:r>
              <a:rPr lang="tr-TR" i="1" dirty="0"/>
              <a:t> </a:t>
            </a:r>
            <a:r>
              <a:rPr lang="tr-TR" i="1" dirty="0" err="1"/>
              <a:t>false</a:t>
            </a:r>
            <a:endParaRPr lang="tr-TR" i="1" dirty="0"/>
          </a:p>
          <a:p>
            <a:r>
              <a:rPr lang="tr-TR" i="1" dirty="0"/>
              <a:t>else </a:t>
            </a:r>
            <a:r>
              <a:rPr lang="tr-TR" i="1" dirty="0" err="1"/>
              <a:t>if</a:t>
            </a:r>
            <a:r>
              <a:rPr lang="tr-TR" i="1" dirty="0"/>
              <a:t> </a:t>
            </a:r>
            <a:r>
              <a:rPr lang="tr-TR" i="1" dirty="0" err="1"/>
              <a:t>CurrentBlock</a:t>
            </a:r>
            <a:r>
              <a:rPr lang="tr-TR" i="1" dirty="0"/>
              <a:t> has </a:t>
            </a:r>
            <a:r>
              <a:rPr lang="tr-TR" i="1" dirty="0" err="1"/>
              <a:t>event</a:t>
            </a:r>
            <a:r>
              <a:rPr lang="tr-TR" i="1" dirty="0"/>
              <a:t> </a:t>
            </a:r>
            <a:r>
              <a:rPr lang="tr-TR" i="1" dirty="0" err="1"/>
              <a:t>payload</a:t>
            </a:r>
            <a:r>
              <a:rPr lang="tr-TR" i="1" dirty="0"/>
              <a:t> </a:t>
            </a:r>
            <a:r>
              <a:rPr lang="tr-TR" i="1" dirty="0" err="1"/>
              <a:t>for</a:t>
            </a:r>
            <a:r>
              <a:rPr lang="tr-TR" i="1" dirty="0"/>
              <a:t> </a:t>
            </a:r>
            <a:r>
              <a:rPr lang="tr-TR" i="1" dirty="0" err="1"/>
              <a:t>miner</a:t>
            </a:r>
            <a:r>
              <a:rPr lang="tr-TR" i="1" dirty="0"/>
              <a:t> NN:</a:t>
            </a:r>
          </a:p>
          <a:p>
            <a:r>
              <a:rPr lang="tr-TR" i="1" dirty="0"/>
              <a:t>	</a:t>
            </a:r>
            <a:r>
              <a:rPr lang="tr-TR" i="1" dirty="0" err="1"/>
              <a:t>return</a:t>
            </a:r>
            <a:r>
              <a:rPr lang="tr-TR" i="1" dirty="0"/>
              <a:t> </a:t>
            </a:r>
            <a:r>
              <a:rPr lang="tr-TR" i="1" dirty="0" err="1"/>
              <a:t>false</a:t>
            </a:r>
            <a:endParaRPr lang="tr-TR" i="1" dirty="0"/>
          </a:p>
          <a:p>
            <a:r>
              <a:rPr lang="tr-TR" i="1" dirty="0"/>
              <a:t>else </a:t>
            </a:r>
            <a:r>
              <a:rPr lang="tr-TR" i="1" dirty="0" err="1"/>
              <a:t>if</a:t>
            </a:r>
            <a:r>
              <a:rPr lang="tr-TR" i="1" dirty="0"/>
              <a:t> not(</a:t>
            </a:r>
            <a:r>
              <a:rPr lang="tr-TR" i="1" dirty="0" err="1"/>
              <a:t>all</a:t>
            </a:r>
            <a:r>
              <a:rPr lang="tr-TR" i="1" dirty="0"/>
              <a:t> </a:t>
            </a:r>
            <a:r>
              <a:rPr lang="tr-TR" i="1" dirty="0" err="1"/>
              <a:t>payloads</a:t>
            </a:r>
            <a:r>
              <a:rPr lang="tr-TR" i="1" dirty="0"/>
              <a:t> in </a:t>
            </a:r>
            <a:r>
              <a:rPr lang="tr-TR" i="1" dirty="0" err="1"/>
              <a:t>block</a:t>
            </a:r>
            <a:r>
              <a:rPr lang="tr-TR" i="1" dirty="0"/>
              <a:t> </a:t>
            </a:r>
            <a:r>
              <a:rPr lang="tr-TR" i="1" dirty="0" err="1"/>
              <a:t>valid</a:t>
            </a:r>
            <a:r>
              <a:rPr lang="tr-TR" i="1" dirty="0"/>
              <a:t>):</a:t>
            </a:r>
          </a:p>
          <a:p>
            <a:r>
              <a:rPr lang="tr-TR" i="1" dirty="0"/>
              <a:t>	</a:t>
            </a:r>
            <a:r>
              <a:rPr lang="tr-TR" i="1" dirty="0" err="1"/>
              <a:t>return</a:t>
            </a:r>
            <a:r>
              <a:rPr lang="tr-TR" i="1" dirty="0"/>
              <a:t> </a:t>
            </a:r>
            <a:r>
              <a:rPr lang="tr-TR" i="1" dirty="0" err="1"/>
              <a:t>false</a:t>
            </a:r>
            <a:endParaRPr lang="tr-TR" i="1" dirty="0"/>
          </a:p>
          <a:p>
            <a:r>
              <a:rPr lang="tr-TR" i="1" dirty="0"/>
              <a:t>else </a:t>
            </a:r>
            <a:r>
              <a:rPr lang="tr-TR" i="1" dirty="0" err="1"/>
              <a:t>if</a:t>
            </a:r>
            <a:r>
              <a:rPr lang="tr-TR" i="1" dirty="0"/>
              <a:t>:</a:t>
            </a:r>
          </a:p>
          <a:p>
            <a:r>
              <a:rPr lang="tr-TR" i="1" dirty="0"/>
              <a:t>	</a:t>
            </a:r>
            <a:r>
              <a:rPr lang="tr-TR" i="1" dirty="0" err="1"/>
              <a:t>return</a:t>
            </a:r>
            <a:r>
              <a:rPr lang="tr-TR" i="1" dirty="0"/>
              <a:t> </a:t>
            </a:r>
            <a:r>
              <a:rPr lang="tr-TR" i="1" dirty="0" err="1"/>
              <a:t>true</a:t>
            </a:r>
            <a:endParaRPr lang="tr-TR" i="1" dirty="0"/>
          </a:p>
        </p:txBody>
      </p:sp>
      <p:sp>
        <p:nvSpPr>
          <p:cNvPr id="16" name="Dikdörtgen 15">
            <a:extLst>
              <a:ext uri="{FF2B5EF4-FFF2-40B4-BE49-F238E27FC236}">
                <a16:creationId xmlns:a16="http://schemas.microsoft.com/office/drawing/2014/main" id="{1D961253-601C-4C7F-9889-85D143CBD477}"/>
              </a:ext>
            </a:extLst>
          </p:cNvPr>
          <p:cNvSpPr/>
          <p:nvPr/>
        </p:nvSpPr>
        <p:spPr>
          <a:xfrm>
            <a:off x="1315446" y="4705139"/>
            <a:ext cx="1850443" cy="400110"/>
          </a:xfrm>
          <a:prstGeom prst="rect">
            <a:avLst/>
          </a:prstGeom>
        </p:spPr>
        <p:txBody>
          <a:bodyPr wrap="none">
            <a:spAutoFit/>
          </a:bodyPr>
          <a:lstStyle/>
          <a:p>
            <a:r>
              <a:rPr lang="tr-TR" sz="2000" b="1" dirty="0" err="1">
                <a:latin typeface="Arial" panose="020B0604020202020204" pitchFamily="34" charset="0"/>
                <a:cs typeface="Arial" panose="020B0604020202020204" pitchFamily="34" charset="0"/>
              </a:rPr>
              <a:t>Block</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Validity</a:t>
            </a:r>
            <a:endParaRPr lang="tr-TR" sz="2000" b="1" dirty="0">
              <a:latin typeface="Arial" panose="020B0604020202020204" pitchFamily="34" charset="0"/>
              <a:cs typeface="Arial" panose="020B0604020202020204" pitchFamily="34" charset="0"/>
            </a:endParaRPr>
          </a:p>
        </p:txBody>
      </p:sp>
      <p:cxnSp>
        <p:nvCxnSpPr>
          <p:cNvPr id="17" name="Düz Ok Bağlayıcısı 16">
            <a:extLst>
              <a:ext uri="{FF2B5EF4-FFF2-40B4-BE49-F238E27FC236}">
                <a16:creationId xmlns:a16="http://schemas.microsoft.com/office/drawing/2014/main" id="{05A8944D-C15A-4911-AA7E-CA68E14039C4}"/>
              </a:ext>
            </a:extLst>
          </p:cNvPr>
          <p:cNvCxnSpPr>
            <a:cxnSpLocks/>
          </p:cNvCxnSpPr>
          <p:nvPr/>
        </p:nvCxnSpPr>
        <p:spPr>
          <a:xfrm>
            <a:off x="3223148" y="4889805"/>
            <a:ext cx="125741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 name="Metin kutusu 17">
            <a:extLst>
              <a:ext uri="{FF2B5EF4-FFF2-40B4-BE49-F238E27FC236}">
                <a16:creationId xmlns:a16="http://schemas.microsoft.com/office/drawing/2014/main" id="{47A053B4-AB17-4ABE-8B74-328449D7AD43}"/>
              </a:ext>
            </a:extLst>
          </p:cNvPr>
          <p:cNvSpPr txBox="1"/>
          <p:nvPr/>
        </p:nvSpPr>
        <p:spPr>
          <a:xfrm>
            <a:off x="4632960" y="2591389"/>
            <a:ext cx="5547360" cy="369332"/>
          </a:xfrm>
          <a:prstGeom prst="rect">
            <a:avLst/>
          </a:prstGeom>
          <a:noFill/>
        </p:spPr>
        <p:txBody>
          <a:bodyPr wrap="square" rtlCol="0">
            <a:spAutoFit/>
          </a:bodyPr>
          <a:lstStyle/>
          <a:p>
            <a:r>
              <a:rPr lang="tr-TR" dirty="0" err="1">
                <a:latin typeface="Arial" panose="020B0604020202020204" pitchFamily="34" charset="0"/>
                <a:cs typeface="Arial" panose="020B0604020202020204" pitchFamily="34" charset="0"/>
              </a:rPr>
              <a:t>Proof</a:t>
            </a:r>
            <a:r>
              <a:rPr lang="tr-TR" dirty="0">
                <a:latin typeface="Arial" panose="020B0604020202020204" pitchFamily="34" charset="0"/>
                <a:cs typeface="Arial" panose="020B0604020202020204" pitchFamily="34" charset="0"/>
              </a:rPr>
              <a:t> of </a:t>
            </a:r>
            <a:r>
              <a:rPr lang="tr-TR" dirty="0" err="1">
                <a:latin typeface="Arial" panose="020B0604020202020204" pitchFamily="34" charset="0"/>
                <a:cs typeface="Arial" panose="020B0604020202020204" pitchFamily="34" charset="0"/>
              </a:rPr>
              <a:t>Stake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PoS</a:t>
            </a:r>
            <a:r>
              <a:rPr lang="tr-TR" dirty="0">
                <a:latin typeface="Arial" panose="020B0604020202020204" pitchFamily="34" charset="0"/>
                <a:cs typeface="Arial" panose="020B0604020202020204" pitchFamily="34" charset="0"/>
              </a:rPr>
              <a:t>)</a:t>
            </a:r>
          </a:p>
        </p:txBody>
      </p:sp>
      <p:sp>
        <p:nvSpPr>
          <p:cNvPr id="19" name="Dikdörtgen 18">
            <a:extLst>
              <a:ext uri="{FF2B5EF4-FFF2-40B4-BE49-F238E27FC236}">
                <a16:creationId xmlns:a16="http://schemas.microsoft.com/office/drawing/2014/main" id="{BACC753F-D5FF-43A9-B251-69DCDB9BED3C}"/>
              </a:ext>
            </a:extLst>
          </p:cNvPr>
          <p:cNvSpPr/>
          <p:nvPr/>
        </p:nvSpPr>
        <p:spPr>
          <a:xfrm>
            <a:off x="1315446" y="2591389"/>
            <a:ext cx="1569660" cy="400110"/>
          </a:xfrm>
          <a:prstGeom prst="rect">
            <a:avLst/>
          </a:prstGeom>
        </p:spPr>
        <p:txBody>
          <a:bodyPr wrap="none">
            <a:spAutoFit/>
          </a:bodyPr>
          <a:lstStyle/>
          <a:p>
            <a:r>
              <a:rPr lang="tr-TR" sz="2000" b="1" dirty="0" err="1">
                <a:latin typeface="Arial" panose="020B0604020202020204" pitchFamily="34" charset="0"/>
                <a:cs typeface="Arial" panose="020B0604020202020204" pitchFamily="34" charset="0"/>
              </a:rPr>
              <a:t>Consensus</a:t>
            </a:r>
            <a:endParaRPr lang="tr-TR" sz="2000" b="1" dirty="0">
              <a:latin typeface="Arial" panose="020B0604020202020204" pitchFamily="34" charset="0"/>
              <a:cs typeface="Arial" panose="020B0604020202020204" pitchFamily="34" charset="0"/>
            </a:endParaRPr>
          </a:p>
        </p:txBody>
      </p:sp>
      <p:cxnSp>
        <p:nvCxnSpPr>
          <p:cNvPr id="20" name="Düz Ok Bağlayıcısı 19">
            <a:extLst>
              <a:ext uri="{FF2B5EF4-FFF2-40B4-BE49-F238E27FC236}">
                <a16:creationId xmlns:a16="http://schemas.microsoft.com/office/drawing/2014/main" id="{73F0917F-7EE2-4541-9C9C-2D29574E4891}"/>
              </a:ext>
            </a:extLst>
          </p:cNvPr>
          <p:cNvCxnSpPr>
            <a:cxnSpLocks/>
          </p:cNvCxnSpPr>
          <p:nvPr/>
        </p:nvCxnSpPr>
        <p:spPr>
          <a:xfrm>
            <a:off x="3268868" y="2804082"/>
            <a:ext cx="125741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 name="Dikdörtgen 20">
            <a:extLst>
              <a:ext uri="{FF2B5EF4-FFF2-40B4-BE49-F238E27FC236}">
                <a16:creationId xmlns:a16="http://schemas.microsoft.com/office/drawing/2014/main" id="{D3BDEE79-9833-40C6-BDB8-1C08A3557957}"/>
              </a:ext>
            </a:extLst>
          </p:cNvPr>
          <p:cNvSpPr/>
          <p:nvPr/>
        </p:nvSpPr>
        <p:spPr>
          <a:xfrm>
            <a:off x="298277" y="1047404"/>
            <a:ext cx="11294576" cy="523220"/>
          </a:xfrm>
          <a:prstGeom prst="rect">
            <a:avLst/>
          </a:prstGeom>
        </p:spPr>
        <p:txBody>
          <a:bodyPr wrap="square">
            <a:spAutoFit/>
          </a:bodyPr>
          <a:lstStyle/>
          <a:p>
            <a:pPr algn="ctr"/>
            <a:r>
              <a:rPr lang="tr-TR" sz="2800" dirty="0">
                <a:latin typeface="Arial" panose="020B0604020202020204" pitchFamily="34" charset="0"/>
              </a:rPr>
              <a:t>Ağ Yapısı</a:t>
            </a:r>
          </a:p>
        </p:txBody>
      </p:sp>
    </p:spTree>
    <p:extLst>
      <p:ext uri="{BB962C8B-B14F-4D97-AF65-F5344CB8AC3E}">
        <p14:creationId xmlns:p14="http://schemas.microsoft.com/office/powerpoint/2010/main" val="1983546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1864907" y="9"/>
            <a:ext cx="8796552" cy="1015663"/>
          </a:xfrm>
          <a:prstGeom prst="rect">
            <a:avLst/>
          </a:prstGeom>
          <a:noFill/>
        </p:spPr>
        <p:txBody>
          <a:bodyPr wrap="square" rtlCol="0">
            <a:spAutoFit/>
          </a:bodyPr>
          <a:lstStyle/>
          <a:p>
            <a:pPr>
              <a:lnSpc>
                <a:spcPct val="150000"/>
              </a:lnSpc>
            </a:pPr>
            <a:r>
              <a:rPr lang="tr-TR" sz="4000" dirty="0" err="1">
                <a:latin typeface="Arial" panose="020B0604020202020204" pitchFamily="34" charset="0"/>
                <a:cs typeface="Arial" panose="020B0604020202020204" pitchFamily="34" charset="0"/>
              </a:rPr>
              <a:t>Blokzincir</a:t>
            </a:r>
            <a:r>
              <a:rPr lang="tr-TR" sz="4000" dirty="0">
                <a:latin typeface="Arial" panose="020B0604020202020204" pitchFamily="34" charset="0"/>
                <a:cs typeface="Arial" panose="020B0604020202020204" pitchFamily="34" charset="0"/>
              </a:rPr>
              <a:t> Teknolojisi ile Çözüm Yolu</a:t>
            </a:r>
          </a:p>
        </p:txBody>
      </p:sp>
      <p:sp>
        <p:nvSpPr>
          <p:cNvPr id="3" name="Dikdörtgen 2">
            <a:extLst>
              <a:ext uri="{FF2B5EF4-FFF2-40B4-BE49-F238E27FC236}">
                <a16:creationId xmlns:a16="http://schemas.microsoft.com/office/drawing/2014/main" id="{DAA5250F-972D-4A79-AB2A-B2608B2868BA}"/>
              </a:ext>
            </a:extLst>
          </p:cNvPr>
          <p:cNvSpPr/>
          <p:nvPr/>
        </p:nvSpPr>
        <p:spPr>
          <a:xfrm>
            <a:off x="228600" y="1363091"/>
            <a:ext cx="11495319" cy="5219634"/>
          </a:xfrm>
          <a:prstGeom prst="rect">
            <a:avLst/>
          </a:prstGeom>
        </p:spPr>
        <p:txBody>
          <a:bodyPr wrap="square">
            <a:spAutoFit/>
          </a:bodyPr>
          <a:lstStyle/>
          <a:p>
            <a:pPr>
              <a:lnSpc>
                <a:spcPct val="150000"/>
              </a:lnSpc>
            </a:pPr>
            <a:r>
              <a:rPr lang="tr-TR" sz="1600" b="1" dirty="0" err="1"/>
              <a:t>Block’s</a:t>
            </a:r>
            <a:r>
              <a:rPr lang="tr-TR" sz="1600" b="1" dirty="0"/>
              <a:t> Meta Information   </a:t>
            </a:r>
          </a:p>
          <a:p>
            <a:pPr>
              <a:lnSpc>
                <a:spcPct val="150000"/>
              </a:lnSpc>
            </a:pPr>
            <a:r>
              <a:rPr lang="tr-TR" sz="1600" dirty="0" err="1"/>
              <a:t>Height</a:t>
            </a:r>
            <a:r>
              <a:rPr lang="tr-TR" sz="1600" dirty="0"/>
              <a:t>		: 419402  </a:t>
            </a:r>
          </a:p>
          <a:p>
            <a:pPr>
              <a:lnSpc>
                <a:spcPct val="150000"/>
              </a:lnSpc>
            </a:pPr>
            <a:r>
              <a:rPr lang="tr-TR" sz="1600" dirty="0" err="1"/>
              <a:t>TimeStamp</a:t>
            </a:r>
            <a:r>
              <a:rPr lang="tr-TR" sz="1600" dirty="0"/>
              <a:t>	: 36 </a:t>
            </a:r>
            <a:r>
              <a:rPr lang="tr-TR" sz="1600" dirty="0" err="1"/>
              <a:t>seconds</a:t>
            </a:r>
            <a:r>
              <a:rPr lang="tr-TR" sz="1600" dirty="0"/>
              <a:t> </a:t>
            </a:r>
            <a:r>
              <a:rPr lang="tr-TR" sz="1600" dirty="0" err="1"/>
              <a:t>ago</a:t>
            </a:r>
            <a:r>
              <a:rPr lang="tr-TR" sz="1600" dirty="0"/>
              <a:t> (Jan-29-2019 02:50:37 PM +UTC)</a:t>
            </a:r>
          </a:p>
          <a:p>
            <a:pPr>
              <a:lnSpc>
                <a:spcPct val="150000"/>
              </a:lnSpc>
            </a:pPr>
            <a:r>
              <a:rPr lang="tr-TR" sz="1600" dirty="0" err="1"/>
              <a:t>Transactions</a:t>
            </a:r>
            <a:r>
              <a:rPr lang="tr-TR" sz="1600" dirty="0"/>
              <a:t>	: </a:t>
            </a:r>
            <a:r>
              <a:rPr lang="tr-TR" sz="1600" dirty="0">
                <a:hlinkClick r:id="rId5" tooltip="Click To View Transactions">
                  <a:extLst>
                    <a:ext uri="{A12FA001-AC4F-418D-AE19-62706E023703}">
                      <ahyp:hlinkClr xmlns:ahyp="http://schemas.microsoft.com/office/drawing/2018/hyperlinkcolor" val="tx"/>
                    </a:ext>
                  </a:extLst>
                </a:hlinkClick>
              </a:rPr>
              <a:t>51 </a:t>
            </a:r>
            <a:r>
              <a:rPr lang="tr-TR" sz="1600" dirty="0" err="1">
                <a:hlinkClick r:id="rId5" tooltip="Click To View Transactions">
                  <a:extLst>
                    <a:ext uri="{A12FA001-AC4F-418D-AE19-62706E023703}">
                      <ahyp:hlinkClr xmlns:ahyp="http://schemas.microsoft.com/office/drawing/2018/hyperlinkcolor" val="tx"/>
                    </a:ext>
                  </a:extLst>
                </a:hlinkClick>
              </a:rPr>
              <a:t>transactions</a:t>
            </a:r>
            <a:r>
              <a:rPr lang="tr-TR" sz="1600" dirty="0"/>
              <a:t> </a:t>
            </a:r>
            <a:r>
              <a:rPr lang="tr-TR" sz="1600" dirty="0" err="1"/>
              <a:t>and</a:t>
            </a:r>
            <a:r>
              <a:rPr lang="tr-TR" sz="1600" dirty="0"/>
              <a:t> 7 </a:t>
            </a:r>
            <a:r>
              <a:rPr lang="tr-TR" sz="1600" dirty="0" err="1"/>
              <a:t>contract</a:t>
            </a:r>
            <a:r>
              <a:rPr lang="tr-TR" sz="1600" dirty="0"/>
              <a:t> </a:t>
            </a:r>
            <a:r>
              <a:rPr lang="tr-TR" sz="1600" dirty="0" err="1"/>
              <a:t>transaction</a:t>
            </a:r>
            <a:r>
              <a:rPr lang="tr-TR" sz="1600" dirty="0"/>
              <a:t> in </a:t>
            </a:r>
            <a:r>
              <a:rPr lang="tr-TR" sz="1600" dirty="0" err="1"/>
              <a:t>this</a:t>
            </a:r>
            <a:r>
              <a:rPr lang="tr-TR" sz="1600" dirty="0"/>
              <a:t> </a:t>
            </a:r>
            <a:r>
              <a:rPr lang="tr-TR" sz="1600" dirty="0" err="1"/>
              <a:t>Block</a:t>
            </a:r>
            <a:endParaRPr lang="tr-TR" sz="1600" dirty="0"/>
          </a:p>
          <a:p>
            <a:pPr>
              <a:lnSpc>
                <a:spcPct val="150000"/>
              </a:lnSpc>
            </a:pPr>
            <a:r>
              <a:rPr lang="tr-TR" sz="1600" dirty="0" err="1"/>
              <a:t>Hash</a:t>
            </a:r>
            <a:r>
              <a:rPr lang="tr-TR" sz="1600" dirty="0"/>
              <a:t>			: 0xe6a30cd358ef80cd592b3619a084d683cd64d6a1e8fc7c8a296e2c008b704335</a:t>
            </a:r>
          </a:p>
          <a:p>
            <a:pPr>
              <a:lnSpc>
                <a:spcPct val="150000"/>
              </a:lnSpc>
            </a:pPr>
            <a:r>
              <a:rPr lang="tr-TR" sz="1600" dirty="0" err="1"/>
              <a:t>Previoush</a:t>
            </a:r>
            <a:r>
              <a:rPr lang="tr-TR" sz="1600" dirty="0"/>
              <a:t> </a:t>
            </a:r>
            <a:r>
              <a:rPr lang="tr-TR" sz="1600" dirty="0" err="1"/>
              <a:t>Hash</a:t>
            </a:r>
            <a:r>
              <a:rPr lang="tr-TR" sz="1600" dirty="0"/>
              <a:t>	: </a:t>
            </a:r>
            <a:r>
              <a:rPr lang="tr-TR" sz="1600" dirty="0">
                <a:hlinkClick r:id="rId6">
                  <a:extLst>
                    <a:ext uri="{A12FA001-AC4F-418D-AE19-62706E023703}">
                      <ahyp:hlinkClr xmlns:ahyp="http://schemas.microsoft.com/office/drawing/2018/hyperlinkcolor" val="tx"/>
                    </a:ext>
                  </a:extLst>
                </a:hlinkClick>
              </a:rPr>
              <a:t>0x39e83747947f55893c8494c31846f277b495e4f7ebab4e8037dcdf5b0816a0cf</a:t>
            </a:r>
            <a:endParaRPr lang="tr-TR" sz="1600" dirty="0"/>
          </a:p>
          <a:p>
            <a:pPr>
              <a:lnSpc>
                <a:spcPct val="150000"/>
              </a:lnSpc>
            </a:pPr>
            <a:r>
              <a:rPr lang="tr-TR" sz="1600" dirty="0" err="1"/>
              <a:t>Mined</a:t>
            </a:r>
            <a:r>
              <a:rPr lang="tr-TR" sz="1600" dirty="0"/>
              <a:t> </a:t>
            </a:r>
            <a:r>
              <a:rPr lang="tr-TR" sz="1600" dirty="0" err="1"/>
              <a:t>By</a:t>
            </a:r>
            <a:r>
              <a:rPr lang="tr-TR" sz="1600" dirty="0"/>
              <a:t>		: </a:t>
            </a:r>
            <a:r>
              <a:rPr lang="tr-TR" sz="1600" dirty="0">
                <a:hlinkClick r:id="rId7">
                  <a:extLst>
                    <a:ext uri="{A12FA001-AC4F-418D-AE19-62706E023703}">
                      <ahyp:hlinkClr xmlns:ahyp="http://schemas.microsoft.com/office/drawing/2018/hyperlinkcolor" val="tx"/>
                    </a:ext>
                  </a:extLst>
                </a:hlinkClick>
              </a:rPr>
              <a:t>0x002e08000acbbae2155fab7ac01929564949070d</a:t>
            </a:r>
            <a:r>
              <a:rPr lang="tr-TR" sz="1600" dirty="0"/>
              <a:t> in 3 </a:t>
            </a:r>
            <a:r>
              <a:rPr lang="tr-TR" sz="1600" dirty="0" err="1"/>
              <a:t>seconds</a:t>
            </a:r>
            <a:endParaRPr lang="tr-TR" sz="1600" dirty="0"/>
          </a:p>
          <a:p>
            <a:pPr>
              <a:lnSpc>
                <a:spcPct val="150000"/>
              </a:lnSpc>
            </a:pPr>
            <a:r>
              <a:rPr lang="tr-TR" sz="1600" dirty="0" err="1"/>
              <a:t>Difficulty</a:t>
            </a:r>
            <a:r>
              <a:rPr lang="tr-TR" sz="1600" dirty="0"/>
              <a:t>		: 2,444,400,594,912,661</a:t>
            </a:r>
          </a:p>
          <a:p>
            <a:pPr>
              <a:lnSpc>
                <a:spcPct val="150000"/>
              </a:lnSpc>
            </a:pPr>
            <a:r>
              <a:rPr lang="tr-TR" sz="1600" dirty="0"/>
              <a:t>Total </a:t>
            </a:r>
            <a:r>
              <a:rPr lang="tr-TR" sz="1600" dirty="0" err="1"/>
              <a:t>Difficulty</a:t>
            </a:r>
            <a:r>
              <a:rPr lang="tr-TR" sz="1600" dirty="0"/>
              <a:t>	: 8,932,206,649,700,844,427,558</a:t>
            </a:r>
          </a:p>
          <a:p>
            <a:pPr>
              <a:lnSpc>
                <a:spcPct val="150000"/>
              </a:lnSpc>
            </a:pPr>
            <a:r>
              <a:rPr lang="tr-TR" sz="1600" dirty="0"/>
              <a:t>Size			: 7188 </a:t>
            </a:r>
            <a:r>
              <a:rPr lang="tr-TR" sz="1600" dirty="0" err="1"/>
              <a:t>bytes</a:t>
            </a:r>
            <a:endParaRPr lang="tr-TR" sz="1600" dirty="0"/>
          </a:p>
          <a:p>
            <a:pPr>
              <a:lnSpc>
                <a:spcPct val="150000"/>
              </a:lnSpc>
            </a:pPr>
            <a:r>
              <a:rPr lang="tr-TR" sz="1600" dirty="0" err="1"/>
              <a:t>Gas</a:t>
            </a:r>
            <a:r>
              <a:rPr lang="tr-TR" sz="1600" dirty="0"/>
              <a:t> </a:t>
            </a:r>
            <a:r>
              <a:rPr lang="tr-TR" sz="1600" dirty="0" err="1"/>
              <a:t>Used</a:t>
            </a:r>
            <a:r>
              <a:rPr lang="tr-TR" sz="1600" dirty="0"/>
              <a:t>		: 1,359,314 (13.59%)</a:t>
            </a:r>
          </a:p>
          <a:p>
            <a:pPr>
              <a:lnSpc>
                <a:spcPct val="150000"/>
              </a:lnSpc>
            </a:pPr>
            <a:r>
              <a:rPr lang="tr-TR" sz="1600" dirty="0" err="1"/>
              <a:t>Gas</a:t>
            </a:r>
            <a:r>
              <a:rPr lang="tr-TR" sz="1600" dirty="0"/>
              <a:t> Limit		: 10,000,000</a:t>
            </a:r>
          </a:p>
          <a:p>
            <a:pPr>
              <a:lnSpc>
                <a:spcPct val="150000"/>
              </a:lnSpc>
            </a:pPr>
            <a:r>
              <a:rPr lang="tr-TR" sz="1600" dirty="0" err="1"/>
              <a:t>Nonce</a:t>
            </a:r>
            <a:r>
              <a:rPr lang="tr-TR" sz="1600" dirty="0"/>
              <a:t>		: 0x4c12435d1b332c06</a:t>
            </a:r>
          </a:p>
          <a:p>
            <a:pPr>
              <a:lnSpc>
                <a:spcPct val="150000"/>
              </a:lnSpc>
            </a:pPr>
            <a:r>
              <a:rPr lang="tr-TR" sz="1600" dirty="0" err="1"/>
              <a:t>Extra</a:t>
            </a:r>
            <a:r>
              <a:rPr lang="tr-TR" sz="1600" dirty="0"/>
              <a:t> Data		: </a:t>
            </a:r>
            <a:r>
              <a:rPr lang="tr-TR" sz="1600" dirty="0" err="1"/>
              <a:t>This</a:t>
            </a:r>
            <a:r>
              <a:rPr lang="tr-TR" sz="1600" dirty="0"/>
              <a:t> </a:t>
            </a:r>
            <a:r>
              <a:rPr lang="tr-TR" sz="1600" dirty="0" err="1"/>
              <a:t>block</a:t>
            </a:r>
            <a:r>
              <a:rPr lang="tr-TR" sz="1600" dirty="0"/>
              <a:t> </a:t>
            </a:r>
            <a:r>
              <a:rPr lang="tr-TR" sz="1600" dirty="0" err="1"/>
              <a:t>includes</a:t>
            </a:r>
            <a:r>
              <a:rPr lang="tr-TR" sz="1600" dirty="0"/>
              <a:t> </a:t>
            </a:r>
            <a:r>
              <a:rPr lang="tr-TR" sz="1600" dirty="0" err="1"/>
              <a:t>the</a:t>
            </a:r>
            <a:r>
              <a:rPr lang="tr-TR" sz="1600" dirty="0"/>
              <a:t> </a:t>
            </a:r>
            <a:r>
              <a:rPr lang="tr-TR" sz="1600" dirty="0" err="1"/>
              <a:t>traffic</a:t>
            </a:r>
            <a:r>
              <a:rPr lang="tr-TR" sz="1600" dirty="0"/>
              <a:t> in </a:t>
            </a:r>
            <a:r>
              <a:rPr lang="tr-TR" sz="1600" dirty="0" err="1"/>
              <a:t>Region</a:t>
            </a:r>
            <a:r>
              <a:rPr lang="tr-TR" sz="1600" dirty="0"/>
              <a:t> ABCD123</a:t>
            </a:r>
            <a:endParaRPr lang="tr-TR" sz="1600" dirty="0">
              <a:effectLst/>
            </a:endParaRPr>
          </a:p>
        </p:txBody>
      </p:sp>
      <p:sp>
        <p:nvSpPr>
          <p:cNvPr id="2" name="Dikdörtgen 1">
            <a:extLst>
              <a:ext uri="{FF2B5EF4-FFF2-40B4-BE49-F238E27FC236}">
                <a16:creationId xmlns:a16="http://schemas.microsoft.com/office/drawing/2014/main" id="{6B179538-B48C-4CAA-9A18-B9750462E721}"/>
              </a:ext>
            </a:extLst>
          </p:cNvPr>
          <p:cNvSpPr/>
          <p:nvPr/>
        </p:nvSpPr>
        <p:spPr>
          <a:xfrm>
            <a:off x="212747" y="1020076"/>
            <a:ext cx="11511172" cy="523220"/>
          </a:xfrm>
          <a:prstGeom prst="rect">
            <a:avLst/>
          </a:prstGeom>
        </p:spPr>
        <p:txBody>
          <a:bodyPr wrap="square">
            <a:spAutoFit/>
          </a:bodyPr>
          <a:lstStyle/>
          <a:p>
            <a:pPr algn="ctr"/>
            <a:r>
              <a:rPr lang="tr-TR" sz="2800" dirty="0">
                <a:latin typeface="Arial" panose="020B0604020202020204" pitchFamily="34" charset="0"/>
              </a:rPr>
              <a:t>Blok Yapısı</a:t>
            </a:r>
          </a:p>
        </p:txBody>
      </p:sp>
    </p:spTree>
    <p:extLst>
      <p:ext uri="{BB962C8B-B14F-4D97-AF65-F5344CB8AC3E}">
        <p14:creationId xmlns:p14="http://schemas.microsoft.com/office/powerpoint/2010/main" val="909195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4" name="Screen Shot 2018-06-04 at 4.24.39 PM.png" descr="Screen Shot 2018-06-04 at 4.24.39 PM.png"/>
          <p:cNvPicPr>
            <a:picLocks noChangeAspect="1"/>
          </p:cNvPicPr>
          <p:nvPr/>
        </p:nvPicPr>
        <p:blipFill>
          <a:blip r:embed="rId3">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1864907" y="9"/>
            <a:ext cx="8796552" cy="1015663"/>
          </a:xfrm>
          <a:prstGeom prst="rect">
            <a:avLst/>
          </a:prstGeom>
          <a:noFill/>
        </p:spPr>
        <p:txBody>
          <a:bodyPr wrap="square" rtlCol="0">
            <a:spAutoFit/>
          </a:bodyPr>
          <a:lstStyle/>
          <a:p>
            <a:pPr>
              <a:lnSpc>
                <a:spcPct val="150000"/>
              </a:lnSpc>
            </a:pPr>
            <a:r>
              <a:rPr lang="tr-TR" sz="4000" dirty="0" err="1">
                <a:latin typeface="Arial" panose="020B0604020202020204" pitchFamily="34" charset="0"/>
                <a:cs typeface="Arial" panose="020B0604020202020204" pitchFamily="34" charset="0"/>
              </a:rPr>
              <a:t>Blokzincir</a:t>
            </a:r>
            <a:r>
              <a:rPr lang="tr-TR" sz="4000" dirty="0">
                <a:latin typeface="Arial" panose="020B0604020202020204" pitchFamily="34" charset="0"/>
                <a:cs typeface="Arial" panose="020B0604020202020204" pitchFamily="34" charset="0"/>
              </a:rPr>
              <a:t> Teknolojisi ile Çözüm Yolu</a:t>
            </a:r>
          </a:p>
        </p:txBody>
      </p:sp>
      <p:pic>
        <p:nvPicPr>
          <p:cNvPr id="4" name="Resim 3">
            <a:extLst>
              <a:ext uri="{FF2B5EF4-FFF2-40B4-BE49-F238E27FC236}">
                <a16:creationId xmlns:a16="http://schemas.microsoft.com/office/drawing/2014/main" id="{9415A891-8D71-4502-9D6A-CA7FD35005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28" y="1719174"/>
            <a:ext cx="7802064" cy="4382112"/>
          </a:xfrm>
          <a:prstGeom prst="rect">
            <a:avLst/>
          </a:prstGeom>
          <a:ln>
            <a:noFill/>
          </a:ln>
          <a:effectLst>
            <a:softEdge rad="112500"/>
          </a:effectLst>
        </p:spPr>
      </p:pic>
      <p:sp>
        <p:nvSpPr>
          <p:cNvPr id="5" name="Metin kutusu 4">
            <a:extLst>
              <a:ext uri="{FF2B5EF4-FFF2-40B4-BE49-F238E27FC236}">
                <a16:creationId xmlns:a16="http://schemas.microsoft.com/office/drawing/2014/main" id="{BD74DD18-F129-4C44-8E6B-1A8FA35C842D}"/>
              </a:ext>
            </a:extLst>
          </p:cNvPr>
          <p:cNvSpPr txBox="1"/>
          <p:nvPr/>
        </p:nvSpPr>
        <p:spPr>
          <a:xfrm>
            <a:off x="8740288" y="3011269"/>
            <a:ext cx="3139440" cy="646331"/>
          </a:xfrm>
          <a:prstGeom prst="rect">
            <a:avLst/>
          </a:prstGeom>
          <a:noFill/>
        </p:spPr>
        <p:txBody>
          <a:bodyPr wrap="square" rtlCol="0">
            <a:spAutoFit/>
          </a:bodyPr>
          <a:lstStyle/>
          <a:p>
            <a:r>
              <a:rPr lang="tr-TR" dirty="0"/>
              <a:t>A aracının araç park talep işlemini içeren data </a:t>
            </a:r>
            <a:r>
              <a:rPr lang="tr-TR" dirty="0" err="1"/>
              <a:t>payload</a:t>
            </a:r>
            <a:endParaRPr lang="tr-TR" dirty="0"/>
          </a:p>
        </p:txBody>
      </p:sp>
      <p:cxnSp>
        <p:nvCxnSpPr>
          <p:cNvPr id="9" name="Düz Ok Bağlayıcısı 8">
            <a:extLst>
              <a:ext uri="{FF2B5EF4-FFF2-40B4-BE49-F238E27FC236}">
                <a16:creationId xmlns:a16="http://schemas.microsoft.com/office/drawing/2014/main" id="{79D42622-35EF-4E49-842D-26A067187AE0}"/>
              </a:ext>
            </a:extLst>
          </p:cNvPr>
          <p:cNvCxnSpPr/>
          <p:nvPr/>
        </p:nvCxnSpPr>
        <p:spPr>
          <a:xfrm flipH="1">
            <a:off x="7071360" y="3358928"/>
            <a:ext cx="166892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Metin kutusu 15">
            <a:extLst>
              <a:ext uri="{FF2B5EF4-FFF2-40B4-BE49-F238E27FC236}">
                <a16:creationId xmlns:a16="http://schemas.microsoft.com/office/drawing/2014/main" id="{4A999B8C-2A7D-4FFB-BA97-82CF18348A13}"/>
              </a:ext>
            </a:extLst>
          </p:cNvPr>
          <p:cNvSpPr txBox="1"/>
          <p:nvPr/>
        </p:nvSpPr>
        <p:spPr>
          <a:xfrm>
            <a:off x="8770768" y="4276189"/>
            <a:ext cx="3139440" cy="646331"/>
          </a:xfrm>
          <a:prstGeom prst="rect">
            <a:avLst/>
          </a:prstGeom>
          <a:noFill/>
        </p:spPr>
        <p:txBody>
          <a:bodyPr wrap="square" rtlCol="0">
            <a:spAutoFit/>
          </a:bodyPr>
          <a:lstStyle/>
          <a:p>
            <a:r>
              <a:rPr lang="tr-TR" dirty="0"/>
              <a:t>B aracının rota planlama talep işlemini içeren data </a:t>
            </a:r>
            <a:r>
              <a:rPr lang="tr-TR" dirty="0" err="1"/>
              <a:t>payload</a:t>
            </a:r>
            <a:endParaRPr lang="tr-TR" dirty="0"/>
          </a:p>
        </p:txBody>
      </p:sp>
      <p:cxnSp>
        <p:nvCxnSpPr>
          <p:cNvPr id="17" name="Düz Ok Bağlayıcısı 16">
            <a:extLst>
              <a:ext uri="{FF2B5EF4-FFF2-40B4-BE49-F238E27FC236}">
                <a16:creationId xmlns:a16="http://schemas.microsoft.com/office/drawing/2014/main" id="{8167403E-15FB-497E-AC56-7BC1AC8B0F48}"/>
              </a:ext>
            </a:extLst>
          </p:cNvPr>
          <p:cNvCxnSpPr/>
          <p:nvPr/>
        </p:nvCxnSpPr>
        <p:spPr>
          <a:xfrm flipH="1">
            <a:off x="7101840" y="4623848"/>
            <a:ext cx="166892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8" name="Screen Shot 2018-11-12 at 2.04.17 PM.png" descr="Screen Shot 2018-11-12 at 2.04.17 PM.png">
            <a:extLst>
              <a:ext uri="{FF2B5EF4-FFF2-40B4-BE49-F238E27FC236}">
                <a16:creationId xmlns:a16="http://schemas.microsoft.com/office/drawing/2014/main" id="{A11B82C7-844F-4F7B-AA21-87A97A5D7C7D}"/>
              </a:ext>
            </a:extLst>
          </p:cNvPr>
          <p:cNvPicPr>
            <a:picLocks noChangeAspect="1"/>
          </p:cNvPicPr>
          <p:nvPr/>
        </p:nvPicPr>
        <p:blipFill>
          <a:blip r:embed="rId5">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sp>
        <p:nvSpPr>
          <p:cNvPr id="21" name="Metin kutusu 20">
            <a:extLst>
              <a:ext uri="{FF2B5EF4-FFF2-40B4-BE49-F238E27FC236}">
                <a16:creationId xmlns:a16="http://schemas.microsoft.com/office/drawing/2014/main" id="{945833B3-E8F2-4AF9-B698-BBE8B5DBA28C}"/>
              </a:ext>
            </a:extLst>
          </p:cNvPr>
          <p:cNvSpPr txBox="1"/>
          <p:nvPr/>
        </p:nvSpPr>
        <p:spPr>
          <a:xfrm>
            <a:off x="4404360" y="6364342"/>
            <a:ext cx="3139440" cy="369332"/>
          </a:xfrm>
          <a:prstGeom prst="rect">
            <a:avLst/>
          </a:prstGeom>
          <a:noFill/>
        </p:spPr>
        <p:txBody>
          <a:bodyPr wrap="square" rtlCol="0">
            <a:spAutoFit/>
          </a:bodyPr>
          <a:lstStyle/>
          <a:p>
            <a:r>
              <a:rPr lang="tr-TR" dirty="0"/>
              <a:t>Blok</a:t>
            </a:r>
          </a:p>
        </p:txBody>
      </p:sp>
      <p:cxnSp>
        <p:nvCxnSpPr>
          <p:cNvPr id="22" name="Düz Ok Bağlayıcısı 21">
            <a:extLst>
              <a:ext uri="{FF2B5EF4-FFF2-40B4-BE49-F238E27FC236}">
                <a16:creationId xmlns:a16="http://schemas.microsoft.com/office/drawing/2014/main" id="{7720EB67-3E52-457B-906D-8595FFDB0ED0}"/>
              </a:ext>
            </a:extLst>
          </p:cNvPr>
          <p:cNvCxnSpPr>
            <a:cxnSpLocks/>
          </p:cNvCxnSpPr>
          <p:nvPr/>
        </p:nvCxnSpPr>
        <p:spPr>
          <a:xfrm>
            <a:off x="2666061" y="5696698"/>
            <a:ext cx="1616379" cy="8313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Dikdörtgen 18">
            <a:extLst>
              <a:ext uri="{FF2B5EF4-FFF2-40B4-BE49-F238E27FC236}">
                <a16:creationId xmlns:a16="http://schemas.microsoft.com/office/drawing/2014/main" id="{5FA9E84C-A055-4B1A-9215-F78F4C1C081C}"/>
              </a:ext>
            </a:extLst>
          </p:cNvPr>
          <p:cNvSpPr/>
          <p:nvPr/>
        </p:nvSpPr>
        <p:spPr>
          <a:xfrm>
            <a:off x="212747" y="1020076"/>
            <a:ext cx="11511172" cy="523220"/>
          </a:xfrm>
          <a:prstGeom prst="rect">
            <a:avLst/>
          </a:prstGeom>
        </p:spPr>
        <p:txBody>
          <a:bodyPr wrap="square">
            <a:spAutoFit/>
          </a:bodyPr>
          <a:lstStyle/>
          <a:p>
            <a:pPr algn="ctr"/>
            <a:r>
              <a:rPr lang="tr-TR" sz="2800" dirty="0">
                <a:latin typeface="Arial" panose="020B0604020202020204" pitchFamily="34" charset="0"/>
              </a:rPr>
              <a:t>Blok Yapısı</a:t>
            </a:r>
          </a:p>
        </p:txBody>
      </p:sp>
    </p:spTree>
    <p:extLst>
      <p:ext uri="{BB962C8B-B14F-4D97-AF65-F5344CB8AC3E}">
        <p14:creationId xmlns:p14="http://schemas.microsoft.com/office/powerpoint/2010/main" val="3141907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1864907" y="9"/>
            <a:ext cx="8796552" cy="1015663"/>
          </a:xfrm>
          <a:prstGeom prst="rect">
            <a:avLst/>
          </a:prstGeom>
          <a:noFill/>
        </p:spPr>
        <p:txBody>
          <a:bodyPr wrap="square" rtlCol="0">
            <a:spAutoFit/>
          </a:bodyPr>
          <a:lstStyle/>
          <a:p>
            <a:pPr>
              <a:lnSpc>
                <a:spcPct val="150000"/>
              </a:lnSpc>
            </a:pPr>
            <a:r>
              <a:rPr lang="tr-TR" sz="4000" dirty="0" err="1">
                <a:latin typeface="Arial" panose="020B0604020202020204" pitchFamily="34" charset="0"/>
                <a:cs typeface="Arial" panose="020B0604020202020204" pitchFamily="34" charset="0"/>
              </a:rPr>
              <a:t>Blokzincir</a:t>
            </a:r>
            <a:r>
              <a:rPr lang="tr-TR" sz="4000" dirty="0">
                <a:latin typeface="Arial" panose="020B0604020202020204" pitchFamily="34" charset="0"/>
                <a:cs typeface="Arial" panose="020B0604020202020204" pitchFamily="34" charset="0"/>
              </a:rPr>
              <a:t> Teknolojisi ile Çözüm Yolu</a:t>
            </a:r>
          </a:p>
        </p:txBody>
      </p:sp>
      <p:sp>
        <p:nvSpPr>
          <p:cNvPr id="2" name="Metin kutusu 1">
            <a:extLst>
              <a:ext uri="{FF2B5EF4-FFF2-40B4-BE49-F238E27FC236}">
                <a16:creationId xmlns:a16="http://schemas.microsoft.com/office/drawing/2014/main" id="{F6ADAF60-B39D-4C81-B755-30E1D715589E}"/>
              </a:ext>
            </a:extLst>
          </p:cNvPr>
          <p:cNvSpPr txBox="1"/>
          <p:nvPr/>
        </p:nvSpPr>
        <p:spPr>
          <a:xfrm>
            <a:off x="426719" y="1298540"/>
            <a:ext cx="11607211" cy="707886"/>
          </a:xfrm>
          <a:prstGeom prst="rect">
            <a:avLst/>
          </a:prstGeom>
          <a:noFill/>
        </p:spPr>
        <p:txBody>
          <a:bodyPr wrap="square" rtlCol="0">
            <a:spAutoFit/>
          </a:bodyPr>
          <a:lstStyle/>
          <a:p>
            <a:pPr algn="just"/>
            <a:r>
              <a:rPr lang="tr-TR" sz="2000" dirty="0">
                <a:latin typeface="Arial" panose="020B0604020202020204" pitchFamily="34" charset="0"/>
                <a:cs typeface="Arial" panose="020B0604020202020204" pitchFamily="34" charset="0"/>
              </a:rPr>
              <a:t>Park etmek isteyen A otonom aracının talep ettiği blok içerisindeki </a:t>
            </a:r>
            <a:r>
              <a:rPr lang="tr-TR" sz="2000" dirty="0" err="1">
                <a:latin typeface="Arial" panose="020B0604020202020204" pitchFamily="34" charset="0"/>
                <a:cs typeface="Arial" panose="020B0604020202020204" pitchFamily="34" charset="0"/>
              </a:rPr>
              <a:t>Python</a:t>
            </a:r>
            <a:r>
              <a:rPr lang="tr-TR" sz="2000" dirty="0">
                <a:latin typeface="Arial" panose="020B0604020202020204" pitchFamily="34" charset="0"/>
                <a:cs typeface="Arial" panose="020B0604020202020204" pitchFamily="34" charset="0"/>
              </a:rPr>
              <a:t> dilinde yazılmış bir talep işlemi (</a:t>
            </a:r>
            <a:r>
              <a:rPr lang="tr-TR" sz="2000" dirty="0" err="1">
                <a:latin typeface="Arial" panose="020B0604020202020204" pitchFamily="34" charset="0"/>
                <a:cs typeface="Arial" panose="020B0604020202020204" pitchFamily="34" charset="0"/>
              </a:rPr>
              <a:t>request</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transaction</a:t>
            </a:r>
            <a:r>
              <a:rPr lang="tr-TR" sz="2000" dirty="0">
                <a:latin typeface="Arial" panose="020B0604020202020204" pitchFamily="34" charset="0"/>
                <a:cs typeface="Arial" panose="020B0604020202020204" pitchFamily="34" charset="0"/>
              </a:rPr>
              <a:t>-data </a:t>
            </a:r>
            <a:r>
              <a:rPr lang="tr-TR" sz="2000" dirty="0" err="1">
                <a:latin typeface="Arial" panose="020B0604020202020204" pitchFamily="34" charset="0"/>
                <a:cs typeface="Arial" panose="020B0604020202020204" pitchFamily="34" charset="0"/>
              </a:rPr>
              <a:t>payload</a:t>
            </a:r>
            <a:r>
              <a:rPr lang="tr-TR" sz="2000" dirty="0">
                <a:latin typeface="Arial" panose="020B0604020202020204" pitchFamily="34" charset="0"/>
                <a:cs typeface="Arial" panose="020B0604020202020204" pitchFamily="34" charset="0"/>
              </a:rPr>
              <a:t>):</a:t>
            </a:r>
          </a:p>
        </p:txBody>
      </p:sp>
      <p:sp>
        <p:nvSpPr>
          <p:cNvPr id="6" name="Rectangle 3">
            <a:extLst>
              <a:ext uri="{FF2B5EF4-FFF2-40B4-BE49-F238E27FC236}">
                <a16:creationId xmlns:a16="http://schemas.microsoft.com/office/drawing/2014/main" id="{E1F13C91-9A33-498A-886E-51DE446B9BD2}"/>
              </a:ext>
            </a:extLst>
          </p:cNvPr>
          <p:cNvSpPr>
            <a:spLocks noChangeArrowheads="1"/>
          </p:cNvSpPr>
          <p:nvPr/>
        </p:nvSpPr>
        <p:spPr bwMode="auto">
          <a:xfrm>
            <a:off x="2956560" y="2062699"/>
            <a:ext cx="565404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err="1">
                <a:ln>
                  <a:noFill/>
                </a:ln>
                <a:solidFill>
                  <a:schemeClr val="tx1"/>
                </a:solidFill>
                <a:effectLst/>
                <a:latin typeface="Arial Unicode MS"/>
              </a:rPr>
              <a:t>import</a:t>
            </a: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requests</a:t>
            </a:r>
            <a:r>
              <a:rPr kumimoji="0" lang="tr-TR" altLang="tr-TR" sz="1400" b="0" i="1" u="none" strike="noStrike" cap="none" normalizeH="0" baseline="0" dirty="0">
                <a:ln>
                  <a:noFill/>
                </a:ln>
                <a:solidFill>
                  <a:schemeClr val="tx1"/>
                </a:solidFill>
                <a:effectLst/>
                <a:latin typeface="Arial Unicode MS"/>
              </a:rPr>
              <a:t> </a:t>
            </a:r>
          </a:p>
          <a:p>
            <a:pPr lvl="0" defTabSz="914400" eaLnBrk="0" fontAlgn="base" hangingPunct="0">
              <a:spcBef>
                <a:spcPct val="30000"/>
              </a:spcBef>
              <a:spcAft>
                <a:spcPct val="0"/>
              </a:spcAft>
            </a:pPr>
            <a:r>
              <a:rPr kumimoji="0" lang="tr-TR" altLang="tr-TR" sz="1400" b="0" i="1" u="none" strike="noStrike" cap="none" normalizeH="0" baseline="0" dirty="0" err="1">
                <a:ln>
                  <a:noFill/>
                </a:ln>
                <a:solidFill>
                  <a:schemeClr val="tx1"/>
                </a:solidFill>
                <a:effectLst/>
                <a:latin typeface="Arial" panose="020B0604020202020204" pitchFamily="34" charset="0"/>
              </a:rPr>
              <a:t>payload</a:t>
            </a: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a:ln>
                  <a:noFill/>
                </a:ln>
                <a:solidFill>
                  <a:schemeClr val="tx1"/>
                </a:solidFill>
                <a:effectLst/>
                <a:latin typeface="Arial" panose="020B0604020202020204" pitchFamily="34" charset="0"/>
              </a:rPr>
              <a:t>=</a:t>
            </a:r>
            <a:r>
              <a:rPr kumimoji="0" lang="tr-TR" altLang="tr-TR" sz="1400" b="0" i="1" u="none" strike="noStrike" cap="none" normalizeH="0" baseline="0" dirty="0">
                <a:ln>
                  <a:noFill/>
                </a:ln>
                <a:solidFill>
                  <a:schemeClr val="tx1"/>
                </a:solidFill>
                <a:effectLst/>
                <a:latin typeface="Arial Unicode MS"/>
              </a:rPr>
              <a:t> { "</a:t>
            </a:r>
            <a:r>
              <a:rPr kumimoji="0" lang="tr-TR" altLang="tr-TR" sz="1400" b="0" i="1" u="none" strike="noStrike" cap="none" normalizeH="0" baseline="0" dirty="0" err="1">
                <a:ln>
                  <a:noFill/>
                </a:ln>
                <a:solidFill>
                  <a:schemeClr val="tx1"/>
                </a:solidFill>
                <a:effectLst/>
                <a:latin typeface="Arial Unicode MS"/>
              </a:rPr>
              <a:t>start_at</a:t>
            </a:r>
            <a:r>
              <a:rPr kumimoji="0" lang="tr-TR" altLang="tr-TR" sz="1400" b="0" i="1" u="none" strike="noStrike" cap="none" normalizeH="0" baseline="0" dirty="0">
                <a:ln>
                  <a:noFill/>
                </a:ln>
                <a:solidFill>
                  <a:schemeClr val="tx1"/>
                </a:solidFill>
                <a:effectLst/>
                <a:latin typeface="Arial Unicode MS"/>
              </a:rPr>
              <a:t>": "1513005534000", </a:t>
            </a:r>
            <a:r>
              <a:rPr lang="tr-TR" altLang="tr-TR" sz="1400" i="1" dirty="0">
                <a:latin typeface="Arial Unicode MS"/>
              </a:rPr>
              <a:t> # </a:t>
            </a:r>
            <a:r>
              <a:rPr kumimoji="0" lang="tr-TR" altLang="tr-TR" sz="1400" b="0" i="1" u="none" strike="noStrike" cap="none" normalizeH="0" baseline="0" dirty="0" err="1">
                <a:ln>
                  <a:noFill/>
                </a:ln>
                <a:solidFill>
                  <a:schemeClr val="tx1"/>
                </a:solidFill>
                <a:effectLst/>
                <a:latin typeface="Arial Unicode MS"/>
              </a:rPr>
              <a:t>or</a:t>
            </a:r>
            <a:r>
              <a:rPr kumimoji="0" lang="tr-TR" altLang="tr-TR" sz="1400" b="0" i="1" u="none" strike="noStrike" cap="none" normalizeH="0" baseline="0" dirty="0">
                <a:ln>
                  <a:noFill/>
                </a:ln>
                <a:solidFill>
                  <a:schemeClr val="tx1"/>
                </a:solidFill>
                <a:effectLst/>
                <a:latin typeface="Arial Unicode MS"/>
              </a:rPr>
              <a:t> </a:t>
            </a:r>
            <a:r>
              <a:rPr lang="tr-TR" altLang="tr-TR" sz="1400" i="1" dirty="0">
                <a:latin typeface="Arial Unicode MS"/>
              </a:rPr>
              <a:t>"</a:t>
            </a:r>
            <a:r>
              <a:rPr lang="tr-TR" altLang="tr-TR" sz="1400" i="1" dirty="0" err="1">
                <a:latin typeface="Arial Unicode MS"/>
              </a:rPr>
              <a:t>start_at</a:t>
            </a:r>
            <a:r>
              <a:rPr lang="tr-TR" altLang="tr-TR" sz="1400" i="1" dirty="0">
                <a:latin typeface="Arial Unicode MS"/>
              </a:rPr>
              <a:t>": "ASAP",</a:t>
            </a:r>
            <a:endParaRPr kumimoji="0" lang="tr-TR" altLang="tr-TR" sz="1400" b="0" i="1" u="none" strike="noStrike" cap="none" normalizeH="0" baseline="0" dirty="0">
              <a:ln>
                <a:noFill/>
              </a:ln>
              <a:solidFill>
                <a:schemeClr val="tx1"/>
              </a:solidFill>
              <a:effectLst/>
              <a:latin typeface="Arial Unicode MS"/>
            </a:endParaRPr>
          </a:p>
          <a:p>
            <a:pPr defTabSz="914400" eaLnBrk="0" fontAlgn="base" hangingPunct="0">
              <a:spcBef>
                <a:spcPct val="30000"/>
              </a:spcBef>
              <a:spcAft>
                <a:spcPct val="0"/>
              </a:spcAft>
            </a:pPr>
            <a:r>
              <a:rPr kumimoji="0" lang="tr-TR" altLang="tr-TR" sz="1400" b="0" i="1" u="none" strike="noStrike" cap="none" normalizeH="0" baseline="0" dirty="0">
                <a:ln>
                  <a:noFill/>
                </a:ln>
                <a:solidFill>
                  <a:schemeClr val="tx1"/>
                </a:solidFill>
                <a:effectLst/>
                <a:latin typeface="Arial Unicode MS"/>
              </a:rPr>
              <a:t>	</a:t>
            </a:r>
            <a:r>
              <a:rPr lang="tr-TR" altLang="tr-TR" sz="1400" i="1" dirty="0">
                <a:latin typeface="Arial Unicode MS"/>
              </a:rPr>
              <a:t>"</a:t>
            </a:r>
            <a:r>
              <a:rPr lang="tr-TR" altLang="tr-TR" sz="1400" i="1" dirty="0" err="1">
                <a:latin typeface="Arial Unicode MS"/>
              </a:rPr>
              <a:t>latitude</a:t>
            </a:r>
            <a:r>
              <a:rPr lang="tr-TR" altLang="tr-TR" sz="1400" i="1" dirty="0">
                <a:latin typeface="Arial Unicode MS"/>
              </a:rPr>
              <a:t>": "32.798780",</a:t>
            </a:r>
            <a:endParaRPr kumimoji="0" lang="tr-TR" altLang="tr-TR" sz="1400" b="0" i="1" u="none" strike="noStrike" cap="none" normalizeH="0" baseline="0" dirty="0">
              <a:ln>
                <a:noFill/>
              </a:ln>
              <a:solidFill>
                <a:schemeClr val="tx1"/>
              </a:solidFill>
              <a:effectLst/>
              <a:latin typeface="Arial Unicode MS"/>
            </a:endParaRPr>
          </a:p>
          <a:p>
            <a:pPr lvl="0" defTabSz="914400" eaLnBrk="0" fontAlgn="base" hangingPunct="0">
              <a:spcBef>
                <a:spcPct val="30000"/>
              </a:spcBef>
              <a:spcAft>
                <a:spcPct val="0"/>
              </a:spcAft>
            </a:pPr>
            <a:r>
              <a:rPr kumimoji="0" lang="tr-TR" altLang="tr-TR" sz="1400" b="0" i="1" u="none" strike="noStrike" cap="none" normalizeH="0" baseline="0" dirty="0">
                <a:ln>
                  <a:noFill/>
                </a:ln>
                <a:solidFill>
                  <a:schemeClr val="tx1"/>
                </a:solidFill>
                <a:effectLst/>
                <a:latin typeface="Arial Unicode MS"/>
              </a:rPr>
              <a:t>	</a:t>
            </a:r>
            <a:r>
              <a:rPr lang="tr-TR" altLang="tr-TR" sz="1400" i="1" dirty="0">
                <a:latin typeface="Arial Unicode MS"/>
              </a:rPr>
              <a:t>"</a:t>
            </a:r>
            <a:r>
              <a:rPr lang="tr-TR" altLang="tr-TR" sz="1400" i="1" dirty="0" err="1">
                <a:latin typeface="Arial Unicode MS"/>
              </a:rPr>
              <a:t>longitude</a:t>
            </a:r>
            <a:r>
              <a:rPr lang="tr-TR" altLang="tr-TR" sz="1400" i="1" dirty="0">
                <a:latin typeface="Arial Unicode MS"/>
              </a:rPr>
              <a:t>": " 33.456553",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radius</a:t>
            </a:r>
            <a:r>
              <a:rPr kumimoji="0" lang="tr-TR" altLang="tr-TR" sz="1400" b="0" i="1" u="none" strike="noStrike" cap="none" normalizeH="0" baseline="0" dirty="0">
                <a:ln>
                  <a:noFill/>
                </a:ln>
                <a:solidFill>
                  <a:schemeClr val="tx1"/>
                </a:solidFill>
                <a:effectLst/>
                <a:latin typeface="Arial Unicode MS"/>
              </a:rPr>
              <a:t>": "10000",</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height</a:t>
            </a:r>
            <a:r>
              <a:rPr kumimoji="0" lang="tr-TR" altLang="tr-TR" sz="1400" b="0" i="1" u="none" strike="noStrike" cap="none" normalizeH="0" baseline="0" dirty="0">
                <a:ln>
                  <a:noFill/>
                </a:ln>
                <a:solidFill>
                  <a:schemeClr val="tx1"/>
                </a:solidFill>
                <a:effectLst/>
                <a:latin typeface="Arial Unicode MS"/>
              </a:rPr>
              <a:t>": "200",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width</a:t>
            </a:r>
            <a:r>
              <a:rPr kumimoji="0" lang="tr-TR" altLang="tr-TR" sz="1400" b="0" i="1" u="none" strike="noStrike" cap="none" normalizeH="0" baseline="0" dirty="0">
                <a:ln>
                  <a:noFill/>
                </a:ln>
                <a:solidFill>
                  <a:schemeClr val="tx1"/>
                </a:solidFill>
                <a:effectLst/>
                <a:latin typeface="Arial Unicode MS"/>
              </a:rPr>
              <a:t>": "120",</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length</a:t>
            </a:r>
            <a:r>
              <a:rPr kumimoji="0" lang="tr-TR" altLang="tr-TR" sz="1400" b="0" i="1" u="none" strike="noStrike" cap="none" normalizeH="0" baseline="0" dirty="0">
                <a:ln>
                  <a:noFill/>
                </a:ln>
                <a:solidFill>
                  <a:schemeClr val="tx1"/>
                </a:solidFill>
                <a:effectLst/>
                <a:latin typeface="Arial Unicode MS"/>
              </a:rPr>
              <a:t>": "330",</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weight</a:t>
            </a:r>
            <a:r>
              <a:rPr kumimoji="0" lang="tr-TR" altLang="tr-TR" sz="1400" b="0" i="1" u="none" strike="noStrike" cap="none" normalizeH="0" baseline="0" dirty="0">
                <a:ln>
                  <a:noFill/>
                </a:ln>
                <a:solidFill>
                  <a:schemeClr val="tx1"/>
                </a:solidFill>
                <a:effectLst/>
                <a:latin typeface="Arial Unicode MS"/>
              </a:rPr>
              <a:t>": "1200",</a:t>
            </a:r>
          </a:p>
          <a:p>
            <a:pPr lvl="2" defTabSz="914400" eaLnBrk="0" fontAlgn="base" hangingPunct="0">
              <a:spcBef>
                <a:spcPct val="30000"/>
              </a:spcBef>
              <a:spcAft>
                <a:spcPct val="0"/>
              </a:spcAf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facilities</a:t>
            </a:r>
            <a:r>
              <a:rPr kumimoji="0" lang="tr-TR" altLang="tr-TR" sz="1400" b="0" i="1" u="none" strike="noStrike" cap="none" normalizeH="0" baseline="0" dirty="0">
                <a:ln>
                  <a:noFill/>
                </a:ln>
                <a:solidFill>
                  <a:schemeClr val="tx1"/>
                </a:solidFill>
                <a:effectLst/>
                <a:latin typeface="Arial Unicode MS"/>
              </a:rPr>
              <a:t>": "2",     # 2 = </a:t>
            </a:r>
            <a:r>
              <a:rPr kumimoji="0" lang="tr-TR" altLang="tr-TR" sz="1400" b="0" i="1" u="none" strike="noStrike" cap="none" normalizeH="0" baseline="0" dirty="0" err="1">
                <a:ln>
                  <a:noFill/>
                </a:ln>
                <a:solidFill>
                  <a:schemeClr val="tx1"/>
                </a:solidFill>
                <a:effectLst/>
                <a:latin typeface="Arial Unicode MS"/>
              </a:rPr>
              <a:t>restaurant</a:t>
            </a:r>
            <a:r>
              <a:rPr kumimoji="0" lang="tr-TR" altLang="tr-TR" sz="1400" b="0" i="1"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err="1">
                <a:ln>
                  <a:noFill/>
                </a:ln>
                <a:solidFill>
                  <a:schemeClr val="tx1"/>
                </a:solidFill>
                <a:effectLst/>
                <a:latin typeface="Arial" panose="020B0604020202020204" pitchFamily="34" charset="0"/>
              </a:rPr>
              <a:t>requests.post</a:t>
            </a:r>
            <a:r>
              <a:rPr kumimoji="0" lang="tr-TR" altLang="tr-TR" sz="1400" b="0" i="1" u="none" strike="noStrike" cap="none" normalizeH="0" baseline="0" dirty="0">
                <a:ln>
                  <a:noFill/>
                </a:ln>
                <a:solidFill>
                  <a:schemeClr val="tx1"/>
                </a:solidFill>
                <a:effectLst/>
                <a:latin typeface="Arial Unicode MS"/>
              </a:rPr>
              <a:t>("</a:t>
            </a:r>
            <a:r>
              <a:rPr kumimoji="0" lang="tr-TR" altLang="tr-TR" sz="1400" b="0" i="1" u="none" strike="noStrike" cap="none" normalizeH="0" baseline="0" dirty="0" err="1">
                <a:ln>
                  <a:noFill/>
                </a:ln>
                <a:solidFill>
                  <a:schemeClr val="tx1"/>
                </a:solidFill>
                <a:effectLst/>
                <a:latin typeface="Arial Unicode MS"/>
              </a:rPr>
              <a:t>discovery_endpoint_here</a:t>
            </a: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a:ln>
                  <a:noFill/>
                </a:ln>
                <a:solidFill>
                  <a:schemeClr val="tx1"/>
                </a:solidFill>
                <a:effectLst/>
                <a:latin typeface="Arial" panose="020B0604020202020204" pitchFamily="34" charset="0"/>
              </a:rPr>
              <a:t>data=</a:t>
            </a:r>
            <a:r>
              <a:rPr kumimoji="0" lang="tr-TR" altLang="tr-TR" sz="1400" b="0" i="1" u="none" strike="noStrike" cap="none" normalizeH="0" baseline="0" dirty="0" err="1">
                <a:ln>
                  <a:noFill/>
                </a:ln>
                <a:solidFill>
                  <a:schemeClr val="tx1"/>
                </a:solidFill>
                <a:effectLst/>
                <a:latin typeface="Arial" panose="020B0604020202020204" pitchFamily="34" charset="0"/>
              </a:rPr>
              <a:t>payload</a:t>
            </a:r>
            <a:r>
              <a:rPr kumimoji="0" lang="tr-TR" altLang="tr-TR" sz="1400" b="0" i="1" u="none" strike="noStrike" cap="none" normalizeH="0" baseline="0" dirty="0">
                <a:ln>
                  <a:noFill/>
                </a:ln>
                <a:solidFill>
                  <a:schemeClr val="tx1"/>
                </a:solidFill>
                <a:effectLst/>
                <a:latin typeface="Arial Unicode MS"/>
              </a:rPr>
              <a:t>) </a:t>
            </a:r>
            <a:endParaRPr kumimoji="0" lang="tr-TR" altLang="tr-TR" sz="1400" b="0" i="1" u="none" strike="noStrike" cap="none" normalizeH="0" baseline="0" dirty="0">
              <a:ln>
                <a:noFill/>
              </a:ln>
              <a:solidFill>
                <a:schemeClr val="tx1"/>
              </a:solidFill>
              <a:effectLst/>
              <a:latin typeface="Arial" panose="020B0604020202020204" pitchFamily="34" charset="0"/>
            </a:endParaRPr>
          </a:p>
        </p:txBody>
      </p:sp>
      <p:sp>
        <p:nvSpPr>
          <p:cNvPr id="15" name="Metin kutusu 14">
            <a:extLst>
              <a:ext uri="{FF2B5EF4-FFF2-40B4-BE49-F238E27FC236}">
                <a16:creationId xmlns:a16="http://schemas.microsoft.com/office/drawing/2014/main" id="{292E9AB4-3579-428A-B04D-300AEAA739A6}"/>
              </a:ext>
            </a:extLst>
          </p:cNvPr>
          <p:cNvSpPr txBox="1"/>
          <p:nvPr/>
        </p:nvSpPr>
        <p:spPr>
          <a:xfrm>
            <a:off x="457199" y="5291420"/>
            <a:ext cx="11429999" cy="1631216"/>
          </a:xfrm>
          <a:prstGeom prst="rect">
            <a:avLst/>
          </a:prstGeom>
          <a:noFill/>
        </p:spPr>
        <p:txBody>
          <a:bodyPr wrap="square" rtlCol="0">
            <a:spAutoFit/>
          </a:bodyPr>
          <a:lstStyle/>
          <a:p>
            <a:pPr algn="just"/>
            <a:r>
              <a:rPr lang="tr-TR" sz="2000" dirty="0">
                <a:latin typeface="Arial" panose="020B0604020202020204" pitchFamily="34" charset="0"/>
                <a:cs typeface="Arial" panose="020B0604020202020204" pitchFamily="34" charset="0"/>
              </a:rPr>
              <a:t>2 metre yüksekliğinde, 1.2 metre genişliğinde, 3.3 metre uzunluğunda ve 1200 kg ağırlığındaki bir aracın bulunduğu enlem ile boylamın 10 000 m yarıçapı dahilinde bulunan ve tesislerinde </a:t>
            </a:r>
            <a:r>
              <a:rPr lang="tr-TR" sz="2000" dirty="0" err="1">
                <a:latin typeface="Arial" panose="020B0604020202020204" pitchFamily="34" charset="0"/>
                <a:cs typeface="Arial" panose="020B0604020202020204" pitchFamily="34" charset="0"/>
              </a:rPr>
              <a:t>restaurant</a:t>
            </a:r>
            <a:r>
              <a:rPr lang="tr-TR" sz="2000" dirty="0">
                <a:latin typeface="Arial" panose="020B0604020202020204" pitchFamily="34" charset="0"/>
                <a:cs typeface="Arial" panose="020B0604020202020204" pitchFamily="34" charset="0"/>
              </a:rPr>
              <a:t> olan bir araç park alanı bilgisini belirtilen zamandan itibaren </a:t>
            </a:r>
            <a:r>
              <a:rPr lang="tr-TR" sz="2000" dirty="0" err="1">
                <a:latin typeface="Arial" panose="020B0604020202020204" pitchFamily="34" charset="0"/>
                <a:cs typeface="Arial" panose="020B0604020202020204" pitchFamily="34" charset="0"/>
              </a:rPr>
              <a:t>blokzincir</a:t>
            </a:r>
            <a:r>
              <a:rPr lang="tr-TR" sz="2000" dirty="0">
                <a:latin typeface="Arial" panose="020B0604020202020204" pitchFamily="34" charset="0"/>
                <a:cs typeface="Arial" panose="020B0604020202020204" pitchFamily="34" charset="0"/>
              </a:rPr>
              <a:t> tabanlı ağdan talebi. </a:t>
            </a:r>
          </a:p>
          <a:p>
            <a:pPr algn="just"/>
            <a:endParaRPr lang="tr-TR" sz="2000" dirty="0">
              <a:latin typeface="Arial" panose="020B0604020202020204" pitchFamily="34" charset="0"/>
              <a:cs typeface="Arial" panose="020B0604020202020204" pitchFamily="34" charset="0"/>
            </a:endParaRPr>
          </a:p>
          <a:p>
            <a:pPr algn="just"/>
            <a:endParaRPr lang="tr-T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2409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1864907" y="9"/>
            <a:ext cx="8796552" cy="1015663"/>
          </a:xfrm>
          <a:prstGeom prst="rect">
            <a:avLst/>
          </a:prstGeom>
          <a:noFill/>
        </p:spPr>
        <p:txBody>
          <a:bodyPr wrap="square" rtlCol="0">
            <a:spAutoFit/>
          </a:bodyPr>
          <a:lstStyle/>
          <a:p>
            <a:pPr>
              <a:lnSpc>
                <a:spcPct val="150000"/>
              </a:lnSpc>
            </a:pPr>
            <a:r>
              <a:rPr lang="tr-TR" sz="4000" dirty="0" err="1">
                <a:latin typeface="Arial" panose="020B0604020202020204" pitchFamily="34" charset="0"/>
                <a:cs typeface="Arial" panose="020B0604020202020204" pitchFamily="34" charset="0"/>
              </a:rPr>
              <a:t>Blokzincir</a:t>
            </a:r>
            <a:r>
              <a:rPr lang="tr-TR" sz="4000" dirty="0">
                <a:latin typeface="Arial" panose="020B0604020202020204" pitchFamily="34" charset="0"/>
                <a:cs typeface="Arial" panose="020B0604020202020204" pitchFamily="34" charset="0"/>
              </a:rPr>
              <a:t> Teknolojisi ile Çözüm Yolu</a:t>
            </a:r>
          </a:p>
        </p:txBody>
      </p:sp>
      <p:sp>
        <p:nvSpPr>
          <p:cNvPr id="3" name="Rectangle 1">
            <a:extLst>
              <a:ext uri="{FF2B5EF4-FFF2-40B4-BE49-F238E27FC236}">
                <a16:creationId xmlns:a16="http://schemas.microsoft.com/office/drawing/2014/main" id="{DEE7AA2C-B6DC-4BFD-9AFF-A3F21C667B69}"/>
              </a:ext>
            </a:extLst>
          </p:cNvPr>
          <p:cNvSpPr>
            <a:spLocks noChangeArrowheads="1"/>
          </p:cNvSpPr>
          <p:nvPr/>
        </p:nvSpPr>
        <p:spPr bwMode="auto">
          <a:xfrm>
            <a:off x="533398" y="2086823"/>
            <a:ext cx="6166534" cy="422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500" b="0" i="1" u="none" strike="noStrike" cap="none" normalizeH="0" baseline="0" dirty="0" err="1">
                <a:ln>
                  <a:noFill/>
                </a:ln>
                <a:solidFill>
                  <a:schemeClr val="tx1"/>
                </a:solidFill>
                <a:effectLst/>
                <a:latin typeface="Arial Unicode MS"/>
              </a:rPr>
              <a:t>import</a:t>
            </a: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requests</a:t>
            </a:r>
            <a:endParaRPr kumimoji="0" lang="tr-TR" altLang="tr-TR" sz="1500" b="0" i="1"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panose="020B0604020202020204" pitchFamily="34" charset="0"/>
              </a:rPr>
              <a:t>payload</a:t>
            </a: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a:ln>
                  <a:noFill/>
                </a:ln>
                <a:solidFill>
                  <a:schemeClr val="tx1"/>
                </a:solidFill>
                <a:effectLst/>
                <a:latin typeface="Arial" panose="020B0604020202020204" pitchFamily="34" charset="0"/>
              </a:rPr>
              <a:t>=</a:t>
            </a:r>
            <a:r>
              <a:rPr kumimoji="0" lang="tr-TR" altLang="tr-TR" sz="1500" b="0" i="1" u="none" strike="noStrike" cap="none" normalizeH="0" baseline="0" dirty="0">
                <a:ln>
                  <a:noFill/>
                </a:ln>
                <a:solidFill>
                  <a:schemeClr val="tx1"/>
                </a:solidFill>
                <a:effectLst/>
                <a:latin typeface="Arial Unicode MS"/>
              </a:rPr>
              <a:t> { "</a:t>
            </a:r>
            <a:r>
              <a:rPr kumimoji="0" lang="tr-TR" altLang="tr-TR" sz="1500" b="0" i="1" u="none" strike="noStrike" cap="none" normalizeH="0" baseline="0" dirty="0" err="1">
                <a:ln>
                  <a:noFill/>
                </a:ln>
                <a:solidFill>
                  <a:schemeClr val="tx1"/>
                </a:solidFill>
                <a:effectLst/>
                <a:latin typeface="Arial Unicode MS"/>
              </a:rPr>
              <a:t>need_id</a:t>
            </a:r>
            <a:r>
              <a:rPr kumimoji="0" lang="tr-TR" altLang="tr-TR" sz="1500" b="0" i="1" u="none" strike="noStrike" cap="none" normalizeH="0" baseline="0" dirty="0">
                <a:ln>
                  <a:noFill/>
                </a:ln>
                <a:solidFill>
                  <a:schemeClr val="tx1"/>
                </a:solidFill>
                <a:effectLst/>
                <a:latin typeface="Arial Unicode MS"/>
              </a:rPr>
              <a:t>": "at9uk0b52s2895f",</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expires_at</a:t>
            </a:r>
            <a:r>
              <a:rPr kumimoji="0" lang="tr-TR" altLang="tr-TR" sz="1500" b="0" i="1" u="none" strike="noStrike" cap="none" normalizeH="0" baseline="0" dirty="0">
                <a:ln>
                  <a:noFill/>
                </a:ln>
                <a:solidFill>
                  <a:schemeClr val="tx1"/>
                </a:solidFill>
                <a:effectLst/>
                <a:latin typeface="Arial Unicode MS"/>
              </a:rPr>
              <a:t>": "1513005539000",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price</a:t>
            </a:r>
            <a:r>
              <a:rPr kumimoji="0" lang="tr-TR" altLang="tr-TR" sz="1500" b="0" i="1" u="none" strike="noStrike" cap="none" normalizeH="0" baseline="0" dirty="0">
                <a:ln>
                  <a:noFill/>
                </a:ln>
                <a:solidFill>
                  <a:schemeClr val="tx1"/>
                </a:solidFill>
                <a:effectLst/>
                <a:latin typeface="Arial Unicode MS"/>
              </a:rPr>
              <a:t>": "30000000, 50000000",</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price_type</a:t>
            </a: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hour</a:t>
            </a:r>
            <a:r>
              <a:rPr kumimoji="0" lang="tr-TR" altLang="tr-TR" sz="1500" b="0" i="1"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price_description</a:t>
            </a: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Price</a:t>
            </a: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per</a:t>
            </a: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hour</a:t>
            </a:r>
            <a:r>
              <a:rPr kumimoji="0" lang="tr-TR" altLang="tr-TR" sz="1500" b="0" i="1" u="none" strike="noStrike" cap="none" normalizeH="0" baseline="0" dirty="0">
                <a:ln>
                  <a:noFill/>
                </a:ln>
                <a:solidFill>
                  <a:schemeClr val="tx1"/>
                </a:solidFill>
                <a:effectLst/>
                <a:latin typeface="Arial Unicode MS"/>
              </a:rPr>
              <a:t>, City </a:t>
            </a:r>
            <a:r>
              <a:rPr kumimoji="0" lang="tr-TR" altLang="tr-TR" sz="1500" b="0" i="1" u="none" strike="noStrike" cap="none" normalizeH="0" baseline="0" dirty="0" err="1">
                <a:ln>
                  <a:noFill/>
                </a:ln>
                <a:solidFill>
                  <a:schemeClr val="tx1"/>
                </a:solidFill>
                <a:effectLst/>
                <a:latin typeface="Arial Unicode MS"/>
              </a:rPr>
              <a:t>tax</a:t>
            </a:r>
            <a:r>
              <a:rPr kumimoji="0" lang="tr-TR" altLang="tr-TR" sz="1500" b="0" i="1"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latitude</a:t>
            </a:r>
            <a:r>
              <a:rPr kumimoji="0" lang="tr-TR" altLang="tr-TR" sz="1500" b="0" i="1" u="none" strike="noStrike" cap="none" normalizeH="0" baseline="0" dirty="0">
                <a:ln>
                  <a:noFill/>
                </a:ln>
                <a:solidFill>
                  <a:schemeClr val="tx1"/>
                </a:solidFill>
                <a:effectLst/>
                <a:latin typeface="Arial Unicode MS"/>
              </a:rPr>
              <a:t>": "32.798780",</a:t>
            </a:r>
          </a:p>
          <a:p>
            <a:pPr lvl="0" defTabSz="914400" eaLnBrk="0" fontAlgn="base" hangingPunct="0">
              <a:spcBef>
                <a:spcPct val="30000"/>
              </a:spcBef>
              <a:spcAft>
                <a:spcPct val="0"/>
              </a:spcAft>
            </a:pP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longitude</a:t>
            </a:r>
            <a:r>
              <a:rPr kumimoji="0" lang="tr-TR" altLang="tr-TR" sz="1500" b="0" i="1" u="none" strike="noStrike" cap="none" normalizeH="0" baseline="0" dirty="0">
                <a:ln>
                  <a:noFill/>
                </a:ln>
                <a:solidFill>
                  <a:schemeClr val="tx1"/>
                </a:solidFill>
                <a:effectLst/>
                <a:latin typeface="Arial Unicode MS"/>
              </a:rPr>
              <a:t>": </a:t>
            </a:r>
            <a:r>
              <a:rPr lang="tr-TR" altLang="tr-TR" sz="1500" i="1" dirty="0">
                <a:latin typeface="Arial Unicode MS"/>
              </a:rPr>
              <a:t>" 33.456553</a:t>
            </a:r>
            <a:r>
              <a:rPr kumimoji="0" lang="tr-TR" altLang="tr-TR" sz="1500" b="0" i="1"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entrance_latitude</a:t>
            </a:r>
            <a:r>
              <a:rPr kumimoji="0" lang="tr-TR" altLang="tr-TR" sz="1500" b="0" i="1" u="none" strike="noStrike" cap="none" normalizeH="0" baseline="0" dirty="0">
                <a:ln>
                  <a:noFill/>
                </a:ln>
                <a:solidFill>
                  <a:schemeClr val="tx1"/>
                </a:solidFill>
                <a:effectLst/>
                <a:latin typeface="Arial Unicode MS"/>
              </a:rPr>
              <a:t>": "32.885878", </a:t>
            </a:r>
          </a:p>
          <a:p>
            <a:pPr lvl="0" defTabSz="914400" eaLnBrk="0" fontAlgn="base" hangingPunct="0">
              <a:spcBef>
                <a:spcPct val="30000"/>
              </a:spcBef>
              <a:spcAft>
                <a:spcPct val="0"/>
              </a:spcAft>
            </a:pP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entrance_longitude</a:t>
            </a:r>
            <a:r>
              <a:rPr kumimoji="0" lang="tr-TR" altLang="tr-TR" sz="1500" b="0" i="1" u="none" strike="noStrike" cap="none" normalizeH="0" baseline="0" dirty="0">
                <a:ln>
                  <a:noFill/>
                </a:ln>
                <a:solidFill>
                  <a:schemeClr val="tx1"/>
                </a:solidFill>
                <a:effectLst/>
                <a:latin typeface="Arial Unicode MS"/>
              </a:rPr>
              <a:t>": </a:t>
            </a:r>
            <a:r>
              <a:rPr lang="tr-TR" altLang="tr-TR" sz="1500" i="1" dirty="0">
                <a:latin typeface="Arial Unicode MS"/>
              </a:rPr>
              <a:t>" 33.935558</a:t>
            </a:r>
            <a:r>
              <a:rPr kumimoji="0" lang="tr-TR" altLang="tr-TR" sz="1500" b="0" i="1"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exit_latitude</a:t>
            </a:r>
            <a:r>
              <a:rPr kumimoji="0" lang="tr-TR" altLang="tr-TR" sz="1500" b="0" i="1" u="none" strike="noStrike" cap="none" normalizeH="0" baseline="0" dirty="0">
                <a:ln>
                  <a:noFill/>
                </a:ln>
                <a:solidFill>
                  <a:schemeClr val="tx1"/>
                </a:solidFill>
                <a:effectLst/>
                <a:latin typeface="Arial Unicode MS"/>
              </a:rPr>
              <a:t>": "32.439818",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exit_longitude</a:t>
            </a:r>
            <a:r>
              <a:rPr kumimoji="0" lang="tr-TR" altLang="tr-TR" sz="1500" b="0" i="1" u="none" strike="noStrike" cap="none" normalizeH="0" baseline="0" dirty="0">
                <a:ln>
                  <a:noFill/>
                </a:ln>
                <a:solidFill>
                  <a:schemeClr val="tx1"/>
                </a:solidFill>
                <a:effectLst/>
                <a:latin typeface="Arial Unicode MS"/>
              </a:rPr>
              <a:t>": "33.771208",</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location_floor</a:t>
            </a:r>
            <a:r>
              <a:rPr kumimoji="0" lang="tr-TR" altLang="tr-TR" sz="1500" b="0" i="1" u="none" strike="noStrike" cap="none" normalizeH="0" baseline="0" dirty="0">
                <a:ln>
                  <a:noFill/>
                </a:ln>
                <a:solidFill>
                  <a:schemeClr val="tx1"/>
                </a:solidFill>
                <a:effectLst/>
                <a:latin typeface="Arial Unicode MS"/>
              </a:rPr>
              <a:t>": "2", </a:t>
            </a:r>
          </a:p>
          <a:p>
            <a:pPr lvl="0" defTabSz="914400" eaLnBrk="0" fontAlgn="base" hangingPunct="0">
              <a:spcBef>
                <a:spcPct val="30000"/>
              </a:spcBef>
              <a:spcAft>
                <a:spcPct val="0"/>
              </a:spcAft>
            </a:pP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location_name</a:t>
            </a: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ForumAVM</a:t>
            </a:r>
            <a:r>
              <a:rPr kumimoji="0" lang="tr-TR" altLang="tr-TR" sz="1500" b="0" i="1" u="none" strike="noStrike" cap="none" normalizeH="0" baseline="0" dirty="0">
                <a:ln>
                  <a:noFill/>
                </a:ln>
                <a:solidFill>
                  <a:schemeClr val="tx1"/>
                </a:solidFill>
                <a:effectLst/>
                <a:latin typeface="Arial Unicode MS"/>
              </a:rPr>
              <a:t> </a:t>
            </a:r>
            <a:r>
              <a:rPr kumimoji="0" lang="tr-TR" altLang="tr-TR" sz="1500" b="0" i="1" u="none" strike="noStrike" cap="none" normalizeH="0" baseline="0" dirty="0" err="1">
                <a:ln>
                  <a:noFill/>
                </a:ln>
                <a:solidFill>
                  <a:schemeClr val="tx1"/>
                </a:solidFill>
                <a:effectLst/>
                <a:latin typeface="Arial Unicode MS"/>
              </a:rPr>
              <a:t>parking</a:t>
            </a:r>
            <a:r>
              <a:rPr kumimoji="0" lang="tr-TR" altLang="tr-TR" sz="1500" b="0" i="1" u="none" strike="noStrike" cap="none" normalizeH="0" baseline="0" dirty="0">
                <a:ln>
                  <a:noFill/>
                </a:ln>
                <a:solidFill>
                  <a:schemeClr val="tx1"/>
                </a:solidFill>
                <a:effectLst/>
                <a:latin typeface="Arial Unicode MS"/>
              </a:rPr>
              <a:t> lot B</a:t>
            </a:r>
            <a:r>
              <a:rPr lang="tr-TR" altLang="tr-TR" sz="1500" i="1" dirty="0">
                <a:latin typeface="Arial Unicode MS"/>
              </a:rPr>
              <a:t> ",</a:t>
            </a:r>
            <a:endParaRPr kumimoji="0" lang="tr-TR" altLang="tr-TR" sz="1500" b="0" i="1" u="none" strike="noStrike" cap="none" normalizeH="0" baseline="0" dirty="0">
              <a:ln>
                <a:noFill/>
              </a:ln>
              <a:solidFill>
                <a:schemeClr val="tx1"/>
              </a:solidFill>
              <a:effectLst/>
              <a:latin typeface="Arial Unicode MS"/>
            </a:endParaRPr>
          </a:p>
        </p:txBody>
      </p:sp>
      <p:sp>
        <p:nvSpPr>
          <p:cNvPr id="4" name="Metin kutusu 3">
            <a:extLst>
              <a:ext uri="{FF2B5EF4-FFF2-40B4-BE49-F238E27FC236}">
                <a16:creationId xmlns:a16="http://schemas.microsoft.com/office/drawing/2014/main" id="{93B2BCF1-C4F0-4D6E-AF63-671EA57CE358}"/>
              </a:ext>
            </a:extLst>
          </p:cNvPr>
          <p:cNvSpPr txBox="1"/>
          <p:nvPr/>
        </p:nvSpPr>
        <p:spPr>
          <a:xfrm>
            <a:off x="6699932" y="2116841"/>
            <a:ext cx="5652236" cy="4154984"/>
          </a:xfrm>
          <a:prstGeom prst="rect">
            <a:avLst/>
          </a:prstGeom>
          <a:noFill/>
        </p:spPr>
        <p:txBody>
          <a:bodyPr wrap="square" rtlCol="0">
            <a:spAutoFit/>
          </a:bodyPr>
          <a:lstStyle/>
          <a:p>
            <a:pPr lvl="0" defTabSz="914400" eaLnBrk="0" fontAlgn="base" hangingPunct="0">
              <a:spcBef>
                <a:spcPct val="30000"/>
              </a:spcBef>
              <a:spcAft>
                <a:spcPct val="0"/>
              </a:spcAft>
            </a:pPr>
            <a:r>
              <a:rPr lang="tr-TR" altLang="tr-TR" sz="1500" i="1" dirty="0">
                <a:latin typeface="Arial Unicode MS"/>
              </a:rPr>
              <a:t>	"</a:t>
            </a:r>
            <a:r>
              <a:rPr lang="tr-TR" altLang="tr-TR" sz="1500" i="1" dirty="0" err="1">
                <a:latin typeface="Arial Unicode MS"/>
              </a:rPr>
              <a:t>location_name_lang</a:t>
            </a:r>
            <a:r>
              <a:rPr lang="tr-TR" altLang="tr-TR" sz="1500" i="1" dirty="0">
                <a:latin typeface="Arial Unicode MS"/>
              </a:rPr>
              <a:t>": "tr",</a:t>
            </a:r>
          </a:p>
          <a:p>
            <a:pPr lvl="0" defTabSz="914400" eaLnBrk="0" fontAlgn="base" hangingPunct="0">
              <a:spcBef>
                <a:spcPct val="30000"/>
              </a:spcBef>
              <a:spcAft>
                <a:spcPct val="0"/>
              </a:spcAft>
            </a:pPr>
            <a:r>
              <a:rPr lang="tr-TR" altLang="tr-TR" sz="1500" i="1" dirty="0">
                <a:latin typeface="Arial Unicode MS"/>
              </a:rPr>
              <a:t> 	"</a:t>
            </a:r>
            <a:r>
              <a:rPr lang="tr-TR" altLang="tr-TR" sz="1500" i="1" dirty="0" err="1">
                <a:latin typeface="Arial Unicode MS"/>
              </a:rPr>
              <a:t>location_house_number</a:t>
            </a:r>
            <a:r>
              <a:rPr lang="tr-TR" altLang="tr-TR" sz="1500" i="1" dirty="0">
                <a:latin typeface="Arial Unicode MS"/>
              </a:rPr>
              <a:t>": "159",</a:t>
            </a:r>
          </a:p>
          <a:p>
            <a:pPr lvl="0" defTabSz="914400" eaLnBrk="0" fontAlgn="base" hangingPunct="0">
              <a:spcBef>
                <a:spcPct val="30000"/>
              </a:spcBef>
              <a:spcAft>
                <a:spcPct val="0"/>
              </a:spcAft>
            </a:pPr>
            <a:r>
              <a:rPr lang="tr-TR" altLang="tr-TR" sz="1500" i="1" dirty="0">
                <a:latin typeface="Arial Unicode MS"/>
              </a:rPr>
              <a:t> 	"</a:t>
            </a:r>
            <a:r>
              <a:rPr lang="tr-TR" altLang="tr-TR" sz="1500" i="1" dirty="0" err="1">
                <a:latin typeface="Arial Unicode MS"/>
              </a:rPr>
              <a:t>location_street</a:t>
            </a:r>
            <a:r>
              <a:rPr lang="tr-TR" altLang="tr-TR" sz="1500" i="1" dirty="0">
                <a:latin typeface="Arial Unicode MS"/>
              </a:rPr>
              <a:t>": "</a:t>
            </a:r>
            <a:r>
              <a:rPr lang="tr-TR" altLang="tr-TR" sz="1500" i="1" dirty="0" err="1">
                <a:latin typeface="Arial Unicode MS"/>
              </a:rPr>
              <a:t>Ataturk</a:t>
            </a:r>
            <a:r>
              <a:rPr lang="tr-TR" altLang="tr-TR" sz="1500" i="1" dirty="0">
                <a:latin typeface="Arial Unicode MS"/>
              </a:rPr>
              <a:t>",</a:t>
            </a:r>
          </a:p>
          <a:p>
            <a:pPr lvl="0" defTabSz="914400" eaLnBrk="0" fontAlgn="base" hangingPunct="0">
              <a:spcBef>
                <a:spcPct val="30000"/>
              </a:spcBef>
              <a:spcAft>
                <a:spcPct val="0"/>
              </a:spcAft>
            </a:pPr>
            <a:r>
              <a:rPr lang="tr-TR" altLang="tr-TR" sz="1500" i="1" dirty="0">
                <a:latin typeface="Arial Unicode MS"/>
              </a:rPr>
              <a:t> 	"</a:t>
            </a:r>
            <a:r>
              <a:rPr lang="tr-TR" altLang="tr-TR" sz="1500" i="1" dirty="0" err="1">
                <a:latin typeface="Arial Unicode MS"/>
              </a:rPr>
              <a:t>location_city</a:t>
            </a:r>
            <a:r>
              <a:rPr lang="tr-TR" altLang="tr-TR" sz="1500" i="1" dirty="0">
                <a:latin typeface="Arial Unicode MS"/>
              </a:rPr>
              <a:t>": "</a:t>
            </a:r>
            <a:r>
              <a:rPr lang="tr-TR" altLang="tr-TR" sz="1500" i="1" dirty="0" err="1">
                <a:latin typeface="Arial Unicode MS"/>
              </a:rPr>
              <a:t>Sariyer</a:t>
            </a:r>
            <a:r>
              <a:rPr lang="tr-TR" altLang="tr-TR" sz="1500" i="1" dirty="0">
                <a:latin typeface="Arial Unicode MS"/>
              </a:rPr>
              <a:t>", </a:t>
            </a:r>
          </a:p>
          <a:p>
            <a:pPr lvl="0" defTabSz="914400" eaLnBrk="0" fontAlgn="base" hangingPunct="0">
              <a:spcBef>
                <a:spcPct val="30000"/>
              </a:spcBef>
              <a:spcAft>
                <a:spcPct val="0"/>
              </a:spcAft>
            </a:pPr>
            <a:r>
              <a:rPr lang="tr-TR" altLang="tr-TR" sz="1500" i="1" dirty="0">
                <a:latin typeface="Arial Unicode MS"/>
              </a:rPr>
              <a:t>	"</a:t>
            </a:r>
            <a:r>
              <a:rPr lang="tr-TR" altLang="tr-TR" sz="1500" i="1" dirty="0" err="1">
                <a:latin typeface="Arial Unicode MS"/>
              </a:rPr>
              <a:t>location_postal_code</a:t>
            </a:r>
            <a:r>
              <a:rPr lang="tr-TR" altLang="tr-TR" sz="1500" i="1" dirty="0">
                <a:latin typeface="Arial Unicode MS"/>
              </a:rPr>
              <a:t>": "34467",</a:t>
            </a:r>
          </a:p>
          <a:p>
            <a:pPr lvl="0" defTabSz="914400" eaLnBrk="0" fontAlgn="base" hangingPunct="0">
              <a:spcBef>
                <a:spcPct val="30000"/>
              </a:spcBef>
              <a:spcAft>
                <a:spcPct val="0"/>
              </a:spcAft>
            </a:pPr>
            <a:r>
              <a:rPr lang="tr-TR" altLang="tr-TR" sz="1500" i="1" dirty="0">
                <a:latin typeface="Arial Unicode MS"/>
              </a:rPr>
              <a:t> 	"</a:t>
            </a:r>
            <a:r>
              <a:rPr lang="tr-TR" altLang="tr-TR" sz="1500" i="1" dirty="0" err="1">
                <a:latin typeface="Arial Unicode MS"/>
              </a:rPr>
              <a:t>location_county</a:t>
            </a:r>
            <a:r>
              <a:rPr lang="tr-TR" altLang="tr-TR" sz="1500" i="1" dirty="0">
                <a:latin typeface="Arial Unicode MS"/>
              </a:rPr>
              <a:t>": "</a:t>
            </a:r>
            <a:r>
              <a:rPr lang="tr-TR" altLang="tr-TR" sz="1500" i="1" dirty="0" err="1">
                <a:latin typeface="Arial Unicode MS"/>
              </a:rPr>
              <a:t>Istanbul</a:t>
            </a:r>
            <a:r>
              <a:rPr lang="tr-TR" altLang="tr-TR" sz="1500" i="1" dirty="0">
                <a:latin typeface="Arial Unicode MS"/>
              </a:rPr>
              <a:t>",</a:t>
            </a:r>
          </a:p>
          <a:p>
            <a:pPr lvl="0" defTabSz="914400" eaLnBrk="0" fontAlgn="base" hangingPunct="0">
              <a:spcBef>
                <a:spcPct val="30000"/>
              </a:spcBef>
              <a:spcAft>
                <a:spcPct val="0"/>
              </a:spcAft>
            </a:pPr>
            <a:r>
              <a:rPr lang="tr-TR" altLang="tr-TR" sz="1500" i="1" dirty="0">
                <a:latin typeface="Arial Unicode MS"/>
              </a:rPr>
              <a:t>	"</a:t>
            </a:r>
            <a:r>
              <a:rPr lang="tr-TR" altLang="tr-TR" sz="1500" i="1" dirty="0" err="1">
                <a:latin typeface="Arial Unicode MS"/>
              </a:rPr>
              <a:t>location_country</a:t>
            </a:r>
            <a:r>
              <a:rPr lang="tr-TR" altLang="tr-TR" sz="1500" i="1" dirty="0">
                <a:latin typeface="Arial Unicode MS"/>
              </a:rPr>
              <a:t>": "TR", </a:t>
            </a:r>
          </a:p>
          <a:p>
            <a:pPr lvl="0" defTabSz="914400" eaLnBrk="0" fontAlgn="base" hangingPunct="0">
              <a:spcBef>
                <a:spcPct val="30000"/>
              </a:spcBef>
              <a:spcAft>
                <a:spcPct val="0"/>
              </a:spcAft>
            </a:pPr>
            <a:r>
              <a:rPr lang="tr-TR" altLang="tr-TR" sz="1500" i="1" dirty="0">
                <a:latin typeface="Arial Unicode MS"/>
              </a:rPr>
              <a:t>	"</a:t>
            </a:r>
            <a:r>
              <a:rPr lang="tr-TR" altLang="tr-TR" sz="1500" i="1" dirty="0" err="1">
                <a:latin typeface="Arial Unicode MS"/>
              </a:rPr>
              <a:t>available_from</a:t>
            </a:r>
            <a:r>
              <a:rPr lang="tr-TR" altLang="tr-TR" sz="1500" i="1" dirty="0">
                <a:latin typeface="Arial Unicode MS"/>
              </a:rPr>
              <a:t>": "1513005534000",</a:t>
            </a:r>
          </a:p>
          <a:p>
            <a:pPr lvl="0" defTabSz="914400" eaLnBrk="0" fontAlgn="base" hangingPunct="0">
              <a:spcBef>
                <a:spcPct val="30000"/>
              </a:spcBef>
              <a:spcAft>
                <a:spcPct val="0"/>
              </a:spcAft>
            </a:pPr>
            <a:r>
              <a:rPr lang="tr-TR" altLang="tr-TR" sz="1500" i="1" dirty="0">
                <a:latin typeface="Arial Unicode MS"/>
              </a:rPr>
              <a:t> 	"</a:t>
            </a:r>
            <a:r>
              <a:rPr lang="tr-TR" altLang="tr-TR" sz="1500" i="1" dirty="0" err="1">
                <a:latin typeface="Arial Unicode MS"/>
              </a:rPr>
              <a:t>available_until</a:t>
            </a:r>
            <a:r>
              <a:rPr lang="tr-TR" altLang="tr-TR" sz="1500" i="1" dirty="0">
                <a:latin typeface="Arial Unicode MS"/>
              </a:rPr>
              <a:t>": "1513091934000",</a:t>
            </a:r>
          </a:p>
          <a:p>
            <a:pPr lvl="0" defTabSz="914400" eaLnBrk="0" fontAlgn="base" hangingPunct="0">
              <a:spcBef>
                <a:spcPct val="30000"/>
              </a:spcBef>
              <a:spcAft>
                <a:spcPct val="0"/>
              </a:spcAft>
            </a:pPr>
            <a:r>
              <a:rPr lang="tr-TR" altLang="tr-TR" sz="1500" i="1" dirty="0">
                <a:latin typeface="Arial Unicode MS"/>
              </a:rPr>
              <a:t> 	"</a:t>
            </a:r>
            <a:r>
              <a:rPr lang="tr-TR" altLang="tr-TR" sz="1500" i="1" dirty="0" err="1">
                <a:latin typeface="Arial Unicode MS"/>
              </a:rPr>
              <a:t>height</a:t>
            </a:r>
            <a:r>
              <a:rPr lang="tr-TR" altLang="tr-TR" sz="1500" i="1" dirty="0">
                <a:latin typeface="Arial Unicode MS"/>
              </a:rPr>
              <a:t>": "300", "</a:t>
            </a:r>
            <a:r>
              <a:rPr lang="tr-TR" altLang="tr-TR" sz="1500" i="1" dirty="0" err="1">
                <a:latin typeface="Arial Unicode MS"/>
              </a:rPr>
              <a:t>width</a:t>
            </a:r>
            <a:r>
              <a:rPr lang="tr-TR" altLang="tr-TR" sz="1500" i="1" dirty="0">
                <a:latin typeface="Arial Unicode MS"/>
              </a:rPr>
              <a:t>": "200", </a:t>
            </a:r>
          </a:p>
          <a:p>
            <a:pPr lvl="0" defTabSz="914400" eaLnBrk="0" fontAlgn="base" hangingPunct="0">
              <a:spcBef>
                <a:spcPct val="30000"/>
              </a:spcBef>
              <a:spcAft>
                <a:spcPct val="0"/>
              </a:spcAft>
            </a:pPr>
            <a:r>
              <a:rPr lang="tr-TR" altLang="tr-TR" sz="1500" i="1" dirty="0">
                <a:latin typeface="Arial Unicode MS"/>
              </a:rPr>
              <a:t>	"</a:t>
            </a:r>
            <a:r>
              <a:rPr lang="tr-TR" altLang="tr-TR" sz="1500" i="1" dirty="0" err="1">
                <a:latin typeface="Arial Unicode MS"/>
              </a:rPr>
              <a:t>length</a:t>
            </a:r>
            <a:r>
              <a:rPr lang="tr-TR" altLang="tr-TR" sz="1500" i="1" dirty="0">
                <a:latin typeface="Arial Unicode MS"/>
              </a:rPr>
              <a:t>": "580", "</a:t>
            </a:r>
            <a:r>
              <a:rPr lang="tr-TR" altLang="tr-TR" sz="1500" i="1" dirty="0" err="1">
                <a:latin typeface="Arial Unicode MS"/>
              </a:rPr>
              <a:t>weight</a:t>
            </a:r>
            <a:r>
              <a:rPr lang="tr-TR" altLang="tr-TR" sz="1500" i="1" dirty="0">
                <a:latin typeface="Arial Unicode MS"/>
              </a:rPr>
              <a:t>": "10000",</a:t>
            </a:r>
          </a:p>
          <a:p>
            <a:pPr lvl="0" defTabSz="914400" eaLnBrk="0" fontAlgn="base" hangingPunct="0">
              <a:spcBef>
                <a:spcPct val="30000"/>
              </a:spcBef>
              <a:spcAft>
                <a:spcPct val="0"/>
              </a:spcAft>
            </a:pPr>
            <a:r>
              <a:rPr lang="tr-TR" altLang="tr-TR" sz="1500" i="1" dirty="0">
                <a:latin typeface="Arial Unicode MS"/>
              </a:rPr>
              <a:t> 	"</a:t>
            </a:r>
            <a:r>
              <a:rPr lang="tr-TR" altLang="tr-TR" sz="1500" i="1" dirty="0" err="1">
                <a:latin typeface="Arial Unicode MS"/>
              </a:rPr>
              <a:t>facilities</a:t>
            </a:r>
            <a:r>
              <a:rPr lang="tr-TR" altLang="tr-TR" sz="1500" i="1" dirty="0">
                <a:latin typeface="Arial Unicode MS"/>
              </a:rPr>
              <a:t>": "2,3,8", }</a:t>
            </a:r>
          </a:p>
          <a:p>
            <a:pPr lvl="0" defTabSz="914400" eaLnBrk="0" fontAlgn="base" hangingPunct="0">
              <a:spcBef>
                <a:spcPct val="30000"/>
              </a:spcBef>
              <a:spcAft>
                <a:spcPct val="0"/>
              </a:spcAft>
            </a:pPr>
            <a:r>
              <a:rPr lang="tr-TR" altLang="tr-TR" sz="1500" i="1" dirty="0">
                <a:latin typeface="Arial Unicode MS"/>
              </a:rPr>
              <a:t> </a:t>
            </a:r>
            <a:r>
              <a:rPr lang="tr-TR" altLang="tr-TR" sz="1500" i="1" dirty="0" err="1">
                <a:latin typeface="Arial" panose="020B0604020202020204" pitchFamily="34" charset="0"/>
              </a:rPr>
              <a:t>requests.post</a:t>
            </a:r>
            <a:r>
              <a:rPr lang="tr-TR" altLang="tr-TR" sz="1500" i="1" dirty="0">
                <a:latin typeface="Arial Unicode MS"/>
              </a:rPr>
              <a:t>("</a:t>
            </a:r>
            <a:r>
              <a:rPr lang="tr-TR" altLang="tr-TR" sz="1500" i="1" dirty="0" err="1">
                <a:latin typeface="Arial Unicode MS"/>
              </a:rPr>
              <a:t>bidding_endpoint_here</a:t>
            </a:r>
            <a:r>
              <a:rPr lang="tr-TR" altLang="tr-TR" sz="1500" i="1" dirty="0">
                <a:latin typeface="Arial Unicode MS"/>
              </a:rPr>
              <a:t>", </a:t>
            </a:r>
            <a:r>
              <a:rPr lang="tr-TR" altLang="tr-TR" sz="1500" i="1" dirty="0">
                <a:latin typeface="Arial" panose="020B0604020202020204" pitchFamily="34" charset="0"/>
              </a:rPr>
              <a:t>data=</a:t>
            </a:r>
            <a:r>
              <a:rPr lang="tr-TR" altLang="tr-TR" sz="1500" i="1" dirty="0" err="1">
                <a:latin typeface="Arial" panose="020B0604020202020204" pitchFamily="34" charset="0"/>
              </a:rPr>
              <a:t>payload</a:t>
            </a:r>
            <a:r>
              <a:rPr lang="tr-TR" altLang="tr-TR" sz="1500" i="1" dirty="0">
                <a:latin typeface="Arial Unicode MS"/>
              </a:rPr>
              <a:t>) </a:t>
            </a:r>
            <a:endParaRPr lang="tr-TR" altLang="tr-TR" sz="1500" i="1" dirty="0">
              <a:latin typeface="Arial" panose="020B0604020202020204" pitchFamily="34" charset="0"/>
            </a:endParaRPr>
          </a:p>
          <a:p>
            <a:endParaRPr lang="tr-TR" sz="1500" i="1" dirty="0"/>
          </a:p>
        </p:txBody>
      </p:sp>
      <p:sp>
        <p:nvSpPr>
          <p:cNvPr id="16" name="Metin kutusu 15">
            <a:extLst>
              <a:ext uri="{FF2B5EF4-FFF2-40B4-BE49-F238E27FC236}">
                <a16:creationId xmlns:a16="http://schemas.microsoft.com/office/drawing/2014/main" id="{29643AB8-6696-42CB-AA62-0CFC71142EFE}"/>
              </a:ext>
            </a:extLst>
          </p:cNvPr>
          <p:cNvSpPr txBox="1"/>
          <p:nvPr/>
        </p:nvSpPr>
        <p:spPr>
          <a:xfrm>
            <a:off x="545294" y="1262066"/>
            <a:ext cx="11113308" cy="707886"/>
          </a:xfrm>
          <a:prstGeom prst="rect">
            <a:avLst/>
          </a:prstGeom>
          <a:noFill/>
        </p:spPr>
        <p:txBody>
          <a:bodyPr wrap="square" rtlCol="0">
            <a:spAutoFit/>
          </a:bodyPr>
          <a:lstStyle/>
          <a:p>
            <a:pPr algn="just"/>
            <a:r>
              <a:rPr lang="tr-TR" sz="2000" dirty="0" err="1">
                <a:latin typeface="Arial" panose="020B0604020202020204" pitchFamily="34" charset="0"/>
                <a:cs typeface="Arial" panose="020B0604020202020204" pitchFamily="34" charset="0"/>
              </a:rPr>
              <a:t>Blokzincirdeki</a:t>
            </a:r>
            <a:r>
              <a:rPr lang="tr-TR" sz="2000" dirty="0">
                <a:latin typeface="Arial" panose="020B0604020202020204" pitchFamily="34" charset="0"/>
                <a:cs typeface="Arial" panose="020B0604020202020204" pitchFamily="34" charset="0"/>
              </a:rPr>
              <a:t> sonraki bloklardan birindeki araç park etme talebine </a:t>
            </a:r>
            <a:r>
              <a:rPr lang="tr-TR" sz="2000" dirty="0" err="1">
                <a:latin typeface="Arial" panose="020B0604020202020204" pitchFamily="34" charset="0"/>
                <a:cs typeface="Arial" panose="020B0604020202020204" pitchFamily="34" charset="0"/>
              </a:rPr>
              <a:t>Python</a:t>
            </a:r>
            <a:r>
              <a:rPr lang="tr-TR" sz="2000" dirty="0">
                <a:latin typeface="Arial" panose="020B0604020202020204" pitchFamily="34" charset="0"/>
                <a:cs typeface="Arial" panose="020B0604020202020204" pitchFamily="34" charset="0"/>
              </a:rPr>
              <a:t> dilinde yazılmış ağ tarafından verilen cevap işlemi (</a:t>
            </a:r>
            <a:r>
              <a:rPr lang="tr-TR" sz="2000" dirty="0" err="1">
                <a:latin typeface="Arial" panose="020B0604020202020204" pitchFamily="34" charset="0"/>
                <a:cs typeface="Arial" panose="020B0604020202020204" pitchFamily="34" charset="0"/>
              </a:rPr>
              <a:t>response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transaction</a:t>
            </a:r>
            <a:r>
              <a:rPr lang="tr-TR" sz="2000" dirty="0">
                <a:latin typeface="Arial" panose="020B0604020202020204" pitchFamily="34" charset="0"/>
                <a:cs typeface="Arial" panose="020B0604020202020204" pitchFamily="34" charset="0"/>
              </a:rPr>
              <a:t>-data </a:t>
            </a:r>
            <a:r>
              <a:rPr lang="tr-TR" sz="2000" dirty="0" err="1">
                <a:latin typeface="Arial" panose="020B0604020202020204" pitchFamily="34" charset="0"/>
                <a:cs typeface="Arial" panose="020B0604020202020204" pitchFamily="34" charset="0"/>
              </a:rPr>
              <a:t>payload</a:t>
            </a:r>
            <a:r>
              <a:rPr lang="tr-TR"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55689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1864907" y="9"/>
            <a:ext cx="8796552" cy="1015663"/>
          </a:xfrm>
          <a:prstGeom prst="rect">
            <a:avLst/>
          </a:prstGeom>
          <a:noFill/>
        </p:spPr>
        <p:txBody>
          <a:bodyPr wrap="square" rtlCol="0">
            <a:spAutoFit/>
          </a:bodyPr>
          <a:lstStyle/>
          <a:p>
            <a:pPr>
              <a:lnSpc>
                <a:spcPct val="150000"/>
              </a:lnSpc>
            </a:pPr>
            <a:r>
              <a:rPr lang="tr-TR" sz="4000" dirty="0" err="1">
                <a:latin typeface="Arial" panose="020B0604020202020204" pitchFamily="34" charset="0"/>
                <a:cs typeface="Arial" panose="020B0604020202020204" pitchFamily="34" charset="0"/>
              </a:rPr>
              <a:t>Blokzincir</a:t>
            </a:r>
            <a:r>
              <a:rPr lang="tr-TR" sz="4000" dirty="0">
                <a:latin typeface="Arial" panose="020B0604020202020204" pitchFamily="34" charset="0"/>
                <a:cs typeface="Arial" panose="020B0604020202020204" pitchFamily="34" charset="0"/>
              </a:rPr>
              <a:t> Teknolojisi ile Çözüm Yolu</a:t>
            </a:r>
          </a:p>
        </p:txBody>
      </p:sp>
      <p:sp>
        <p:nvSpPr>
          <p:cNvPr id="2" name="Metin kutusu 1">
            <a:extLst>
              <a:ext uri="{FF2B5EF4-FFF2-40B4-BE49-F238E27FC236}">
                <a16:creationId xmlns:a16="http://schemas.microsoft.com/office/drawing/2014/main" id="{F6ADAF60-B39D-4C81-B755-30E1D715589E}"/>
              </a:ext>
            </a:extLst>
          </p:cNvPr>
          <p:cNvSpPr txBox="1"/>
          <p:nvPr/>
        </p:nvSpPr>
        <p:spPr>
          <a:xfrm>
            <a:off x="426719" y="1359500"/>
            <a:ext cx="11460479" cy="1323439"/>
          </a:xfrm>
          <a:prstGeom prst="rect">
            <a:avLst/>
          </a:prstGeom>
          <a:noFill/>
        </p:spPr>
        <p:txBody>
          <a:bodyPr wrap="square" rtlCol="0">
            <a:spAutoFit/>
          </a:bodyPr>
          <a:lstStyle/>
          <a:p>
            <a:r>
              <a:rPr lang="tr-TR" sz="2000" dirty="0">
                <a:latin typeface="Arial" panose="020B0604020202020204" pitchFamily="34" charset="0"/>
                <a:cs typeface="Arial" panose="020B0604020202020204" pitchFamily="34" charset="0"/>
              </a:rPr>
              <a:t>Rota planlaması yapılmasını talep eden B otonom aracının talep ettiği blok içerisindeki </a:t>
            </a:r>
            <a:r>
              <a:rPr lang="tr-TR" sz="2000" dirty="0" err="1">
                <a:latin typeface="Arial" panose="020B0604020202020204" pitchFamily="34" charset="0"/>
                <a:cs typeface="Arial" panose="020B0604020202020204" pitchFamily="34" charset="0"/>
              </a:rPr>
              <a:t>Python</a:t>
            </a:r>
            <a:r>
              <a:rPr lang="tr-TR" sz="2000" dirty="0">
                <a:latin typeface="Arial" panose="020B0604020202020204" pitchFamily="34" charset="0"/>
                <a:cs typeface="Arial" panose="020B0604020202020204" pitchFamily="34" charset="0"/>
              </a:rPr>
              <a:t> dilinde yazılmış bir talep işlemi (</a:t>
            </a:r>
            <a:r>
              <a:rPr lang="tr-TR" sz="2000" dirty="0" err="1">
                <a:latin typeface="Arial" panose="020B0604020202020204" pitchFamily="34" charset="0"/>
                <a:cs typeface="Arial" panose="020B0604020202020204" pitchFamily="34" charset="0"/>
              </a:rPr>
              <a:t>request</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transaction</a:t>
            </a:r>
            <a:r>
              <a:rPr lang="tr-TR" sz="2000" dirty="0">
                <a:latin typeface="Arial" panose="020B0604020202020204" pitchFamily="34" charset="0"/>
                <a:cs typeface="Arial" panose="020B0604020202020204" pitchFamily="34" charset="0"/>
              </a:rPr>
              <a:t>-data </a:t>
            </a:r>
            <a:r>
              <a:rPr lang="tr-TR" sz="2000" dirty="0" err="1">
                <a:latin typeface="Arial" panose="020B0604020202020204" pitchFamily="34" charset="0"/>
                <a:cs typeface="Arial" panose="020B0604020202020204" pitchFamily="34" charset="0"/>
              </a:rPr>
              <a:t>payload</a:t>
            </a:r>
            <a:r>
              <a:rPr lang="tr-TR" sz="2000" dirty="0">
                <a:latin typeface="Arial" panose="020B0604020202020204" pitchFamily="34" charset="0"/>
                <a:cs typeface="Arial" panose="020B0604020202020204" pitchFamily="34" charset="0"/>
              </a:rPr>
              <a:t>):</a:t>
            </a:r>
          </a:p>
          <a:p>
            <a:endParaRPr lang="tr-TR" sz="2000" dirty="0">
              <a:latin typeface="Arial" panose="020B0604020202020204" pitchFamily="34" charset="0"/>
              <a:cs typeface="Arial" panose="020B0604020202020204" pitchFamily="34" charset="0"/>
            </a:endParaRPr>
          </a:p>
          <a:p>
            <a:endParaRPr lang="tr-TR" sz="2000" dirty="0">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7477149C-1380-46A4-9310-0DAE37D4D088}"/>
              </a:ext>
            </a:extLst>
          </p:cNvPr>
          <p:cNvSpPr>
            <a:spLocks noChangeArrowheads="1"/>
          </p:cNvSpPr>
          <p:nvPr/>
        </p:nvSpPr>
        <p:spPr bwMode="auto">
          <a:xfrm>
            <a:off x="3383280" y="2463823"/>
            <a:ext cx="4732386" cy="366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err="1">
                <a:ln>
                  <a:noFill/>
                </a:ln>
                <a:solidFill>
                  <a:schemeClr val="tx1"/>
                </a:solidFill>
                <a:effectLst/>
                <a:latin typeface="Arial Unicode MS"/>
              </a:rPr>
              <a:t>import</a:t>
            </a: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requests</a:t>
            </a:r>
            <a:r>
              <a:rPr kumimoji="0" lang="tr-TR" altLang="tr-TR" sz="1400" b="0" i="1"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err="1">
                <a:ln>
                  <a:noFill/>
                </a:ln>
                <a:solidFill>
                  <a:schemeClr val="tx1"/>
                </a:solidFill>
                <a:effectLst/>
                <a:latin typeface="Arial" panose="020B0604020202020204" pitchFamily="34" charset="0"/>
              </a:rPr>
              <a:t>payload</a:t>
            </a: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a:ln>
                  <a:noFill/>
                </a:ln>
                <a:solidFill>
                  <a:schemeClr val="tx1"/>
                </a:solidFill>
                <a:effectLst/>
                <a:latin typeface="Arial" panose="020B0604020202020204" pitchFamily="34" charset="0"/>
              </a:rPr>
              <a:t>=</a:t>
            </a:r>
            <a:r>
              <a:rPr kumimoji="0" lang="tr-TR" altLang="tr-TR" sz="1400" b="0" i="1" u="none" strike="noStrike" cap="none" normalizeH="0" baseline="0" dirty="0">
                <a:ln>
                  <a:noFill/>
                </a:ln>
                <a:solidFill>
                  <a:schemeClr val="tx1"/>
                </a:solidFill>
                <a:effectLst/>
                <a:latin typeface="Arial Unicode MS"/>
              </a:rPr>
              <a:t> { "</a:t>
            </a:r>
            <a:r>
              <a:rPr kumimoji="0" lang="tr-TR" altLang="tr-TR" sz="1400" b="0" i="1" u="none" strike="noStrike" cap="none" normalizeH="0" baseline="0" dirty="0" err="1">
                <a:ln>
                  <a:noFill/>
                </a:ln>
                <a:solidFill>
                  <a:schemeClr val="tx1"/>
                </a:solidFill>
                <a:effectLst/>
                <a:latin typeface="Arial Unicode MS"/>
              </a:rPr>
              <a:t>start_at</a:t>
            </a:r>
            <a:r>
              <a:rPr kumimoji="0" lang="tr-TR" altLang="tr-TR" sz="1400" b="0" i="1" u="none" strike="noStrike" cap="none" normalizeH="0" baseline="0" dirty="0">
                <a:ln>
                  <a:noFill/>
                </a:ln>
                <a:solidFill>
                  <a:schemeClr val="tx1"/>
                </a:solidFill>
                <a:effectLst/>
                <a:latin typeface="Arial Unicode MS"/>
              </a:rPr>
              <a:t>": "1513005534000",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lang="tr-TR" altLang="tr-TR" sz="1400" i="1" dirty="0">
                <a:latin typeface="Arial Unicode MS"/>
              </a:rPr>
              <a:t>"</a:t>
            </a:r>
            <a:r>
              <a:rPr lang="tr-TR" altLang="tr-TR" sz="1400" i="1" dirty="0" err="1">
                <a:latin typeface="Arial Unicode MS"/>
              </a:rPr>
              <a:t>start_latitude</a:t>
            </a:r>
            <a:r>
              <a:rPr lang="tr-TR" altLang="tr-TR" sz="1400" i="1" dirty="0">
                <a:latin typeface="Arial Unicode MS"/>
              </a:rPr>
              <a:t>": " 33.456553", </a:t>
            </a:r>
          </a:p>
          <a:p>
            <a:pPr defTabSz="914400" eaLnBrk="0" fontAlgn="base" hangingPunct="0">
              <a:spcBef>
                <a:spcPct val="30000"/>
              </a:spcBef>
              <a:spcAft>
                <a:spcPct val="0"/>
              </a:spcAft>
            </a:pPr>
            <a:r>
              <a:rPr kumimoji="0" lang="tr-TR" altLang="tr-TR" sz="1400" b="0" i="1" u="none" strike="noStrike" cap="none" normalizeH="0" baseline="0" dirty="0">
                <a:ln>
                  <a:noFill/>
                </a:ln>
                <a:solidFill>
                  <a:schemeClr val="tx1"/>
                </a:solidFill>
                <a:effectLst/>
                <a:latin typeface="Arial Unicode MS"/>
              </a:rPr>
              <a:t>	</a:t>
            </a:r>
            <a:r>
              <a:rPr lang="tr-TR" altLang="tr-TR" sz="1400" i="1" dirty="0">
                <a:latin typeface="Arial Unicode MS"/>
              </a:rPr>
              <a:t>"</a:t>
            </a:r>
            <a:r>
              <a:rPr lang="tr-TR" altLang="tr-TR" sz="1400" i="1" dirty="0" err="1">
                <a:latin typeface="Arial Unicode MS"/>
              </a:rPr>
              <a:t>start_ongitude</a:t>
            </a:r>
            <a:r>
              <a:rPr lang="tr-TR" altLang="tr-TR" sz="1400" i="1" dirty="0">
                <a:latin typeface="Arial Unicode MS"/>
              </a:rPr>
              <a:t>": " 32.456553", </a:t>
            </a:r>
            <a:endParaRPr kumimoji="0" lang="tr-TR" altLang="tr-TR" sz="1400" b="0" i="1"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end_latitude</a:t>
            </a:r>
            <a:r>
              <a:rPr kumimoji="0" lang="tr-TR" altLang="tr-TR" sz="1400" b="0" i="1" u="none" strike="noStrike" cap="none" normalizeH="0" baseline="0" dirty="0">
                <a:ln>
                  <a:noFill/>
                </a:ln>
                <a:solidFill>
                  <a:schemeClr val="tx1"/>
                </a:solidFill>
                <a:effectLst/>
                <a:latin typeface="Arial Unicode MS"/>
              </a:rPr>
              <a:t>": "33.807643",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end_longitude</a:t>
            </a:r>
            <a:r>
              <a:rPr kumimoji="0" lang="tr-TR" altLang="tr-TR" sz="1400" b="0" i="1" u="none" strike="noStrike" cap="none" normalizeH="0" baseline="0" dirty="0">
                <a:ln>
                  <a:noFill/>
                </a:ln>
                <a:solidFill>
                  <a:schemeClr val="tx1"/>
                </a:solidFill>
                <a:effectLst/>
                <a:latin typeface="Arial Unicode MS"/>
              </a:rPr>
              <a:t>": "32.587960",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vehicle_type</a:t>
            </a:r>
            <a:r>
              <a:rPr kumimoji="0" lang="tr-TR" altLang="tr-TR" sz="1400" b="0" i="1" u="none" strike="noStrike" cap="none" normalizeH="0" baseline="0" dirty="0">
                <a:ln>
                  <a:noFill/>
                </a:ln>
                <a:solidFill>
                  <a:schemeClr val="tx1"/>
                </a:solidFill>
                <a:effectLst/>
                <a:latin typeface="Arial Unicode MS"/>
              </a:rPr>
              <a:t>": "car",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max_altitude</a:t>
            </a:r>
            <a:r>
              <a:rPr kumimoji="0" lang="tr-TR" altLang="tr-TR" sz="1400" b="0" i="1" u="none" strike="noStrike" cap="none" normalizeH="0" baseline="0" dirty="0">
                <a:ln>
                  <a:noFill/>
                </a:ln>
                <a:solidFill>
                  <a:schemeClr val="tx1"/>
                </a:solidFill>
                <a:effectLst/>
                <a:latin typeface="Arial Unicode MS"/>
              </a:rPr>
              <a:t>": "400",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height</a:t>
            </a:r>
            <a:r>
              <a:rPr kumimoji="0" lang="tr-TR" altLang="tr-TR" sz="1400" b="0" i="1" u="none" strike="noStrike" cap="none" normalizeH="0" baseline="0" dirty="0">
                <a:ln>
                  <a:noFill/>
                </a:ln>
                <a:solidFill>
                  <a:schemeClr val="tx1"/>
                </a:solidFill>
                <a:effectLst/>
                <a:latin typeface="Arial Unicode MS"/>
              </a:rPr>
              <a:t>": "11",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width</a:t>
            </a:r>
            <a:r>
              <a:rPr kumimoji="0" lang="tr-TR" altLang="tr-TR" sz="1400" b="0" i="1" u="none" strike="noStrike" cap="none" normalizeH="0" baseline="0" dirty="0">
                <a:ln>
                  <a:noFill/>
                </a:ln>
                <a:solidFill>
                  <a:schemeClr val="tx1"/>
                </a:solidFill>
                <a:effectLst/>
                <a:latin typeface="Arial Unicode MS"/>
              </a:rPr>
              <a:t>": "22",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length</a:t>
            </a:r>
            <a:r>
              <a:rPr kumimoji="0" lang="tr-TR" altLang="tr-TR" sz="1400" b="0" i="1" u="none" strike="noStrike" cap="none" normalizeH="0" baseline="0" dirty="0">
                <a:ln>
                  <a:noFill/>
                </a:ln>
                <a:solidFill>
                  <a:schemeClr val="tx1"/>
                </a:solidFill>
                <a:effectLst/>
                <a:latin typeface="Arial Unicode MS"/>
              </a:rPr>
              <a:t>": "28",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weight</a:t>
            </a:r>
            <a:r>
              <a:rPr kumimoji="0" lang="tr-TR" altLang="tr-TR" sz="1400" b="0" i="1" u="none" strike="noStrike" cap="none" normalizeH="0" baseline="0" dirty="0">
                <a:ln>
                  <a:noFill/>
                </a:ln>
                <a:solidFill>
                  <a:schemeClr val="tx1"/>
                </a:solidFill>
                <a:effectLst/>
                <a:latin typeface="Arial Unicode MS"/>
              </a:rPr>
              <a:t>": "2", } </a:t>
            </a:r>
            <a:endParaRPr kumimoji="0" lang="tr-TR" altLang="tr-TR" sz="14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err="1">
                <a:ln>
                  <a:noFill/>
                </a:ln>
                <a:solidFill>
                  <a:schemeClr val="tx1"/>
                </a:solidFill>
                <a:effectLst/>
                <a:latin typeface="Arial" panose="020B0604020202020204" pitchFamily="34" charset="0"/>
              </a:rPr>
              <a:t>requests.post</a:t>
            </a:r>
            <a:r>
              <a:rPr kumimoji="0" lang="tr-TR" altLang="tr-TR" sz="1400" b="0" i="1" u="none" strike="noStrike" cap="none" normalizeH="0" baseline="0" dirty="0">
                <a:ln>
                  <a:noFill/>
                </a:ln>
                <a:solidFill>
                  <a:schemeClr val="tx1"/>
                </a:solidFill>
                <a:effectLst/>
                <a:latin typeface="Arial Unicode MS"/>
              </a:rPr>
              <a:t>("</a:t>
            </a:r>
            <a:r>
              <a:rPr kumimoji="0" lang="tr-TR" altLang="tr-TR" sz="1400" b="0" i="1" u="none" strike="noStrike" cap="none" normalizeH="0" baseline="0" dirty="0" err="1">
                <a:ln>
                  <a:noFill/>
                </a:ln>
                <a:solidFill>
                  <a:schemeClr val="tx1"/>
                </a:solidFill>
                <a:effectLst/>
                <a:latin typeface="Arial Unicode MS"/>
              </a:rPr>
              <a:t>discovery_endpoint_here</a:t>
            </a: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a:ln>
                  <a:noFill/>
                </a:ln>
                <a:solidFill>
                  <a:schemeClr val="tx1"/>
                </a:solidFill>
                <a:effectLst/>
                <a:latin typeface="Arial" panose="020B0604020202020204" pitchFamily="34" charset="0"/>
              </a:rPr>
              <a:t>data=</a:t>
            </a:r>
            <a:r>
              <a:rPr kumimoji="0" lang="tr-TR" altLang="tr-TR" sz="1400" b="0" i="1" u="none" strike="noStrike" cap="none" normalizeH="0" baseline="0" dirty="0" err="1">
                <a:ln>
                  <a:noFill/>
                </a:ln>
                <a:solidFill>
                  <a:schemeClr val="tx1"/>
                </a:solidFill>
                <a:effectLst/>
                <a:latin typeface="Arial" panose="020B0604020202020204" pitchFamily="34" charset="0"/>
              </a:rPr>
              <a:t>payload</a:t>
            </a:r>
            <a:r>
              <a:rPr kumimoji="0" lang="tr-TR" altLang="tr-TR" sz="1400" b="0" i="1" u="none" strike="noStrike" cap="none" normalizeH="0" baseline="0" dirty="0">
                <a:ln>
                  <a:noFill/>
                </a:ln>
                <a:solidFill>
                  <a:schemeClr val="tx1"/>
                </a:solidFill>
                <a:effectLst/>
                <a:latin typeface="Arial Unicode MS"/>
              </a:rPr>
              <a:t>) </a:t>
            </a:r>
            <a:endParaRPr kumimoji="0" lang="tr-TR" altLang="tr-TR" sz="1400" b="0"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422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Metin kutusu 7"/>
          <p:cNvSpPr txBox="1"/>
          <p:nvPr/>
        </p:nvSpPr>
        <p:spPr>
          <a:xfrm>
            <a:off x="1984917" y="144972"/>
            <a:ext cx="7961971" cy="707886"/>
          </a:xfrm>
          <a:prstGeom prst="rect">
            <a:avLst/>
          </a:prstGeom>
          <a:noFill/>
        </p:spPr>
        <p:txBody>
          <a:bodyPr wrap="square" rtlCol="0">
            <a:spAutoFit/>
          </a:bodyPr>
          <a:lstStyle/>
          <a:p>
            <a:pPr algn="ctr"/>
            <a:r>
              <a:rPr lang="tr-TR" sz="4000" dirty="0">
                <a:latin typeface="Arial" panose="020B0604020202020204" pitchFamily="34" charset="0"/>
                <a:cs typeface="Arial" panose="020B0604020202020204" pitchFamily="34" charset="0"/>
              </a:rPr>
              <a:t>TAKDİM PLANI</a:t>
            </a:r>
          </a:p>
        </p:txBody>
      </p:sp>
      <p:sp>
        <p:nvSpPr>
          <p:cNvPr id="9" name="Metin kutusu 8"/>
          <p:cNvSpPr txBox="1"/>
          <p:nvPr/>
        </p:nvSpPr>
        <p:spPr>
          <a:xfrm>
            <a:off x="337047" y="1021397"/>
            <a:ext cx="10615961" cy="55467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tr-TR" sz="3000" dirty="0">
                <a:latin typeface="Arial" panose="020B0604020202020204" pitchFamily="34" charset="0"/>
                <a:cs typeface="Arial" panose="020B0604020202020204" pitchFamily="34" charset="0"/>
              </a:rPr>
              <a:t>Seçilen Case ve Problem</a:t>
            </a:r>
          </a:p>
          <a:p>
            <a:pPr marL="285750" indent="-285750">
              <a:lnSpc>
                <a:spcPct val="150000"/>
              </a:lnSpc>
              <a:buFont typeface="Arial" panose="020B0604020202020204" pitchFamily="34" charset="0"/>
              <a:buChar char="•"/>
            </a:pPr>
            <a:r>
              <a:rPr lang="tr-TR" sz="3000" dirty="0">
                <a:latin typeface="Arial" panose="020B0604020202020204" pitchFamily="34" charset="0"/>
                <a:cs typeface="Arial" panose="020B0604020202020204" pitchFamily="34" charset="0"/>
              </a:rPr>
              <a:t>Pazar Büyüklüğü</a:t>
            </a:r>
          </a:p>
          <a:p>
            <a:pPr marL="285750" indent="-285750">
              <a:lnSpc>
                <a:spcPct val="150000"/>
              </a:lnSpc>
              <a:buFont typeface="Arial" panose="020B0604020202020204" pitchFamily="34" charset="0"/>
              <a:buChar char="•"/>
            </a:pPr>
            <a:r>
              <a:rPr lang="tr-TR" sz="3000" dirty="0" err="1">
                <a:latin typeface="Arial" panose="020B0604020202020204" pitchFamily="34" charset="0"/>
                <a:cs typeface="Arial" panose="020B0604020202020204" pitchFamily="34" charset="0"/>
              </a:rPr>
              <a:t>Blokzincir</a:t>
            </a:r>
            <a:r>
              <a:rPr lang="tr-TR" sz="3000" dirty="0">
                <a:latin typeface="Arial" panose="020B0604020202020204" pitchFamily="34" charset="0"/>
                <a:cs typeface="Arial" panose="020B0604020202020204" pitchFamily="34" charset="0"/>
              </a:rPr>
              <a:t> Teknolojisi ile Çözüm Yolu</a:t>
            </a:r>
          </a:p>
          <a:p>
            <a:pPr marL="285750" indent="-285750">
              <a:lnSpc>
                <a:spcPct val="150000"/>
              </a:lnSpc>
              <a:buFont typeface="Arial" panose="020B0604020202020204" pitchFamily="34" charset="0"/>
              <a:buChar char="•"/>
            </a:pPr>
            <a:r>
              <a:rPr lang="tr-TR" sz="3000" dirty="0">
                <a:latin typeface="Arial" panose="020B0604020202020204" pitchFamily="34" charset="0"/>
                <a:cs typeface="Arial" panose="020B0604020202020204" pitchFamily="34" charset="0"/>
              </a:rPr>
              <a:t>Çözüm Yolunun Firmalara Muhtemel Katkıları</a:t>
            </a:r>
          </a:p>
          <a:p>
            <a:pPr marL="285750" indent="-285750">
              <a:lnSpc>
                <a:spcPct val="150000"/>
              </a:lnSpc>
              <a:buFont typeface="Arial" panose="020B0604020202020204" pitchFamily="34" charset="0"/>
              <a:buChar char="•"/>
            </a:pPr>
            <a:r>
              <a:rPr lang="tr-TR" sz="3000" dirty="0">
                <a:latin typeface="Arial" panose="020B0604020202020204" pitchFamily="34" charset="0"/>
                <a:cs typeface="Arial" panose="020B0604020202020204" pitchFamily="34" charset="0"/>
              </a:rPr>
              <a:t>Case Üzerine Çözüm Getiren Firmalar</a:t>
            </a:r>
          </a:p>
          <a:p>
            <a:pPr marL="285750" indent="-285750">
              <a:lnSpc>
                <a:spcPct val="150000"/>
              </a:lnSpc>
              <a:buFont typeface="Arial" panose="020B0604020202020204" pitchFamily="34" charset="0"/>
              <a:buChar char="•"/>
            </a:pPr>
            <a:r>
              <a:rPr lang="tr-TR" sz="3000" dirty="0">
                <a:latin typeface="Arial" panose="020B0604020202020204" pitchFamily="34" charset="0"/>
                <a:cs typeface="Arial" panose="020B0604020202020204" pitchFamily="34" charset="0"/>
              </a:rPr>
              <a:t>Projenin Gerçekleştirilmesi İçin Gerekli Adımlar</a:t>
            </a:r>
          </a:p>
          <a:p>
            <a:pPr marL="285750" indent="-285750">
              <a:lnSpc>
                <a:spcPct val="150000"/>
              </a:lnSpc>
              <a:buFont typeface="Arial" panose="020B0604020202020204" pitchFamily="34" charset="0"/>
              <a:buChar char="•"/>
            </a:pPr>
            <a:r>
              <a:rPr lang="tr-TR" sz="3000" dirty="0">
                <a:latin typeface="Arial" panose="020B0604020202020204" pitchFamily="34" charset="0"/>
                <a:cs typeface="Arial" panose="020B0604020202020204" pitchFamily="34" charset="0"/>
              </a:rPr>
              <a:t>Takım Üyeleri ve Geçmiş Deneyimleri</a:t>
            </a:r>
          </a:p>
          <a:p>
            <a:pPr marL="285750" indent="-285750">
              <a:lnSpc>
                <a:spcPct val="150000"/>
              </a:lnSpc>
              <a:buFont typeface="Arial" panose="020B0604020202020204" pitchFamily="34" charset="0"/>
              <a:buChar char="•"/>
            </a:pPr>
            <a:r>
              <a:rPr lang="tr-TR" sz="3000" dirty="0">
                <a:latin typeface="Arial" panose="020B0604020202020204" pitchFamily="34" charset="0"/>
                <a:cs typeface="Arial" panose="020B0604020202020204" pitchFamily="34" charset="0"/>
              </a:rPr>
              <a:t>Referanslar</a:t>
            </a:r>
          </a:p>
        </p:txBody>
      </p: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3"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Tree>
    <p:extLst>
      <p:ext uri="{BB962C8B-B14F-4D97-AF65-F5344CB8AC3E}">
        <p14:creationId xmlns:p14="http://schemas.microsoft.com/office/powerpoint/2010/main" val="124692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1864907" y="9"/>
            <a:ext cx="8796552" cy="1015663"/>
          </a:xfrm>
          <a:prstGeom prst="rect">
            <a:avLst/>
          </a:prstGeom>
          <a:noFill/>
        </p:spPr>
        <p:txBody>
          <a:bodyPr wrap="square" rtlCol="0">
            <a:spAutoFit/>
          </a:bodyPr>
          <a:lstStyle/>
          <a:p>
            <a:pPr>
              <a:lnSpc>
                <a:spcPct val="150000"/>
              </a:lnSpc>
            </a:pPr>
            <a:r>
              <a:rPr lang="tr-TR" sz="4000" dirty="0" err="1">
                <a:latin typeface="Arial" panose="020B0604020202020204" pitchFamily="34" charset="0"/>
                <a:cs typeface="Arial" panose="020B0604020202020204" pitchFamily="34" charset="0"/>
              </a:rPr>
              <a:t>Blokzincir</a:t>
            </a:r>
            <a:r>
              <a:rPr lang="tr-TR" sz="4000" dirty="0">
                <a:latin typeface="Arial" panose="020B0604020202020204" pitchFamily="34" charset="0"/>
                <a:cs typeface="Arial" panose="020B0604020202020204" pitchFamily="34" charset="0"/>
              </a:rPr>
              <a:t> Teknolojisi ile Çözüm Yolu</a:t>
            </a:r>
          </a:p>
        </p:txBody>
      </p:sp>
      <p:sp>
        <p:nvSpPr>
          <p:cNvPr id="16" name="Metin kutusu 15">
            <a:extLst>
              <a:ext uri="{FF2B5EF4-FFF2-40B4-BE49-F238E27FC236}">
                <a16:creationId xmlns:a16="http://schemas.microsoft.com/office/drawing/2014/main" id="{29643AB8-6696-42CB-AA62-0CFC71142EFE}"/>
              </a:ext>
            </a:extLst>
          </p:cNvPr>
          <p:cNvSpPr txBox="1"/>
          <p:nvPr/>
        </p:nvSpPr>
        <p:spPr>
          <a:xfrm>
            <a:off x="545294" y="1262066"/>
            <a:ext cx="11140440" cy="1323439"/>
          </a:xfrm>
          <a:prstGeom prst="rect">
            <a:avLst/>
          </a:prstGeom>
          <a:noFill/>
        </p:spPr>
        <p:txBody>
          <a:bodyPr wrap="square" rtlCol="0">
            <a:spAutoFit/>
          </a:bodyPr>
          <a:lstStyle/>
          <a:p>
            <a:pPr algn="just"/>
            <a:r>
              <a:rPr lang="tr-TR" sz="2000" dirty="0" err="1">
                <a:latin typeface="Arial" panose="020B0604020202020204" pitchFamily="34" charset="0"/>
                <a:cs typeface="Arial" panose="020B0604020202020204" pitchFamily="34" charset="0"/>
              </a:rPr>
              <a:t>Blokzincirdeki</a:t>
            </a:r>
            <a:r>
              <a:rPr lang="tr-TR" sz="2000" dirty="0">
                <a:latin typeface="Arial" panose="020B0604020202020204" pitchFamily="34" charset="0"/>
                <a:cs typeface="Arial" panose="020B0604020202020204" pitchFamily="34" charset="0"/>
              </a:rPr>
              <a:t> sonraki bloklardan birindeki rota planlama talebine rota planlayıcı tarafından verilen </a:t>
            </a:r>
            <a:r>
              <a:rPr lang="tr-TR" sz="2000" dirty="0" err="1">
                <a:latin typeface="Arial" panose="020B0604020202020204" pitchFamily="34" charset="0"/>
                <a:cs typeface="Arial" panose="020B0604020202020204" pitchFamily="34" charset="0"/>
              </a:rPr>
              <a:t>Python</a:t>
            </a:r>
            <a:r>
              <a:rPr lang="tr-TR" sz="2000" dirty="0">
                <a:latin typeface="Arial" panose="020B0604020202020204" pitchFamily="34" charset="0"/>
                <a:cs typeface="Arial" panose="020B0604020202020204" pitchFamily="34" charset="0"/>
              </a:rPr>
              <a:t> dilinde yazılmış cevap işlemi (</a:t>
            </a:r>
            <a:r>
              <a:rPr lang="tr-TR" sz="2000" dirty="0" err="1">
                <a:latin typeface="Arial" panose="020B0604020202020204" pitchFamily="34" charset="0"/>
                <a:cs typeface="Arial" panose="020B0604020202020204" pitchFamily="34" charset="0"/>
              </a:rPr>
              <a:t>response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transaction</a:t>
            </a:r>
            <a:r>
              <a:rPr lang="tr-TR" sz="2000" dirty="0">
                <a:latin typeface="Arial" panose="020B0604020202020204" pitchFamily="34" charset="0"/>
                <a:cs typeface="Arial" panose="020B0604020202020204" pitchFamily="34" charset="0"/>
              </a:rPr>
              <a:t>-data </a:t>
            </a:r>
            <a:r>
              <a:rPr lang="tr-TR" sz="2000" dirty="0" err="1">
                <a:latin typeface="Arial" panose="020B0604020202020204" pitchFamily="34" charset="0"/>
                <a:cs typeface="Arial" panose="020B0604020202020204" pitchFamily="34" charset="0"/>
              </a:rPr>
              <a:t>payload</a:t>
            </a:r>
            <a:r>
              <a:rPr lang="tr-TR" sz="2000" dirty="0">
                <a:latin typeface="Arial" panose="020B0604020202020204" pitchFamily="34" charset="0"/>
                <a:cs typeface="Arial" panose="020B0604020202020204" pitchFamily="34" charset="0"/>
              </a:rPr>
              <a:t>):</a:t>
            </a:r>
          </a:p>
          <a:p>
            <a:pPr algn="just"/>
            <a:endParaRPr lang="tr-TR" sz="2000" dirty="0">
              <a:latin typeface="Arial" panose="020B0604020202020204" pitchFamily="34" charset="0"/>
              <a:cs typeface="Arial" panose="020B0604020202020204" pitchFamily="34" charset="0"/>
            </a:endParaRPr>
          </a:p>
          <a:p>
            <a:pPr algn="just"/>
            <a:endParaRPr lang="tr-TR" sz="20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6A9D6DB-ADF4-4347-8BEC-F8E2492391BA}"/>
              </a:ext>
            </a:extLst>
          </p:cNvPr>
          <p:cNvSpPr>
            <a:spLocks noChangeArrowheads="1"/>
          </p:cNvSpPr>
          <p:nvPr/>
        </p:nvSpPr>
        <p:spPr bwMode="auto">
          <a:xfrm>
            <a:off x="3819575" y="2831899"/>
            <a:ext cx="4552849" cy="22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err="1">
                <a:ln>
                  <a:noFill/>
                </a:ln>
                <a:solidFill>
                  <a:schemeClr val="tx1"/>
                </a:solidFill>
                <a:effectLst/>
                <a:latin typeface="Arial Unicode MS"/>
              </a:rPr>
              <a:t>import</a:t>
            </a: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requests</a:t>
            </a:r>
            <a:r>
              <a:rPr kumimoji="0" lang="tr-TR" altLang="tr-TR" sz="1400" b="0" i="1"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err="1">
                <a:ln>
                  <a:noFill/>
                </a:ln>
                <a:solidFill>
                  <a:schemeClr val="tx1"/>
                </a:solidFill>
                <a:effectLst/>
                <a:latin typeface="Arial" panose="020B0604020202020204" pitchFamily="34" charset="0"/>
              </a:rPr>
              <a:t>payload</a:t>
            </a: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a:ln>
                  <a:noFill/>
                </a:ln>
                <a:solidFill>
                  <a:schemeClr val="tx1"/>
                </a:solidFill>
                <a:effectLst/>
                <a:latin typeface="Arial" panose="020B0604020202020204" pitchFamily="34" charset="0"/>
              </a:rPr>
              <a:t>=</a:t>
            </a:r>
            <a:r>
              <a:rPr kumimoji="0" lang="tr-TR" altLang="tr-TR" sz="1400" b="0" i="1" u="none" strike="noStrike" cap="none" normalizeH="0" baseline="0" dirty="0">
                <a:ln>
                  <a:noFill/>
                </a:ln>
                <a:solidFill>
                  <a:schemeClr val="tx1"/>
                </a:solidFill>
                <a:effectLst/>
                <a:latin typeface="Arial Unicode MS"/>
              </a:rPr>
              <a:t> { "</a:t>
            </a:r>
            <a:r>
              <a:rPr kumimoji="0" lang="tr-TR" altLang="tr-TR" sz="1400" b="0" i="1" u="none" strike="noStrike" cap="none" normalizeH="0" baseline="0" dirty="0" err="1">
                <a:ln>
                  <a:noFill/>
                </a:ln>
                <a:solidFill>
                  <a:schemeClr val="tx1"/>
                </a:solidFill>
                <a:effectLst/>
                <a:latin typeface="Arial Unicode MS"/>
              </a:rPr>
              <a:t>need_id</a:t>
            </a:r>
            <a:r>
              <a:rPr kumimoji="0" lang="tr-TR" altLang="tr-TR" sz="1400" b="0" i="1" u="none" strike="noStrike" cap="none" normalizeH="0" baseline="0" dirty="0">
                <a:ln>
                  <a:noFill/>
                </a:ln>
                <a:solidFill>
                  <a:schemeClr val="tx1"/>
                </a:solidFill>
                <a:effectLst/>
                <a:latin typeface="Arial Unicode MS"/>
              </a:rPr>
              <a:t>": "br6gp8i75d0329h",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expires_at</a:t>
            </a:r>
            <a:r>
              <a:rPr kumimoji="0" lang="tr-TR" altLang="tr-TR" sz="1400" b="0" i="1" u="none" strike="noStrike" cap="none" normalizeH="0" baseline="0" dirty="0">
                <a:ln>
                  <a:noFill/>
                </a:ln>
                <a:solidFill>
                  <a:schemeClr val="tx1"/>
                </a:solidFill>
                <a:effectLst/>
                <a:latin typeface="Arial Unicode MS"/>
              </a:rPr>
              <a:t>": "1513005539000",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price</a:t>
            </a:r>
            <a:r>
              <a:rPr kumimoji="0" lang="tr-TR" altLang="tr-TR" sz="1400" b="0" i="1" u="none" strike="noStrike" cap="none" normalizeH="0" baseline="0" dirty="0">
                <a:ln>
                  <a:noFill/>
                </a:ln>
                <a:solidFill>
                  <a:schemeClr val="tx1"/>
                </a:solidFill>
                <a:effectLst/>
                <a:latin typeface="Arial Unicode MS"/>
              </a:rPr>
              <a:t>": "100000000000000000",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price_type</a:t>
            </a: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flat</a:t>
            </a:r>
            <a:r>
              <a:rPr kumimoji="0" lang="tr-TR" altLang="tr-TR" sz="1400" b="0" i="1"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price_description</a:t>
            </a:r>
            <a:r>
              <a:rPr kumimoji="0" lang="tr-TR" altLang="tr-TR" sz="1400" b="0" i="1" u="none" strike="noStrike" cap="none" normalizeH="0" baseline="0" dirty="0">
                <a:ln>
                  <a:noFill/>
                </a:ln>
                <a:solidFill>
                  <a:schemeClr val="tx1"/>
                </a:solidFill>
                <a:effectLst/>
                <a:latin typeface="Arial Unicode MS"/>
              </a:rPr>
              <a:t>": "Total </a:t>
            </a:r>
            <a:r>
              <a:rPr kumimoji="0" lang="tr-TR" altLang="tr-TR" sz="1400" b="0" i="1" u="none" strike="noStrike" cap="none" normalizeH="0" baseline="0" dirty="0" err="1">
                <a:ln>
                  <a:noFill/>
                </a:ln>
                <a:solidFill>
                  <a:schemeClr val="tx1"/>
                </a:solidFill>
                <a:effectLst/>
                <a:latin typeface="Arial Unicode MS"/>
              </a:rPr>
              <a:t>price</a:t>
            </a:r>
            <a:r>
              <a:rPr kumimoji="0" lang="tr-TR" altLang="tr-TR" sz="1400" b="0" i="1"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err="1">
                <a:ln>
                  <a:noFill/>
                </a:ln>
                <a:solidFill>
                  <a:schemeClr val="tx1"/>
                </a:solidFill>
                <a:effectLst/>
                <a:latin typeface="Arial Unicode MS"/>
              </a:rPr>
              <a:t>eta</a:t>
            </a:r>
            <a:r>
              <a:rPr kumimoji="0" lang="tr-TR" altLang="tr-TR" sz="1400" b="0" i="1" u="none" strike="noStrike" cap="none" normalizeH="0" baseline="0" dirty="0">
                <a:ln>
                  <a:noFill/>
                </a:ln>
                <a:solidFill>
                  <a:schemeClr val="tx1"/>
                </a:solidFill>
                <a:effectLst/>
                <a:latin typeface="Arial Unicode MS"/>
              </a:rPr>
              <a:t>": "1513178334000",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sz="1400" b="0" i="1" u="none" strike="noStrike" cap="none" normalizeH="0" baseline="0" dirty="0" err="1">
                <a:ln>
                  <a:noFill/>
                </a:ln>
                <a:solidFill>
                  <a:schemeClr val="tx1"/>
                </a:solidFill>
                <a:effectLst/>
                <a:latin typeface="Arial" panose="020B0604020202020204" pitchFamily="34" charset="0"/>
              </a:rPr>
              <a:t>requests.post</a:t>
            </a:r>
            <a:r>
              <a:rPr kumimoji="0" lang="tr-TR" altLang="tr-TR" sz="1400" b="0" i="1" u="none" strike="noStrike" cap="none" normalizeH="0" baseline="0" dirty="0">
                <a:ln>
                  <a:noFill/>
                </a:ln>
                <a:solidFill>
                  <a:schemeClr val="tx1"/>
                </a:solidFill>
                <a:effectLst/>
                <a:latin typeface="Arial Unicode MS"/>
              </a:rPr>
              <a:t>("</a:t>
            </a:r>
            <a:r>
              <a:rPr kumimoji="0" lang="tr-TR" altLang="tr-TR" sz="1400" b="0" i="1" u="none" strike="noStrike" cap="none" normalizeH="0" baseline="0" dirty="0" err="1">
                <a:ln>
                  <a:noFill/>
                </a:ln>
                <a:solidFill>
                  <a:schemeClr val="tx1"/>
                </a:solidFill>
                <a:effectLst/>
                <a:latin typeface="Arial Unicode MS"/>
              </a:rPr>
              <a:t>bidding_endpoint_here</a:t>
            </a:r>
            <a:r>
              <a:rPr kumimoji="0" lang="tr-TR" altLang="tr-TR" sz="1400" b="0" i="1" u="none" strike="noStrike" cap="none" normalizeH="0" baseline="0" dirty="0">
                <a:ln>
                  <a:noFill/>
                </a:ln>
                <a:solidFill>
                  <a:schemeClr val="tx1"/>
                </a:solidFill>
                <a:effectLst/>
                <a:latin typeface="Arial Unicode MS"/>
              </a:rPr>
              <a:t>", </a:t>
            </a:r>
            <a:r>
              <a:rPr kumimoji="0" lang="tr-TR" altLang="tr-TR" sz="1400" b="0" i="1" u="none" strike="noStrike" cap="none" normalizeH="0" baseline="0" dirty="0">
                <a:ln>
                  <a:noFill/>
                </a:ln>
                <a:solidFill>
                  <a:schemeClr val="tx1"/>
                </a:solidFill>
                <a:effectLst/>
                <a:latin typeface="Arial" panose="020B0604020202020204" pitchFamily="34" charset="0"/>
              </a:rPr>
              <a:t>data=</a:t>
            </a:r>
            <a:r>
              <a:rPr kumimoji="0" lang="tr-TR" altLang="tr-TR" sz="1400" b="0" i="1" u="none" strike="noStrike" cap="none" normalizeH="0" baseline="0" dirty="0" err="1">
                <a:ln>
                  <a:noFill/>
                </a:ln>
                <a:solidFill>
                  <a:schemeClr val="tx1"/>
                </a:solidFill>
                <a:effectLst/>
                <a:latin typeface="Arial" panose="020B0604020202020204" pitchFamily="34" charset="0"/>
              </a:rPr>
              <a:t>payload</a:t>
            </a:r>
            <a:r>
              <a:rPr kumimoji="0" lang="tr-TR" altLang="tr-TR" sz="1400" b="0" i="1" u="none" strike="noStrike" cap="none" normalizeH="0" baseline="0" dirty="0">
                <a:ln>
                  <a:noFill/>
                </a:ln>
                <a:solidFill>
                  <a:schemeClr val="tx1"/>
                </a:solidFill>
                <a:effectLst/>
                <a:latin typeface="Arial Unicode MS"/>
              </a:rPr>
              <a:t>) </a:t>
            </a:r>
            <a:endParaRPr kumimoji="0" lang="tr-TR" altLang="tr-TR" sz="1400" b="0"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1148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1864907" y="9"/>
            <a:ext cx="8796552" cy="1015663"/>
          </a:xfrm>
          <a:prstGeom prst="rect">
            <a:avLst/>
          </a:prstGeom>
          <a:noFill/>
        </p:spPr>
        <p:txBody>
          <a:bodyPr wrap="square" rtlCol="0">
            <a:spAutoFit/>
          </a:bodyPr>
          <a:lstStyle/>
          <a:p>
            <a:pPr>
              <a:lnSpc>
                <a:spcPct val="150000"/>
              </a:lnSpc>
            </a:pPr>
            <a:r>
              <a:rPr lang="tr-TR" sz="4000" dirty="0" err="1">
                <a:latin typeface="Arial" panose="020B0604020202020204" pitchFamily="34" charset="0"/>
                <a:cs typeface="Arial" panose="020B0604020202020204" pitchFamily="34" charset="0"/>
              </a:rPr>
              <a:t>Blokzincir</a:t>
            </a:r>
            <a:r>
              <a:rPr lang="tr-TR" sz="4000" dirty="0">
                <a:latin typeface="Arial" panose="020B0604020202020204" pitchFamily="34" charset="0"/>
                <a:cs typeface="Arial" panose="020B0604020202020204" pitchFamily="34" charset="0"/>
              </a:rPr>
              <a:t> Teknolojisi ile Çözüm Yolu</a:t>
            </a:r>
          </a:p>
        </p:txBody>
      </p:sp>
      <p:sp>
        <p:nvSpPr>
          <p:cNvPr id="2" name="Rectangle 1">
            <a:extLst>
              <a:ext uri="{FF2B5EF4-FFF2-40B4-BE49-F238E27FC236}">
                <a16:creationId xmlns:a16="http://schemas.microsoft.com/office/drawing/2014/main" id="{0AA344EB-BBA4-4CB3-8AE3-D4159FA306DB}"/>
              </a:ext>
            </a:extLst>
          </p:cNvPr>
          <p:cNvSpPr>
            <a:spLocks noChangeArrowheads="1"/>
          </p:cNvSpPr>
          <p:nvPr/>
        </p:nvSpPr>
        <p:spPr bwMode="auto">
          <a:xfrm>
            <a:off x="2926081" y="2572609"/>
            <a:ext cx="7239000" cy="3250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b="0" i="1" u="none" strike="noStrike" cap="none" normalizeH="0" baseline="0" dirty="0">
                <a:ln>
                  <a:noFill/>
                </a:ln>
                <a:solidFill>
                  <a:schemeClr val="tx1"/>
                </a:solidFill>
                <a:effectLst/>
                <a:latin typeface="Arial Unicode MS"/>
              </a:rPr>
              <a:t>pragma </a:t>
            </a:r>
            <a:r>
              <a:rPr kumimoji="0" lang="tr-TR" altLang="tr-TR" b="0" i="1" u="none" strike="noStrike" cap="none" normalizeH="0" baseline="0" dirty="0" err="1">
                <a:ln>
                  <a:noFill/>
                </a:ln>
                <a:solidFill>
                  <a:schemeClr val="tx1"/>
                </a:solidFill>
                <a:effectLst/>
                <a:latin typeface="Arial Unicode MS"/>
              </a:rPr>
              <a:t>solidity</a:t>
            </a:r>
            <a:r>
              <a:rPr kumimoji="0" lang="tr-TR" altLang="tr-TR" b="0" i="1" u="none" strike="noStrike" cap="none" normalizeH="0" baseline="0" dirty="0">
                <a:ln>
                  <a:noFill/>
                </a:ln>
                <a:solidFill>
                  <a:schemeClr val="tx1"/>
                </a:solidFill>
                <a:effectLst/>
                <a:latin typeface="Arial Unicode MS"/>
              </a:rPr>
              <a:t> </a:t>
            </a:r>
            <a:r>
              <a:rPr kumimoji="0" lang="tr-TR" altLang="tr-TR" b="0" i="1" u="none" strike="noStrike" cap="none" normalizeH="0" baseline="0" dirty="0">
                <a:ln>
                  <a:noFill/>
                </a:ln>
                <a:solidFill>
                  <a:schemeClr val="tx1"/>
                </a:solidFill>
                <a:effectLst/>
                <a:latin typeface="Arial" panose="020B0604020202020204" pitchFamily="34" charset="0"/>
              </a:rPr>
              <a:t>&gt;=</a:t>
            </a:r>
            <a:r>
              <a:rPr kumimoji="0" lang="tr-TR" altLang="tr-TR" b="0" i="1" u="none" strike="noStrike" cap="none" normalizeH="0" baseline="0" dirty="0">
                <a:ln>
                  <a:noFill/>
                </a:ln>
                <a:solidFill>
                  <a:schemeClr val="tx1"/>
                </a:solidFill>
                <a:effectLst/>
                <a:latin typeface="Arial Unicode MS"/>
              </a:rPr>
              <a:t>0.4.21 </a:t>
            </a:r>
            <a:r>
              <a:rPr kumimoji="0" lang="tr-TR" altLang="tr-TR" b="0" i="1" u="none" strike="noStrike" cap="none" normalizeH="0" baseline="0" dirty="0">
                <a:ln>
                  <a:noFill/>
                </a:ln>
                <a:solidFill>
                  <a:schemeClr val="tx1"/>
                </a:solidFill>
                <a:effectLst/>
                <a:latin typeface="Arial" panose="020B0604020202020204" pitchFamily="34" charset="0"/>
              </a:rPr>
              <a:t>&lt;</a:t>
            </a:r>
            <a:r>
              <a:rPr kumimoji="0" lang="tr-TR" altLang="tr-TR" b="0" i="1" u="none" strike="noStrike" cap="none" normalizeH="0" baseline="0" dirty="0">
                <a:ln>
                  <a:noFill/>
                </a:ln>
                <a:solidFill>
                  <a:schemeClr val="tx1"/>
                </a:solidFill>
                <a:effectLst/>
                <a:latin typeface="Arial Unicode MS"/>
              </a:rPr>
              <a:t>0.6.0;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tr-TR" altLang="tr-TR" b="0" i="1"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30000"/>
              </a:spcBef>
              <a:spcAft>
                <a:spcPct val="0"/>
              </a:spcAft>
              <a:buClrTx/>
              <a:buSzTx/>
              <a:buFontTx/>
              <a:buNone/>
              <a:tabLst/>
            </a:pPr>
            <a:r>
              <a:rPr lang="tr-TR" altLang="tr-TR" i="1" dirty="0" err="1">
                <a:latin typeface="Arial Unicode MS"/>
              </a:rPr>
              <a:t>c</a:t>
            </a:r>
            <a:r>
              <a:rPr kumimoji="0" lang="tr-TR" altLang="tr-TR" b="0" i="1" u="none" strike="noStrike" cap="none" normalizeH="0" baseline="0" dirty="0" err="1">
                <a:ln>
                  <a:noFill/>
                </a:ln>
                <a:solidFill>
                  <a:schemeClr val="tx1"/>
                </a:solidFill>
                <a:effectLst/>
                <a:latin typeface="Arial Unicode MS"/>
              </a:rPr>
              <a:t>ontract</a:t>
            </a:r>
            <a:r>
              <a:rPr kumimoji="0" lang="tr-TR" altLang="tr-TR" b="0" i="1" u="none" strike="noStrike" cap="none" normalizeH="0" baseline="0" dirty="0">
                <a:ln>
                  <a:noFill/>
                </a:ln>
                <a:solidFill>
                  <a:schemeClr val="tx1"/>
                </a:solidFill>
                <a:effectLst/>
                <a:latin typeface="Arial Unicode MS"/>
              </a:rPr>
              <a:t> </a:t>
            </a:r>
            <a:r>
              <a:rPr lang="tr-TR" altLang="tr-TR" i="1" dirty="0" err="1">
                <a:latin typeface="Arial Unicode MS"/>
              </a:rPr>
              <a:t>GoToPark</a:t>
            </a:r>
            <a:r>
              <a:rPr kumimoji="0" lang="tr-TR" altLang="tr-TR" b="0" i="1"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tr-TR" altLang="tr-TR" b="0" i="1" u="none" strike="noStrike" cap="none" normalizeH="0" baseline="0" dirty="0">
                <a:ln>
                  <a:noFill/>
                </a:ln>
                <a:solidFill>
                  <a:schemeClr val="tx1"/>
                </a:solidFill>
                <a:effectLst/>
                <a:latin typeface="Arial Unicode MS"/>
              </a:rPr>
              <a:t>	</a:t>
            </a:r>
            <a:r>
              <a:rPr kumimoji="0" lang="tr-TR" altLang="tr-TR" b="0" i="1" u="none" strike="noStrike" cap="none" normalizeH="0" baseline="0" dirty="0" err="1">
                <a:ln>
                  <a:noFill/>
                </a:ln>
                <a:solidFill>
                  <a:schemeClr val="tx1"/>
                </a:solidFill>
                <a:effectLst/>
                <a:latin typeface="Arial Unicode MS"/>
              </a:rPr>
              <a:t>event</a:t>
            </a:r>
            <a:r>
              <a:rPr kumimoji="0" lang="tr-TR" altLang="tr-TR" b="0" i="1" u="none" strike="noStrike" cap="none" normalizeH="0" baseline="0" dirty="0">
                <a:ln>
                  <a:noFill/>
                </a:ln>
                <a:solidFill>
                  <a:schemeClr val="tx1"/>
                </a:solidFill>
                <a:effectLst/>
                <a:latin typeface="Arial Unicode MS"/>
              </a:rPr>
              <a:t> </a:t>
            </a:r>
            <a:r>
              <a:rPr lang="tr-TR" altLang="tr-TR" i="1" dirty="0" err="1">
                <a:latin typeface="Arial" panose="020B0604020202020204" pitchFamily="34" charset="0"/>
              </a:rPr>
              <a:t>P</a:t>
            </a:r>
            <a:r>
              <a:rPr kumimoji="0" lang="tr-TR" altLang="tr-TR" b="0" i="1" u="none" strike="noStrike" cap="none" normalizeH="0" baseline="0" dirty="0" err="1">
                <a:ln>
                  <a:noFill/>
                </a:ln>
                <a:solidFill>
                  <a:schemeClr val="tx1"/>
                </a:solidFill>
                <a:effectLst/>
                <a:latin typeface="Arial" panose="020B0604020202020204" pitchFamily="34" charset="0"/>
              </a:rPr>
              <a:t>arkingLot</a:t>
            </a:r>
            <a:r>
              <a:rPr kumimoji="0" lang="tr-TR" altLang="tr-TR" b="0" i="1" u="none" strike="noStrike" cap="none" normalizeH="0" baseline="0" dirty="0">
                <a:ln>
                  <a:noFill/>
                </a:ln>
                <a:solidFill>
                  <a:schemeClr val="tx1"/>
                </a:solidFill>
                <a:effectLst/>
                <a:latin typeface="Arial Unicode MS"/>
              </a:rPr>
              <a:t>(</a:t>
            </a:r>
            <a:r>
              <a:rPr kumimoji="0" lang="tr-TR" altLang="tr-TR" b="0" i="1" u="none" strike="noStrike" cap="none" normalizeH="0" baseline="0" dirty="0" err="1">
                <a:ln>
                  <a:noFill/>
                </a:ln>
                <a:solidFill>
                  <a:schemeClr val="tx1"/>
                </a:solidFill>
                <a:effectLst/>
                <a:latin typeface="Arial Unicode MS"/>
              </a:rPr>
              <a:t>address</a:t>
            </a:r>
            <a:r>
              <a:rPr kumimoji="0" lang="tr-TR" altLang="tr-TR" b="0" i="1" u="none" strike="noStrike" cap="none" normalizeH="0" baseline="0" dirty="0">
                <a:ln>
                  <a:noFill/>
                </a:ln>
                <a:solidFill>
                  <a:schemeClr val="tx1"/>
                </a:solidFill>
                <a:effectLst/>
                <a:latin typeface="Arial Unicode MS"/>
              </a:rPr>
              <a:t> </a:t>
            </a:r>
            <a:r>
              <a:rPr kumimoji="0" lang="tr-TR" altLang="tr-TR" b="0" i="1" u="none" strike="noStrike" cap="none" normalizeH="0" baseline="0" dirty="0">
                <a:ln>
                  <a:noFill/>
                </a:ln>
                <a:solidFill>
                  <a:schemeClr val="tx1"/>
                </a:solidFill>
                <a:effectLst/>
                <a:latin typeface="Arial" panose="020B0604020202020204" pitchFamily="34" charset="0"/>
              </a:rPr>
              <a:t>lot</a:t>
            </a:r>
            <a:r>
              <a:rPr kumimoji="0" lang="tr-TR" altLang="tr-TR" b="0" i="1" u="none" strike="noStrike" cap="none" normalizeH="0" baseline="0" dirty="0">
                <a:ln>
                  <a:noFill/>
                </a:ln>
                <a:solidFill>
                  <a:schemeClr val="tx1"/>
                </a:solidFill>
                <a:effectLst/>
                <a:latin typeface="Arial Unicode MS"/>
              </a:rPr>
              <a:t>, </a:t>
            </a:r>
            <a:r>
              <a:rPr kumimoji="0" lang="tr-TR" altLang="tr-TR" b="0" i="1" u="none" strike="noStrike" cap="none" normalizeH="0" baseline="0" dirty="0" err="1">
                <a:ln>
                  <a:noFill/>
                </a:ln>
                <a:solidFill>
                  <a:schemeClr val="tx1"/>
                </a:solidFill>
                <a:effectLst/>
                <a:latin typeface="Arial Unicode MS"/>
              </a:rPr>
              <a:t>uint</a:t>
            </a:r>
            <a:r>
              <a:rPr kumimoji="0" lang="tr-TR" altLang="tr-TR" b="0" i="1" u="none" strike="noStrike" cap="none" normalizeH="0" baseline="0" dirty="0">
                <a:ln>
                  <a:noFill/>
                </a:ln>
                <a:solidFill>
                  <a:schemeClr val="tx1"/>
                </a:solidFill>
                <a:effectLst/>
                <a:latin typeface="Arial Unicode MS"/>
              </a:rPr>
              <a:t> </a:t>
            </a:r>
            <a:r>
              <a:rPr kumimoji="0" lang="tr-TR" altLang="tr-TR" b="0" i="1" u="none" strike="noStrike" cap="none" normalizeH="0" baseline="0" dirty="0" err="1">
                <a:ln>
                  <a:noFill/>
                </a:ln>
                <a:solidFill>
                  <a:schemeClr val="tx1"/>
                </a:solidFill>
                <a:effectLst/>
                <a:latin typeface="Arial" panose="020B0604020202020204" pitchFamily="34" charset="0"/>
              </a:rPr>
              <a:t>price</a:t>
            </a:r>
            <a:r>
              <a:rPr kumimoji="0" lang="tr-TR" altLang="tr-TR" b="0" i="1"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tr-TR" altLang="tr-TR" b="0" i="1"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30000"/>
              </a:spcBef>
              <a:spcAft>
                <a:spcPct val="0"/>
              </a:spcAft>
              <a:buClrTx/>
              <a:buSzTx/>
              <a:buFontTx/>
              <a:buNone/>
              <a:tabLst/>
            </a:pPr>
            <a:r>
              <a:rPr lang="tr-TR" altLang="tr-TR" i="1" dirty="0">
                <a:latin typeface="Arial Unicode MS"/>
              </a:rPr>
              <a:t>	</a:t>
            </a:r>
            <a:r>
              <a:rPr kumimoji="0" lang="tr-TR" altLang="tr-TR" b="0" i="1" u="none" strike="noStrike" cap="none" normalizeH="0" baseline="0" dirty="0" err="1">
                <a:ln>
                  <a:noFill/>
                </a:ln>
                <a:solidFill>
                  <a:schemeClr val="tx1"/>
                </a:solidFill>
                <a:effectLst/>
                <a:latin typeface="Arial Unicode MS"/>
              </a:rPr>
              <a:t>function</a:t>
            </a:r>
            <a:r>
              <a:rPr kumimoji="0" lang="tr-TR" altLang="tr-TR" b="0" i="1" u="none" strike="noStrike" cap="none" normalizeH="0" baseline="0" dirty="0">
                <a:ln>
                  <a:noFill/>
                </a:ln>
                <a:solidFill>
                  <a:schemeClr val="tx1"/>
                </a:solidFill>
                <a:effectLst/>
                <a:latin typeface="Arial Unicode MS"/>
              </a:rPr>
              <a:t> </a:t>
            </a:r>
            <a:r>
              <a:rPr kumimoji="0" lang="tr-TR" altLang="tr-TR" b="0" i="1" u="none" strike="noStrike" cap="none" normalizeH="0" baseline="0" dirty="0" err="1">
                <a:ln>
                  <a:noFill/>
                </a:ln>
                <a:solidFill>
                  <a:schemeClr val="tx1"/>
                </a:solidFill>
                <a:effectLst/>
                <a:latin typeface="Arial" panose="020B0604020202020204" pitchFamily="34" charset="0"/>
              </a:rPr>
              <a:t>bid</a:t>
            </a:r>
            <a:r>
              <a:rPr kumimoji="0" lang="tr-TR" altLang="tr-TR" b="0" i="1" u="none" strike="noStrike" cap="none" normalizeH="0" baseline="0" dirty="0">
                <a:ln>
                  <a:noFill/>
                </a:ln>
                <a:solidFill>
                  <a:schemeClr val="tx1"/>
                </a:solidFill>
                <a:effectLst/>
                <a:latin typeface="Arial Unicode MS"/>
              </a:rPr>
              <a:t>() </a:t>
            </a:r>
            <a:r>
              <a:rPr kumimoji="0" lang="tr-TR" altLang="tr-TR" b="0" i="1" u="none" strike="noStrike" cap="none" normalizeH="0" baseline="0" dirty="0" err="1">
                <a:ln>
                  <a:noFill/>
                </a:ln>
                <a:solidFill>
                  <a:schemeClr val="tx1"/>
                </a:solidFill>
                <a:effectLst/>
                <a:latin typeface="Arial Unicode MS"/>
              </a:rPr>
              <a:t>view</a:t>
            </a:r>
            <a:r>
              <a:rPr kumimoji="0" lang="tr-TR" altLang="tr-TR" b="0" i="1" u="none" strike="noStrike" cap="none" normalizeH="0" baseline="0" dirty="0">
                <a:ln>
                  <a:noFill/>
                </a:ln>
                <a:solidFill>
                  <a:schemeClr val="tx1"/>
                </a:solidFill>
                <a:effectLst/>
                <a:latin typeface="Arial Unicode MS"/>
              </a:rPr>
              <a:t> </a:t>
            </a:r>
            <a:r>
              <a:rPr kumimoji="0" lang="tr-TR" altLang="tr-TR" b="0" i="1" u="none" strike="noStrike" cap="none" normalizeH="0" baseline="0" dirty="0" err="1">
                <a:ln>
                  <a:noFill/>
                </a:ln>
                <a:solidFill>
                  <a:schemeClr val="tx1"/>
                </a:solidFill>
                <a:effectLst/>
                <a:latin typeface="Arial Unicode MS"/>
              </a:rPr>
              <a:t>public</a:t>
            </a:r>
            <a:r>
              <a:rPr kumimoji="0" lang="tr-TR" altLang="tr-TR" b="0" i="1" u="none" strike="noStrike" cap="none" normalizeH="0" baseline="0" dirty="0">
                <a:ln>
                  <a:noFill/>
                </a:ln>
                <a:solidFill>
                  <a:schemeClr val="tx1"/>
                </a:solidFill>
                <a:effectLst/>
                <a:latin typeface="Arial Unicode MS"/>
              </a:rPr>
              <a:t> { </a:t>
            </a:r>
          </a:p>
          <a:p>
            <a:pPr lvl="0" defTabSz="914400" eaLnBrk="0" fontAlgn="base" hangingPunct="0">
              <a:spcBef>
                <a:spcPct val="30000"/>
              </a:spcBef>
              <a:spcAft>
                <a:spcPct val="0"/>
              </a:spcAft>
            </a:pPr>
            <a:r>
              <a:rPr lang="tr-TR" altLang="tr-TR" i="1" dirty="0">
                <a:latin typeface="Arial Unicode MS"/>
              </a:rPr>
              <a:t>		</a:t>
            </a:r>
            <a:r>
              <a:rPr kumimoji="0" lang="tr-TR" altLang="tr-TR" b="0" i="1" u="none" strike="noStrike" cap="none" normalizeH="0" baseline="0" dirty="0" err="1">
                <a:ln>
                  <a:noFill/>
                </a:ln>
                <a:solidFill>
                  <a:schemeClr val="tx1"/>
                </a:solidFill>
                <a:effectLst/>
                <a:latin typeface="Arial Unicode MS"/>
              </a:rPr>
              <a:t>emit</a:t>
            </a:r>
            <a:r>
              <a:rPr kumimoji="0" lang="tr-TR" altLang="tr-TR" b="0" i="1" u="none" strike="noStrike" cap="none" normalizeH="0" baseline="0" dirty="0">
                <a:ln>
                  <a:noFill/>
                </a:ln>
                <a:solidFill>
                  <a:schemeClr val="tx1"/>
                </a:solidFill>
                <a:effectLst/>
                <a:latin typeface="Arial Unicode MS"/>
              </a:rPr>
              <a:t> </a:t>
            </a:r>
            <a:r>
              <a:rPr lang="tr-TR" altLang="tr-TR" i="1" dirty="0" err="1">
                <a:latin typeface="Arial" panose="020B0604020202020204" pitchFamily="34" charset="0"/>
              </a:rPr>
              <a:t>ParkingLot</a:t>
            </a:r>
            <a:r>
              <a:rPr kumimoji="0" lang="tr-TR" altLang="tr-TR" b="0" i="1" u="none" strike="noStrike" cap="none" normalizeH="0" baseline="0" dirty="0">
                <a:ln>
                  <a:noFill/>
                </a:ln>
                <a:solidFill>
                  <a:schemeClr val="tx1"/>
                </a:solidFill>
                <a:effectLst/>
                <a:latin typeface="Arial Unicode MS"/>
              </a:rPr>
              <a:t>(</a:t>
            </a:r>
            <a:r>
              <a:rPr kumimoji="0" lang="tr-TR" altLang="tr-TR" b="0" i="1" u="none" strike="noStrike" cap="none" normalizeH="0" baseline="0" dirty="0" err="1">
                <a:ln>
                  <a:noFill/>
                </a:ln>
                <a:solidFill>
                  <a:schemeClr val="tx1"/>
                </a:solidFill>
                <a:effectLst/>
                <a:latin typeface="Arial Unicode MS"/>
              </a:rPr>
              <a:t>msg.location</a:t>
            </a:r>
            <a:r>
              <a:rPr kumimoji="0" lang="tr-TR" altLang="tr-TR" b="0" i="1" u="none" strike="noStrike" cap="none" normalizeH="0" baseline="0" dirty="0">
                <a:ln>
                  <a:noFill/>
                </a:ln>
                <a:solidFill>
                  <a:schemeClr val="tx1"/>
                </a:solidFill>
                <a:effectLst/>
                <a:latin typeface="Arial Unicode MS"/>
              </a:rPr>
              <a:t>, </a:t>
            </a:r>
            <a:r>
              <a:rPr kumimoji="0" lang="tr-TR" altLang="tr-TR" b="0" i="1" u="none" strike="noStrike" cap="none" normalizeH="0" baseline="0" dirty="0" err="1">
                <a:ln>
                  <a:noFill/>
                </a:ln>
                <a:solidFill>
                  <a:schemeClr val="tx1"/>
                </a:solidFill>
                <a:effectLst/>
                <a:latin typeface="Arial Unicode MS"/>
              </a:rPr>
              <a:t>msg.fee</a:t>
            </a:r>
            <a:r>
              <a:rPr kumimoji="0" lang="tr-TR" altLang="tr-TR" b="0" i="1"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tr-TR" altLang="tr-TR" i="1" dirty="0">
                <a:latin typeface="Arial Unicode MS"/>
              </a:rPr>
              <a:t>	</a:t>
            </a:r>
            <a:r>
              <a:rPr kumimoji="0" lang="tr-TR" altLang="tr-TR" b="0" i="1" u="none" strike="noStrike" cap="none" normalizeH="0" baseline="0" dirty="0">
                <a:ln>
                  <a:noFill/>
                </a:ln>
                <a:solidFill>
                  <a:schemeClr val="tx1"/>
                </a:solidFill>
                <a:effectLst/>
                <a:latin typeface="Arial Unicode MS"/>
              </a:rPr>
              <a:t>}</a:t>
            </a:r>
            <a:r>
              <a:rPr kumimoji="0" lang="tr-TR" altLang="tr-TR" b="0" i="1"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r>
              <a:rPr lang="tr-TR" altLang="tr-TR" i="1" dirty="0">
                <a:latin typeface="Arial" panose="020B0604020202020204" pitchFamily="34" charset="0"/>
              </a:rPr>
              <a:t>}</a:t>
            </a:r>
            <a:endParaRPr kumimoji="0" lang="tr-TR" altLang="tr-TR" b="0" i="1" u="none" strike="noStrike" cap="none" normalizeH="0" baseline="0" dirty="0">
              <a:ln>
                <a:noFill/>
              </a:ln>
              <a:solidFill>
                <a:schemeClr val="tx1"/>
              </a:solidFill>
              <a:effectLst/>
              <a:latin typeface="Arial" panose="020B0604020202020204" pitchFamily="34" charset="0"/>
            </a:endParaRPr>
          </a:p>
        </p:txBody>
      </p:sp>
      <p:sp>
        <p:nvSpPr>
          <p:cNvPr id="3" name="Metin kutusu 2">
            <a:extLst>
              <a:ext uri="{FF2B5EF4-FFF2-40B4-BE49-F238E27FC236}">
                <a16:creationId xmlns:a16="http://schemas.microsoft.com/office/drawing/2014/main" id="{5466254A-CADF-4CB2-830C-5662D312A18B}"/>
              </a:ext>
            </a:extLst>
          </p:cNvPr>
          <p:cNvSpPr txBox="1"/>
          <p:nvPr/>
        </p:nvSpPr>
        <p:spPr>
          <a:xfrm>
            <a:off x="579120" y="1324289"/>
            <a:ext cx="11308079" cy="707886"/>
          </a:xfrm>
          <a:prstGeom prst="rect">
            <a:avLst/>
          </a:prstGeom>
          <a:noFill/>
        </p:spPr>
        <p:txBody>
          <a:bodyPr wrap="square" rtlCol="0">
            <a:spAutoFit/>
          </a:bodyPr>
          <a:lstStyle/>
          <a:p>
            <a:pPr algn="just"/>
            <a:r>
              <a:rPr lang="tr-TR" sz="2000" dirty="0">
                <a:latin typeface="Arial" panose="020B0604020202020204" pitchFamily="34" charset="0"/>
                <a:cs typeface="Arial" panose="020B0604020202020204" pitchFamily="34" charset="0"/>
              </a:rPr>
              <a:t>Bloklar içerisinde işlemlerin yanı sıra yer alacak akıllı sözleşmelerle araçların haberleşmesinde ve davranışlarında esneklik sağlanabilecektir.</a:t>
            </a:r>
          </a:p>
        </p:txBody>
      </p:sp>
    </p:spTree>
    <p:extLst>
      <p:ext uri="{BB962C8B-B14F-4D97-AF65-F5344CB8AC3E}">
        <p14:creationId xmlns:p14="http://schemas.microsoft.com/office/powerpoint/2010/main" val="2004901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sp>
        <p:nvSpPr>
          <p:cNvPr id="9" name="Metin kutusu 8"/>
          <p:cNvSpPr txBox="1"/>
          <p:nvPr/>
        </p:nvSpPr>
        <p:spPr>
          <a:xfrm>
            <a:off x="289932" y="989808"/>
            <a:ext cx="11709679" cy="415498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tr-TR" sz="1600" dirty="0" err="1">
                <a:latin typeface="Arial" panose="020B0604020202020204" pitchFamily="34" charset="0"/>
                <a:cs typeface="Arial" panose="020B0604020202020204" pitchFamily="34" charset="0"/>
              </a:rPr>
              <a:t>Blockchain</a:t>
            </a:r>
            <a:r>
              <a:rPr lang="tr-TR" sz="1600" dirty="0">
                <a:latin typeface="Arial" panose="020B0604020202020204" pitchFamily="34" charset="0"/>
                <a:cs typeface="Arial" panose="020B0604020202020204" pitchFamily="34" charset="0"/>
              </a:rPr>
              <a:t> teknolojisi, verilerin aktarımı ile ilgili etkileşimler de dahil olmak üzere en güvenli altyapıyı sunduğundan dolayı, belirli bir sürüşün, yolculuğun veya teslimatın katılımcıları arasındaki iletişim güvenli kalacaktır. Böylece firma ile müşteri arasındaki güven de sürekli yüksek kalabilecektir. Bu da, firmalara artan bir yatırım eğrisi olarak geri dönecektir.</a:t>
            </a:r>
          </a:p>
          <a:p>
            <a:pPr marL="285750" indent="-285750" algn="just">
              <a:lnSpc>
                <a:spcPct val="150000"/>
              </a:lnSpc>
              <a:buFont typeface="Arial" panose="020B0604020202020204" pitchFamily="34" charset="0"/>
              <a:buChar char="•"/>
            </a:pPr>
            <a:r>
              <a:rPr lang="tr-TR" sz="1600" dirty="0">
                <a:latin typeface="Arial" panose="020B0604020202020204" pitchFamily="34" charset="0"/>
                <a:cs typeface="Arial" panose="020B0604020202020204" pitchFamily="34" charset="0"/>
              </a:rPr>
              <a:t>Firmalar kendi araç filoları için altyapı oluşturmak zorunda kalmayacak olup mevcut ve güvenli bir sisteme dahil olacaklardır.</a:t>
            </a:r>
          </a:p>
          <a:p>
            <a:pPr marL="285750" indent="-285750" algn="just">
              <a:lnSpc>
                <a:spcPct val="150000"/>
              </a:lnSpc>
              <a:buFont typeface="Arial" panose="020B0604020202020204" pitchFamily="34" charset="0"/>
              <a:buChar char="•"/>
            </a:pPr>
            <a:r>
              <a:rPr lang="tr-TR" sz="1600" dirty="0" err="1">
                <a:latin typeface="Arial" panose="020B0604020202020204" pitchFamily="34" charset="0"/>
                <a:cs typeface="Arial" panose="020B0604020202020204" pitchFamily="34" charset="0"/>
              </a:rPr>
              <a:t>Blokzincir</a:t>
            </a:r>
            <a:r>
              <a:rPr lang="tr-TR" sz="1600" dirty="0">
                <a:latin typeface="Arial" panose="020B0604020202020204" pitchFamily="34" charset="0"/>
                <a:cs typeface="Arial" panose="020B0604020202020204" pitchFamily="34" charset="0"/>
              </a:rPr>
              <a:t> güvenli bir altyapı sunması itibariyle otonom araçların kullanımının uygulamaya geçmesini hızlandırıp tetikleyebilecek. Böylece, bu araçların insanlar için ulaşım seçeneklerini arttırma, şehirlerin ve araçların park etme yollarını değiştirme ve daha önemlisi insan hayatı kurtarma potansiyeline sahip olmaları nihayetinde pratik yaşamda uygulanacaktır. Bunun yanı sıra otonom araç pazarıyla aynı istikamette devam eden elektrikli veya </a:t>
            </a:r>
            <a:r>
              <a:rPr lang="tr-TR" sz="1600" dirty="0" err="1">
                <a:latin typeface="Arial" panose="020B0604020202020204" pitchFamily="34" charset="0"/>
                <a:cs typeface="Arial" panose="020B0604020202020204" pitchFamily="34" charset="0"/>
              </a:rPr>
              <a:t>hybrid</a:t>
            </a:r>
            <a:r>
              <a:rPr lang="tr-TR" sz="1600" dirty="0">
                <a:latin typeface="Arial" panose="020B0604020202020204" pitchFamily="34" charset="0"/>
                <a:cs typeface="Arial" panose="020B0604020202020204" pitchFamily="34" charset="0"/>
              </a:rPr>
              <a:t> araçlar aracılığı ile en azından insanlardan daha optimal bir kullanım ile CO</a:t>
            </a:r>
            <a:r>
              <a:rPr lang="tr-TR" sz="1600" baseline="-25000" dirty="0">
                <a:latin typeface="Arial" panose="020B0604020202020204" pitchFamily="34" charset="0"/>
                <a:cs typeface="Arial" panose="020B0604020202020204" pitchFamily="34" charset="0"/>
              </a:rPr>
              <a:t>2</a:t>
            </a:r>
            <a:r>
              <a:rPr lang="tr-TR" sz="1600" dirty="0">
                <a:latin typeface="Arial" panose="020B0604020202020204" pitchFamily="34" charset="0"/>
                <a:cs typeface="Arial" panose="020B0604020202020204" pitchFamily="34" charset="0"/>
              </a:rPr>
              <a:t> emisyonu da azalmış olacaktır. Söz konusu firmalar bu dönüşüme öncülük etmiş olacaktır.</a:t>
            </a:r>
          </a:p>
          <a:p>
            <a:pPr marL="285750" indent="-285750" algn="just">
              <a:lnSpc>
                <a:spcPct val="150000"/>
              </a:lnSpc>
              <a:buFont typeface="Arial" panose="020B0604020202020204" pitchFamily="34" charset="0"/>
              <a:buChar char="•"/>
            </a:pPr>
            <a:endParaRPr lang="tr-TR" sz="1600" dirty="0">
              <a:latin typeface="Arial" panose="020B0604020202020204" pitchFamily="34" charset="0"/>
              <a:cs typeface="Arial" panose="020B0604020202020204" pitchFamily="34" charset="0"/>
            </a:endParaRPr>
          </a:p>
        </p:txBody>
      </p: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1415040" y="9"/>
            <a:ext cx="10584571" cy="820674"/>
          </a:xfrm>
          <a:prstGeom prst="rect">
            <a:avLst/>
          </a:prstGeom>
          <a:noFill/>
        </p:spPr>
        <p:txBody>
          <a:bodyPr wrap="square" rtlCol="0">
            <a:spAutoFit/>
          </a:bodyPr>
          <a:lstStyle/>
          <a:p>
            <a:pPr>
              <a:lnSpc>
                <a:spcPct val="150000"/>
              </a:lnSpc>
            </a:pPr>
            <a:r>
              <a:rPr lang="tr-TR" sz="3600" dirty="0">
                <a:latin typeface="Arial" panose="020B0604020202020204" pitchFamily="34" charset="0"/>
                <a:cs typeface="Arial" panose="020B0604020202020204" pitchFamily="34" charset="0"/>
              </a:rPr>
              <a:t>Çözüm Yolunun Firmalara Muhtemel Katkıları</a:t>
            </a:r>
          </a:p>
        </p:txBody>
      </p:sp>
      <p:pic>
        <p:nvPicPr>
          <p:cNvPr id="3" name="Resi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8322" y="4291785"/>
            <a:ext cx="3984243" cy="2570295"/>
          </a:xfrm>
          <a:prstGeom prst="rect">
            <a:avLst/>
          </a:prstGeom>
          <a:ln>
            <a:noFill/>
          </a:ln>
          <a:effectLst>
            <a:softEdge rad="112500"/>
          </a:effectLst>
        </p:spPr>
      </p:pic>
    </p:spTree>
    <p:extLst>
      <p:ext uri="{BB962C8B-B14F-4D97-AF65-F5344CB8AC3E}">
        <p14:creationId xmlns:p14="http://schemas.microsoft.com/office/powerpoint/2010/main" val="4118788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sp>
        <p:nvSpPr>
          <p:cNvPr id="9" name="Metin kutusu 8"/>
          <p:cNvSpPr txBox="1"/>
          <p:nvPr/>
        </p:nvSpPr>
        <p:spPr>
          <a:xfrm>
            <a:off x="197097" y="965646"/>
            <a:ext cx="11305383" cy="410933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tr-TR" sz="1600" dirty="0">
                <a:latin typeface="Arial" panose="020B0604020202020204" pitchFamily="34" charset="0"/>
                <a:cs typeface="Arial" panose="020B0604020202020204" pitchFamily="34" charset="0"/>
              </a:rPr>
              <a:t>Herhangi bir problemde </a:t>
            </a:r>
            <a:r>
              <a:rPr lang="tr-TR" sz="1600" dirty="0" err="1">
                <a:latin typeface="Arial" panose="020B0604020202020204" pitchFamily="34" charset="0"/>
                <a:cs typeface="Arial" panose="020B0604020202020204" pitchFamily="34" charset="0"/>
              </a:rPr>
              <a:t>blokzincirin</a:t>
            </a:r>
            <a:r>
              <a:rPr lang="tr-TR" sz="1600" dirty="0">
                <a:latin typeface="Arial" panose="020B0604020202020204" pitchFamily="34" charset="0"/>
                <a:cs typeface="Arial" panose="020B0604020202020204" pitchFamily="34" charset="0"/>
              </a:rPr>
              <a:t> sağlayacağı çok sayıdaki tarafın tanıklığı, firmalara hukuki açıdan doğru hareket edebilmelerine olanak sağlayacaktır.</a:t>
            </a:r>
          </a:p>
          <a:p>
            <a:pPr marL="285750" indent="-285750" algn="just">
              <a:lnSpc>
                <a:spcPct val="150000"/>
              </a:lnSpc>
              <a:buFont typeface="Arial" panose="020B0604020202020204" pitchFamily="34" charset="0"/>
              <a:buChar char="•"/>
            </a:pPr>
            <a:r>
              <a:rPr lang="tr-TR" sz="1600" dirty="0" err="1">
                <a:latin typeface="Arial" panose="020B0604020202020204" pitchFamily="34" charset="0"/>
                <a:cs typeface="Arial" panose="020B0604020202020204" pitchFamily="34" charset="0"/>
              </a:rPr>
              <a:t>Blockzincir</a:t>
            </a:r>
            <a:r>
              <a:rPr lang="tr-TR" sz="1600" dirty="0">
                <a:latin typeface="Arial" panose="020B0604020202020204" pitchFamily="34" charset="0"/>
                <a:cs typeface="Arial" panose="020B0604020202020204" pitchFamily="34" charset="0"/>
              </a:rPr>
              <a:t> teknolojisi verileri parçalara ayırarak, depolamayı merkezi olmayan bir biçime sokarak, şifreleyerek ve yüksek düzeyde bir doğrulama sağladığında, düzeltme izinleri olmaksızın bu verileri değiştirmek imkansıza yakın hale gelir. Böylece, araba üreticilerinin verileri güvenli bir şekilde toplamasına ve harekete geçmesine izin verecektir. Bu bilgilerin yasalara aykırı olarak toplanması ve işlenmesinin daha önceki dönemlerde yüksek cezalara sebep olduğu bilinmektedir. Otonom araçların yılık üretecekleri bilgi kapasitesinin 300 TB üzerinde olması beklenmektedir.</a:t>
            </a:r>
          </a:p>
          <a:p>
            <a:pPr marL="285750" indent="-285750" algn="just">
              <a:lnSpc>
                <a:spcPct val="150000"/>
              </a:lnSpc>
              <a:buFont typeface="Arial" panose="020B0604020202020204" pitchFamily="34" charset="0"/>
              <a:buChar char="•"/>
            </a:pPr>
            <a:r>
              <a:rPr lang="tr-TR" sz="1600" dirty="0">
                <a:latin typeface="Arial" panose="020B0604020202020204" pitchFamily="34" charset="0"/>
                <a:cs typeface="Arial" panose="020B0604020202020204" pitchFamily="34" charset="0"/>
              </a:rPr>
              <a:t>Otonom araçların satılması, şarj edilmesi, park edilmesi, </a:t>
            </a:r>
            <a:r>
              <a:rPr lang="tr-TR" sz="1600" dirty="0" err="1">
                <a:latin typeface="Arial" panose="020B0604020202020204" pitchFamily="34" charset="0"/>
                <a:cs typeface="Arial" panose="020B0604020202020204" pitchFamily="34" charset="0"/>
              </a:rPr>
              <a:t>kargolama</a:t>
            </a:r>
            <a:r>
              <a:rPr lang="tr-TR" sz="1600" dirty="0">
                <a:latin typeface="Arial" panose="020B0604020202020204" pitchFamily="34" charset="0"/>
                <a:cs typeface="Arial" panose="020B0604020202020204" pitchFamily="34" charset="0"/>
              </a:rPr>
              <a:t> vb. tüm süreçlerde de gerekli finansal işlemler </a:t>
            </a:r>
            <a:r>
              <a:rPr lang="tr-TR" sz="1600" dirty="0" err="1">
                <a:latin typeface="Arial" panose="020B0604020202020204" pitchFamily="34" charset="0"/>
                <a:cs typeface="Arial" panose="020B0604020202020204" pitchFamily="34" charset="0"/>
              </a:rPr>
              <a:t>blokzincir</a:t>
            </a:r>
            <a:r>
              <a:rPr lang="tr-TR" sz="1600" dirty="0">
                <a:latin typeface="Arial" panose="020B0604020202020204" pitchFamily="34" charset="0"/>
                <a:cs typeface="Arial" panose="020B0604020202020204" pitchFamily="34" charset="0"/>
              </a:rPr>
              <a:t> dahilinde çözümlenebileceği için firmalar </a:t>
            </a:r>
            <a:r>
              <a:rPr lang="tr-TR" sz="1600" dirty="0" err="1">
                <a:latin typeface="Arial" panose="020B0604020202020204" pitchFamily="34" charset="0"/>
                <a:cs typeface="Arial" panose="020B0604020202020204" pitchFamily="34" charset="0"/>
              </a:rPr>
              <a:t>blokzincirin</a:t>
            </a:r>
            <a:r>
              <a:rPr lang="tr-TR" sz="1600" dirty="0">
                <a:latin typeface="Arial" panose="020B0604020202020204" pitchFamily="34" charset="0"/>
                <a:cs typeface="Arial" panose="020B0604020202020204" pitchFamily="34" charset="0"/>
              </a:rPr>
              <a:t> başlattığı bu dönüşüm sayesinde 3. taraf maliyetlerini azaltabilmeleri ihtimal dahilinde olacaktır.</a:t>
            </a:r>
          </a:p>
          <a:p>
            <a:pPr marL="285750" indent="-285750" algn="just">
              <a:lnSpc>
                <a:spcPct val="150000"/>
              </a:lnSpc>
              <a:buFont typeface="Arial" panose="020B0604020202020204" pitchFamily="34" charset="0"/>
              <a:buChar char="•"/>
            </a:pPr>
            <a:endParaRPr lang="tr-TR" sz="1600" dirty="0">
              <a:latin typeface="Arial" panose="020B0604020202020204" pitchFamily="34" charset="0"/>
              <a:cs typeface="Arial" panose="020B0604020202020204" pitchFamily="34" charset="0"/>
            </a:endParaRPr>
          </a:p>
        </p:txBody>
      </p: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1415040" y="9"/>
            <a:ext cx="10584571" cy="820674"/>
          </a:xfrm>
          <a:prstGeom prst="rect">
            <a:avLst/>
          </a:prstGeom>
          <a:noFill/>
        </p:spPr>
        <p:txBody>
          <a:bodyPr wrap="square" rtlCol="0">
            <a:spAutoFit/>
          </a:bodyPr>
          <a:lstStyle/>
          <a:p>
            <a:pPr>
              <a:lnSpc>
                <a:spcPct val="150000"/>
              </a:lnSpc>
            </a:pPr>
            <a:r>
              <a:rPr lang="tr-TR" sz="3600" dirty="0">
                <a:latin typeface="Arial" panose="020B0604020202020204" pitchFamily="34" charset="0"/>
                <a:cs typeface="Arial" panose="020B0604020202020204" pitchFamily="34" charset="0"/>
              </a:rPr>
              <a:t>Çözüm Yolunun Firmalara Muhtemel Katkıları</a:t>
            </a:r>
          </a:p>
        </p:txBody>
      </p:sp>
      <p:pic>
        <p:nvPicPr>
          <p:cNvPr id="2" name="Resim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2224" y="4291832"/>
            <a:ext cx="4471001" cy="2514212"/>
          </a:xfrm>
          <a:prstGeom prst="rect">
            <a:avLst/>
          </a:prstGeom>
          <a:ln>
            <a:noFill/>
          </a:ln>
          <a:effectLst>
            <a:softEdge rad="112500"/>
          </a:effectLst>
        </p:spPr>
      </p:pic>
    </p:spTree>
    <p:extLst>
      <p:ext uri="{BB962C8B-B14F-4D97-AF65-F5344CB8AC3E}">
        <p14:creationId xmlns:p14="http://schemas.microsoft.com/office/powerpoint/2010/main" val="3254969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2067039" y="0"/>
            <a:ext cx="8096950" cy="923330"/>
          </a:xfrm>
          <a:prstGeom prst="rect">
            <a:avLst/>
          </a:prstGeom>
          <a:noFill/>
        </p:spPr>
        <p:txBody>
          <a:bodyPr wrap="square" rtlCol="0">
            <a:spAutoFit/>
          </a:bodyPr>
          <a:lstStyle/>
          <a:p>
            <a:pPr>
              <a:lnSpc>
                <a:spcPct val="150000"/>
              </a:lnSpc>
            </a:pPr>
            <a:r>
              <a:rPr lang="tr-TR" sz="3600" dirty="0">
                <a:latin typeface="Arial" panose="020B0604020202020204" pitchFamily="34" charset="0"/>
                <a:cs typeface="Arial" panose="020B0604020202020204" pitchFamily="34" charset="0"/>
              </a:rPr>
              <a:t>Case Üzerine Çözüm Getiren Firmalar</a:t>
            </a:r>
          </a:p>
        </p:txBody>
      </p:sp>
      <p:pic>
        <p:nvPicPr>
          <p:cNvPr id="3" name="Resim 2"/>
          <p:cNvPicPr>
            <a:picLocks noChangeAspect="1"/>
          </p:cNvPicPr>
          <p:nvPr/>
        </p:nvPicPr>
        <p:blipFill rotWithShape="1">
          <a:blip r:embed="rId5">
            <a:extLst>
              <a:ext uri="{28A0092B-C50C-407E-A947-70E740481C1C}">
                <a14:useLocalDpi xmlns:a14="http://schemas.microsoft.com/office/drawing/2010/main" val="0"/>
              </a:ext>
            </a:extLst>
          </a:blip>
          <a:srcRect r="73005" b="55527"/>
          <a:stretch/>
        </p:blipFill>
        <p:spPr>
          <a:xfrm>
            <a:off x="368529" y="2754595"/>
            <a:ext cx="2468775" cy="2287753"/>
          </a:xfrm>
          <a:prstGeom prst="rect">
            <a:avLst/>
          </a:prstGeom>
        </p:spPr>
      </p:pic>
      <p:pic>
        <p:nvPicPr>
          <p:cNvPr id="4" name="Resim 3"/>
          <p:cNvPicPr>
            <a:picLocks noChangeAspect="1"/>
          </p:cNvPicPr>
          <p:nvPr/>
        </p:nvPicPr>
        <p:blipFill rotWithShape="1">
          <a:blip r:embed="rId6" cstate="print">
            <a:extLst>
              <a:ext uri="{28A0092B-C50C-407E-A947-70E740481C1C}">
                <a14:useLocalDpi xmlns:a14="http://schemas.microsoft.com/office/drawing/2010/main" val="0"/>
              </a:ext>
            </a:extLst>
          </a:blip>
          <a:srcRect l="13811" t="3414" r="14482" b="4065"/>
          <a:stretch/>
        </p:blipFill>
        <p:spPr>
          <a:xfrm>
            <a:off x="5045431" y="1289844"/>
            <a:ext cx="2796390" cy="2029523"/>
          </a:xfrm>
          <a:prstGeom prst="rect">
            <a:avLst/>
          </a:prstGeom>
        </p:spPr>
      </p:pic>
      <p:pic>
        <p:nvPicPr>
          <p:cNvPr id="5" name="Resim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7145" y="1508914"/>
            <a:ext cx="3552825" cy="1285875"/>
          </a:xfrm>
          <a:prstGeom prst="rect">
            <a:avLst/>
          </a:prstGeom>
        </p:spPr>
      </p:pic>
      <p:pic>
        <p:nvPicPr>
          <p:cNvPr id="8" name="Resim 7"/>
          <p:cNvPicPr>
            <a:picLocks noChangeAspect="1"/>
          </p:cNvPicPr>
          <p:nvPr/>
        </p:nvPicPr>
        <p:blipFill rotWithShape="1">
          <a:blip r:embed="rId8" cstate="print">
            <a:extLst>
              <a:ext uri="{28A0092B-C50C-407E-A947-70E740481C1C}">
                <a14:useLocalDpi xmlns:a14="http://schemas.microsoft.com/office/drawing/2010/main" val="0"/>
              </a:ext>
            </a:extLst>
          </a:blip>
          <a:srcRect l="339" t="31870" r="780" b="32520"/>
          <a:stretch/>
        </p:blipFill>
        <p:spPr>
          <a:xfrm>
            <a:off x="3202628" y="4044191"/>
            <a:ext cx="4177247" cy="940203"/>
          </a:xfrm>
          <a:prstGeom prst="rect">
            <a:avLst/>
          </a:prstGeom>
        </p:spPr>
      </p:pic>
      <p:pic>
        <p:nvPicPr>
          <p:cNvPr id="15" name="Resim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67545" y="3514868"/>
            <a:ext cx="1923190" cy="1923190"/>
          </a:xfrm>
          <a:prstGeom prst="rect">
            <a:avLst/>
          </a:prstGeom>
        </p:spPr>
      </p:pic>
      <p:pic>
        <p:nvPicPr>
          <p:cNvPr id="17" name="Resim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53327" y="4141632"/>
            <a:ext cx="2143125" cy="2143125"/>
          </a:xfrm>
          <a:prstGeom prst="rect">
            <a:avLst/>
          </a:prstGeom>
        </p:spPr>
      </p:pic>
      <p:pic>
        <p:nvPicPr>
          <p:cNvPr id="18" name="Resim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58847" y="5173077"/>
            <a:ext cx="2933700" cy="1562100"/>
          </a:xfrm>
          <a:prstGeom prst="rect">
            <a:avLst/>
          </a:prstGeom>
        </p:spPr>
      </p:pic>
      <p:pic>
        <p:nvPicPr>
          <p:cNvPr id="19" name="Resim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68549" y="5653420"/>
            <a:ext cx="3238660" cy="879172"/>
          </a:xfrm>
          <a:prstGeom prst="rect">
            <a:avLst/>
          </a:prstGeom>
        </p:spPr>
      </p:pic>
      <p:pic>
        <p:nvPicPr>
          <p:cNvPr id="16" name="Grafik 15">
            <a:extLst>
              <a:ext uri="{FF2B5EF4-FFF2-40B4-BE49-F238E27FC236}">
                <a16:creationId xmlns:a16="http://schemas.microsoft.com/office/drawing/2014/main" id="{A46D9CDF-A0AF-4C5C-A743-91D17A588029}"/>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42218" y="1190339"/>
            <a:ext cx="3990171" cy="1114266"/>
          </a:xfrm>
          <a:prstGeom prst="rect">
            <a:avLst/>
          </a:prstGeom>
        </p:spPr>
      </p:pic>
    </p:spTree>
    <p:extLst>
      <p:ext uri="{BB962C8B-B14F-4D97-AF65-F5344CB8AC3E}">
        <p14:creationId xmlns:p14="http://schemas.microsoft.com/office/powerpoint/2010/main" val="207690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2067039" y="0"/>
            <a:ext cx="8096950" cy="923330"/>
          </a:xfrm>
          <a:prstGeom prst="rect">
            <a:avLst/>
          </a:prstGeom>
          <a:noFill/>
        </p:spPr>
        <p:txBody>
          <a:bodyPr wrap="square" rtlCol="0">
            <a:spAutoFit/>
          </a:bodyPr>
          <a:lstStyle/>
          <a:p>
            <a:pPr>
              <a:lnSpc>
                <a:spcPct val="150000"/>
              </a:lnSpc>
            </a:pPr>
            <a:r>
              <a:rPr lang="tr-TR" sz="3600" dirty="0">
                <a:latin typeface="Arial" panose="020B0604020202020204" pitchFamily="34" charset="0"/>
                <a:cs typeface="Arial" panose="020B0604020202020204" pitchFamily="34" charset="0"/>
              </a:rPr>
              <a:t>Case Üzerine Çözüm Getiren Firmalar</a:t>
            </a:r>
          </a:p>
        </p:txBody>
      </p:sp>
      <p:pic>
        <p:nvPicPr>
          <p:cNvPr id="4" name="Resim 3"/>
          <p:cNvPicPr>
            <a:picLocks noChangeAspect="1"/>
          </p:cNvPicPr>
          <p:nvPr/>
        </p:nvPicPr>
        <p:blipFill rotWithShape="1">
          <a:blip r:embed="rId5" cstate="print">
            <a:extLst>
              <a:ext uri="{28A0092B-C50C-407E-A947-70E740481C1C}">
                <a14:useLocalDpi xmlns:a14="http://schemas.microsoft.com/office/drawing/2010/main" val="0"/>
              </a:ext>
            </a:extLst>
          </a:blip>
          <a:srcRect l="13811" t="3414" r="14482" b="4065"/>
          <a:stretch/>
        </p:blipFill>
        <p:spPr>
          <a:xfrm>
            <a:off x="727386" y="1838402"/>
            <a:ext cx="2796390" cy="2029523"/>
          </a:xfrm>
          <a:prstGeom prst="rect">
            <a:avLst/>
          </a:prstGeom>
        </p:spPr>
      </p:pic>
      <p:pic>
        <p:nvPicPr>
          <p:cNvPr id="6" name="Grafik 5">
            <a:extLst>
              <a:ext uri="{FF2B5EF4-FFF2-40B4-BE49-F238E27FC236}">
                <a16:creationId xmlns:a16="http://schemas.microsoft.com/office/drawing/2014/main" id="{B518A2B5-F4A1-47AB-ABA9-3D1CD1FCCCD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8941" y="4391934"/>
            <a:ext cx="3393280" cy="947583"/>
          </a:xfrm>
          <a:prstGeom prst="rect">
            <a:avLst/>
          </a:prstGeom>
        </p:spPr>
      </p:pic>
      <p:sp>
        <p:nvSpPr>
          <p:cNvPr id="9" name="Metin kutusu 8">
            <a:extLst>
              <a:ext uri="{FF2B5EF4-FFF2-40B4-BE49-F238E27FC236}">
                <a16:creationId xmlns:a16="http://schemas.microsoft.com/office/drawing/2014/main" id="{819D27EE-DF4F-4B68-AC69-4645BF33B30B}"/>
              </a:ext>
            </a:extLst>
          </p:cNvPr>
          <p:cNvSpPr txBox="1"/>
          <p:nvPr/>
        </p:nvSpPr>
        <p:spPr>
          <a:xfrm>
            <a:off x="3426617" y="1755740"/>
            <a:ext cx="7028023" cy="1200329"/>
          </a:xfrm>
          <a:prstGeom prst="rect">
            <a:avLst/>
          </a:prstGeom>
          <a:noFill/>
        </p:spPr>
        <p:txBody>
          <a:bodyPr wrap="square" rtlCol="0">
            <a:spAutoFit/>
          </a:bodyPr>
          <a:lstStyle/>
          <a:p>
            <a:pPr marL="285750" indent="-285750" algn="ctr">
              <a:buFont typeface="Wingdings" panose="05000000000000000000" pitchFamily="2" charset="2"/>
              <a:buChar char="Ø"/>
            </a:pPr>
            <a:r>
              <a:rPr lang="tr-TR" dirty="0" err="1">
                <a:latin typeface="Arial" panose="020B0604020202020204" pitchFamily="34" charset="0"/>
                <a:cs typeface="Arial" panose="020B0604020202020204" pitchFamily="34" charset="0"/>
              </a:rPr>
              <a:t>Reinforcement</a:t>
            </a:r>
            <a:r>
              <a:rPr lang="tr-TR" dirty="0">
                <a:latin typeface="Arial" panose="020B0604020202020204" pitchFamily="34" charset="0"/>
                <a:cs typeface="Arial" panose="020B0604020202020204" pitchFamily="34" charset="0"/>
              </a:rPr>
              <a:t> Learning (bir makine öğrenmesi yöntemi) </a:t>
            </a:r>
          </a:p>
          <a:p>
            <a:pPr algn="ctr"/>
            <a:r>
              <a:rPr lang="tr-TR" dirty="0">
                <a:latin typeface="Arial" panose="020B0604020202020204" pitchFamily="34" charset="0"/>
                <a:cs typeface="Arial" panose="020B0604020202020204" pitchFamily="34" charset="0"/>
              </a:rPr>
              <a:t>+</a:t>
            </a:r>
          </a:p>
          <a:p>
            <a:pPr algn="ctr"/>
            <a:r>
              <a:rPr lang="tr-TR" dirty="0" err="1">
                <a:latin typeface="Arial" panose="020B0604020202020204" pitchFamily="34" charset="0"/>
                <a:cs typeface="Arial" panose="020B0604020202020204" pitchFamily="34" charset="0"/>
              </a:rPr>
              <a:t>Blokzincir</a:t>
            </a:r>
            <a:r>
              <a:rPr lang="tr-TR" dirty="0">
                <a:latin typeface="Arial" panose="020B0604020202020204" pitchFamily="34" charset="0"/>
                <a:cs typeface="Arial" panose="020B0604020202020204" pitchFamily="34" charset="0"/>
              </a:rPr>
              <a:t> Teknolojisi</a:t>
            </a:r>
          </a:p>
          <a:p>
            <a:pPr marL="742950" lvl="1" indent="-285750">
              <a:buFont typeface="Wingdings" panose="05000000000000000000" pitchFamily="2" charset="2"/>
              <a:buChar char="Ø"/>
            </a:pPr>
            <a:endParaRPr lang="tr-TR" dirty="0">
              <a:latin typeface="Arial" panose="020B0604020202020204" pitchFamily="34" charset="0"/>
              <a:cs typeface="Arial" panose="020B0604020202020204" pitchFamily="34" charset="0"/>
            </a:endParaRPr>
          </a:p>
        </p:txBody>
      </p:sp>
      <p:cxnSp>
        <p:nvCxnSpPr>
          <p:cNvPr id="20" name="Düz Ok Bağlayıcısı 19">
            <a:extLst>
              <a:ext uri="{FF2B5EF4-FFF2-40B4-BE49-F238E27FC236}">
                <a16:creationId xmlns:a16="http://schemas.microsoft.com/office/drawing/2014/main" id="{1FBBCD61-93E5-48CC-9EBF-E325740B7BC5}"/>
              </a:ext>
            </a:extLst>
          </p:cNvPr>
          <p:cNvCxnSpPr>
            <a:cxnSpLocks/>
          </p:cNvCxnSpPr>
          <p:nvPr/>
        </p:nvCxnSpPr>
        <p:spPr>
          <a:xfrm>
            <a:off x="10262121" y="2217405"/>
            <a:ext cx="80211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Metin kutusu 20">
            <a:extLst>
              <a:ext uri="{FF2B5EF4-FFF2-40B4-BE49-F238E27FC236}">
                <a16:creationId xmlns:a16="http://schemas.microsoft.com/office/drawing/2014/main" id="{C3F9B9E5-55D0-4A1C-AA5D-E2C0DDFEB8B2}"/>
              </a:ext>
            </a:extLst>
          </p:cNvPr>
          <p:cNvSpPr txBox="1"/>
          <p:nvPr/>
        </p:nvSpPr>
        <p:spPr>
          <a:xfrm>
            <a:off x="11188194" y="2032739"/>
            <a:ext cx="1140966" cy="369332"/>
          </a:xfrm>
          <a:prstGeom prst="rect">
            <a:avLst/>
          </a:prstGeom>
          <a:noFill/>
        </p:spPr>
        <p:txBody>
          <a:bodyPr wrap="square" rtlCol="0">
            <a:spAutoFit/>
          </a:bodyPr>
          <a:lstStyle/>
          <a:p>
            <a:r>
              <a:rPr lang="tr-TR" dirty="0">
                <a:latin typeface="Arial" panose="020B0604020202020204" pitchFamily="34" charset="0"/>
                <a:cs typeface="Arial" panose="020B0604020202020204" pitchFamily="34" charset="0"/>
              </a:rPr>
              <a:t>XAIN</a:t>
            </a:r>
          </a:p>
        </p:txBody>
      </p:sp>
      <p:sp>
        <p:nvSpPr>
          <p:cNvPr id="5" name="Metin kutusu 4">
            <a:extLst>
              <a:ext uri="{FF2B5EF4-FFF2-40B4-BE49-F238E27FC236}">
                <a16:creationId xmlns:a16="http://schemas.microsoft.com/office/drawing/2014/main" id="{4F7A44E8-36AB-41D5-BAE2-02C75FBD5205}"/>
              </a:ext>
            </a:extLst>
          </p:cNvPr>
          <p:cNvSpPr txBox="1"/>
          <p:nvPr/>
        </p:nvSpPr>
        <p:spPr>
          <a:xfrm>
            <a:off x="3371376" y="3207356"/>
            <a:ext cx="8363423" cy="2585323"/>
          </a:xfrm>
          <a:prstGeom prst="rect">
            <a:avLst/>
          </a:prstGeom>
          <a:noFill/>
        </p:spPr>
        <p:txBody>
          <a:bodyPr wrap="square" rtlCol="0">
            <a:spAutoFit/>
          </a:bodyPr>
          <a:lstStyle/>
          <a:p>
            <a:pPr marL="742950" lvl="1" indent="-285750" algn="just">
              <a:buFont typeface="Wingdings" panose="05000000000000000000" pitchFamily="2" charset="2"/>
              <a:buChar char="Ø"/>
            </a:pPr>
            <a:r>
              <a:rPr lang="tr-TR" dirty="0" err="1">
                <a:latin typeface="Arial" panose="020B0604020202020204" pitchFamily="34" charset="0"/>
                <a:cs typeface="Arial" panose="020B0604020202020204" pitchFamily="34" charset="0"/>
              </a:rPr>
              <a:t>Public</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Permissioned</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Blokzincir</a:t>
            </a:r>
            <a:r>
              <a:rPr lang="tr-TR" dirty="0">
                <a:latin typeface="Arial" panose="020B0604020202020204" pitchFamily="34" charset="0"/>
                <a:cs typeface="Arial" panose="020B0604020202020204" pitchFamily="34" charset="0"/>
              </a:rPr>
              <a:t> kategorisi</a:t>
            </a:r>
          </a:p>
          <a:p>
            <a:pPr marL="742950" lvl="1" indent="-285750" algn="just">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Ø"/>
            </a:pPr>
            <a:r>
              <a:rPr lang="tr-TR" dirty="0" err="1">
                <a:latin typeface="Arial" panose="020B0604020202020204" pitchFamily="34" charset="0"/>
                <a:cs typeface="Arial" panose="020B0604020202020204" pitchFamily="34" charset="0"/>
              </a:rPr>
              <a:t>Practical</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Proof</a:t>
            </a:r>
            <a:r>
              <a:rPr lang="tr-TR" dirty="0">
                <a:latin typeface="Arial" panose="020B0604020202020204" pitchFamily="34" charset="0"/>
                <a:cs typeface="Arial" panose="020B0604020202020204" pitchFamily="34" charset="0"/>
              </a:rPr>
              <a:t> of </a:t>
            </a:r>
            <a:r>
              <a:rPr lang="tr-TR" dirty="0" err="1">
                <a:latin typeface="Arial" panose="020B0604020202020204" pitchFamily="34" charset="0"/>
                <a:cs typeface="Arial" panose="020B0604020202020204" pitchFamily="34" charset="0"/>
              </a:rPr>
              <a:t>Kernel</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Work</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PPoKW</a:t>
            </a:r>
            <a:r>
              <a:rPr lang="tr-TR" dirty="0">
                <a:latin typeface="Arial" panose="020B0604020202020204" pitchFamily="34" charset="0"/>
                <a:cs typeface="Arial" panose="020B0604020202020204" pitchFamily="34" charset="0"/>
              </a:rPr>
              <a:t>): Daha az hesaplama enerjisi ihtiyacı ve daha demokratik bir network</a:t>
            </a:r>
          </a:p>
          <a:p>
            <a:pPr marL="742950" lvl="1" indent="-285750" algn="just">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Ø"/>
            </a:pPr>
            <a:r>
              <a:rPr lang="tr-TR" dirty="0">
                <a:latin typeface="Arial" panose="020B0604020202020204" pitchFamily="34" charset="0"/>
                <a:cs typeface="Arial" panose="020B0604020202020204" pitchFamily="34" charset="0"/>
              </a:rPr>
              <a:t>Üç tip ağ katılımcısı: </a:t>
            </a:r>
            <a:r>
              <a:rPr lang="tr-TR" dirty="0" err="1">
                <a:latin typeface="Arial" panose="020B0604020202020204" pitchFamily="34" charset="0"/>
                <a:cs typeface="Arial" panose="020B0604020202020204" pitchFamily="34" charset="0"/>
              </a:rPr>
              <a:t>Dataloggers</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Initiators</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Processors</a:t>
            </a:r>
            <a:r>
              <a:rPr lang="tr-TR" dirty="0">
                <a:latin typeface="Arial" panose="020B0604020202020204" pitchFamily="34" charset="0"/>
                <a:cs typeface="Arial" panose="020B0604020202020204" pitchFamily="34" charset="0"/>
              </a:rPr>
              <a:t>(</a:t>
            </a:r>
            <a:r>
              <a:rPr lang="tr-TR" dirty="0" err="1">
                <a:latin typeface="Arial" panose="020B0604020202020204" pitchFamily="34" charset="0"/>
                <a:cs typeface="Arial" panose="020B0604020202020204" pitchFamily="34" charset="0"/>
              </a:rPr>
              <a:t>Miners</a:t>
            </a:r>
            <a:r>
              <a:rPr lang="tr-TR" dirty="0">
                <a:latin typeface="Arial" panose="020B0604020202020204" pitchFamily="34" charset="0"/>
                <a:cs typeface="Arial" panose="020B0604020202020204" pitchFamily="34" charset="0"/>
              </a:rPr>
              <a:t>)</a:t>
            </a:r>
          </a:p>
          <a:p>
            <a:endParaRPr lang="tr-TR" dirty="0"/>
          </a:p>
        </p:txBody>
      </p:sp>
    </p:spTree>
    <p:extLst>
      <p:ext uri="{BB962C8B-B14F-4D97-AF65-F5344CB8AC3E}">
        <p14:creationId xmlns:p14="http://schemas.microsoft.com/office/powerpoint/2010/main" val="2792806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2067039" y="0"/>
            <a:ext cx="8096950" cy="923330"/>
          </a:xfrm>
          <a:prstGeom prst="rect">
            <a:avLst/>
          </a:prstGeom>
          <a:noFill/>
        </p:spPr>
        <p:txBody>
          <a:bodyPr wrap="square" rtlCol="0">
            <a:spAutoFit/>
          </a:bodyPr>
          <a:lstStyle/>
          <a:p>
            <a:pPr>
              <a:lnSpc>
                <a:spcPct val="150000"/>
              </a:lnSpc>
            </a:pPr>
            <a:r>
              <a:rPr lang="tr-TR" sz="3600" dirty="0">
                <a:latin typeface="Arial" panose="020B0604020202020204" pitchFamily="34" charset="0"/>
                <a:cs typeface="Arial" panose="020B0604020202020204" pitchFamily="34" charset="0"/>
              </a:rPr>
              <a:t>Case Üzerine Çözüm Getiren Firmalar</a:t>
            </a:r>
          </a:p>
        </p:txBody>
      </p:sp>
      <p:pic>
        <p:nvPicPr>
          <p:cNvPr id="4" name="Resim 3"/>
          <p:cNvPicPr>
            <a:picLocks noChangeAspect="1"/>
          </p:cNvPicPr>
          <p:nvPr/>
        </p:nvPicPr>
        <p:blipFill rotWithShape="1">
          <a:blip r:embed="rId5" cstate="print">
            <a:extLst>
              <a:ext uri="{28A0092B-C50C-407E-A947-70E740481C1C}">
                <a14:useLocalDpi xmlns:a14="http://schemas.microsoft.com/office/drawing/2010/main" val="0"/>
              </a:ext>
            </a:extLst>
          </a:blip>
          <a:srcRect l="13811" t="3414" r="14482" b="4065"/>
          <a:stretch/>
        </p:blipFill>
        <p:spPr>
          <a:xfrm>
            <a:off x="727386" y="1838402"/>
            <a:ext cx="2796390" cy="2029523"/>
          </a:xfrm>
          <a:prstGeom prst="rect">
            <a:avLst/>
          </a:prstGeom>
        </p:spPr>
      </p:pic>
      <p:pic>
        <p:nvPicPr>
          <p:cNvPr id="6" name="Grafik 5">
            <a:extLst>
              <a:ext uri="{FF2B5EF4-FFF2-40B4-BE49-F238E27FC236}">
                <a16:creationId xmlns:a16="http://schemas.microsoft.com/office/drawing/2014/main" id="{B518A2B5-F4A1-47AB-ABA9-3D1CD1FCCCD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8941" y="4391934"/>
            <a:ext cx="3393280" cy="947583"/>
          </a:xfrm>
          <a:prstGeom prst="rect">
            <a:avLst/>
          </a:prstGeom>
        </p:spPr>
      </p:pic>
      <p:sp>
        <p:nvSpPr>
          <p:cNvPr id="22" name="Metin kutusu 21">
            <a:extLst>
              <a:ext uri="{FF2B5EF4-FFF2-40B4-BE49-F238E27FC236}">
                <a16:creationId xmlns:a16="http://schemas.microsoft.com/office/drawing/2014/main" id="{4A174C0A-628C-412E-ADB1-513C0309EBBD}"/>
              </a:ext>
            </a:extLst>
          </p:cNvPr>
          <p:cNvSpPr txBox="1"/>
          <p:nvPr/>
        </p:nvSpPr>
        <p:spPr>
          <a:xfrm>
            <a:off x="3737248" y="1467268"/>
            <a:ext cx="8025811" cy="4524315"/>
          </a:xfrm>
          <a:prstGeom prst="rect">
            <a:avLst/>
          </a:prstGeom>
          <a:noFill/>
        </p:spPr>
        <p:txBody>
          <a:bodyPr wrap="square" rtlCol="0">
            <a:spAutoFit/>
          </a:bodyPr>
          <a:lstStyle/>
          <a:p>
            <a:pPr marL="285750" indent="-285750" algn="just">
              <a:buFont typeface="Wingdings" panose="05000000000000000000" pitchFamily="2" charset="2"/>
              <a:buChar char="Ø"/>
            </a:pPr>
            <a:r>
              <a:rPr lang="tr-TR" dirty="0">
                <a:latin typeface="Arial" panose="020B0604020202020204" pitchFamily="34" charset="0"/>
                <a:cs typeface="Arial" panose="020B0604020202020204" pitchFamily="34" charset="0"/>
              </a:rPr>
              <a:t>Mobil uygulama üzerinden verilebilecek işlem talepleriyle arabayı kilitleyebilme ve arabanın kilidini açabilme,   trafikle ilgili herhangi bir bilgiyi haberleşebilme yetenekleri</a:t>
            </a:r>
          </a:p>
          <a:p>
            <a:pPr marL="285750" indent="-285750" algn="just">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tr-TR" dirty="0">
                <a:latin typeface="Arial" panose="020B0604020202020204" pitchFamily="34" charset="0"/>
                <a:cs typeface="Arial" panose="020B0604020202020204" pitchFamily="34" charset="0"/>
              </a:rPr>
              <a:t>Araç donanımında </a:t>
            </a:r>
            <a:r>
              <a:rPr lang="tr-TR" dirty="0" err="1">
                <a:latin typeface="Arial" panose="020B0604020202020204" pitchFamily="34" charset="0"/>
                <a:cs typeface="Arial" panose="020B0604020202020204" pitchFamily="34" charset="0"/>
              </a:rPr>
              <a:t>Single</a:t>
            </a:r>
            <a:r>
              <a:rPr lang="tr-TR" dirty="0">
                <a:latin typeface="Arial" panose="020B0604020202020204" pitchFamily="34" charset="0"/>
                <a:cs typeface="Arial" panose="020B0604020202020204" pitchFamily="34" charset="0"/>
              </a:rPr>
              <a:t> Board </a:t>
            </a:r>
            <a:r>
              <a:rPr lang="tr-TR" dirty="0" err="1">
                <a:latin typeface="Arial" panose="020B0604020202020204" pitchFamily="34" charset="0"/>
                <a:cs typeface="Arial" panose="020B0604020202020204" pitchFamily="34" charset="0"/>
              </a:rPr>
              <a:t>Computer</a:t>
            </a:r>
            <a:r>
              <a:rPr lang="tr-TR" dirty="0">
                <a:latin typeface="Arial" panose="020B0604020202020204" pitchFamily="34" charset="0"/>
                <a:cs typeface="Arial" panose="020B0604020202020204" pitchFamily="34" charset="0"/>
              </a:rPr>
              <a:t> (SBC)</a:t>
            </a:r>
          </a:p>
          <a:p>
            <a:pPr marL="285750" indent="-285750" algn="just">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tr-TR" dirty="0" err="1">
                <a:latin typeface="Arial" panose="020B0604020202020204" pitchFamily="34" charset="0"/>
                <a:cs typeface="Arial" panose="020B0604020202020204" pitchFamily="34" charset="0"/>
              </a:rPr>
              <a:t>Ethereum</a:t>
            </a:r>
            <a:r>
              <a:rPr lang="tr-TR" dirty="0">
                <a:latin typeface="Arial" panose="020B0604020202020204" pitchFamily="34" charset="0"/>
                <a:cs typeface="Arial" panose="020B0604020202020204" pitchFamily="34" charset="0"/>
              </a:rPr>
              <a:t> Virtual Machine (EVM) ile uyumluk			Akıllı Sözleşmeler</a:t>
            </a:r>
          </a:p>
          <a:p>
            <a:pPr marL="285750" indent="-285750" algn="just">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tr-TR" dirty="0">
                <a:latin typeface="Arial" panose="020B0604020202020204" pitchFamily="34" charset="0"/>
                <a:cs typeface="Arial" panose="020B0604020202020204" pitchFamily="34" charset="0"/>
              </a:rPr>
              <a:t>Araçlara ağ üzerinden bağlanabilmek için kalıcı/geçici yetkilendirmeler</a:t>
            </a:r>
          </a:p>
          <a:p>
            <a:pPr marL="285750" indent="-285750" algn="just">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tr-TR" dirty="0">
                <a:latin typeface="Arial" panose="020B0604020202020204" pitchFamily="34" charset="0"/>
                <a:cs typeface="Arial" panose="020B0604020202020204" pitchFamily="34" charset="0"/>
              </a:rPr>
              <a:t>Bölgesel trafik davranışlarını belirlemek için </a:t>
            </a:r>
            <a:r>
              <a:rPr lang="tr-TR" dirty="0" err="1">
                <a:latin typeface="Arial" panose="020B0604020202020204" pitchFamily="34" charset="0"/>
                <a:cs typeface="Arial" panose="020B0604020202020204" pitchFamily="34" charset="0"/>
              </a:rPr>
              <a:t>blokzincirdeki</a:t>
            </a:r>
            <a:r>
              <a:rPr lang="tr-TR" dirty="0">
                <a:latin typeface="Arial" panose="020B0604020202020204" pitchFamily="34" charset="0"/>
                <a:cs typeface="Arial" panose="020B0604020202020204" pitchFamily="34" charset="0"/>
              </a:rPr>
              <a:t> kayıtlı işlemleri </a:t>
            </a:r>
            <a:r>
              <a:rPr lang="tr-TR" dirty="0" err="1">
                <a:latin typeface="Arial" panose="020B0604020202020204" pitchFamily="34" charset="0"/>
                <a:cs typeface="Arial" panose="020B0604020202020204" pitchFamily="34" charset="0"/>
              </a:rPr>
              <a:t>dataset</a:t>
            </a:r>
            <a:r>
              <a:rPr lang="tr-TR" dirty="0">
                <a:latin typeface="Arial" panose="020B0604020202020204" pitchFamily="34" charset="0"/>
                <a:cs typeface="Arial" panose="020B0604020202020204" pitchFamily="34" charset="0"/>
              </a:rPr>
              <a:t> olarak kullanıp model eğitme</a:t>
            </a:r>
          </a:p>
        </p:txBody>
      </p:sp>
      <p:cxnSp>
        <p:nvCxnSpPr>
          <p:cNvPr id="23" name="Düz Ok Bağlayıcısı 22">
            <a:extLst>
              <a:ext uri="{FF2B5EF4-FFF2-40B4-BE49-F238E27FC236}">
                <a16:creationId xmlns:a16="http://schemas.microsoft.com/office/drawing/2014/main" id="{0895C947-8EA3-4062-AEE5-794403585E96}"/>
              </a:ext>
            </a:extLst>
          </p:cNvPr>
          <p:cNvCxnSpPr>
            <a:cxnSpLocks/>
          </p:cNvCxnSpPr>
          <p:nvPr/>
        </p:nvCxnSpPr>
        <p:spPr>
          <a:xfrm>
            <a:off x="8761909" y="3867925"/>
            <a:ext cx="9144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0295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2139336" y="144972"/>
            <a:ext cx="7952355" cy="761747"/>
          </a:xfrm>
          <a:prstGeom prst="rect">
            <a:avLst/>
          </a:prstGeom>
          <a:noFill/>
        </p:spPr>
        <p:txBody>
          <a:bodyPr wrap="square" rtlCol="0">
            <a:spAutoFit/>
          </a:bodyPr>
          <a:lstStyle/>
          <a:p>
            <a:pPr>
              <a:lnSpc>
                <a:spcPct val="150000"/>
              </a:lnSpc>
            </a:pPr>
            <a:r>
              <a:rPr lang="tr-TR" sz="2900" dirty="0">
                <a:latin typeface="Arial" panose="020B0604020202020204" pitchFamily="34" charset="0"/>
                <a:cs typeface="Arial" panose="020B0604020202020204" pitchFamily="34" charset="0"/>
              </a:rPr>
              <a:t>Projenin Gerçekleştirilmesi İçin Gerekli Adımlar</a:t>
            </a:r>
          </a:p>
        </p:txBody>
      </p:sp>
      <p:sp>
        <p:nvSpPr>
          <p:cNvPr id="8" name="Metin kutusu 7"/>
          <p:cNvSpPr txBox="1"/>
          <p:nvPr/>
        </p:nvSpPr>
        <p:spPr>
          <a:xfrm>
            <a:off x="197097" y="1166364"/>
            <a:ext cx="11305383" cy="627351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tr-TR" dirty="0">
                <a:latin typeface="Arial" panose="020B0604020202020204" pitchFamily="34" charset="0"/>
                <a:cs typeface="Arial" panose="020B0604020202020204" pitchFamily="34" charset="0"/>
              </a:rPr>
              <a:t>Otonom araçların sınıfları, üretimi, pazarlanması, satışı, kullanımı ve ağ protokolünün yasal zeminde düzenlenmesi</a:t>
            </a:r>
          </a:p>
          <a:p>
            <a:pPr marL="285750" indent="-285750" algn="just">
              <a:lnSpc>
                <a:spcPct val="150000"/>
              </a:lnSpc>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r>
              <a:rPr lang="tr-TR" dirty="0">
                <a:latin typeface="Arial" panose="020B0604020202020204" pitchFamily="34" charset="0"/>
                <a:cs typeface="Arial" panose="020B0604020202020204" pitchFamily="34" charset="0"/>
              </a:rPr>
              <a:t>V2V, DAV gibi haberleşme protokolleri gibi otonom araçların birbirleriyle iletişimini sağlayacak </a:t>
            </a:r>
            <a:r>
              <a:rPr lang="tr-TR" dirty="0" err="1">
                <a:latin typeface="Arial" panose="020B0604020202020204" pitchFamily="34" charset="0"/>
                <a:cs typeface="Arial" panose="020B0604020202020204" pitchFamily="34" charset="0"/>
              </a:rPr>
              <a:t>blokzincir</a:t>
            </a:r>
            <a:r>
              <a:rPr lang="tr-TR" dirty="0">
                <a:latin typeface="Arial" panose="020B0604020202020204" pitchFamily="34" charset="0"/>
                <a:cs typeface="Arial" panose="020B0604020202020204" pitchFamily="34" charset="0"/>
              </a:rPr>
              <a:t> tabanlı protokolün de bir sistem halinde oluşturulması</a:t>
            </a:r>
          </a:p>
          <a:p>
            <a:pPr marL="285750" indent="-285750" algn="just">
              <a:lnSpc>
                <a:spcPct val="150000"/>
              </a:lnSpc>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r>
              <a:rPr lang="tr-TR" dirty="0" err="1">
                <a:latin typeface="Arial" panose="020B0604020202020204" pitchFamily="34" charset="0"/>
                <a:cs typeface="Arial" panose="020B0604020202020204" pitchFamily="34" charset="0"/>
              </a:rPr>
              <a:t>Blokzincir</a:t>
            </a:r>
            <a:r>
              <a:rPr lang="tr-TR" dirty="0">
                <a:latin typeface="Arial" panose="020B0604020202020204" pitchFamily="34" charset="0"/>
                <a:cs typeface="Arial" panose="020B0604020202020204" pitchFamily="34" charset="0"/>
              </a:rPr>
              <a:t> tabanlı haberleşme protokolünün AR-GE ile geliştirilmesi</a:t>
            </a:r>
          </a:p>
          <a:p>
            <a:pPr marL="285750" indent="-285750" algn="just">
              <a:lnSpc>
                <a:spcPct val="150000"/>
              </a:lnSpc>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r>
              <a:rPr lang="tr-TR" dirty="0" err="1">
                <a:latin typeface="Arial" panose="020B0604020202020204" pitchFamily="34" charset="0"/>
                <a:cs typeface="Arial" panose="020B0604020202020204" pitchFamily="34" charset="0"/>
              </a:rPr>
              <a:t>Blokzincir</a:t>
            </a:r>
            <a:r>
              <a:rPr lang="tr-TR" dirty="0">
                <a:latin typeface="Arial" panose="020B0604020202020204" pitchFamily="34" charset="0"/>
                <a:cs typeface="Arial" panose="020B0604020202020204" pitchFamily="34" charset="0"/>
              </a:rPr>
              <a:t> tabanlı haberleşme protokolünün pratik uygulanmasının desteklenmesi</a:t>
            </a:r>
          </a:p>
          <a:p>
            <a:pPr marL="285750" indent="-285750" algn="just">
              <a:lnSpc>
                <a:spcPct val="150000"/>
              </a:lnSpc>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r>
              <a:rPr lang="tr-TR" dirty="0" err="1">
                <a:latin typeface="Arial" panose="020B0604020202020204" pitchFamily="34" charset="0"/>
                <a:cs typeface="Arial" panose="020B0604020202020204" pitchFamily="34" charset="0"/>
              </a:rPr>
              <a:t>Blokzincir</a:t>
            </a:r>
            <a:r>
              <a:rPr lang="tr-TR" dirty="0">
                <a:latin typeface="Arial" panose="020B0604020202020204" pitchFamily="34" charset="0"/>
                <a:cs typeface="Arial" panose="020B0604020202020204" pitchFamily="34" charset="0"/>
              </a:rPr>
              <a:t> tabanlı haberleşme protokolünün otonom araç üreten firmaların ürünlerinde aynı standartlar çevresinde </a:t>
            </a:r>
            <a:r>
              <a:rPr lang="tr-TR" dirty="0" err="1">
                <a:latin typeface="Arial" panose="020B0604020202020204" pitchFamily="34" charset="0"/>
                <a:cs typeface="Arial" panose="020B0604020202020204" pitchFamily="34" charset="0"/>
              </a:rPr>
              <a:t>yazılımsal</a:t>
            </a:r>
            <a:r>
              <a:rPr lang="tr-TR" dirty="0">
                <a:latin typeface="Arial" panose="020B0604020202020204" pitchFamily="34" charset="0"/>
                <a:cs typeface="Arial" panose="020B0604020202020204" pitchFamily="34" charset="0"/>
              </a:rPr>
              <a:t> ve donanımsal bileşenlerinin oluşturulması</a:t>
            </a:r>
          </a:p>
          <a:p>
            <a:pPr marL="285750" indent="-285750" algn="just">
              <a:lnSpc>
                <a:spcPct val="150000"/>
              </a:lnSpc>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endParaRPr lang="tr-TR" dirty="0">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3629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2301215" y="0"/>
            <a:ext cx="8096950" cy="820674"/>
          </a:xfrm>
          <a:prstGeom prst="rect">
            <a:avLst/>
          </a:prstGeom>
          <a:noFill/>
        </p:spPr>
        <p:txBody>
          <a:bodyPr wrap="square" rtlCol="0">
            <a:spAutoFit/>
          </a:bodyPr>
          <a:lstStyle/>
          <a:p>
            <a:pPr>
              <a:lnSpc>
                <a:spcPct val="150000"/>
              </a:lnSpc>
            </a:pPr>
            <a:r>
              <a:rPr lang="tr-TR" sz="3600" dirty="0">
                <a:latin typeface="Arial" panose="020B0604020202020204" pitchFamily="34" charset="0"/>
                <a:cs typeface="Arial" panose="020B0604020202020204" pitchFamily="34" charset="0"/>
              </a:rPr>
              <a:t>Takım Üyeleri ve Geçmiş Deneyimleri</a:t>
            </a:r>
          </a:p>
        </p:txBody>
      </p:sp>
      <p:sp>
        <p:nvSpPr>
          <p:cNvPr id="16" name="Metin kutusu 15"/>
          <p:cNvSpPr txBox="1"/>
          <p:nvPr/>
        </p:nvSpPr>
        <p:spPr>
          <a:xfrm>
            <a:off x="197097" y="1567803"/>
            <a:ext cx="11305383" cy="484799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tr-TR" sz="1600" dirty="0">
                <a:latin typeface="Arial" panose="020B0604020202020204" pitchFamily="34" charset="0"/>
                <a:cs typeface="Arial" panose="020B0604020202020204" pitchFamily="34" charset="0"/>
              </a:rPr>
              <a:t>Serkan KORKUSUZ</a:t>
            </a:r>
          </a:p>
          <a:p>
            <a:pPr marL="742950" lvl="1" indent="-285750" algn="just">
              <a:lnSpc>
                <a:spcPct val="150000"/>
              </a:lnSpc>
              <a:buFont typeface="Arial" panose="020B0604020202020204" pitchFamily="34" charset="0"/>
              <a:buChar char="•"/>
            </a:pPr>
            <a:r>
              <a:rPr lang="tr-TR" sz="1600" dirty="0">
                <a:latin typeface="Arial" panose="020B0604020202020204" pitchFamily="34" charset="0"/>
                <a:cs typeface="Arial" panose="020B0604020202020204" pitchFamily="34" charset="0"/>
              </a:rPr>
              <a:t>İTÜ Kontrol ve Otomasyon Mühendisliği  1. Sınıf Öğrencisi</a:t>
            </a:r>
          </a:p>
          <a:p>
            <a:pPr marL="742950" lvl="1" indent="-285750" algn="just">
              <a:lnSpc>
                <a:spcPct val="150000"/>
              </a:lnSpc>
              <a:buFont typeface="Arial" panose="020B0604020202020204" pitchFamily="34" charset="0"/>
              <a:buChar char="•"/>
            </a:pPr>
            <a:r>
              <a:rPr lang="tr-TR" sz="1600" dirty="0">
                <a:latin typeface="Arial" panose="020B0604020202020204" pitchFamily="34" charset="0"/>
                <a:cs typeface="Arial" panose="020B0604020202020204" pitchFamily="34" charset="0"/>
              </a:rPr>
              <a:t>İTÜ Özgür Yazılım Kulübü ‘Kriptoloji ve </a:t>
            </a:r>
            <a:r>
              <a:rPr lang="tr-TR" sz="1600" dirty="0" err="1">
                <a:latin typeface="Arial" panose="020B0604020202020204" pitchFamily="34" charset="0"/>
                <a:cs typeface="Arial" panose="020B0604020202020204" pitchFamily="34" charset="0"/>
              </a:rPr>
              <a:t>Blokzincir</a:t>
            </a:r>
            <a:r>
              <a:rPr lang="tr-TR" sz="1600" dirty="0">
                <a:latin typeface="Arial" panose="020B0604020202020204" pitchFamily="34" charset="0"/>
                <a:cs typeface="Arial" panose="020B0604020202020204" pitchFamily="34" charset="0"/>
              </a:rPr>
              <a:t> Eğitimi’, Eylül - Aralık 2018</a:t>
            </a:r>
          </a:p>
          <a:p>
            <a:pPr marL="742950" lvl="1" indent="-285750" algn="just">
              <a:lnSpc>
                <a:spcPct val="150000"/>
              </a:lnSpc>
              <a:buFont typeface="Arial" panose="020B0604020202020204" pitchFamily="34" charset="0"/>
              <a:buChar char="•"/>
            </a:pPr>
            <a:r>
              <a:rPr lang="tr-TR" sz="1600" dirty="0" err="1">
                <a:latin typeface="Arial" panose="020B0604020202020204" pitchFamily="34" charset="0"/>
                <a:cs typeface="Arial" panose="020B0604020202020204" pitchFamily="34" charset="0"/>
              </a:rPr>
              <a:t>Python</a:t>
            </a:r>
            <a:r>
              <a:rPr lang="tr-TR" sz="1600" dirty="0">
                <a:latin typeface="Arial" panose="020B0604020202020204" pitchFamily="34" charset="0"/>
                <a:cs typeface="Arial" panose="020B0604020202020204" pitchFamily="34" charset="0"/>
              </a:rPr>
              <a:t>(Orta Seviye), </a:t>
            </a:r>
            <a:r>
              <a:rPr lang="tr-TR" sz="1600" dirty="0" err="1">
                <a:latin typeface="Arial" panose="020B0604020202020204" pitchFamily="34" charset="0"/>
                <a:cs typeface="Arial" panose="020B0604020202020204" pitchFamily="34" charset="0"/>
              </a:rPr>
              <a:t>JavaScript</a:t>
            </a:r>
            <a:r>
              <a:rPr lang="tr-TR" sz="1600" dirty="0">
                <a:latin typeface="Arial" panose="020B0604020202020204" pitchFamily="34" charset="0"/>
                <a:cs typeface="Arial" panose="020B0604020202020204" pitchFamily="34" charset="0"/>
              </a:rPr>
              <a:t> ES-5(Orta Seviye)</a:t>
            </a:r>
          </a:p>
          <a:p>
            <a:pPr marL="742950" lvl="1" indent="-285750" algn="just">
              <a:lnSpc>
                <a:spcPct val="150000"/>
              </a:lnSpc>
              <a:buFont typeface="Arial" panose="020B0604020202020204" pitchFamily="34" charset="0"/>
              <a:buChar char="•"/>
            </a:pPr>
            <a:endParaRPr lang="tr-TR" sz="1600" dirty="0">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r>
              <a:rPr lang="tr-TR" sz="1600" dirty="0">
                <a:latin typeface="Arial" panose="020B0604020202020204" pitchFamily="34" charset="0"/>
                <a:cs typeface="Arial" panose="020B0604020202020204" pitchFamily="34" charset="0"/>
              </a:rPr>
              <a:t>Alp Togan KÖMÜRLÜ</a:t>
            </a:r>
          </a:p>
          <a:p>
            <a:pPr marL="742950" lvl="1" indent="-285750" algn="just">
              <a:lnSpc>
                <a:spcPct val="150000"/>
              </a:lnSpc>
              <a:buFont typeface="Arial" panose="020B0604020202020204" pitchFamily="34" charset="0"/>
              <a:buChar char="•"/>
            </a:pPr>
            <a:r>
              <a:rPr lang="tr-TR" sz="1600" dirty="0">
                <a:latin typeface="Arial" panose="020B0604020202020204" pitchFamily="34" charset="0"/>
                <a:cs typeface="Arial" panose="020B0604020202020204" pitchFamily="34" charset="0"/>
              </a:rPr>
              <a:t>İTÜ Elektronik ve Haberleşme Mühendisliği 2. Sınıf Öğrencisi</a:t>
            </a:r>
          </a:p>
          <a:p>
            <a:pPr marL="742950" lvl="1" indent="-285750" algn="just">
              <a:lnSpc>
                <a:spcPct val="150000"/>
              </a:lnSpc>
              <a:buFont typeface="Arial" panose="020B0604020202020204" pitchFamily="34" charset="0"/>
              <a:buChar char="•"/>
            </a:pPr>
            <a:r>
              <a:rPr lang="tr-TR" sz="1600" dirty="0">
                <a:latin typeface="Arial" panose="020B0604020202020204" pitchFamily="34" charset="0"/>
                <a:cs typeface="Arial" panose="020B0604020202020204" pitchFamily="34" charset="0"/>
              </a:rPr>
              <a:t>edx.org - </a:t>
            </a:r>
            <a:r>
              <a:rPr lang="tr-TR" sz="1600" dirty="0" err="1">
                <a:latin typeface="Arial" panose="020B0604020202020204" pitchFamily="34" charset="0"/>
                <a:cs typeface="Arial" panose="020B0604020202020204" pitchFamily="34" charset="0"/>
              </a:rPr>
              <a:t>Blockchain</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Understanding</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Its</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Uses</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and</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Implications</a:t>
            </a:r>
            <a:endParaRPr lang="tr-TR" sz="1600" dirty="0">
              <a:latin typeface="Arial" panose="020B0604020202020204" pitchFamily="34" charset="0"/>
              <a:cs typeface="Arial" panose="020B0604020202020204" pitchFamily="34" charset="0"/>
            </a:endParaRPr>
          </a:p>
          <a:p>
            <a:pPr marL="742950" lvl="1" indent="-285750" algn="just">
              <a:lnSpc>
                <a:spcPct val="150000"/>
              </a:lnSpc>
              <a:buFont typeface="Arial" panose="020B0604020202020204" pitchFamily="34" charset="0"/>
              <a:buChar char="•"/>
            </a:pPr>
            <a:r>
              <a:rPr lang="tr-TR" sz="1600" dirty="0" err="1">
                <a:latin typeface="Arial" panose="020B0604020202020204" pitchFamily="34" charset="0"/>
                <a:cs typeface="Arial" panose="020B0604020202020204" pitchFamily="34" charset="0"/>
              </a:rPr>
              <a:t>Python</a:t>
            </a:r>
            <a:r>
              <a:rPr lang="tr-TR" sz="1600" dirty="0">
                <a:latin typeface="Arial" panose="020B0604020202020204" pitchFamily="34" charset="0"/>
                <a:cs typeface="Arial" panose="020B0604020202020204" pitchFamily="34" charset="0"/>
              </a:rPr>
              <a:t>(Orta Seviye)</a:t>
            </a:r>
          </a:p>
          <a:p>
            <a:pPr marL="742950" lvl="1" indent="-285750" algn="just">
              <a:lnSpc>
                <a:spcPct val="150000"/>
              </a:lnSpc>
              <a:buFont typeface="Arial" panose="020B0604020202020204" pitchFamily="34" charset="0"/>
              <a:buChar char="•"/>
            </a:pPr>
            <a:endParaRPr lang="tr-TR" sz="1600" dirty="0">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r>
              <a:rPr lang="tr-TR" sz="1600" dirty="0">
                <a:latin typeface="Arial" panose="020B0604020202020204" pitchFamily="34" charset="0"/>
                <a:cs typeface="Arial" panose="020B0604020202020204" pitchFamily="34" charset="0"/>
              </a:rPr>
              <a:t>Mücahit YAVUZ</a:t>
            </a:r>
          </a:p>
          <a:p>
            <a:pPr marL="742950" lvl="1" indent="-285750" algn="just">
              <a:lnSpc>
                <a:spcPct val="150000"/>
              </a:lnSpc>
              <a:buFont typeface="Arial" panose="020B0604020202020204" pitchFamily="34" charset="0"/>
              <a:buChar char="•"/>
            </a:pPr>
            <a:r>
              <a:rPr lang="tr-TR" sz="1600" dirty="0">
                <a:latin typeface="Arial" panose="020B0604020202020204" pitchFamily="34" charset="0"/>
                <a:cs typeface="Arial" panose="020B0604020202020204" pitchFamily="34" charset="0"/>
              </a:rPr>
              <a:t>İTÜ İşletme Mühendisliği 2. Sınıf Öğrencisi</a:t>
            </a:r>
          </a:p>
          <a:p>
            <a:pPr lvl="1" algn="just">
              <a:lnSpc>
                <a:spcPct val="150000"/>
              </a:lnSpc>
            </a:pPr>
            <a:endParaRPr lang="tr-T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4356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sp>
        <p:nvSpPr>
          <p:cNvPr id="13" name="Metin kutusu 12"/>
          <p:cNvSpPr txBox="1"/>
          <p:nvPr/>
        </p:nvSpPr>
        <p:spPr>
          <a:xfrm>
            <a:off x="2087855" y="0"/>
            <a:ext cx="8096950" cy="820674"/>
          </a:xfrm>
          <a:prstGeom prst="rect">
            <a:avLst/>
          </a:prstGeom>
          <a:noFill/>
        </p:spPr>
        <p:txBody>
          <a:bodyPr wrap="square" rtlCol="0">
            <a:spAutoFit/>
          </a:bodyPr>
          <a:lstStyle/>
          <a:p>
            <a:pPr algn="ctr">
              <a:lnSpc>
                <a:spcPct val="150000"/>
              </a:lnSpc>
            </a:pPr>
            <a:r>
              <a:rPr lang="tr-TR" sz="3600" dirty="0">
                <a:latin typeface="Arial" panose="020B0604020202020204" pitchFamily="34" charset="0"/>
                <a:cs typeface="Arial" panose="020B0604020202020204" pitchFamily="34" charset="0"/>
              </a:rPr>
              <a:t>Referanslar</a:t>
            </a:r>
          </a:p>
        </p:txBody>
      </p:sp>
      <p:sp>
        <p:nvSpPr>
          <p:cNvPr id="16" name="Metin kutusu 15"/>
          <p:cNvSpPr txBox="1"/>
          <p:nvPr/>
        </p:nvSpPr>
        <p:spPr>
          <a:xfrm>
            <a:off x="-46017" y="1104235"/>
            <a:ext cx="11811296" cy="6689011"/>
          </a:xfrm>
          <a:prstGeom prst="rect">
            <a:avLst/>
          </a:prstGeom>
          <a:noFill/>
        </p:spPr>
        <p:txBody>
          <a:bodyPr wrap="square" rtlCol="0">
            <a:spAutoFit/>
          </a:bodyPr>
          <a:lstStyle/>
          <a:p>
            <a:pPr marL="742950" lvl="1" indent="-285750" algn="just">
              <a:lnSpc>
                <a:spcPct val="150000"/>
              </a:lnSpc>
              <a:buFont typeface="Arial" panose="020B0604020202020204" pitchFamily="34" charset="0"/>
              <a:buChar char="•"/>
            </a:pPr>
            <a:r>
              <a:rPr lang="tr-TR" dirty="0" err="1">
                <a:latin typeface="Arial" panose="020B0604020202020204" pitchFamily="34" charset="0"/>
                <a:cs typeface="Arial" panose="020B0604020202020204" pitchFamily="34" charset="0"/>
              </a:rPr>
              <a:t>Copel</a:t>
            </a:r>
            <a:r>
              <a:rPr lang="tr-TR" dirty="0">
                <a:latin typeface="Arial" panose="020B0604020202020204" pitchFamily="34" charset="0"/>
                <a:cs typeface="Arial" panose="020B0604020202020204" pitchFamily="34" charset="0"/>
              </a:rPr>
              <a:t>, N. (2017). "DAV White </a:t>
            </a:r>
            <a:r>
              <a:rPr lang="tr-TR" dirty="0" err="1">
                <a:latin typeface="Arial" panose="020B0604020202020204" pitchFamily="34" charset="0"/>
                <a:cs typeface="Arial" panose="020B0604020202020204" pitchFamily="34" charset="0"/>
              </a:rPr>
              <a:t>Paper</a:t>
            </a:r>
            <a:r>
              <a:rPr lang="tr-TR" dirty="0">
                <a:latin typeface="Arial" panose="020B0604020202020204" pitchFamily="34" charset="0"/>
                <a:cs typeface="Arial" panose="020B0604020202020204" pitchFamily="34" charset="0"/>
              </a:rPr>
              <a:t>", DAV Foundation, </a:t>
            </a:r>
            <a:r>
              <a:rPr lang="tr-TR" dirty="0" err="1">
                <a:latin typeface="Arial" panose="020B0604020202020204" pitchFamily="34" charset="0"/>
                <a:cs typeface="Arial" panose="020B0604020202020204" pitchFamily="34" charset="0"/>
              </a:rPr>
              <a:t>Switzerland</a:t>
            </a:r>
            <a:endParaRPr lang="tr-TR" dirty="0">
              <a:latin typeface="Arial" panose="020B0604020202020204" pitchFamily="34" charset="0"/>
              <a:cs typeface="Arial" panose="020B0604020202020204" pitchFamily="34" charset="0"/>
            </a:endParaRPr>
          </a:p>
          <a:p>
            <a:pPr marL="742950" lvl="1" indent="-285750" algn="just">
              <a:lnSpc>
                <a:spcPct val="150000"/>
              </a:lnSpc>
              <a:buFont typeface="Arial" panose="020B0604020202020204" pitchFamily="34" charset="0"/>
              <a:buChar char="•"/>
            </a:pPr>
            <a:endParaRPr lang="tr-TR" dirty="0">
              <a:latin typeface="Arial" panose="020B0604020202020204" pitchFamily="34" charset="0"/>
              <a:cs typeface="Arial" panose="020B0604020202020204" pitchFamily="34" charset="0"/>
            </a:endParaRPr>
          </a:p>
          <a:p>
            <a:pPr marL="742950" lvl="1" indent="-285750" algn="just">
              <a:lnSpc>
                <a:spcPct val="150000"/>
              </a:lnSpc>
              <a:buFont typeface="Arial" panose="020B0604020202020204" pitchFamily="34" charset="0"/>
              <a:buChar char="•"/>
            </a:pPr>
            <a:r>
              <a:rPr lang="tr-TR" dirty="0" err="1">
                <a:latin typeface="Arial" panose="020B0604020202020204" pitchFamily="34" charset="0"/>
                <a:cs typeface="Arial" panose="020B0604020202020204" pitchFamily="34" charset="0"/>
              </a:rPr>
              <a:t>Moinet</a:t>
            </a:r>
            <a:r>
              <a:rPr lang="tr-TR" dirty="0">
                <a:latin typeface="Arial" panose="020B0604020202020204" pitchFamily="34" charset="0"/>
                <a:cs typeface="Arial" panose="020B0604020202020204" pitchFamily="34" charset="0"/>
              </a:rPr>
              <a:t>, A., "</a:t>
            </a:r>
            <a:r>
              <a:rPr lang="en-US" dirty="0">
                <a:latin typeface="Arial" panose="020B0604020202020204" pitchFamily="34" charset="0"/>
                <a:cs typeface="Arial" panose="020B0604020202020204" pitchFamily="34" charset="0"/>
              </a:rPr>
              <a:t>Blockchain based trust &amp; authentication for decentralized sensor networks</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the</a:t>
            </a:r>
            <a:r>
              <a:rPr lang="tr-TR" dirty="0">
                <a:latin typeface="Arial" panose="020B0604020202020204" pitchFamily="34" charset="0"/>
                <a:cs typeface="Arial" panose="020B0604020202020204" pitchFamily="34" charset="0"/>
              </a:rPr>
              <a:t> USA, 2017</a:t>
            </a:r>
          </a:p>
          <a:p>
            <a:pPr marL="742950" lvl="1" indent="-285750" algn="just">
              <a:lnSpc>
                <a:spcPct val="150000"/>
              </a:lnSpc>
              <a:buFont typeface="Arial" panose="020B0604020202020204" pitchFamily="34" charset="0"/>
              <a:buChar char="•"/>
            </a:pPr>
            <a:endParaRPr lang="tr-TR" dirty="0">
              <a:latin typeface="Arial" panose="020B0604020202020204" pitchFamily="34" charset="0"/>
              <a:cs typeface="Arial" panose="020B0604020202020204" pitchFamily="34" charset="0"/>
            </a:endParaRPr>
          </a:p>
          <a:p>
            <a:pPr marL="742950" lvl="1" indent="-285750" algn="just">
              <a:lnSpc>
                <a:spcPct val="150000"/>
              </a:lnSpc>
              <a:buFont typeface="Arial" panose="020B0604020202020204" pitchFamily="34" charset="0"/>
              <a:buChar char="•"/>
            </a:pPr>
            <a:r>
              <a:rPr lang="tr-TR" dirty="0">
                <a:latin typeface="Arial" panose="020B0604020202020204" pitchFamily="34" charset="0"/>
                <a:cs typeface="Arial" panose="020B0604020202020204" pitchFamily="34" charset="0"/>
              </a:rPr>
              <a:t>Porsche </a:t>
            </a:r>
            <a:r>
              <a:rPr lang="tr-TR" dirty="0" err="1">
                <a:latin typeface="Arial" panose="020B0604020202020204" pitchFamily="34" charset="0"/>
                <a:cs typeface="Arial" panose="020B0604020202020204" pitchFamily="34" charset="0"/>
              </a:rPr>
              <a:t>Press</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Release</a:t>
            </a:r>
            <a:r>
              <a:rPr lang="tr-TR"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Porsche </a:t>
            </a:r>
            <a:r>
              <a:rPr lang="tr-TR" dirty="0">
                <a:latin typeface="Arial" panose="020B0604020202020204" pitchFamily="34" charset="0"/>
                <a:cs typeface="Arial" panose="020B0604020202020204" pitchFamily="34" charset="0"/>
              </a:rPr>
              <a:t>I</a:t>
            </a:r>
            <a:r>
              <a:rPr lang="en-US" dirty="0" err="1">
                <a:latin typeface="Arial" panose="020B0604020202020204" pitchFamily="34" charset="0"/>
                <a:cs typeface="Arial" panose="020B0604020202020204" pitchFamily="34" charset="0"/>
              </a:rPr>
              <a:t>ntroduces</a:t>
            </a: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B</a:t>
            </a:r>
            <a:r>
              <a:rPr lang="en-US" dirty="0" err="1">
                <a:latin typeface="Arial" panose="020B0604020202020204" pitchFamily="34" charset="0"/>
                <a:cs typeface="Arial" panose="020B0604020202020204" pitchFamily="34" charset="0"/>
              </a:rPr>
              <a:t>lockchain</a:t>
            </a:r>
            <a:r>
              <a:rPr lang="en-US" dirty="0">
                <a:latin typeface="Arial" panose="020B0604020202020204" pitchFamily="34" charset="0"/>
                <a:cs typeface="Arial" panose="020B0604020202020204" pitchFamily="34" charset="0"/>
              </a:rPr>
              <a:t> to </a:t>
            </a:r>
            <a:r>
              <a:rPr lang="tr-TR" dirty="0">
                <a:latin typeface="Arial" panose="020B0604020202020204" pitchFamily="34" charset="0"/>
                <a:cs typeface="Arial" panose="020B0604020202020204" pitchFamily="34" charset="0"/>
              </a:rPr>
              <a:t>C</a:t>
            </a:r>
            <a:r>
              <a:rPr lang="en-US" dirty="0" err="1">
                <a:latin typeface="Arial" panose="020B0604020202020204" pitchFamily="34" charset="0"/>
                <a:cs typeface="Arial" panose="020B0604020202020204" pitchFamily="34" charset="0"/>
              </a:rPr>
              <a:t>ars</a:t>
            </a:r>
            <a:r>
              <a:rPr lang="tr-TR"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February</a:t>
            </a:r>
            <a:r>
              <a:rPr lang="tr-TR" dirty="0">
                <a:latin typeface="Arial" panose="020B0604020202020204" pitchFamily="34" charset="0"/>
                <a:cs typeface="Arial" panose="020B0604020202020204" pitchFamily="34" charset="0"/>
              </a:rPr>
              <a:t> 26, 2018</a:t>
            </a:r>
          </a:p>
          <a:p>
            <a:pPr marL="742950" lvl="1" indent="-285750" algn="just">
              <a:lnSpc>
                <a:spcPct val="150000"/>
              </a:lnSpc>
              <a:buFont typeface="Arial" panose="020B0604020202020204" pitchFamily="34" charset="0"/>
              <a:buChar char="•"/>
            </a:pPr>
            <a:endParaRPr lang="tr-TR" dirty="0">
              <a:latin typeface="Arial" panose="020B0604020202020204" pitchFamily="34" charset="0"/>
              <a:cs typeface="Arial" panose="020B0604020202020204" pitchFamily="34" charset="0"/>
            </a:endParaRPr>
          </a:p>
          <a:p>
            <a:pPr marL="742950" lvl="1" indent="-285750" algn="just">
              <a:lnSpc>
                <a:spcPct val="150000"/>
              </a:lnSpc>
              <a:buFont typeface="Arial" panose="020B0604020202020204" pitchFamily="34" charset="0"/>
              <a:buChar char="•"/>
            </a:pP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Lundbæk</a:t>
            </a:r>
            <a:r>
              <a:rPr lang="tr-TR" dirty="0">
                <a:latin typeface="Arial" panose="020B0604020202020204" pitchFamily="34" charset="0"/>
                <a:cs typeface="Arial" panose="020B0604020202020204" pitchFamily="34" charset="0"/>
              </a:rPr>
              <a:t>, L. (2017). "XAIN - </a:t>
            </a:r>
            <a:r>
              <a:rPr lang="tr-TR" dirty="0" err="1">
                <a:latin typeface="Arial" panose="020B0604020202020204" pitchFamily="34" charset="0"/>
                <a:cs typeface="Arial" panose="020B0604020202020204" pitchFamily="34" charset="0"/>
              </a:rPr>
              <a:t>Proof</a:t>
            </a:r>
            <a:r>
              <a:rPr lang="tr-TR" dirty="0">
                <a:latin typeface="Arial" panose="020B0604020202020204" pitchFamily="34" charset="0"/>
                <a:cs typeface="Arial" panose="020B0604020202020204" pitchFamily="34" charset="0"/>
              </a:rPr>
              <a:t> of </a:t>
            </a:r>
            <a:r>
              <a:rPr lang="tr-TR" dirty="0" err="1">
                <a:latin typeface="Arial" panose="020B0604020202020204" pitchFamily="34" charset="0"/>
                <a:cs typeface="Arial" panose="020B0604020202020204" pitchFamily="34" charset="0"/>
              </a:rPr>
              <a:t>Kernel</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Work</a:t>
            </a:r>
            <a:r>
              <a:rPr lang="tr-TR"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 Resilient &amp; Scalable Blockchain Consensus Algorithm for Dynamic Low-Energy Networks</a:t>
            </a:r>
            <a:r>
              <a:rPr lang="tr-TR" dirty="0">
                <a:latin typeface="Arial" panose="020B0604020202020204" pitchFamily="34" charset="0"/>
                <a:cs typeface="Arial" panose="020B0604020202020204" pitchFamily="34" charset="0"/>
              </a:rPr>
              <a:t>"</a:t>
            </a:r>
          </a:p>
          <a:p>
            <a:pPr marL="742950" lvl="1" indent="-285750" algn="just">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lgn="just">
              <a:lnSpc>
                <a:spcPct val="150000"/>
              </a:lnSpc>
              <a:buFont typeface="Arial" panose="020B0604020202020204" pitchFamily="34" charset="0"/>
              <a:buChar char="•"/>
            </a:pP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Ethereum</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Community</a:t>
            </a:r>
            <a:r>
              <a:rPr lang="en-US" dirty="0">
                <a:latin typeface="Arial" panose="020B0604020202020204" pitchFamily="34" charset="0"/>
                <a:cs typeface="Arial" panose="020B0604020202020204" pitchFamily="34" charset="0"/>
              </a:rPr>
              <a:t>. ÐΞVp2p Wire Protocol. https://github.com/</a:t>
            </a:r>
            <a:r>
              <a:rPr lang="en-US" dirty="0" err="1">
                <a:latin typeface="Arial" panose="020B0604020202020204" pitchFamily="34" charset="0"/>
                <a:cs typeface="Arial" panose="020B0604020202020204" pitchFamily="34" charset="0"/>
              </a:rPr>
              <a:t>ethereum</a:t>
            </a:r>
            <a:r>
              <a:rPr lang="en-US" dirty="0">
                <a:latin typeface="Arial" panose="020B0604020202020204" pitchFamily="34" charset="0"/>
                <a:cs typeface="Arial" panose="020B0604020202020204" pitchFamily="34" charset="0"/>
              </a:rPr>
              <a:t>/wiki/wiki/ÐΞVp2p-Wire-Protocol, 2017</a:t>
            </a:r>
            <a:r>
              <a:rPr lang="tr-TR" dirty="0">
                <a:latin typeface="Arial" panose="020B0604020202020204" pitchFamily="34" charset="0"/>
                <a:cs typeface="Arial" panose="020B0604020202020204" pitchFamily="34" charset="0"/>
              </a:rPr>
              <a:t>, 31 Ocak 2019 tarihinde erişildi.</a:t>
            </a:r>
          </a:p>
          <a:p>
            <a:pPr marL="742950" lvl="1" indent="-285750" algn="just">
              <a:lnSpc>
                <a:spcPct val="150000"/>
              </a:lnSpc>
              <a:buFont typeface="Arial" panose="020B0604020202020204" pitchFamily="34" charset="0"/>
              <a:buChar char="•"/>
            </a:pPr>
            <a:endParaRPr lang="tr-TR" dirty="0">
              <a:latin typeface="Arial" panose="020B0604020202020204" pitchFamily="34" charset="0"/>
              <a:cs typeface="Arial" panose="020B0604020202020204" pitchFamily="34" charset="0"/>
            </a:endParaRPr>
          </a:p>
          <a:p>
            <a:pPr marL="742950" lvl="1" indent="-285750" algn="just">
              <a:lnSpc>
                <a:spcPct val="150000"/>
              </a:lnSpc>
              <a:buFont typeface="Arial" panose="020B0604020202020204" pitchFamily="34" charset="0"/>
              <a:buChar char="•"/>
            </a:pPr>
            <a:r>
              <a:rPr lang="tr-TR" dirty="0">
                <a:latin typeface="Arial" panose="020B0604020202020204" pitchFamily="34" charset="0"/>
                <a:cs typeface="Arial" panose="020B0604020202020204" pitchFamily="34" charset="0"/>
              </a:rPr>
              <a:t>https://dav.network, 01 Şubat 2019 tarihinde erişildi.</a:t>
            </a:r>
          </a:p>
          <a:p>
            <a:pPr marL="742950" lvl="1" indent="-285750" algn="just">
              <a:lnSpc>
                <a:spcPct val="150000"/>
              </a:lnSpc>
              <a:buFont typeface="Arial" panose="020B0604020202020204" pitchFamily="34" charset="0"/>
              <a:buChar char="•"/>
            </a:pPr>
            <a:endParaRPr lang="tr-TR" dirty="0">
              <a:latin typeface="Arial" panose="020B0604020202020204" pitchFamily="34" charset="0"/>
              <a:cs typeface="Arial" panose="020B0604020202020204" pitchFamily="34" charset="0"/>
            </a:endParaRPr>
          </a:p>
          <a:p>
            <a:pPr marL="742950" lvl="1" indent="-285750" algn="just">
              <a:lnSpc>
                <a:spcPct val="150000"/>
              </a:lnSpc>
              <a:buFont typeface="Arial" panose="020B0604020202020204" pitchFamily="34" charset="0"/>
              <a:buChar char="•"/>
            </a:pPr>
            <a:endParaRPr lang="tr-TR" dirty="0">
              <a:latin typeface="Arial" panose="020B0604020202020204" pitchFamily="34" charset="0"/>
              <a:cs typeface="Arial" panose="020B0604020202020204" pitchFamily="34" charset="0"/>
            </a:endParaRPr>
          </a:p>
          <a:p>
            <a:pPr marL="742950" lvl="1" indent="-285750" algn="just">
              <a:lnSpc>
                <a:spcPct val="150000"/>
              </a:lnSpc>
              <a:buFont typeface="Arial" panose="020B0604020202020204" pitchFamily="34" charset="0"/>
              <a:buChar char="•"/>
            </a:pP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339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Metin kutusu 7"/>
          <p:cNvSpPr txBox="1"/>
          <p:nvPr/>
        </p:nvSpPr>
        <p:spPr>
          <a:xfrm>
            <a:off x="2230244" y="9"/>
            <a:ext cx="7961971" cy="901593"/>
          </a:xfrm>
          <a:prstGeom prst="rect">
            <a:avLst/>
          </a:prstGeom>
          <a:noFill/>
        </p:spPr>
        <p:txBody>
          <a:bodyPr wrap="square" rtlCol="0">
            <a:spAutoFit/>
          </a:bodyPr>
          <a:lstStyle/>
          <a:p>
            <a:pPr algn="ctr">
              <a:lnSpc>
                <a:spcPct val="150000"/>
              </a:lnSpc>
            </a:pPr>
            <a:r>
              <a:rPr lang="tr-TR" sz="4000" dirty="0">
                <a:latin typeface="Arial" panose="020B0604020202020204" pitchFamily="34" charset="0"/>
                <a:cs typeface="Arial" panose="020B0604020202020204" pitchFamily="34" charset="0"/>
              </a:rPr>
              <a:t>Seçilen Case ve Problem</a:t>
            </a:r>
          </a:p>
        </p:txBody>
      </p:sp>
      <p:sp>
        <p:nvSpPr>
          <p:cNvPr id="9" name="Metin kutusu 8"/>
          <p:cNvSpPr txBox="1"/>
          <p:nvPr/>
        </p:nvSpPr>
        <p:spPr>
          <a:xfrm>
            <a:off x="632098" y="1122158"/>
            <a:ext cx="10615961" cy="2816156"/>
          </a:xfrm>
          <a:prstGeom prst="rect">
            <a:avLst/>
          </a:prstGeom>
          <a:noFill/>
        </p:spPr>
        <p:txBody>
          <a:bodyPr wrap="square" rtlCol="0">
            <a:spAutoFit/>
          </a:bodyPr>
          <a:lstStyle/>
          <a:p>
            <a:pPr algn="just">
              <a:lnSpc>
                <a:spcPct val="150000"/>
              </a:lnSpc>
            </a:pPr>
            <a:r>
              <a:rPr lang="tr-TR" sz="1600" dirty="0">
                <a:latin typeface="Arial" panose="020B0604020202020204" pitchFamily="34" charset="0"/>
                <a:cs typeface="Arial" panose="020B0604020202020204" pitchFamily="34" charset="0"/>
              </a:rPr>
              <a:t>Otomotiv endüstrisi içten yanmalı motorlara yavaş yavaş veda etmeye hazırlanırken ve geleneksel sürücü kavramına da el sallamaya başlamışken sürücüsüz araçlar başta olmak üzere, makine öğrenme yazılımlarının gelişmesiyle birlikte otonom araçlar oldukça popüler hale gelmiştir. Ancak bu teknolojinin uygulamaya geçememesinin nedenlerinin başında güvenli bir altyapı kurulamamış olması yatmaktadır. </a:t>
            </a:r>
          </a:p>
          <a:p>
            <a:pPr algn="just">
              <a:lnSpc>
                <a:spcPct val="150000"/>
              </a:lnSpc>
            </a:pPr>
            <a:endParaRPr lang="tr-TR" sz="1600" dirty="0">
              <a:latin typeface="Arial" panose="020B0604020202020204" pitchFamily="34" charset="0"/>
              <a:cs typeface="Arial" panose="020B0604020202020204" pitchFamily="34" charset="0"/>
            </a:endParaRPr>
          </a:p>
          <a:p>
            <a:pPr algn="just">
              <a:lnSpc>
                <a:spcPct val="150000"/>
              </a:lnSpc>
            </a:pPr>
            <a:endParaRPr lang="tr-TR" dirty="0">
              <a:latin typeface="Arial" panose="020B0604020202020204" pitchFamily="34" charset="0"/>
              <a:cs typeface="Arial" panose="020B0604020202020204" pitchFamily="34" charset="0"/>
            </a:endParaRPr>
          </a:p>
          <a:p>
            <a:pPr algn="just">
              <a:lnSpc>
                <a:spcPct val="150000"/>
              </a:lnSpc>
            </a:pPr>
            <a:endParaRPr lang="tr-TR" sz="2000" dirty="0">
              <a:latin typeface="Arial" panose="020B0604020202020204" pitchFamily="34" charset="0"/>
              <a:cs typeface="Arial" panose="020B0604020202020204" pitchFamily="34" charset="0"/>
            </a:endParaRPr>
          </a:p>
        </p:txBody>
      </p: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pic>
        <p:nvPicPr>
          <p:cNvPr id="4" name="Resim 3"/>
          <p:cNvPicPr>
            <a:picLocks noChangeAspect="1"/>
          </p:cNvPicPr>
          <p:nvPr/>
        </p:nvPicPr>
        <p:blipFill rotWithShape="1">
          <a:blip r:embed="rId5">
            <a:extLst>
              <a:ext uri="{28A0092B-C50C-407E-A947-70E740481C1C}">
                <a14:useLocalDpi xmlns:a14="http://schemas.microsoft.com/office/drawing/2010/main" val="0"/>
              </a:ext>
            </a:extLst>
          </a:blip>
          <a:srcRect t="25792" r="1461"/>
          <a:stretch/>
        </p:blipFill>
        <p:spPr>
          <a:xfrm>
            <a:off x="2174319" y="2695074"/>
            <a:ext cx="7792703" cy="3841931"/>
          </a:xfrm>
          <a:prstGeom prst="rect">
            <a:avLst/>
          </a:prstGeom>
          <a:ln>
            <a:noFill/>
          </a:ln>
          <a:effectLst>
            <a:softEdge rad="112500"/>
          </a:effectLst>
        </p:spPr>
      </p:pic>
    </p:spTree>
    <p:extLst>
      <p:ext uri="{BB962C8B-B14F-4D97-AF65-F5344CB8AC3E}">
        <p14:creationId xmlns:p14="http://schemas.microsoft.com/office/powerpoint/2010/main" val="29535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Metin kutusu 7"/>
          <p:cNvSpPr txBox="1"/>
          <p:nvPr/>
        </p:nvSpPr>
        <p:spPr>
          <a:xfrm>
            <a:off x="2230244" y="9"/>
            <a:ext cx="7961971" cy="901593"/>
          </a:xfrm>
          <a:prstGeom prst="rect">
            <a:avLst/>
          </a:prstGeom>
          <a:noFill/>
        </p:spPr>
        <p:txBody>
          <a:bodyPr wrap="square" rtlCol="0">
            <a:spAutoFit/>
          </a:bodyPr>
          <a:lstStyle/>
          <a:p>
            <a:pPr algn="ctr">
              <a:lnSpc>
                <a:spcPct val="150000"/>
              </a:lnSpc>
            </a:pPr>
            <a:r>
              <a:rPr lang="tr-TR" sz="4000" dirty="0">
                <a:latin typeface="Arial" panose="020B0604020202020204" pitchFamily="34" charset="0"/>
                <a:cs typeface="Arial" panose="020B0604020202020204" pitchFamily="34" charset="0"/>
              </a:rPr>
              <a:t>Seçilen Case ve Problem</a:t>
            </a:r>
          </a:p>
        </p:txBody>
      </p:sp>
      <p:sp>
        <p:nvSpPr>
          <p:cNvPr id="9" name="Metin kutusu 8"/>
          <p:cNvSpPr txBox="1"/>
          <p:nvPr/>
        </p:nvSpPr>
        <p:spPr>
          <a:xfrm>
            <a:off x="632098" y="1177507"/>
            <a:ext cx="10615961" cy="2343655"/>
          </a:xfrm>
          <a:prstGeom prst="rect">
            <a:avLst/>
          </a:prstGeom>
          <a:noFill/>
        </p:spPr>
        <p:txBody>
          <a:bodyPr wrap="square" rtlCol="0">
            <a:spAutoFit/>
          </a:bodyPr>
          <a:lstStyle/>
          <a:p>
            <a:pPr algn="just">
              <a:lnSpc>
                <a:spcPct val="150000"/>
              </a:lnSpc>
            </a:pPr>
            <a:r>
              <a:rPr lang="tr-TR" sz="1600" dirty="0">
                <a:latin typeface="Arial" panose="020B0604020202020204" pitchFamily="34" charset="0"/>
                <a:cs typeface="Arial" panose="020B0604020202020204" pitchFamily="34" charset="0"/>
              </a:rPr>
              <a:t>Otonom araçların devreye girmesiyle yıllık 300 TB kapasiteyi aşan yeni </a:t>
            </a:r>
            <a:r>
              <a:rPr lang="tr-TR" sz="1600" dirty="0" err="1">
                <a:latin typeface="Arial" panose="020B0604020202020204" pitchFamily="34" charset="0"/>
                <a:cs typeface="Arial" panose="020B0604020202020204" pitchFamily="34" charset="0"/>
              </a:rPr>
              <a:t>dataset’lerin</a:t>
            </a:r>
            <a:r>
              <a:rPr lang="tr-TR" sz="1600" dirty="0">
                <a:latin typeface="Arial" panose="020B0604020202020204" pitchFamily="34" charset="0"/>
                <a:cs typeface="Arial" panose="020B0604020202020204" pitchFamily="34" charset="0"/>
              </a:rPr>
              <a:t> ortaya çıkması beklenmekte olup otonom araçların dijital olmalarından dolayı </a:t>
            </a:r>
            <a:r>
              <a:rPr lang="tr-TR" sz="1600" dirty="0" err="1">
                <a:latin typeface="Arial" panose="020B0604020202020204" pitchFamily="34" charset="0"/>
                <a:cs typeface="Arial" panose="020B0604020202020204" pitchFamily="34" charset="0"/>
              </a:rPr>
              <a:t>hacklenerek</a:t>
            </a:r>
            <a:r>
              <a:rPr lang="tr-TR" sz="1600" dirty="0">
                <a:latin typeface="Arial" panose="020B0604020202020204" pitchFamily="34" charset="0"/>
                <a:cs typeface="Arial" panose="020B0604020202020204" pitchFamily="34" charset="0"/>
              </a:rPr>
              <a:t> manipüle edilmesinden, topladığı verilerin kötü niyetle kullanılmasından ve kişisel gizliliğin fazlaca yok olmasından endişe edilmektedir. Bu durum önemli bir problem alanı oluşturmaktadır. Ayrıca, araçların birbirleri ve çevreyle olan iletişiminin güvenli bir altyapıya oturtulamaması bu alanın gelişmesindeki en büyük engeldir.</a:t>
            </a:r>
            <a:endParaRPr lang="tr-TR" dirty="0">
              <a:latin typeface="Arial" panose="020B0604020202020204" pitchFamily="34" charset="0"/>
              <a:cs typeface="Arial" panose="020B0604020202020204" pitchFamily="34" charset="0"/>
            </a:endParaRPr>
          </a:p>
          <a:p>
            <a:pPr algn="just">
              <a:lnSpc>
                <a:spcPct val="150000"/>
              </a:lnSpc>
            </a:pPr>
            <a:endParaRPr lang="tr-TR" sz="2000" dirty="0">
              <a:latin typeface="Arial" panose="020B0604020202020204" pitchFamily="34" charset="0"/>
              <a:cs typeface="Arial" panose="020B0604020202020204" pitchFamily="34" charset="0"/>
            </a:endParaRPr>
          </a:p>
        </p:txBody>
      </p: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pic>
        <p:nvPicPr>
          <p:cNvPr id="13" name="Resim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5399" y="2881564"/>
            <a:ext cx="5740459" cy="3826972"/>
          </a:xfrm>
          <a:prstGeom prst="rect">
            <a:avLst/>
          </a:prstGeom>
          <a:ln>
            <a:noFill/>
          </a:ln>
          <a:effectLst>
            <a:softEdge rad="112500"/>
          </a:effectLst>
        </p:spPr>
      </p:pic>
    </p:spTree>
    <p:extLst>
      <p:ext uri="{BB962C8B-B14F-4D97-AF65-F5344CB8AC3E}">
        <p14:creationId xmlns:p14="http://schemas.microsoft.com/office/powerpoint/2010/main" val="195166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Metin kutusu 7"/>
          <p:cNvSpPr txBox="1"/>
          <p:nvPr/>
        </p:nvSpPr>
        <p:spPr>
          <a:xfrm>
            <a:off x="2230244" y="9"/>
            <a:ext cx="7961971" cy="901593"/>
          </a:xfrm>
          <a:prstGeom prst="rect">
            <a:avLst/>
          </a:prstGeom>
          <a:noFill/>
        </p:spPr>
        <p:txBody>
          <a:bodyPr wrap="square" rtlCol="0">
            <a:spAutoFit/>
          </a:bodyPr>
          <a:lstStyle/>
          <a:p>
            <a:pPr algn="ctr">
              <a:lnSpc>
                <a:spcPct val="150000"/>
              </a:lnSpc>
            </a:pPr>
            <a:r>
              <a:rPr lang="tr-TR" sz="4000" dirty="0">
                <a:latin typeface="Arial" panose="020B0604020202020204" pitchFamily="34" charset="0"/>
                <a:cs typeface="Arial" panose="020B0604020202020204" pitchFamily="34" charset="0"/>
              </a:rPr>
              <a:t>Seçilen Case ve Problem</a:t>
            </a:r>
          </a:p>
        </p:txBody>
      </p:sp>
      <p:sp>
        <p:nvSpPr>
          <p:cNvPr id="9" name="Metin kutusu 8"/>
          <p:cNvSpPr txBox="1"/>
          <p:nvPr/>
        </p:nvSpPr>
        <p:spPr>
          <a:xfrm>
            <a:off x="608035" y="1219763"/>
            <a:ext cx="10942281" cy="1200329"/>
          </a:xfrm>
          <a:prstGeom prst="rect">
            <a:avLst/>
          </a:prstGeom>
          <a:noFill/>
        </p:spPr>
        <p:txBody>
          <a:bodyPr wrap="square" rtlCol="0">
            <a:spAutoFit/>
          </a:bodyPr>
          <a:lstStyle/>
          <a:p>
            <a:pPr algn="just">
              <a:lnSpc>
                <a:spcPct val="150000"/>
              </a:lnSpc>
            </a:pPr>
            <a:r>
              <a:rPr lang="tr-TR" sz="1600" dirty="0">
                <a:latin typeface="Arial" panose="020B0604020202020204" pitchFamily="34" charset="0"/>
                <a:cs typeface="Arial" panose="020B0604020202020204" pitchFamily="34" charset="0"/>
              </a:rPr>
              <a:t>Lojistik sektörünün gelecek vadeden otonom araçlarında iletişimin, başkasının eline geçmemesi (</a:t>
            </a:r>
            <a:r>
              <a:rPr lang="tr-TR" sz="1600" dirty="0" err="1">
                <a:latin typeface="Arial" panose="020B0604020202020204" pitchFamily="34" charset="0"/>
                <a:cs typeface="Arial" panose="020B0604020202020204" pitchFamily="34" charset="0"/>
              </a:rPr>
              <a:t>hacklenmemesi</a:t>
            </a:r>
            <a:r>
              <a:rPr lang="tr-TR" sz="1600" dirty="0">
                <a:latin typeface="Arial" panose="020B0604020202020204" pitchFamily="34" charset="0"/>
                <a:cs typeface="Arial" panose="020B0604020202020204" pitchFamily="34" charset="0"/>
              </a:rPr>
              <a:t>) gerekir. Böyle bir durumda kötü niyetli kişiler ölümcül felaketlere sebep olabilirler, malları çok basit bir şekilde çalabilirler ve istedikleri konuma yönlendirebilirler. Bu yüzden, güvenlik bu alanda çok ama çok önemli bir noktadır.</a:t>
            </a:r>
            <a:endParaRPr lang="tr-TR" dirty="0">
              <a:latin typeface="Arial" panose="020B0604020202020204" pitchFamily="34" charset="0"/>
              <a:cs typeface="Arial" panose="020B0604020202020204" pitchFamily="34" charset="0"/>
            </a:endParaRPr>
          </a:p>
        </p:txBody>
      </p: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pic>
        <p:nvPicPr>
          <p:cNvPr id="13" name="Resim 12"/>
          <p:cNvPicPr>
            <a:picLocks noChangeAspect="1"/>
          </p:cNvPicPr>
          <p:nvPr/>
        </p:nvPicPr>
        <p:blipFill rotWithShape="1">
          <a:blip r:embed="rId5">
            <a:extLst>
              <a:ext uri="{28A0092B-C50C-407E-A947-70E740481C1C}">
                <a14:useLocalDpi xmlns:a14="http://schemas.microsoft.com/office/drawing/2010/main" val="0"/>
              </a:ext>
            </a:extLst>
          </a:blip>
          <a:srcRect l="1" t="12424" r="413" b="14806"/>
          <a:stretch/>
        </p:blipFill>
        <p:spPr>
          <a:xfrm>
            <a:off x="2057397" y="2755224"/>
            <a:ext cx="8253664" cy="3392522"/>
          </a:xfrm>
          <a:prstGeom prst="rect">
            <a:avLst/>
          </a:prstGeom>
          <a:ln>
            <a:noFill/>
          </a:ln>
          <a:effectLst>
            <a:softEdge rad="112500"/>
          </a:effectLst>
        </p:spPr>
      </p:pic>
    </p:spTree>
    <p:extLst>
      <p:ext uri="{BB962C8B-B14F-4D97-AF65-F5344CB8AC3E}">
        <p14:creationId xmlns:p14="http://schemas.microsoft.com/office/powerpoint/2010/main" val="3068862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Metin kutusu 7"/>
          <p:cNvSpPr txBox="1"/>
          <p:nvPr/>
        </p:nvSpPr>
        <p:spPr>
          <a:xfrm>
            <a:off x="2230244" y="9"/>
            <a:ext cx="7961971" cy="901593"/>
          </a:xfrm>
          <a:prstGeom prst="rect">
            <a:avLst/>
          </a:prstGeom>
          <a:noFill/>
        </p:spPr>
        <p:txBody>
          <a:bodyPr wrap="square" rtlCol="0">
            <a:spAutoFit/>
          </a:bodyPr>
          <a:lstStyle/>
          <a:p>
            <a:pPr algn="ctr">
              <a:lnSpc>
                <a:spcPct val="150000"/>
              </a:lnSpc>
            </a:pPr>
            <a:r>
              <a:rPr lang="tr-TR" sz="4000" dirty="0">
                <a:latin typeface="Arial" panose="020B0604020202020204" pitchFamily="34" charset="0"/>
                <a:cs typeface="Arial" panose="020B0604020202020204" pitchFamily="34" charset="0"/>
              </a:rPr>
              <a:t>Pazar Büyüklüğü</a:t>
            </a:r>
          </a:p>
        </p:txBody>
      </p:sp>
      <p:sp>
        <p:nvSpPr>
          <p:cNvPr id="9" name="Metin kutusu 8"/>
          <p:cNvSpPr txBox="1"/>
          <p:nvPr/>
        </p:nvSpPr>
        <p:spPr>
          <a:xfrm>
            <a:off x="608035" y="1219763"/>
            <a:ext cx="10942281" cy="2308324"/>
          </a:xfrm>
          <a:prstGeom prst="rect">
            <a:avLst/>
          </a:prstGeom>
          <a:noFill/>
        </p:spPr>
        <p:txBody>
          <a:bodyPr wrap="square" rtlCol="0">
            <a:spAutoFit/>
          </a:bodyPr>
          <a:lstStyle/>
          <a:p>
            <a:pPr algn="just">
              <a:lnSpc>
                <a:spcPct val="150000"/>
              </a:lnSpc>
            </a:pPr>
            <a:r>
              <a:rPr lang="tr-TR" sz="1600" dirty="0">
                <a:latin typeface="Arial" panose="020B0604020202020204" pitchFamily="34" charset="0"/>
                <a:cs typeface="Arial" panose="020B0604020202020204" pitchFamily="34" charset="0"/>
              </a:rPr>
              <a:t>‘</a:t>
            </a:r>
            <a:r>
              <a:rPr lang="tr-TR" sz="1600" dirty="0" err="1">
                <a:latin typeface="Arial" panose="020B0604020202020204" pitchFamily="34" charset="0"/>
                <a:cs typeface="Arial" panose="020B0604020202020204" pitchFamily="34" charset="0"/>
              </a:rPr>
              <a:t>Statista</a:t>
            </a:r>
            <a:r>
              <a:rPr lang="tr-TR" sz="1600" dirty="0">
                <a:latin typeface="Arial" panose="020B0604020202020204" pitchFamily="34" charset="0"/>
                <a:cs typeface="Arial" panose="020B0604020202020204" pitchFamily="34" charset="0"/>
              </a:rPr>
              <a:t>’ adlı şirketin son bir yıl içerisinde yapmış olduğu çalışmaya göre, tam otonom araçların dünya pazarındaki büyüklüğünün 2025 yılında 6 milyar doları aşması öngörülmektedir.</a:t>
            </a:r>
          </a:p>
          <a:p>
            <a:pPr algn="just">
              <a:lnSpc>
                <a:spcPct val="150000"/>
              </a:lnSpc>
            </a:pPr>
            <a:r>
              <a:rPr lang="tr-TR" sz="1600" dirty="0">
                <a:latin typeface="Arial" panose="020B0604020202020204" pitchFamily="34" charset="0"/>
                <a:cs typeface="Arial" panose="020B0604020202020204" pitchFamily="34" charset="0"/>
              </a:rPr>
              <a:t>‘</a:t>
            </a:r>
            <a:r>
              <a:rPr lang="tr-TR" sz="1600" dirty="0" err="1">
                <a:latin typeface="Arial" panose="020B0604020202020204" pitchFamily="34" charset="0"/>
                <a:cs typeface="Arial" panose="020B0604020202020204" pitchFamily="34" charset="0"/>
              </a:rPr>
              <a:t>IndustryWeek</a:t>
            </a:r>
            <a:r>
              <a:rPr lang="tr-TR" sz="1600" dirty="0">
                <a:latin typeface="Arial" panose="020B0604020202020204" pitchFamily="34" charset="0"/>
                <a:cs typeface="Arial" panose="020B0604020202020204" pitchFamily="34" charset="0"/>
              </a:rPr>
              <a:t>’ isimli şirket ise 2025 yılına kadar kısmi otonom araçların pazar büyüklüğünü 29 milyar sterlin, tam otonom araçların ise 4.8 milyar </a:t>
            </a:r>
            <a:r>
              <a:rPr lang="tr-TR" sz="1600" dirty="0" err="1">
                <a:latin typeface="Arial" panose="020B0604020202020204" pitchFamily="34" charset="0"/>
                <a:cs typeface="Arial" panose="020B0604020202020204" pitchFamily="34" charset="0"/>
              </a:rPr>
              <a:t>sterlin’e</a:t>
            </a:r>
            <a:r>
              <a:rPr lang="tr-TR" sz="1600" dirty="0">
                <a:latin typeface="Arial" panose="020B0604020202020204" pitchFamily="34" charset="0"/>
                <a:cs typeface="Arial" panose="020B0604020202020204" pitchFamily="34" charset="0"/>
              </a:rPr>
              <a:t> ulaşmasını öngörmektedir.</a:t>
            </a:r>
          </a:p>
          <a:p>
            <a:pPr algn="just">
              <a:lnSpc>
                <a:spcPct val="150000"/>
              </a:lnSpc>
            </a:pPr>
            <a:r>
              <a:rPr lang="tr-TR" sz="1600" dirty="0">
                <a:latin typeface="Arial" panose="020B0604020202020204" pitchFamily="34" charset="0"/>
                <a:cs typeface="Arial" panose="020B0604020202020204" pitchFamily="34" charset="0"/>
              </a:rPr>
              <a:t>2025 – 2035 yılları arasında ise bütün otonom araç pazar büyüklüğünün 42 ila 77 milyar dolar arasında olacağı tahmin edilmektedir.</a:t>
            </a:r>
            <a:endParaRPr lang="tr-TR" dirty="0">
              <a:latin typeface="Arial" panose="020B0604020202020204" pitchFamily="34" charset="0"/>
              <a:cs typeface="Arial" panose="020B0604020202020204" pitchFamily="34" charset="0"/>
            </a:endParaRPr>
          </a:p>
        </p:txBody>
      </p: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pic>
        <p:nvPicPr>
          <p:cNvPr id="4" name="Resim 3"/>
          <p:cNvPicPr>
            <a:picLocks noChangeAspect="1"/>
          </p:cNvPicPr>
          <p:nvPr/>
        </p:nvPicPr>
        <p:blipFill rotWithShape="1">
          <a:blip r:embed="rId5">
            <a:extLst>
              <a:ext uri="{28A0092B-C50C-407E-A947-70E740481C1C}">
                <a14:useLocalDpi xmlns:a14="http://schemas.microsoft.com/office/drawing/2010/main" val="0"/>
              </a:ext>
            </a:extLst>
          </a:blip>
          <a:srcRect r="18382" b="28015"/>
          <a:stretch/>
        </p:blipFill>
        <p:spPr>
          <a:xfrm>
            <a:off x="2230244" y="3009150"/>
            <a:ext cx="7464227" cy="3703077"/>
          </a:xfrm>
          <a:prstGeom prst="rect">
            <a:avLst/>
          </a:prstGeom>
          <a:ln>
            <a:noFill/>
          </a:ln>
          <a:effectLst>
            <a:softEdge rad="112500"/>
          </a:effectLst>
        </p:spPr>
      </p:pic>
    </p:spTree>
    <p:extLst>
      <p:ext uri="{BB962C8B-B14F-4D97-AF65-F5344CB8AC3E}">
        <p14:creationId xmlns:p14="http://schemas.microsoft.com/office/powerpoint/2010/main" val="244667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Metin kutusu 7"/>
          <p:cNvSpPr txBox="1"/>
          <p:nvPr/>
        </p:nvSpPr>
        <p:spPr>
          <a:xfrm>
            <a:off x="1864907" y="9"/>
            <a:ext cx="8796552" cy="1015663"/>
          </a:xfrm>
          <a:prstGeom prst="rect">
            <a:avLst/>
          </a:prstGeom>
          <a:noFill/>
        </p:spPr>
        <p:txBody>
          <a:bodyPr wrap="square" rtlCol="0">
            <a:spAutoFit/>
          </a:bodyPr>
          <a:lstStyle/>
          <a:p>
            <a:pPr>
              <a:lnSpc>
                <a:spcPct val="150000"/>
              </a:lnSpc>
            </a:pPr>
            <a:r>
              <a:rPr lang="tr-TR" sz="4000" dirty="0" err="1">
                <a:latin typeface="Arial" panose="020B0604020202020204" pitchFamily="34" charset="0"/>
                <a:cs typeface="Arial" panose="020B0604020202020204" pitchFamily="34" charset="0"/>
              </a:rPr>
              <a:t>Blokzincir</a:t>
            </a:r>
            <a:r>
              <a:rPr lang="tr-TR" sz="4000" dirty="0">
                <a:latin typeface="Arial" panose="020B0604020202020204" pitchFamily="34" charset="0"/>
                <a:cs typeface="Arial" panose="020B0604020202020204" pitchFamily="34" charset="0"/>
              </a:rPr>
              <a:t> Teknolojisi ile Çözüm Yolu</a:t>
            </a:r>
          </a:p>
        </p:txBody>
      </p: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pic>
        <p:nvPicPr>
          <p:cNvPr id="3" name="Resi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480" y="966469"/>
            <a:ext cx="7422219" cy="5745758"/>
          </a:xfrm>
          <a:prstGeom prst="rect">
            <a:avLst/>
          </a:prstGeom>
          <a:ln>
            <a:noFill/>
          </a:ln>
          <a:effectLst>
            <a:softEdge rad="112500"/>
          </a:effectLst>
        </p:spPr>
      </p:pic>
      <p:sp>
        <p:nvSpPr>
          <p:cNvPr id="2" name="Metin kutusu 1">
            <a:extLst>
              <a:ext uri="{FF2B5EF4-FFF2-40B4-BE49-F238E27FC236}">
                <a16:creationId xmlns:a16="http://schemas.microsoft.com/office/drawing/2014/main" id="{1A1D6B47-4905-491F-974F-C36886993AAF}"/>
              </a:ext>
            </a:extLst>
          </p:cNvPr>
          <p:cNvSpPr txBox="1"/>
          <p:nvPr/>
        </p:nvSpPr>
        <p:spPr>
          <a:xfrm>
            <a:off x="7661699" y="3232055"/>
            <a:ext cx="4372232" cy="1200329"/>
          </a:xfrm>
          <a:prstGeom prst="rect">
            <a:avLst/>
          </a:prstGeom>
          <a:noFill/>
        </p:spPr>
        <p:txBody>
          <a:bodyPr wrap="square" rtlCol="0">
            <a:spAutoFit/>
          </a:bodyPr>
          <a:lstStyle/>
          <a:p>
            <a:pPr algn="just"/>
            <a:r>
              <a:rPr lang="tr-TR" dirty="0" err="1"/>
              <a:t>Blokzincir</a:t>
            </a:r>
            <a:r>
              <a:rPr lang="tr-TR" dirty="0"/>
              <a:t> teknolojisinin egemen bir şekilde hayatımızdaki uygulamalara otonom araçlardan çok daha önce girmesi beklenmektedir.</a:t>
            </a:r>
          </a:p>
        </p:txBody>
      </p:sp>
    </p:spTree>
    <p:extLst>
      <p:ext uri="{BB962C8B-B14F-4D97-AF65-F5344CB8AC3E}">
        <p14:creationId xmlns:p14="http://schemas.microsoft.com/office/powerpoint/2010/main" val="131387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Metin kutusu 7"/>
          <p:cNvSpPr txBox="1"/>
          <p:nvPr/>
        </p:nvSpPr>
        <p:spPr>
          <a:xfrm>
            <a:off x="1864907" y="9"/>
            <a:ext cx="8796552" cy="1015663"/>
          </a:xfrm>
          <a:prstGeom prst="rect">
            <a:avLst/>
          </a:prstGeom>
          <a:noFill/>
        </p:spPr>
        <p:txBody>
          <a:bodyPr wrap="square" rtlCol="0">
            <a:spAutoFit/>
          </a:bodyPr>
          <a:lstStyle/>
          <a:p>
            <a:pPr>
              <a:lnSpc>
                <a:spcPct val="150000"/>
              </a:lnSpc>
            </a:pPr>
            <a:r>
              <a:rPr lang="tr-TR" sz="4000" dirty="0" err="1">
                <a:latin typeface="Arial" panose="020B0604020202020204" pitchFamily="34" charset="0"/>
                <a:cs typeface="Arial" panose="020B0604020202020204" pitchFamily="34" charset="0"/>
              </a:rPr>
              <a:t>Blokzincir</a:t>
            </a:r>
            <a:r>
              <a:rPr lang="tr-TR" sz="4000" dirty="0">
                <a:latin typeface="Arial" panose="020B0604020202020204" pitchFamily="34" charset="0"/>
                <a:cs typeface="Arial" panose="020B0604020202020204" pitchFamily="34" charset="0"/>
              </a:rPr>
              <a:t> Teknolojisi ile Çözüm Yolu</a:t>
            </a:r>
          </a:p>
        </p:txBody>
      </p:sp>
      <p:sp>
        <p:nvSpPr>
          <p:cNvPr id="9" name="Metin kutusu 8"/>
          <p:cNvSpPr txBox="1"/>
          <p:nvPr/>
        </p:nvSpPr>
        <p:spPr>
          <a:xfrm>
            <a:off x="430527" y="1147570"/>
            <a:ext cx="10942281" cy="2169825"/>
          </a:xfrm>
          <a:prstGeom prst="rect">
            <a:avLst/>
          </a:prstGeom>
          <a:noFill/>
        </p:spPr>
        <p:txBody>
          <a:bodyPr wrap="square" rtlCol="0">
            <a:spAutoFit/>
          </a:bodyPr>
          <a:lstStyle/>
          <a:p>
            <a:pPr algn="just">
              <a:lnSpc>
                <a:spcPct val="150000"/>
              </a:lnSpc>
            </a:pPr>
            <a:r>
              <a:rPr lang="tr-TR" dirty="0" err="1">
                <a:latin typeface="Arial" panose="020B0604020202020204" pitchFamily="34" charset="0"/>
                <a:cs typeface="Arial" panose="020B0604020202020204" pitchFamily="34" charset="0"/>
              </a:rPr>
              <a:t>Blokzincir</a:t>
            </a:r>
            <a:r>
              <a:rPr lang="tr-TR" dirty="0">
                <a:latin typeface="Arial" panose="020B0604020202020204" pitchFamily="34" charset="0"/>
                <a:cs typeface="Arial" panose="020B0604020202020204" pitchFamily="34" charset="0"/>
              </a:rPr>
              <a:t> yapısı, en basit tanımıyla değiştirilemez ya da değiştirilmesi neredeyse imkansız bir kayıt defteridir. Bu açıdan bakıldığında; araçların kişilerle ve çevreyle olan iletişiminin </a:t>
            </a:r>
            <a:r>
              <a:rPr lang="tr-TR" dirty="0" err="1">
                <a:latin typeface="Arial" panose="020B0604020202020204" pitchFamily="34" charset="0"/>
                <a:cs typeface="Arial" panose="020B0604020202020204" pitchFamily="34" charset="0"/>
              </a:rPr>
              <a:t>blokzincir</a:t>
            </a:r>
            <a:r>
              <a:rPr lang="tr-TR" dirty="0">
                <a:latin typeface="Arial" panose="020B0604020202020204" pitchFamily="34" charset="0"/>
                <a:cs typeface="Arial" panose="020B0604020202020204" pitchFamily="34" charset="0"/>
              </a:rPr>
              <a:t> tabanlı sistem üzerinden sağlanması ve kişilerin dijital kimlikleri ile diğer araçlarla bilgi alışverişini bu platform üzerinden sağlayabilmesinin, </a:t>
            </a:r>
            <a:r>
              <a:rPr lang="tr-TR" dirty="0" err="1">
                <a:latin typeface="Arial" panose="020B0604020202020204" pitchFamily="34" charset="0"/>
                <a:cs typeface="Arial" panose="020B0604020202020204" pitchFamily="34" charset="0"/>
              </a:rPr>
              <a:t>blokzincir</a:t>
            </a:r>
            <a:r>
              <a:rPr lang="tr-TR" dirty="0">
                <a:latin typeface="Arial" panose="020B0604020202020204" pitchFamily="34" charset="0"/>
                <a:cs typeface="Arial" panose="020B0604020202020204" pitchFamily="34" charset="0"/>
              </a:rPr>
              <a:t> teknolojisinin kabiliyeti dahilinde olduğu çok açıktır.</a:t>
            </a:r>
          </a:p>
          <a:p>
            <a:pPr algn="just">
              <a:lnSpc>
                <a:spcPct val="150000"/>
              </a:lnSpc>
            </a:pPr>
            <a:endParaRPr lang="tr-TR" dirty="0">
              <a:latin typeface="Arial" panose="020B0604020202020204" pitchFamily="34" charset="0"/>
              <a:cs typeface="Arial" panose="020B0604020202020204" pitchFamily="34" charset="0"/>
            </a:endParaRPr>
          </a:p>
        </p:txBody>
      </p: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pic>
        <p:nvPicPr>
          <p:cNvPr id="2" name="Resim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6651" y="2808410"/>
            <a:ext cx="7086600" cy="3810000"/>
          </a:xfrm>
          <a:prstGeom prst="rect">
            <a:avLst/>
          </a:prstGeom>
          <a:ln>
            <a:noFill/>
          </a:ln>
          <a:effectLst>
            <a:softEdge rad="112500"/>
          </a:effectLst>
        </p:spPr>
      </p:pic>
    </p:spTree>
    <p:extLst>
      <p:ext uri="{BB962C8B-B14F-4D97-AF65-F5344CB8AC3E}">
        <p14:creationId xmlns:p14="http://schemas.microsoft.com/office/powerpoint/2010/main" val="1488234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Düz Bağlayıcı 6"/>
          <p:cNvCxnSpPr/>
          <p:nvPr/>
        </p:nvCxnSpPr>
        <p:spPr>
          <a:xfrm>
            <a:off x="1519342" y="985314"/>
            <a:ext cx="9192344" cy="0"/>
          </a:xfrm>
          <a:prstGeom prst="line">
            <a:avLst/>
          </a:prstGeom>
          <a:ln w="19050"/>
        </p:spPr>
        <p:style>
          <a:lnRef idx="1">
            <a:schemeClr val="dk1"/>
          </a:lnRef>
          <a:fillRef idx="0">
            <a:schemeClr val="dk1"/>
          </a:fillRef>
          <a:effectRef idx="0">
            <a:schemeClr val="dk1"/>
          </a:effectRef>
          <a:fontRef idx="minor">
            <a:schemeClr val="tx1"/>
          </a:fontRef>
        </p:style>
      </p:cxnSp>
      <p:sp>
        <p:nvSpPr>
          <p:cNvPr id="9" name="Metin kutusu 8"/>
          <p:cNvSpPr txBox="1"/>
          <p:nvPr/>
        </p:nvSpPr>
        <p:spPr>
          <a:xfrm>
            <a:off x="430528" y="1171632"/>
            <a:ext cx="5320568" cy="5493812"/>
          </a:xfrm>
          <a:prstGeom prst="rect">
            <a:avLst/>
          </a:prstGeom>
          <a:noFill/>
        </p:spPr>
        <p:txBody>
          <a:bodyPr wrap="square" rtlCol="0">
            <a:spAutoFit/>
          </a:bodyPr>
          <a:lstStyle/>
          <a:p>
            <a:pPr algn="just">
              <a:lnSpc>
                <a:spcPct val="150000"/>
              </a:lnSpc>
            </a:pPr>
            <a:r>
              <a:rPr lang="tr-TR" dirty="0">
                <a:latin typeface="Arial" panose="020B0604020202020204" pitchFamily="34" charset="0"/>
                <a:cs typeface="Arial" panose="020B0604020202020204" pitchFamily="34" charset="0"/>
              </a:rPr>
              <a:t>Otonom aracın daha verimli ve daha güvenilir şekilde ilerleyebilmesi için diğer araçların anlık konumları, hava durumu, trafik durumu, yol durumu ve kalitesi, trafik ışıklarının frekansı gibi birçok farklı konuda bilgi edinmesi ihtiyacı vardır ve bu bilgilerin birileri tarafından paylaşılması gerekmektedir. Daha öncede belirtildiği üzere, bu veriler paylaşılırken hem kişisel gizlilik hem de güvenlik tehlikeye girebilir ve araçların kontrolünü kaybedilebilir. Ancak </a:t>
            </a:r>
            <a:r>
              <a:rPr lang="tr-TR" dirty="0" err="1">
                <a:latin typeface="Arial" panose="020B0604020202020204" pitchFamily="34" charset="0"/>
                <a:cs typeface="Arial" panose="020B0604020202020204" pitchFamily="34" charset="0"/>
              </a:rPr>
              <a:t>blokzincir</a:t>
            </a:r>
            <a:r>
              <a:rPr lang="tr-TR" dirty="0">
                <a:latin typeface="Arial" panose="020B0604020202020204" pitchFamily="34" charset="0"/>
                <a:cs typeface="Arial" panose="020B0604020202020204" pitchFamily="34" charset="0"/>
              </a:rPr>
              <a:t>, araçlar arasındaki iletişimin herhangi bir 3. taraf uygulamaya ihtiyaç duymadan gerçekleştirmesinden dolayı bu sorunların üstesinden gelebilecektir.</a:t>
            </a:r>
          </a:p>
        </p:txBody>
      </p:sp>
      <p:pic>
        <p:nvPicPr>
          <p:cNvPr id="10" name="7 Resim" descr="itu logo-ari-ing.jpg"/>
          <p:cNvPicPr>
            <a:picLocks noChangeAspect="1"/>
          </p:cNvPicPr>
          <p:nvPr/>
        </p:nvPicPr>
        <p:blipFill>
          <a:blip r:embed="rId2"/>
          <a:srcRect/>
          <a:stretch>
            <a:fillRect/>
          </a:stretch>
        </p:blipFill>
        <p:spPr bwMode="auto">
          <a:xfrm>
            <a:off x="182880" y="144972"/>
            <a:ext cx="1336462" cy="844836"/>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1" name="7 Resim" descr="itu logo-ari-ing.jpg"/>
          <p:cNvPicPr>
            <a:picLocks noChangeAspect="1"/>
          </p:cNvPicPr>
          <p:nvPr/>
        </p:nvPicPr>
        <p:blipFill>
          <a:blip r:embed="rId2"/>
          <a:srcRect/>
          <a:stretch>
            <a:fillRect/>
          </a:stretch>
        </p:blipFill>
        <p:spPr bwMode="auto">
          <a:xfrm rot="21600000">
            <a:off x="10711686" y="149465"/>
            <a:ext cx="1322245" cy="835849"/>
          </a:xfrm>
          <a:prstGeom prst="rect">
            <a:avLst/>
          </a:prstGeom>
          <a:ln>
            <a:noFill/>
          </a:ln>
          <a:effectLst>
            <a:reflection blurRad="12700" stA="30000" endPos="30000" dist="5000" dir="5400000" sy="-100000" algn="bl" rotWithShape="0"/>
          </a:effectLst>
          <a:scene3d>
            <a:camera prst="perspectiveContrastingLeftFacing" fov="2700000">
              <a:rot lat="300000" lon="19800000" rev="0"/>
            </a:camera>
            <a:lightRig rig="threePt" dir="t">
              <a:rot lat="0" lon="0" rev="2700000"/>
            </a:lightRig>
          </a:scene3d>
          <a:sp3d>
            <a:bevelT w="63500" h="50800"/>
          </a:sp3d>
        </p:spPr>
      </p:pic>
      <p:pic>
        <p:nvPicPr>
          <p:cNvPr id="12" name="Screen Shot 2018-11-12 at 2.04.17 PM.png" descr="Screen Shot 2018-11-12 at 2.04.17 PM.png"/>
          <p:cNvPicPr>
            <a:picLocks noChangeAspect="1"/>
          </p:cNvPicPr>
          <p:nvPr/>
        </p:nvPicPr>
        <p:blipFill>
          <a:blip r:embed="rId3">
            <a:extLst/>
          </a:blip>
          <a:srcRect l="4466" t="3541" r="5672" b="5255"/>
          <a:stretch>
            <a:fillRect/>
          </a:stretch>
        </p:blipFill>
        <p:spPr>
          <a:xfrm>
            <a:off x="11887199" y="6537005"/>
            <a:ext cx="228898" cy="295059"/>
          </a:xfrm>
          <a:custGeom>
            <a:avLst/>
            <a:gdLst/>
            <a:ahLst/>
            <a:cxnLst>
              <a:cxn ang="0">
                <a:pos x="wd2" y="hd2"/>
              </a:cxn>
              <a:cxn ang="5400000">
                <a:pos x="wd2" y="hd2"/>
              </a:cxn>
              <a:cxn ang="10800000">
                <a:pos x="wd2" y="hd2"/>
              </a:cxn>
              <a:cxn ang="16200000">
                <a:pos x="wd2" y="hd2"/>
              </a:cxn>
            </a:cxnLst>
            <a:rect l="0" t="0" r="r" b="b"/>
            <a:pathLst>
              <a:path w="21496" h="21478" extrusionOk="0">
                <a:moveTo>
                  <a:pt x="11164" y="6"/>
                </a:moveTo>
                <a:cubicBezTo>
                  <a:pt x="6166" y="-11"/>
                  <a:pt x="1806" y="12"/>
                  <a:pt x="1479" y="48"/>
                </a:cubicBezTo>
                <a:cubicBezTo>
                  <a:pt x="1056" y="95"/>
                  <a:pt x="767" y="210"/>
                  <a:pt x="451" y="453"/>
                </a:cubicBezTo>
                <a:lnTo>
                  <a:pt x="0" y="803"/>
                </a:lnTo>
                <a:lnTo>
                  <a:pt x="0" y="10672"/>
                </a:lnTo>
                <a:cubicBezTo>
                  <a:pt x="0" y="21589"/>
                  <a:pt x="-41" y="21025"/>
                  <a:pt x="848" y="21324"/>
                </a:cubicBezTo>
                <a:cubicBezTo>
                  <a:pt x="1197" y="21441"/>
                  <a:pt x="2984" y="21474"/>
                  <a:pt x="10767" y="21477"/>
                </a:cubicBezTo>
                <a:cubicBezTo>
                  <a:pt x="20053" y="21481"/>
                  <a:pt x="20253" y="21472"/>
                  <a:pt x="20686" y="21268"/>
                </a:cubicBezTo>
                <a:cubicBezTo>
                  <a:pt x="21559" y="20856"/>
                  <a:pt x="21520" y="21341"/>
                  <a:pt x="21480" y="10602"/>
                </a:cubicBezTo>
                <a:cubicBezTo>
                  <a:pt x="21446" y="1500"/>
                  <a:pt x="21430" y="858"/>
                  <a:pt x="21209" y="607"/>
                </a:cubicBezTo>
                <a:cubicBezTo>
                  <a:pt x="20707" y="36"/>
                  <a:pt x="20986" y="40"/>
                  <a:pt x="11164" y="6"/>
                </a:cubicBezTo>
                <a:close/>
              </a:path>
            </a:pathLst>
          </a:custGeom>
          <a:ln w="12700">
            <a:miter lim="400000"/>
          </a:ln>
        </p:spPr>
      </p:pic>
      <p:pic>
        <p:nvPicPr>
          <p:cNvPr id="14" name="Screen Shot 2018-06-04 at 4.24.39 PM.png" descr="Screen Shot 2018-06-04 at 4.24.39 PM.png"/>
          <p:cNvPicPr>
            <a:picLocks noChangeAspect="1"/>
          </p:cNvPicPr>
          <p:nvPr/>
        </p:nvPicPr>
        <p:blipFill>
          <a:blip r:embed="rId4">
            <a:extLst/>
          </a:blip>
          <a:srcRect l="33779" t="46807" r="34658" b="44137"/>
          <a:stretch>
            <a:fillRect/>
          </a:stretch>
        </p:blipFill>
        <p:spPr>
          <a:xfrm>
            <a:off x="76888" y="6618410"/>
            <a:ext cx="1827173" cy="187634"/>
          </a:xfrm>
          <a:custGeom>
            <a:avLst/>
            <a:gdLst/>
            <a:ahLst/>
            <a:cxnLst>
              <a:cxn ang="0">
                <a:pos x="wd2" y="hd2"/>
              </a:cxn>
              <a:cxn ang="5400000">
                <a:pos x="wd2" y="hd2"/>
              </a:cxn>
              <a:cxn ang="10800000">
                <a:pos x="wd2" y="hd2"/>
              </a:cxn>
              <a:cxn ang="16200000">
                <a:pos x="wd2" y="hd2"/>
              </a:cxn>
            </a:cxnLst>
            <a:rect l="0" t="0" r="r" b="b"/>
            <a:pathLst>
              <a:path w="21502" h="19431" extrusionOk="0">
                <a:moveTo>
                  <a:pt x="6812" y="9"/>
                </a:moveTo>
                <a:cubicBezTo>
                  <a:pt x="6543" y="9"/>
                  <a:pt x="6016" y="3128"/>
                  <a:pt x="5881" y="5510"/>
                </a:cubicBezTo>
                <a:cubicBezTo>
                  <a:pt x="5743" y="7947"/>
                  <a:pt x="5675" y="7853"/>
                  <a:pt x="5468" y="4859"/>
                </a:cubicBezTo>
                <a:cubicBezTo>
                  <a:pt x="5103" y="-413"/>
                  <a:pt x="4218" y="-1235"/>
                  <a:pt x="3740" y="3265"/>
                </a:cubicBezTo>
                <a:cubicBezTo>
                  <a:pt x="3278" y="7618"/>
                  <a:pt x="3341" y="13812"/>
                  <a:pt x="3883" y="17567"/>
                </a:cubicBezTo>
                <a:cubicBezTo>
                  <a:pt x="4058" y="18774"/>
                  <a:pt x="4262" y="19319"/>
                  <a:pt x="4549" y="19319"/>
                </a:cubicBezTo>
                <a:cubicBezTo>
                  <a:pt x="4924" y="19319"/>
                  <a:pt x="5001" y="18959"/>
                  <a:pt x="5353" y="15636"/>
                </a:cubicBezTo>
                <a:lnTo>
                  <a:pt x="5743" y="11954"/>
                </a:lnTo>
                <a:lnTo>
                  <a:pt x="5881" y="14312"/>
                </a:lnTo>
                <a:cubicBezTo>
                  <a:pt x="5957" y="15604"/>
                  <a:pt x="6122" y="17265"/>
                  <a:pt x="6248" y="17994"/>
                </a:cubicBezTo>
                <a:cubicBezTo>
                  <a:pt x="6524" y="19583"/>
                  <a:pt x="7205" y="19717"/>
                  <a:pt x="7435" y="18241"/>
                </a:cubicBezTo>
                <a:cubicBezTo>
                  <a:pt x="7590" y="17242"/>
                  <a:pt x="7592" y="17112"/>
                  <a:pt x="7445" y="15816"/>
                </a:cubicBezTo>
                <a:cubicBezTo>
                  <a:pt x="7331" y="14817"/>
                  <a:pt x="7205" y="14578"/>
                  <a:pt x="6986" y="14940"/>
                </a:cubicBezTo>
                <a:cubicBezTo>
                  <a:pt x="6612" y="15557"/>
                  <a:pt x="6302" y="13230"/>
                  <a:pt x="6302" y="9799"/>
                </a:cubicBezTo>
                <a:cubicBezTo>
                  <a:pt x="6302" y="6411"/>
                  <a:pt x="6571" y="4655"/>
                  <a:pt x="7047" y="4971"/>
                </a:cubicBezTo>
                <a:cubicBezTo>
                  <a:pt x="7389" y="5198"/>
                  <a:pt x="7447" y="5017"/>
                  <a:pt x="7470" y="3579"/>
                </a:cubicBezTo>
                <a:cubicBezTo>
                  <a:pt x="7500" y="1748"/>
                  <a:pt x="7180" y="9"/>
                  <a:pt x="6812" y="9"/>
                </a:cubicBezTo>
                <a:close/>
                <a:moveTo>
                  <a:pt x="12377" y="9"/>
                </a:moveTo>
                <a:cubicBezTo>
                  <a:pt x="12061" y="-55"/>
                  <a:pt x="11725" y="238"/>
                  <a:pt x="11583" y="907"/>
                </a:cubicBezTo>
                <a:cubicBezTo>
                  <a:pt x="11449" y="1542"/>
                  <a:pt x="11370" y="1542"/>
                  <a:pt x="11298" y="907"/>
                </a:cubicBezTo>
                <a:cubicBezTo>
                  <a:pt x="11162" y="-290"/>
                  <a:pt x="10020" y="-240"/>
                  <a:pt x="9882" y="975"/>
                </a:cubicBezTo>
                <a:cubicBezTo>
                  <a:pt x="9812" y="1585"/>
                  <a:pt x="9772" y="4667"/>
                  <a:pt x="9772" y="9372"/>
                </a:cubicBezTo>
                <a:cubicBezTo>
                  <a:pt x="9772" y="13457"/>
                  <a:pt x="9735" y="17011"/>
                  <a:pt x="9690" y="17253"/>
                </a:cubicBezTo>
                <a:cubicBezTo>
                  <a:pt x="9646" y="17495"/>
                  <a:pt x="9437" y="15712"/>
                  <a:pt x="9226" y="13301"/>
                </a:cubicBezTo>
                <a:lnTo>
                  <a:pt x="8841" y="8923"/>
                </a:lnTo>
                <a:lnTo>
                  <a:pt x="9177" y="5308"/>
                </a:lnTo>
                <a:cubicBezTo>
                  <a:pt x="9362" y="3323"/>
                  <a:pt x="9488" y="1323"/>
                  <a:pt x="9455" y="862"/>
                </a:cubicBezTo>
                <a:cubicBezTo>
                  <a:pt x="9344" y="-726"/>
                  <a:pt x="9077" y="19"/>
                  <a:pt x="8772" y="2793"/>
                </a:cubicBezTo>
                <a:cubicBezTo>
                  <a:pt x="8441" y="5797"/>
                  <a:pt x="8310" y="5814"/>
                  <a:pt x="8310" y="2861"/>
                </a:cubicBezTo>
                <a:cubicBezTo>
                  <a:pt x="8310" y="866"/>
                  <a:pt x="8124" y="-229"/>
                  <a:pt x="7907" y="503"/>
                </a:cubicBezTo>
                <a:cubicBezTo>
                  <a:pt x="7807" y="840"/>
                  <a:pt x="7768" y="2968"/>
                  <a:pt x="7746" y="9349"/>
                </a:cubicBezTo>
                <a:cubicBezTo>
                  <a:pt x="7730" y="13963"/>
                  <a:pt x="7732" y="18078"/>
                  <a:pt x="7749" y="18510"/>
                </a:cubicBezTo>
                <a:cubicBezTo>
                  <a:pt x="7765" y="18943"/>
                  <a:pt x="7898" y="19319"/>
                  <a:pt x="8045" y="19319"/>
                </a:cubicBezTo>
                <a:cubicBezTo>
                  <a:pt x="8294" y="19319"/>
                  <a:pt x="8310" y="19094"/>
                  <a:pt x="8310" y="16130"/>
                </a:cubicBezTo>
                <a:cubicBezTo>
                  <a:pt x="8310" y="14388"/>
                  <a:pt x="8347" y="12790"/>
                  <a:pt x="8389" y="12560"/>
                </a:cubicBezTo>
                <a:cubicBezTo>
                  <a:pt x="8431" y="12330"/>
                  <a:pt x="8601" y="13754"/>
                  <a:pt x="8769" y="15726"/>
                </a:cubicBezTo>
                <a:cubicBezTo>
                  <a:pt x="9021" y="18687"/>
                  <a:pt x="9128" y="19319"/>
                  <a:pt x="9374" y="19319"/>
                </a:cubicBezTo>
                <a:cubicBezTo>
                  <a:pt x="9537" y="19319"/>
                  <a:pt x="9697" y="18923"/>
                  <a:pt x="9731" y="18443"/>
                </a:cubicBezTo>
                <a:cubicBezTo>
                  <a:pt x="9775" y="17814"/>
                  <a:pt x="9820" y="17814"/>
                  <a:pt x="9892" y="18443"/>
                </a:cubicBezTo>
                <a:cubicBezTo>
                  <a:pt x="10110" y="20365"/>
                  <a:pt x="10309" y="19400"/>
                  <a:pt x="10338" y="16287"/>
                </a:cubicBezTo>
                <a:cubicBezTo>
                  <a:pt x="10364" y="13552"/>
                  <a:pt x="10391" y="13256"/>
                  <a:pt x="10655" y="13032"/>
                </a:cubicBezTo>
                <a:cubicBezTo>
                  <a:pt x="11236" y="12536"/>
                  <a:pt x="11312" y="8047"/>
                  <a:pt x="10739" y="8047"/>
                </a:cubicBezTo>
                <a:cubicBezTo>
                  <a:pt x="10416" y="8047"/>
                  <a:pt x="10237" y="6859"/>
                  <a:pt x="10379" y="5645"/>
                </a:cubicBezTo>
                <a:cubicBezTo>
                  <a:pt x="10422" y="5274"/>
                  <a:pt x="10682" y="4849"/>
                  <a:pt x="10958" y="4724"/>
                </a:cubicBezTo>
                <a:lnTo>
                  <a:pt x="11461" y="4500"/>
                </a:lnTo>
                <a:lnTo>
                  <a:pt x="11507" y="11707"/>
                </a:lnTo>
                <a:lnTo>
                  <a:pt x="11553" y="18914"/>
                </a:lnTo>
                <a:lnTo>
                  <a:pt x="12270" y="19139"/>
                </a:lnTo>
                <a:cubicBezTo>
                  <a:pt x="12694" y="19279"/>
                  <a:pt x="13035" y="19030"/>
                  <a:pt x="13107" y="18510"/>
                </a:cubicBezTo>
                <a:cubicBezTo>
                  <a:pt x="13190" y="17903"/>
                  <a:pt x="13244" y="17882"/>
                  <a:pt x="13285" y="18465"/>
                </a:cubicBezTo>
                <a:cubicBezTo>
                  <a:pt x="13361" y="19542"/>
                  <a:pt x="14582" y="19583"/>
                  <a:pt x="14658" y="18510"/>
                </a:cubicBezTo>
                <a:cubicBezTo>
                  <a:pt x="14696" y="17972"/>
                  <a:pt x="14770" y="17972"/>
                  <a:pt x="14885" y="18510"/>
                </a:cubicBezTo>
                <a:cubicBezTo>
                  <a:pt x="14979" y="18953"/>
                  <a:pt x="15346" y="19319"/>
                  <a:pt x="15701" y="19319"/>
                </a:cubicBezTo>
                <a:cubicBezTo>
                  <a:pt x="16325" y="19319"/>
                  <a:pt x="16347" y="19242"/>
                  <a:pt x="16347" y="17343"/>
                </a:cubicBezTo>
                <a:cubicBezTo>
                  <a:pt x="16347" y="15568"/>
                  <a:pt x="16305" y="15363"/>
                  <a:pt x="15913" y="15142"/>
                </a:cubicBezTo>
                <a:lnTo>
                  <a:pt x="15479" y="14895"/>
                </a:lnTo>
                <a:lnTo>
                  <a:pt x="15454" y="7935"/>
                </a:lnTo>
                <a:cubicBezTo>
                  <a:pt x="15427" y="804"/>
                  <a:pt x="15347" y="-560"/>
                  <a:pt x="15025" y="525"/>
                </a:cubicBezTo>
                <a:cubicBezTo>
                  <a:pt x="14924" y="867"/>
                  <a:pt x="14887" y="2766"/>
                  <a:pt x="14867" y="8317"/>
                </a:cubicBezTo>
                <a:lnTo>
                  <a:pt x="14841" y="15659"/>
                </a:lnTo>
                <a:lnTo>
                  <a:pt x="14431" y="15412"/>
                </a:lnTo>
                <a:cubicBezTo>
                  <a:pt x="14205" y="15267"/>
                  <a:pt x="13989" y="14966"/>
                  <a:pt x="13951" y="14761"/>
                </a:cubicBezTo>
                <a:cubicBezTo>
                  <a:pt x="13913" y="14555"/>
                  <a:pt x="13882" y="11372"/>
                  <a:pt x="13882" y="7688"/>
                </a:cubicBezTo>
                <a:cubicBezTo>
                  <a:pt x="13882" y="287"/>
                  <a:pt x="13772" y="-1115"/>
                  <a:pt x="13374" y="1177"/>
                </a:cubicBezTo>
                <a:cubicBezTo>
                  <a:pt x="13193" y="2224"/>
                  <a:pt x="13153" y="2230"/>
                  <a:pt x="13056" y="1199"/>
                </a:cubicBezTo>
                <a:cubicBezTo>
                  <a:pt x="12988" y="488"/>
                  <a:pt x="12693" y="73"/>
                  <a:pt x="12377" y="9"/>
                </a:cubicBezTo>
                <a:close/>
                <a:moveTo>
                  <a:pt x="20419" y="76"/>
                </a:moveTo>
                <a:cubicBezTo>
                  <a:pt x="20259" y="57"/>
                  <a:pt x="20087" y="1843"/>
                  <a:pt x="19960" y="5038"/>
                </a:cubicBezTo>
                <a:cubicBezTo>
                  <a:pt x="19867" y="7357"/>
                  <a:pt x="19759" y="9596"/>
                  <a:pt x="19717" y="10001"/>
                </a:cubicBezTo>
                <a:cubicBezTo>
                  <a:pt x="19675" y="10413"/>
                  <a:pt x="19559" y="9004"/>
                  <a:pt x="19454" y="6790"/>
                </a:cubicBezTo>
                <a:cubicBezTo>
                  <a:pt x="19202" y="1430"/>
                  <a:pt x="19133" y="444"/>
                  <a:pt x="18985" y="211"/>
                </a:cubicBezTo>
                <a:cubicBezTo>
                  <a:pt x="18621" y="-360"/>
                  <a:pt x="18631" y="1305"/>
                  <a:pt x="19041" y="10045"/>
                </a:cubicBezTo>
                <a:cubicBezTo>
                  <a:pt x="19267" y="14848"/>
                  <a:pt x="19452" y="18902"/>
                  <a:pt x="19452" y="19049"/>
                </a:cubicBezTo>
                <a:cubicBezTo>
                  <a:pt x="19452" y="19196"/>
                  <a:pt x="19556" y="19319"/>
                  <a:pt x="19681" y="19319"/>
                </a:cubicBezTo>
                <a:cubicBezTo>
                  <a:pt x="19807" y="19319"/>
                  <a:pt x="19909" y="19025"/>
                  <a:pt x="19909" y="18667"/>
                </a:cubicBezTo>
                <a:cubicBezTo>
                  <a:pt x="19909" y="18310"/>
                  <a:pt x="19968" y="17321"/>
                  <a:pt x="20039" y="16467"/>
                </a:cubicBezTo>
                <a:cubicBezTo>
                  <a:pt x="20163" y="14969"/>
                  <a:pt x="20171" y="14971"/>
                  <a:pt x="20281" y="17096"/>
                </a:cubicBezTo>
                <a:cubicBezTo>
                  <a:pt x="20354" y="18511"/>
                  <a:pt x="20465" y="19319"/>
                  <a:pt x="20592" y="19319"/>
                </a:cubicBezTo>
                <a:cubicBezTo>
                  <a:pt x="20758" y="19319"/>
                  <a:pt x="20853" y="17933"/>
                  <a:pt x="21179" y="10831"/>
                </a:cubicBezTo>
                <a:cubicBezTo>
                  <a:pt x="21568" y="2371"/>
                  <a:pt x="21600" y="-335"/>
                  <a:pt x="21304" y="166"/>
                </a:cubicBezTo>
                <a:cubicBezTo>
                  <a:pt x="21140" y="444"/>
                  <a:pt x="21013" y="2253"/>
                  <a:pt x="20771" y="7665"/>
                </a:cubicBezTo>
                <a:cubicBezTo>
                  <a:pt x="20639" y="10613"/>
                  <a:pt x="20617" y="10745"/>
                  <a:pt x="20506" y="9417"/>
                </a:cubicBezTo>
                <a:cubicBezTo>
                  <a:pt x="20403" y="8200"/>
                  <a:pt x="20406" y="7458"/>
                  <a:pt x="20526" y="4769"/>
                </a:cubicBezTo>
                <a:cubicBezTo>
                  <a:pt x="20627" y="2506"/>
                  <a:pt x="20641" y="1310"/>
                  <a:pt x="20572" y="705"/>
                </a:cubicBezTo>
                <a:cubicBezTo>
                  <a:pt x="20524" y="280"/>
                  <a:pt x="20472" y="83"/>
                  <a:pt x="20419" y="76"/>
                </a:cubicBezTo>
                <a:close/>
                <a:moveTo>
                  <a:pt x="357" y="121"/>
                </a:moveTo>
                <a:cubicBezTo>
                  <a:pt x="26" y="431"/>
                  <a:pt x="0" y="2499"/>
                  <a:pt x="0" y="9596"/>
                </a:cubicBezTo>
                <a:cubicBezTo>
                  <a:pt x="0" y="14574"/>
                  <a:pt x="40" y="17736"/>
                  <a:pt x="110" y="18353"/>
                </a:cubicBezTo>
                <a:cubicBezTo>
                  <a:pt x="171" y="18893"/>
                  <a:pt x="465" y="19319"/>
                  <a:pt x="778" y="19319"/>
                </a:cubicBezTo>
                <a:cubicBezTo>
                  <a:pt x="1255" y="19319"/>
                  <a:pt x="1371" y="19012"/>
                  <a:pt x="1551" y="17320"/>
                </a:cubicBezTo>
                <a:cubicBezTo>
                  <a:pt x="1784" y="15143"/>
                  <a:pt x="1919" y="15326"/>
                  <a:pt x="1919" y="17792"/>
                </a:cubicBezTo>
                <a:cubicBezTo>
                  <a:pt x="1919" y="19264"/>
                  <a:pt x="1972" y="19356"/>
                  <a:pt x="2625" y="19139"/>
                </a:cubicBezTo>
                <a:cubicBezTo>
                  <a:pt x="3275" y="18924"/>
                  <a:pt x="3337" y="18757"/>
                  <a:pt x="3363" y="17141"/>
                </a:cubicBezTo>
                <a:cubicBezTo>
                  <a:pt x="3388" y="15563"/>
                  <a:pt x="3345" y="15363"/>
                  <a:pt x="2952" y="15142"/>
                </a:cubicBezTo>
                <a:lnTo>
                  <a:pt x="2513" y="14895"/>
                </a:lnTo>
                <a:lnTo>
                  <a:pt x="2485" y="7935"/>
                </a:lnTo>
                <a:cubicBezTo>
                  <a:pt x="2458" y="786"/>
                  <a:pt x="2381" y="-572"/>
                  <a:pt x="2056" y="525"/>
                </a:cubicBezTo>
                <a:cubicBezTo>
                  <a:pt x="1955" y="869"/>
                  <a:pt x="1919" y="2310"/>
                  <a:pt x="1919" y="6094"/>
                </a:cubicBezTo>
                <a:cubicBezTo>
                  <a:pt x="1919" y="8894"/>
                  <a:pt x="1880" y="11380"/>
                  <a:pt x="1832" y="11640"/>
                </a:cubicBezTo>
                <a:cubicBezTo>
                  <a:pt x="1697" y="12372"/>
                  <a:pt x="1571" y="9521"/>
                  <a:pt x="1618" y="6812"/>
                </a:cubicBezTo>
                <a:cubicBezTo>
                  <a:pt x="1685" y="2906"/>
                  <a:pt x="1426" y="845"/>
                  <a:pt x="801" y="278"/>
                </a:cubicBezTo>
                <a:cubicBezTo>
                  <a:pt x="613" y="108"/>
                  <a:pt x="468" y="18"/>
                  <a:pt x="357" y="121"/>
                </a:cubicBezTo>
                <a:close/>
                <a:moveTo>
                  <a:pt x="17398" y="301"/>
                </a:moveTo>
                <a:cubicBezTo>
                  <a:pt x="17286" y="410"/>
                  <a:pt x="17171" y="683"/>
                  <a:pt x="17059" y="1154"/>
                </a:cubicBezTo>
                <a:cubicBezTo>
                  <a:pt x="16357" y="4083"/>
                  <a:pt x="16205" y="11780"/>
                  <a:pt x="16750" y="16579"/>
                </a:cubicBezTo>
                <a:cubicBezTo>
                  <a:pt x="17003" y="18809"/>
                  <a:pt x="17130" y="19319"/>
                  <a:pt x="17439" y="19319"/>
                </a:cubicBezTo>
                <a:cubicBezTo>
                  <a:pt x="17951" y="19319"/>
                  <a:pt x="18300" y="17558"/>
                  <a:pt x="18490" y="14042"/>
                </a:cubicBezTo>
                <a:cubicBezTo>
                  <a:pt x="18868" y="7033"/>
                  <a:pt x="18180" y="-462"/>
                  <a:pt x="17398" y="301"/>
                </a:cubicBezTo>
                <a:close/>
              </a:path>
            </a:pathLst>
          </a:custGeom>
          <a:ln w="12700">
            <a:miter lim="400000"/>
          </a:ln>
        </p:spPr>
      </p:pic>
      <p:pic>
        <p:nvPicPr>
          <p:cNvPr id="2" name="Resim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51096" y="1787980"/>
            <a:ext cx="6287573" cy="4191715"/>
          </a:xfrm>
          <a:prstGeom prst="rect">
            <a:avLst/>
          </a:prstGeom>
          <a:ln>
            <a:noFill/>
          </a:ln>
          <a:effectLst>
            <a:softEdge rad="112500"/>
          </a:effectLst>
        </p:spPr>
      </p:pic>
      <p:sp>
        <p:nvSpPr>
          <p:cNvPr id="13" name="Metin kutusu 12"/>
          <p:cNvSpPr txBox="1"/>
          <p:nvPr/>
        </p:nvSpPr>
        <p:spPr>
          <a:xfrm>
            <a:off x="1864907" y="9"/>
            <a:ext cx="8796552" cy="1015663"/>
          </a:xfrm>
          <a:prstGeom prst="rect">
            <a:avLst/>
          </a:prstGeom>
          <a:noFill/>
        </p:spPr>
        <p:txBody>
          <a:bodyPr wrap="square" rtlCol="0">
            <a:spAutoFit/>
          </a:bodyPr>
          <a:lstStyle/>
          <a:p>
            <a:pPr>
              <a:lnSpc>
                <a:spcPct val="150000"/>
              </a:lnSpc>
            </a:pPr>
            <a:r>
              <a:rPr lang="tr-TR" sz="4000" dirty="0" err="1">
                <a:latin typeface="Arial" panose="020B0604020202020204" pitchFamily="34" charset="0"/>
                <a:cs typeface="Arial" panose="020B0604020202020204" pitchFamily="34" charset="0"/>
              </a:rPr>
              <a:t>Blokzincir</a:t>
            </a:r>
            <a:r>
              <a:rPr lang="tr-TR" sz="4000" dirty="0">
                <a:latin typeface="Arial" panose="020B0604020202020204" pitchFamily="34" charset="0"/>
                <a:cs typeface="Arial" panose="020B0604020202020204" pitchFamily="34" charset="0"/>
              </a:rPr>
              <a:t> Teknolojisi ile Çözüm Yolu</a:t>
            </a:r>
          </a:p>
        </p:txBody>
      </p:sp>
    </p:spTree>
    <p:extLst>
      <p:ext uri="{BB962C8B-B14F-4D97-AF65-F5344CB8AC3E}">
        <p14:creationId xmlns:p14="http://schemas.microsoft.com/office/powerpoint/2010/main" val="3618916635"/>
      </p:ext>
    </p:extLst>
  </p:cSld>
  <p:clrMapOvr>
    <a:masterClrMapping/>
  </p:clrMapOvr>
</p:sld>
</file>

<file path=ppt/theme/theme1.xml><?xml version="1.0" encoding="utf-8"?>
<a:theme xmlns:a="http://schemas.openxmlformats.org/drawingml/2006/main" name="Paket">
  <a:themeElements>
    <a:clrScheme name="Pak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TM10001115[[fn=Paket]]</Template>
  <TotalTime>1248</TotalTime>
  <Words>1744</Words>
  <Application>Microsoft Office PowerPoint</Application>
  <PresentationFormat>Geniş ekran</PresentationFormat>
  <Paragraphs>248</Paragraphs>
  <Slides>29</Slides>
  <Notes>0</Notes>
  <HiddenSlides>1</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29</vt:i4>
      </vt:variant>
    </vt:vector>
  </HeadingPairs>
  <TitlesOfParts>
    <vt:vector size="35" baseType="lpstr">
      <vt:lpstr>Arial</vt:lpstr>
      <vt:lpstr>Arial Unicode MS</vt:lpstr>
      <vt:lpstr>Calibri</vt:lpstr>
      <vt:lpstr>Gill Sans MT</vt:lpstr>
      <vt:lpstr>Wingdings</vt:lpstr>
      <vt:lpstr>Paket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Serkan Korkusuz</dc:creator>
  <cp:lastModifiedBy>casper</cp:lastModifiedBy>
  <cp:revision>168</cp:revision>
  <dcterms:created xsi:type="dcterms:W3CDTF">2018-10-10T09:59:24Z</dcterms:created>
  <dcterms:modified xsi:type="dcterms:W3CDTF">2019-02-18T14:38:51Z</dcterms:modified>
</cp:coreProperties>
</file>