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83" r:id="rId3"/>
    <p:sldId id="257" r:id="rId4"/>
    <p:sldId id="258" r:id="rId5"/>
    <p:sldId id="267" r:id="rId6"/>
    <p:sldId id="284" r:id="rId7"/>
    <p:sldId id="260" r:id="rId8"/>
    <p:sldId id="285" r:id="rId9"/>
    <p:sldId id="286" r:id="rId10"/>
    <p:sldId id="28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63" d="100"/>
          <a:sy n="63" d="100"/>
        </p:scale>
        <p:origin x="7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3/16/2023</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3/16/2023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3/16/2023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3/16/2023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3/16/2023</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3307" y="3378835"/>
            <a:ext cx="10943167" cy="1082675"/>
          </a:xfrm>
        </p:spPr>
        <p:txBody>
          <a:bodyPr/>
          <a:lstStyle/>
          <a:p>
            <a:r>
              <a:rPr lang="en-GB" altLang="en-US" sz="1800" b="1" dirty="0">
                <a:solidFill>
                  <a:schemeClr val="tx1"/>
                </a:solidFill>
                <a:latin typeface="Times New Roman" panose="02020603050405020304" charset="0"/>
                <a:cs typeface="Times New Roman" panose="02020603050405020304" charset="0"/>
              </a:rPr>
              <a:t>CPEN211:DATABASE MANAGEMENT SYSTEM</a:t>
            </a:r>
            <a:br>
              <a:rPr lang="en-GB" altLang="en-US" sz="1800" b="1" dirty="0">
                <a:solidFill>
                  <a:schemeClr val="tx1"/>
                </a:solidFill>
                <a:latin typeface="Times New Roman" panose="02020603050405020304" charset="0"/>
                <a:cs typeface="Times New Roman" panose="02020603050405020304" charset="0"/>
              </a:rPr>
            </a:br>
            <a:br>
              <a:rPr lang="en-GB" altLang="en-US" sz="1800" b="1" dirty="0">
                <a:solidFill>
                  <a:schemeClr val="tx1"/>
                </a:solidFill>
                <a:latin typeface="Times New Roman" panose="02020603050405020304" charset="0"/>
                <a:cs typeface="Times New Roman" panose="02020603050405020304" charset="0"/>
              </a:rPr>
            </a:br>
            <a:br>
              <a:rPr lang="en-GB" altLang="en-US" sz="1800" b="1" dirty="0">
                <a:solidFill>
                  <a:schemeClr val="tx1"/>
                </a:solidFill>
                <a:latin typeface="Times New Roman" panose="02020603050405020304" charset="0"/>
                <a:cs typeface="Times New Roman" panose="02020603050405020304" charset="0"/>
              </a:rPr>
            </a:br>
            <a:r>
              <a:rPr lang="en-GB" altLang="en-US" sz="3200" dirty="0">
                <a:solidFill>
                  <a:schemeClr val="tx1"/>
                </a:solidFill>
                <a:latin typeface="Times New Roman" panose="02020603050405020304" charset="0"/>
                <a:cs typeface="Times New Roman" panose="02020603050405020304" charset="0"/>
              </a:rPr>
              <a:t>GROUP 4</a:t>
            </a:r>
            <a:br>
              <a:rPr lang="en-GB" altLang="en-US" sz="3200" dirty="0">
                <a:solidFill>
                  <a:schemeClr val="tx1"/>
                </a:solidFill>
                <a:latin typeface="Times New Roman" panose="02020603050405020304" charset="0"/>
                <a:cs typeface="Times New Roman" panose="02020603050405020304" charset="0"/>
              </a:rPr>
            </a:br>
            <a:br>
              <a:rPr lang="en-GB" altLang="en-US" sz="3200" dirty="0">
                <a:solidFill>
                  <a:schemeClr val="tx1"/>
                </a:solidFill>
                <a:latin typeface="Times New Roman" panose="02020603050405020304" charset="0"/>
                <a:cs typeface="Times New Roman" panose="02020603050405020304" charset="0"/>
              </a:rPr>
            </a:br>
            <a:r>
              <a:rPr lang="en-GB" altLang="en-US" sz="3200" dirty="0">
                <a:solidFill>
                  <a:schemeClr val="tx1"/>
                </a:solidFill>
                <a:latin typeface="Times New Roman" panose="02020603050405020304" charset="0"/>
                <a:cs typeface="Times New Roman" panose="02020603050405020304" charset="0"/>
              </a:rPr>
              <a:t>LIBRARY MANAGEMENT SYSTEM</a:t>
            </a:r>
          </a:p>
        </p:txBody>
      </p:sp>
      <p:sp>
        <p:nvSpPr>
          <p:cNvPr id="3" name="Subtitle 2"/>
          <p:cNvSpPr>
            <a:spLocks noGrp="1"/>
          </p:cNvSpPr>
          <p:nvPr>
            <p:ph type="subTitle" idx="1"/>
          </p:nvPr>
        </p:nvSpPr>
        <p:spPr>
          <a:xfrm>
            <a:off x="451273" y="1626235"/>
            <a:ext cx="10949517" cy="1752600"/>
          </a:xfrm>
        </p:spPr>
        <p:txBody>
          <a:bodyPr/>
          <a:lstStyle/>
          <a:p>
            <a:r>
              <a:rPr lang="en-GB" altLang="en-US" sz="1800" b="1" dirty="0">
                <a:solidFill>
                  <a:schemeClr val="tx1"/>
                </a:solidFill>
                <a:latin typeface="Times New Roman" panose="02020603050405020304" charset="0"/>
                <a:cs typeface="Times New Roman" panose="02020603050405020304" charset="0"/>
              </a:rPr>
              <a:t>UNIVERSITY OF GHANA</a:t>
            </a:r>
          </a:p>
          <a:p>
            <a:r>
              <a:rPr lang="en-GB" altLang="en-US" sz="1800" b="1" dirty="0">
                <a:solidFill>
                  <a:schemeClr val="tx1"/>
                </a:solidFill>
                <a:latin typeface="Times New Roman" panose="02020603050405020304" charset="0"/>
                <a:cs typeface="Times New Roman" panose="02020603050405020304" charset="0"/>
              </a:rPr>
              <a:t>(All rights reserved)</a:t>
            </a:r>
          </a:p>
          <a:p>
            <a:r>
              <a:rPr lang="en-GB" altLang="en-US" sz="1800" b="1" dirty="0">
                <a:solidFill>
                  <a:schemeClr val="tx1"/>
                </a:solidFill>
                <a:latin typeface="Times New Roman" panose="02020603050405020304" charset="0"/>
                <a:cs typeface="Times New Roman" panose="02020603050405020304" charset="0"/>
              </a:rPr>
              <a:t>DEPARTMENT OF COMPUTER ENGINEERING</a:t>
            </a:r>
          </a:p>
          <a:p>
            <a:endParaRPr lang="en-GB" altLang="en-US" sz="1800" b="1" dirty="0">
              <a:solidFill>
                <a:schemeClr val="tx1"/>
              </a:solidFill>
              <a:latin typeface="Times New Roman" panose="02020603050405020304" charset="0"/>
              <a:cs typeface="Times New Roman" panose="02020603050405020304" charset="0"/>
            </a:endParaRPr>
          </a:p>
          <a:p>
            <a:r>
              <a:rPr lang="en-GB" altLang="en-US" sz="1800" b="1" dirty="0">
                <a:solidFill>
                  <a:schemeClr val="tx1"/>
                </a:solidFill>
                <a:latin typeface="Times New Roman" panose="02020603050405020304" charset="0"/>
                <a:cs typeface="Times New Roman" panose="02020603050405020304" charset="0"/>
              </a:rPr>
              <a:t>SCHOOL OF ENGINEERING SCIENCES</a:t>
            </a:r>
          </a:p>
          <a:p>
            <a:endParaRPr lang="en-GB" altLang="en-US" sz="1800" b="1" dirty="0">
              <a:solidFill>
                <a:schemeClr val="tx1"/>
              </a:solidFill>
              <a:latin typeface="Times New Roman" panose="02020603050405020304" charset="0"/>
              <a:cs typeface="Times New Roman" panose="02020603050405020304" charset="0"/>
            </a:endParaRPr>
          </a:p>
        </p:txBody>
      </p:sp>
      <p:pic>
        <p:nvPicPr>
          <p:cNvPr id="4"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5333683" y="238125"/>
            <a:ext cx="1184275" cy="1276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839F2-0016-6A47-7E85-8EB5B840F07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FBB6E31-CA4B-61E6-9DA0-ABC02A4E3DF5}"/>
              </a:ext>
            </a:extLst>
          </p:cNvPr>
          <p:cNvSpPr>
            <a:spLocks noGrp="1"/>
          </p:cNvSpPr>
          <p:nvPr>
            <p:ph idx="1"/>
          </p:nvPr>
        </p:nvSpPr>
        <p:spPr>
          <a:xfrm>
            <a:off x="478972" y="773113"/>
            <a:ext cx="10972800" cy="4953000"/>
          </a:xfrm>
        </p:spPr>
        <p:txBody>
          <a:bodyPr/>
          <a:lstStyle/>
          <a:p>
            <a:r>
              <a:rPr lang="en-GB" sz="2200" dirty="0" err="1"/>
              <a:t>Mockaroo</a:t>
            </a:r>
            <a:r>
              <a:rPr lang="en-GB" sz="2200" dirty="0"/>
              <a:t> will be used to generate data for various entities in the library database, including books, authors, publishers, students, and transactions. The generated data will be imported into the PostgreSQL database using appropriate tools and techniques, ensuring that the data is accurately mapped to the database schema and is consistent with the system's requirements and specifications.  </a:t>
            </a:r>
          </a:p>
          <a:p>
            <a:r>
              <a:rPr lang="en-GB" sz="2200" dirty="0"/>
              <a:t>The mock data generated by </a:t>
            </a:r>
            <a:r>
              <a:rPr lang="en-GB" sz="2200" dirty="0" err="1"/>
              <a:t>mockaroo</a:t>
            </a:r>
            <a:r>
              <a:rPr lang="en-GB" sz="2200" dirty="0"/>
              <a:t> will be used to test the system's functionality, performance, and scalability under different scenarios and conditions. The tests will be designed to identify and address any issues or bottlenecks in the system, and to ensure that the system meets the needs and requirements of the library staff and patrons. </a:t>
            </a:r>
          </a:p>
          <a:p>
            <a:r>
              <a:rPr lang="en-GB" sz="2200" dirty="0"/>
              <a:t>Overall, using </a:t>
            </a:r>
            <a:r>
              <a:rPr lang="en-GB" sz="2200" dirty="0" err="1"/>
              <a:t>mockaroo</a:t>
            </a:r>
            <a:r>
              <a:rPr lang="en-GB" sz="2200" dirty="0"/>
              <a:t> to generate mock data for testing purposes will ensure that the school library database management system is thoroughly tested and refined, with any issues or concerns being addressed before the system is deployed in a production environment. </a:t>
            </a:r>
          </a:p>
          <a:p>
            <a:endParaRPr lang="en-GB" sz="2200" dirty="0"/>
          </a:p>
        </p:txBody>
      </p:sp>
    </p:spTree>
    <p:extLst>
      <p:ext uri="{BB962C8B-B14F-4D97-AF65-F5344CB8AC3E}">
        <p14:creationId xmlns:p14="http://schemas.microsoft.com/office/powerpoint/2010/main" val="3298106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E8930-2C16-7F77-6630-11041F3CE9CD}"/>
              </a:ext>
            </a:extLst>
          </p:cNvPr>
          <p:cNvSpPr>
            <a:spLocks noGrp="1"/>
          </p:cNvSpPr>
          <p:nvPr>
            <p:ph type="title"/>
          </p:nvPr>
        </p:nvSpPr>
        <p:spPr>
          <a:xfrm>
            <a:off x="609600" y="147637"/>
            <a:ext cx="10972800" cy="582613"/>
          </a:xfrm>
        </p:spPr>
        <p:txBody>
          <a:bodyPr/>
          <a:lstStyle/>
          <a:p>
            <a:r>
              <a:rPr lang="en-GB" dirty="0"/>
              <a:t>Members</a:t>
            </a:r>
            <a:endParaRPr lang="en-US" dirty="0"/>
          </a:p>
        </p:txBody>
      </p:sp>
      <p:sp>
        <p:nvSpPr>
          <p:cNvPr id="3" name="Content Placeholder 2">
            <a:extLst>
              <a:ext uri="{FF2B5EF4-FFF2-40B4-BE49-F238E27FC236}">
                <a16:creationId xmlns:a16="http://schemas.microsoft.com/office/drawing/2014/main" id="{9C1E3EB5-B6A2-1AD1-F8F3-12A1CEEA1E80}"/>
              </a:ext>
            </a:extLst>
          </p:cNvPr>
          <p:cNvSpPr>
            <a:spLocks noGrp="1"/>
          </p:cNvSpPr>
          <p:nvPr>
            <p:ph idx="1"/>
          </p:nvPr>
        </p:nvSpPr>
        <p:spPr/>
        <p:txBody>
          <a:bodyPr/>
          <a:lstStyle/>
          <a:p>
            <a:r>
              <a:rPr lang="en-GB" sz="2800" dirty="0"/>
              <a:t>Kathleen Nicole Brown   10980830</a:t>
            </a:r>
          </a:p>
          <a:p>
            <a:r>
              <a:rPr lang="en-GB" sz="2800" dirty="0" err="1"/>
              <a:t>Bani</a:t>
            </a:r>
            <a:r>
              <a:rPr lang="en-GB" sz="2800" dirty="0"/>
              <a:t> </a:t>
            </a:r>
            <a:r>
              <a:rPr lang="en-GB" sz="2800" dirty="0" err="1"/>
              <a:t>Beres</a:t>
            </a:r>
            <a:r>
              <a:rPr lang="en-GB" sz="2800" dirty="0"/>
              <a:t> </a:t>
            </a:r>
            <a:r>
              <a:rPr lang="en-GB" sz="2800" dirty="0" err="1"/>
              <a:t>Etornam</a:t>
            </a:r>
            <a:r>
              <a:rPr lang="en-GB" sz="2800" dirty="0"/>
              <a:t>       10948391</a:t>
            </a:r>
          </a:p>
          <a:p>
            <a:r>
              <a:rPr lang="en-GB" sz="2800" dirty="0"/>
              <a:t>Daniels Del-Chris           10980292</a:t>
            </a:r>
          </a:p>
          <a:p>
            <a:r>
              <a:rPr lang="en-GB" sz="2800" dirty="0"/>
              <a:t>AMANGBO IKECHUKWU SAMUEL 10943349</a:t>
            </a:r>
          </a:p>
          <a:p>
            <a:r>
              <a:rPr lang="en-GB" sz="2800" dirty="0"/>
              <a:t>Farouk </a:t>
            </a:r>
            <a:r>
              <a:rPr lang="en-GB" sz="2800" dirty="0" err="1"/>
              <a:t>Sedick</a:t>
            </a:r>
            <a:r>
              <a:rPr lang="en-GB" sz="2800" dirty="0"/>
              <a:t>                 10947554</a:t>
            </a:r>
          </a:p>
          <a:p>
            <a:r>
              <a:rPr lang="en-GB" sz="2800" dirty="0"/>
              <a:t>Boniface </a:t>
            </a:r>
            <a:r>
              <a:rPr lang="en-GB" sz="2800" dirty="0" err="1"/>
              <a:t>Delali</a:t>
            </a:r>
            <a:r>
              <a:rPr lang="en-GB" sz="2800" dirty="0"/>
              <a:t> </a:t>
            </a:r>
            <a:r>
              <a:rPr lang="en-GB" sz="2800" dirty="0" err="1"/>
              <a:t>Dakey</a:t>
            </a:r>
            <a:r>
              <a:rPr lang="en-GB" sz="2800" dirty="0"/>
              <a:t>     10969344</a:t>
            </a:r>
          </a:p>
          <a:p>
            <a:r>
              <a:rPr lang="en-GB" sz="2800" dirty="0" err="1"/>
              <a:t>Luqman</a:t>
            </a:r>
            <a:r>
              <a:rPr lang="en-GB" sz="2800" dirty="0"/>
              <a:t> Nartey Quarshie 10975589</a:t>
            </a:r>
          </a:p>
          <a:p>
            <a:r>
              <a:rPr lang="en-GB" sz="2800" dirty="0"/>
              <a:t>Prince Charles – 10956252</a:t>
            </a:r>
          </a:p>
          <a:p>
            <a:r>
              <a:rPr lang="en-GB" sz="2800" dirty="0" err="1"/>
              <a:t>Ofaobasi</a:t>
            </a:r>
            <a:r>
              <a:rPr lang="en-GB" sz="2800" dirty="0"/>
              <a:t> Patrick Effiong - 10939470</a:t>
            </a:r>
          </a:p>
          <a:p>
            <a:endParaRPr lang="en-US" dirty="0"/>
          </a:p>
        </p:txBody>
      </p:sp>
    </p:spTree>
    <p:extLst>
      <p:ext uri="{BB962C8B-B14F-4D97-AF65-F5344CB8AC3E}">
        <p14:creationId xmlns:p14="http://schemas.microsoft.com/office/powerpoint/2010/main" val="577986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a:latin typeface="Times New Roman" panose="02020603050405020304" charset="0"/>
                <a:cs typeface="Times New Roman" panose="02020603050405020304" charset="0"/>
              </a:rPr>
              <a:t>INTRODUCTION</a:t>
            </a:r>
          </a:p>
        </p:txBody>
      </p:sp>
      <p:sp>
        <p:nvSpPr>
          <p:cNvPr id="3" name="Content Placeholder 2"/>
          <p:cNvSpPr>
            <a:spLocks noGrp="1"/>
          </p:cNvSpPr>
          <p:nvPr>
            <p:ph idx="1"/>
          </p:nvPr>
        </p:nvSpPr>
        <p:spPr>
          <a:xfrm>
            <a:off x="609600" y="984250"/>
            <a:ext cx="10972800" cy="5683250"/>
          </a:xfrm>
        </p:spPr>
        <p:txBody>
          <a:bodyPr/>
          <a:lstStyle/>
          <a:p>
            <a:pPr marL="0" lvl="0" indent="0">
              <a:lnSpc>
                <a:spcPct val="107000"/>
              </a:lnSpc>
              <a:spcAft>
                <a:spcPts val="800"/>
              </a:spcAft>
              <a:buNone/>
            </a:pPr>
            <a:r>
              <a:rPr lang="en-US" sz="2800" b="1" u="sng" dirty="0">
                <a:effectLst/>
                <a:latin typeface="Times New Roman" panose="02020603050405020304" pitchFamily="18" charset="0"/>
                <a:ea typeface="Times New Roman" panose="02020603050405020304" pitchFamily="18" charset="0"/>
                <a:cs typeface="Times New Roman" panose="02020603050405020304" pitchFamily="18" charset="0"/>
              </a:rPr>
              <a:t>Purpose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The school library currently operates without a digital system for managing resources , relying on a manual check-in and check-out process. This has led to inefficiencies, errors, and difficulties in tracking the availability of resources. To address these challenges, our group initiated a database management system project for the library. The project's primary objective is to improve the efficiency and effectiveness of the library's operations, with specific goals that include automating resource management, tracking resource availability, and ensuring data security. By achieving these goals, the system will enable the library to operate more efficiently and effectively, improving the overall experience for library staff and students. </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altLang="en-US"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System Overview </a:t>
            </a:r>
            <a:endParaRPr lang="en-GB" alt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174750"/>
            <a:ext cx="10972800" cy="5492750"/>
          </a:xfrm>
        </p:spPr>
        <p:txBody>
          <a:bodyPr/>
          <a:lstStyle/>
          <a:p>
            <a:pPr marL="0" lvl="0" indent="0">
              <a:lnSpc>
                <a:spcPct val="107000"/>
              </a:lnSpc>
              <a:spcAft>
                <a:spcPts val="800"/>
              </a:spcAft>
              <a:buNone/>
            </a:pPr>
            <a:r>
              <a:rPr lang="en-US" sz="2400" u="sng" dirty="0">
                <a:effectLst/>
                <a:latin typeface="Times New Roman" panose="02020603050405020304" pitchFamily="18" charset="0"/>
                <a:ea typeface="Times New Roman" panose="02020603050405020304" pitchFamily="18" charset="0"/>
                <a:cs typeface="Times New Roman" panose="02020603050405020304" pitchFamily="18" charset="0"/>
              </a:rPr>
              <a:t>Description of the system's features  </a:t>
            </a:r>
            <a:endParaRPr lang="en-GB" sz="2400" u="sng"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school library database management system is a comprehensive software system that provides a range of features designed to automate and streamline key library management processes. Here are some key features of the school library database management system: </a:t>
            </a:r>
          </a:p>
          <a:p>
            <a:pPr lvl="1">
              <a:lnSpc>
                <a:spcPct val="107000"/>
              </a:lnSpc>
              <a:spcAft>
                <a:spcPts val="800"/>
              </a:spcAft>
            </a:pPr>
            <a:r>
              <a:rPr lang="en-GB" sz="2200" dirty="0">
                <a:effectLst/>
                <a:latin typeface="Calibri" panose="020F0502020204030204" pitchFamily="34" charset="0"/>
                <a:ea typeface="Calibri" panose="020F0502020204030204" pitchFamily="34" charset="0"/>
                <a:cs typeface="Times New Roman" panose="02020603050405020304" pitchFamily="18" charset="0"/>
              </a:rPr>
              <a:t>Resource Management: The system allows for the efficient tracking and organization of resources within the library's collection. This includes the creation and maintenance of a comprehensive </a:t>
            </a:r>
            <a:r>
              <a:rPr lang="en-GB" sz="2200" dirty="0" err="1">
                <a:effectLst/>
                <a:latin typeface="Calibri" panose="020F0502020204030204" pitchFamily="34" charset="0"/>
                <a:ea typeface="Calibri" panose="020F0502020204030204" pitchFamily="34" charset="0"/>
                <a:cs typeface="Times New Roman" panose="02020603050405020304" pitchFamily="18" charset="0"/>
              </a:rPr>
              <a:t>catalog</a:t>
            </a:r>
            <a:r>
              <a:rPr lang="en-GB" sz="2200" dirty="0">
                <a:effectLst/>
                <a:latin typeface="Calibri" panose="020F0502020204030204" pitchFamily="34" charset="0"/>
                <a:ea typeface="Calibri" panose="020F0502020204030204" pitchFamily="34" charset="0"/>
                <a:cs typeface="Times New Roman" panose="02020603050405020304" pitchFamily="18" charset="0"/>
              </a:rPr>
              <a:t> of resources, with fields for essential information such as author, title, publication date, and </a:t>
            </a:r>
            <a:r>
              <a:rPr lang="en-GB" sz="2200" dirty="0" err="1">
                <a:effectLst/>
                <a:latin typeface="Calibri" panose="020F0502020204030204" pitchFamily="34" charset="0"/>
                <a:ea typeface="Calibri" panose="020F0502020204030204" pitchFamily="34" charset="0"/>
                <a:cs typeface="Times New Roman" panose="02020603050405020304" pitchFamily="18" charset="0"/>
              </a:rPr>
              <a:t>isbn</a:t>
            </a:r>
            <a:r>
              <a:rPr lang="en-GB" sz="2200" dirty="0">
                <a:effectLst/>
                <a:latin typeface="Calibri" panose="020F0502020204030204" pitchFamily="34" charset="0"/>
                <a:ea typeface="Calibri" panose="020F0502020204030204" pitchFamily="34" charset="0"/>
                <a:cs typeface="Times New Roman" panose="02020603050405020304" pitchFamily="18" charset="0"/>
              </a:rPr>
              <a:t> of a book. </a:t>
            </a:r>
          </a:p>
          <a:p>
            <a:pPr lvl="1">
              <a:lnSpc>
                <a:spcPct val="107000"/>
              </a:lnSpc>
              <a:spcAft>
                <a:spcPts val="800"/>
              </a:spcAft>
            </a:pPr>
            <a:r>
              <a:rPr lang="en-GB" sz="2200" dirty="0">
                <a:effectLst/>
                <a:latin typeface="Calibri" panose="020F0502020204030204" pitchFamily="34" charset="0"/>
                <a:ea typeface="Calibri" panose="020F0502020204030204" pitchFamily="34" charset="0"/>
                <a:cs typeface="Times New Roman" panose="02020603050405020304" pitchFamily="18" charset="0"/>
              </a:rPr>
              <a:t>User Management: The system enables the management of student accounts, including student details, borrowing history, and overdue materials. This allows library staff to enforce lending policies and ensure that resources are available to all users. </a:t>
            </a:r>
          </a:p>
          <a:p>
            <a:pPr marL="0" indent="0">
              <a:buNone/>
            </a:pPr>
            <a:endParaRPr lang="en-GB" altLang="en-US"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latin typeface="Times New Roman" panose="02020603050405020304" charset="0"/>
                <a:cs typeface="Times New Roman" panose="02020603050405020304" charset="0"/>
              </a:rPr>
              <a:t>5</a:t>
            </a:r>
          </a:p>
        </p:txBody>
      </p:sp>
      <p:sp>
        <p:nvSpPr>
          <p:cNvPr id="3" name="Content Placeholder 2"/>
          <p:cNvSpPr>
            <a:spLocks noGrp="1"/>
          </p:cNvSpPr>
          <p:nvPr>
            <p:ph idx="1"/>
          </p:nvPr>
        </p:nvSpPr>
        <p:spPr/>
        <p:txBody>
          <a:bodyPr/>
          <a:lstStyle/>
          <a:p>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Availability Tracking: The system allows for the tracking of resource availability, with functionality for checking in and out materials, identifying materials as stolen or , and generating reports on the status of resources in the collection. </a:t>
            </a:r>
          </a:p>
          <a:p>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GB" sz="2800" dirty="0">
                <a:effectLst/>
                <a:latin typeface="Times New Roman" panose="02020603050405020304" pitchFamily="18" charset="0"/>
                <a:ea typeface="Calibri" panose="020F0502020204030204" pitchFamily="34" charset="0"/>
                <a:cs typeface="Times New Roman" panose="02020603050405020304" pitchFamily="18" charset="0"/>
              </a:rPr>
              <a:t>Security : The system includes robust security features to protect sensitive information about students and resources, with user authentication and access control mechanisms in place. </a:t>
            </a:r>
            <a:endParaRPr lang="en-US" sz="3600" dirty="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03184-3B54-8B90-6A3B-60311A924249}"/>
              </a:ext>
            </a:extLst>
          </p:cNvPr>
          <p:cNvSpPr>
            <a:spLocks noGrp="1"/>
          </p:cNvSpPr>
          <p:nvPr>
            <p:ph type="title"/>
          </p:nvPr>
        </p:nvSpPr>
        <p:spPr/>
        <p:txBody>
          <a:bodyPr/>
          <a:lstStyle/>
          <a:p>
            <a:r>
              <a:rPr lang="en-US" sz="4400" u="sng" dirty="0">
                <a:effectLst/>
                <a:latin typeface="Times New Roman" panose="02020603050405020304" pitchFamily="18" charset="0"/>
                <a:ea typeface="Times New Roman" panose="02020603050405020304" pitchFamily="18" charset="0"/>
              </a:rPr>
              <a:t>Database Design </a:t>
            </a:r>
            <a:endParaRPr lang="en-GB" sz="4400" u="sng" dirty="0"/>
          </a:p>
        </p:txBody>
      </p:sp>
      <p:sp>
        <p:nvSpPr>
          <p:cNvPr id="3" name="Content Placeholder 2">
            <a:extLst>
              <a:ext uri="{FF2B5EF4-FFF2-40B4-BE49-F238E27FC236}">
                <a16:creationId xmlns:a16="http://schemas.microsoft.com/office/drawing/2014/main" id="{76AB5B2C-9C2E-91D4-1528-2740E66229C6}"/>
              </a:ext>
            </a:extLst>
          </p:cNvPr>
          <p:cNvSpPr>
            <a:spLocks noGrp="1"/>
          </p:cNvSpPr>
          <p:nvPr>
            <p:ph idx="1"/>
          </p:nvPr>
        </p:nvSpPr>
        <p:spPr/>
        <p:txBody>
          <a:bodyPr/>
          <a:lstStyle/>
          <a:p>
            <a:pPr marL="0" indent="0">
              <a:buNone/>
            </a:pPr>
            <a:r>
              <a:rPr lang="en-GB" dirty="0"/>
              <a:t>Database Design</a:t>
            </a:r>
          </a:p>
          <a:p>
            <a:pPr marL="0" indent="0">
              <a:buNone/>
            </a:pPr>
            <a:r>
              <a:rPr lang="en-GB" dirty="0"/>
              <a:t> </a:t>
            </a:r>
          </a:p>
          <a:p>
            <a:pPr marL="0" indent="0">
              <a:buNone/>
            </a:pPr>
            <a:r>
              <a:rPr lang="en-GB" dirty="0"/>
              <a:t>Data model for the database</a:t>
            </a:r>
          </a:p>
          <a:p>
            <a:pPr marL="0" indent="0">
              <a:buNone/>
            </a:pPr>
            <a:r>
              <a:rPr lang="en-GB" dirty="0"/>
              <a:t> </a:t>
            </a:r>
          </a:p>
          <a:p>
            <a:pPr marL="0" indent="0">
              <a:buNone/>
            </a:pPr>
            <a:r>
              <a:rPr lang="en-GB" dirty="0"/>
              <a:t> Entity Relationship Diagram (ERD) </a:t>
            </a:r>
          </a:p>
          <a:p>
            <a:pPr marL="0" indent="0">
              <a:buNone/>
            </a:pPr>
            <a:endParaRPr lang="en-GB" dirty="0"/>
          </a:p>
          <a:p>
            <a:pPr marL="0" indent="0">
              <a:buNone/>
            </a:pPr>
            <a:r>
              <a:rPr lang="en-GB" dirty="0"/>
              <a:t> Schema design </a:t>
            </a:r>
          </a:p>
          <a:p>
            <a:endParaRPr lang="en-GB" dirty="0"/>
          </a:p>
        </p:txBody>
      </p:sp>
    </p:spTree>
    <p:extLst>
      <p:ext uri="{BB962C8B-B14F-4D97-AF65-F5344CB8AC3E}">
        <p14:creationId xmlns:p14="http://schemas.microsoft.com/office/powerpoint/2010/main" val="3365567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B84ADA-4129-686D-CA61-5AA82135F767}"/>
              </a:ext>
            </a:extLst>
          </p:cNvPr>
          <p:cNvSpPr>
            <a:spLocks noGrp="1"/>
          </p:cNvSpPr>
          <p:nvPr>
            <p:ph type="title"/>
          </p:nvPr>
        </p:nvSpPr>
        <p:spPr/>
        <p:txBody>
          <a:bodyPr/>
          <a:lstStyle/>
          <a:p>
            <a:r>
              <a:rPr lang="en-GB" dirty="0"/>
              <a:t>ER DIAGRAM</a:t>
            </a:r>
          </a:p>
        </p:txBody>
      </p:sp>
      <p:pic>
        <p:nvPicPr>
          <p:cNvPr id="6" name="Content Placeholder 5">
            <a:extLst>
              <a:ext uri="{FF2B5EF4-FFF2-40B4-BE49-F238E27FC236}">
                <a16:creationId xmlns:a16="http://schemas.microsoft.com/office/drawing/2014/main" id="{338DC566-04EB-150E-468A-9955E66DEA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0832" y="1046480"/>
            <a:ext cx="6300768" cy="57404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CE31A-A1DC-357F-4E71-B5DBF2AA82E7}"/>
              </a:ext>
            </a:extLst>
          </p:cNvPr>
          <p:cNvSpPr>
            <a:spLocks noGrp="1"/>
          </p:cNvSpPr>
          <p:nvPr>
            <p:ph type="title"/>
          </p:nvPr>
        </p:nvSpPr>
        <p:spPr/>
        <p:txBody>
          <a:bodyPr/>
          <a:lstStyle/>
          <a:p>
            <a:r>
              <a:rPr lang="en-GB" dirty="0"/>
              <a:t> </a:t>
            </a:r>
            <a:r>
              <a:rPr lang="en-GB" b="1" dirty="0"/>
              <a:t>Implementation </a:t>
            </a:r>
          </a:p>
        </p:txBody>
      </p:sp>
      <p:sp>
        <p:nvSpPr>
          <p:cNvPr id="3" name="Content Placeholder 2">
            <a:extLst>
              <a:ext uri="{FF2B5EF4-FFF2-40B4-BE49-F238E27FC236}">
                <a16:creationId xmlns:a16="http://schemas.microsoft.com/office/drawing/2014/main" id="{0DF61C69-62BC-4597-6127-926CA6D36A20}"/>
              </a:ext>
            </a:extLst>
          </p:cNvPr>
          <p:cNvSpPr>
            <a:spLocks noGrp="1"/>
          </p:cNvSpPr>
          <p:nvPr>
            <p:ph idx="1"/>
          </p:nvPr>
        </p:nvSpPr>
        <p:spPr/>
        <p:txBody>
          <a:bodyPr/>
          <a:lstStyle/>
          <a:p>
            <a:r>
              <a:rPr lang="en-GB" sz="2400" dirty="0"/>
              <a:t>Choice of database management system  </a:t>
            </a:r>
          </a:p>
          <a:p>
            <a:pPr marL="0" indent="0">
              <a:buNone/>
            </a:pPr>
            <a:r>
              <a:rPr lang="en-GB" sz="2400" dirty="0"/>
              <a:t>	For the implementation of the school library database management system, PostgreSQL has been chosen as the database management system due to its robustness, scalability, SQL compliance, and security features. PostgreSQL offers strong support for complex data types, built-in indexing, full-text search, and extensibility through custom functions and procedures, making it an ideal choice for managing the diverse data associated with the library's resources and patrons. Additionally, PostgreSQL has a large and active community of developers and users, providing extensive documentation, tutorials, and support resources to ensure the ongoing evolution and success of the system. </a:t>
            </a:r>
          </a:p>
          <a:p>
            <a:endParaRPr lang="en-GB" dirty="0"/>
          </a:p>
        </p:txBody>
      </p:sp>
    </p:spTree>
    <p:extLst>
      <p:ext uri="{BB962C8B-B14F-4D97-AF65-F5344CB8AC3E}">
        <p14:creationId xmlns:p14="http://schemas.microsoft.com/office/powerpoint/2010/main" val="2828112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B749F-81A0-044E-C728-21B4AFCEB11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8A04197-7F78-CDBA-0F86-F1C61F216BF6}"/>
              </a:ext>
            </a:extLst>
          </p:cNvPr>
          <p:cNvSpPr>
            <a:spLocks noGrp="1"/>
          </p:cNvSpPr>
          <p:nvPr>
            <p:ph idx="1"/>
          </p:nvPr>
        </p:nvSpPr>
        <p:spPr/>
        <p:txBody>
          <a:bodyPr/>
          <a:lstStyle/>
          <a:p>
            <a:r>
              <a:rPr lang="en-GB" dirty="0"/>
              <a:t>Data population and migration  </a:t>
            </a:r>
          </a:p>
          <a:p>
            <a:pPr marL="0" indent="0">
              <a:buNone/>
            </a:pPr>
            <a:r>
              <a:rPr lang="en-GB" dirty="0"/>
              <a:t>	For data population and testing purposes, </a:t>
            </a:r>
            <a:r>
              <a:rPr lang="en-GB" dirty="0" err="1"/>
              <a:t>mockaroo</a:t>
            </a:r>
            <a:r>
              <a:rPr lang="en-GB" dirty="0"/>
              <a:t> will be used to generate mock data that will be used to test the functionality and performance of the school library database management system. </a:t>
            </a:r>
            <a:r>
              <a:rPr lang="en-GB" dirty="0" err="1"/>
              <a:t>Mockaroo</a:t>
            </a:r>
            <a:r>
              <a:rPr lang="en-GB" dirty="0"/>
              <a:t> is a powerful data generation tool that allows for the creation of custom data sets with a wide range of data types and formats. The tool is designed to produce realistic and diverse data that accurately reflects real-world scenarios and use cases. </a:t>
            </a:r>
          </a:p>
        </p:txBody>
      </p:sp>
    </p:spTree>
    <p:extLst>
      <p:ext uri="{BB962C8B-B14F-4D97-AF65-F5344CB8AC3E}">
        <p14:creationId xmlns:p14="http://schemas.microsoft.com/office/powerpoint/2010/main" val="2040696438"/>
      </p:ext>
    </p:extLst>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785</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Blue Waves</vt:lpstr>
      <vt:lpstr>CPEN211:DATABASE MANAGEMENT SYSTEM   GROUP 4  LIBRARY MANAGEMENT SYSTEM</vt:lpstr>
      <vt:lpstr>Members</vt:lpstr>
      <vt:lpstr>INTRODUCTION</vt:lpstr>
      <vt:lpstr>System Overview </vt:lpstr>
      <vt:lpstr>5</vt:lpstr>
      <vt:lpstr>Database Design </vt:lpstr>
      <vt:lpstr>ER DIAGRAM</vt:lpstr>
      <vt:lpstr> Implementation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CPEN211:DATABASE MANAGEMENT SYSTEM GROUP 4 THE JOIN CLAUSE</dc:title>
  <dc:creator>user</dc:creator>
  <cp:lastModifiedBy>sadikalhanssah@outlook.com</cp:lastModifiedBy>
  <cp:revision>16</cp:revision>
  <dcterms:created xsi:type="dcterms:W3CDTF">2023-02-21T23:27:52Z</dcterms:created>
  <dcterms:modified xsi:type="dcterms:W3CDTF">2023-03-16T17:47:48Z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E053F3546F7642679B513FDB078DD516</vt:lpwstr>
  </property>
  <property fmtid="{D5CDD505-2E9C-101B-9397-08002B2CF9AE}" pid="3" name="KSOProductBuildVer">
    <vt:lpwstr>1033-11.2.0.11219</vt:lpwstr>
  </property>
</Properties>
</file>