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63" r:id="rId2"/>
    <p:sldId id="262" r:id="rId3"/>
    <p:sldId id="265" r:id="rId4"/>
    <p:sldId id="266" r:id="rId5"/>
    <p:sldId id="267" r:id="rId6"/>
    <p:sldId id="264" r:id="rId7"/>
    <p:sldId id="268" r:id="rId8"/>
    <p:sldId id="269" r:id="rId9"/>
    <p:sldId id="272" r:id="rId10"/>
    <p:sldId id="271" r:id="rId11"/>
    <p:sldId id="274" r:id="rId12"/>
    <p:sldId id="273" r:id="rId13"/>
    <p:sldId id="270"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598" autoAdjust="0"/>
  </p:normalViewPr>
  <p:slideViewPr>
    <p:cSldViewPr snapToGrid="0">
      <p:cViewPr>
        <p:scale>
          <a:sx n="77" d="100"/>
          <a:sy n="77" d="100"/>
        </p:scale>
        <p:origin x="-105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F8CB2-D733-4CF5-B842-3A1513FF25DA}" type="datetimeFigureOut">
              <a:rPr lang="en-US" smtClean="0"/>
              <a:t>4/23/2018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6304D-E591-4DAF-B9E8-A4E740CA5E71}" type="slidenum">
              <a:rPr lang="en-US" smtClean="0"/>
              <a:t>‹#›</a:t>
            </a:fld>
            <a:endParaRPr lang="en-US"/>
          </a:p>
        </p:txBody>
      </p:sp>
    </p:spTree>
    <p:extLst>
      <p:ext uri="{BB962C8B-B14F-4D97-AF65-F5344CB8AC3E}">
        <p14:creationId xmlns:p14="http://schemas.microsoft.com/office/powerpoint/2010/main" val="600848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archdatamanagement.techtarget.com/definition/tree-structure" TargetMode="External"/><Relationship Id="rId3" Type="http://schemas.openxmlformats.org/officeDocument/2006/relationships/hyperlink" Target="http://searchsecurity.techtarget.com/definition/DOS" TargetMode="External"/><Relationship Id="rId7" Type="http://schemas.openxmlformats.org/officeDocument/2006/relationships/hyperlink" Target="http://whatis.techtarget.com/definition/operating-system-OS" TargetMode="External"/><Relationship Id="rId12" Type="http://schemas.openxmlformats.org/officeDocument/2006/relationships/hyperlink" Target="http://searchsqlserver.techtarget.com/definition/database"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archenterpriselinux.techtarget.com/definition/Unix" TargetMode="External"/><Relationship Id="rId11" Type="http://schemas.openxmlformats.org/officeDocument/2006/relationships/hyperlink" Target="http://whatis.techtarget.com/definition/algorithm" TargetMode="External"/><Relationship Id="rId5" Type="http://schemas.openxmlformats.org/officeDocument/2006/relationships/hyperlink" Target="http://whatis.techtarget.com/definition/Macintosh" TargetMode="External"/><Relationship Id="rId10" Type="http://schemas.openxmlformats.org/officeDocument/2006/relationships/hyperlink" Target="http://whatis.techtarget.com/definition/folder" TargetMode="External"/><Relationship Id="rId4" Type="http://schemas.openxmlformats.org/officeDocument/2006/relationships/hyperlink" Target="http://whatis.techtarget.com/definition/OS-2" TargetMode="External"/><Relationship Id="rId9" Type="http://schemas.openxmlformats.org/officeDocument/2006/relationships/hyperlink" Target="http://searchwinit.techtarget.com/definition/directory"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www.businessdictionary.com/definition/member.html" TargetMode="External"/><Relationship Id="rId13" Type="http://schemas.openxmlformats.org/officeDocument/2006/relationships/hyperlink" Target="http://www.businessdictionary.com/definition/firewall.html" TargetMode="External"/><Relationship Id="rId18" Type="http://schemas.openxmlformats.org/officeDocument/2006/relationships/hyperlink" Target="http://www.businessdictionary.com/definition/storage.html" TargetMode="External"/><Relationship Id="rId26" Type="http://schemas.openxmlformats.org/officeDocument/2006/relationships/hyperlink" Target="http://www.businessdictionary.com/definition/product.html" TargetMode="External"/><Relationship Id="rId3" Type="http://schemas.openxmlformats.org/officeDocument/2006/relationships/hyperlink" Target="http://www.webopedia.com/TERM/T/TCP_IP.html" TargetMode="External"/><Relationship Id="rId21" Type="http://schemas.openxmlformats.org/officeDocument/2006/relationships/hyperlink" Target="http://www.businessdictionary.com/definition/employment.html" TargetMode="External"/><Relationship Id="rId7" Type="http://schemas.openxmlformats.org/officeDocument/2006/relationships/hyperlink" Target="http://www.businessdictionary.com/definition/employee.html" TargetMode="External"/><Relationship Id="rId12" Type="http://schemas.openxmlformats.org/officeDocument/2006/relationships/hyperlink" Target="http://www.businessdictionary.com/definition/system.html" TargetMode="External"/><Relationship Id="rId17" Type="http://schemas.openxmlformats.org/officeDocument/2006/relationships/hyperlink" Target="http://www.businessdictionary.com/definition/data.html" TargetMode="External"/><Relationship Id="rId25" Type="http://schemas.openxmlformats.org/officeDocument/2006/relationships/hyperlink" Target="http://www.businessdictionary.com/definition/labor-rate-price-variance.html" TargetMode="External"/><Relationship Id="rId2" Type="http://schemas.openxmlformats.org/officeDocument/2006/relationships/slide" Target="../slides/slide17.xml"/><Relationship Id="rId16" Type="http://schemas.openxmlformats.org/officeDocument/2006/relationships/hyperlink" Target="http://www.businessdictionary.com/definition/electronic-mail-email.html" TargetMode="External"/><Relationship Id="rId20" Type="http://schemas.openxmlformats.org/officeDocument/2006/relationships/hyperlink" Target="http://www.businessdictionary.com/definition/function.html" TargetMode="External"/><Relationship Id="rId29" Type="http://schemas.openxmlformats.org/officeDocument/2006/relationships/hyperlink" Target="http://www.businessdictionary.com/definition/specification-spec.html" TargetMode="External"/><Relationship Id="rId1" Type="http://schemas.openxmlformats.org/officeDocument/2006/relationships/notesMaster" Target="../notesMasters/notesMaster1.xml"/><Relationship Id="rId6" Type="http://schemas.openxmlformats.org/officeDocument/2006/relationships/hyperlink" Target="http://www.businessdictionary.com/definition/customer.html" TargetMode="External"/><Relationship Id="rId11" Type="http://schemas.openxmlformats.org/officeDocument/2006/relationships/hyperlink" Target="http://www.businessdictionary.com/definition/security.html" TargetMode="External"/><Relationship Id="rId24" Type="http://schemas.openxmlformats.org/officeDocument/2006/relationships/hyperlink" Target="http://www.businessdictionary.com/definition/directory.html" TargetMode="External"/><Relationship Id="rId5" Type="http://schemas.openxmlformats.org/officeDocument/2006/relationships/hyperlink" Target="http://www.businessdictionary.com/definition/associate.html" TargetMode="External"/><Relationship Id="rId15" Type="http://schemas.openxmlformats.org/officeDocument/2006/relationships/hyperlink" Target="http://www.businessdictionary.com/definition/services.html" TargetMode="External"/><Relationship Id="rId23" Type="http://schemas.openxmlformats.org/officeDocument/2006/relationships/hyperlink" Target="http://www.businessdictionary.com/definition/manual.html" TargetMode="External"/><Relationship Id="rId28" Type="http://schemas.openxmlformats.org/officeDocument/2006/relationships/hyperlink" Target="http://www.businessdictionary.com/definition/requirements.html" TargetMode="External"/><Relationship Id="rId10" Type="http://schemas.openxmlformats.org/officeDocument/2006/relationships/hyperlink" Target="http://www.businessdictionary.com/definition/unauthorized-access.html" TargetMode="External"/><Relationship Id="rId19" Type="http://schemas.openxmlformats.org/officeDocument/2006/relationships/hyperlink" Target="http://www.businessdictionary.com/definition/search.html" TargetMode="External"/><Relationship Id="rId4" Type="http://schemas.openxmlformats.org/officeDocument/2006/relationships/hyperlink" Target="http://www.webopedia.com/TERM/A/authorization.html" TargetMode="External"/><Relationship Id="rId9" Type="http://schemas.openxmlformats.org/officeDocument/2006/relationships/hyperlink" Target="http://www.businessdictionary.com/definition/supplier.html" TargetMode="External"/><Relationship Id="rId14" Type="http://schemas.openxmlformats.org/officeDocument/2006/relationships/hyperlink" Target="http://www.businessdictionary.com/definition/provide.html" TargetMode="External"/><Relationship Id="rId22" Type="http://schemas.openxmlformats.org/officeDocument/2006/relationships/hyperlink" Target="http://www.businessdictionary.com/definition/policy.html" TargetMode="External"/><Relationship Id="rId27" Type="http://schemas.openxmlformats.org/officeDocument/2006/relationships/hyperlink" Target="http://www.businessdictionary.com/definition/information.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Private_network" TargetMode="External"/><Relationship Id="rId3" Type="http://schemas.openxmlformats.org/officeDocument/2006/relationships/hyperlink" Target="https://en.wikipedia.org/wiki/Network_protocol" TargetMode="External"/><Relationship Id="rId7" Type="http://schemas.openxmlformats.org/officeDocument/2006/relationships/hyperlink" Target="https://en.wikipedia.org/wiki/Internet" TargetMode="External"/><Relationship Id="rId12" Type="http://schemas.openxmlformats.org/officeDocument/2006/relationships/hyperlink" Target="https://en.wikipedia.org/wiki/World_Wide_Web"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en.wikipedia.org/wiki/Hierarchical" TargetMode="External"/><Relationship Id="rId11" Type="http://schemas.openxmlformats.org/officeDocument/2006/relationships/hyperlink" Target="https://en.wikipedia.org/wiki/Computer_network" TargetMode="External"/><Relationship Id="rId5" Type="http://schemas.openxmlformats.org/officeDocument/2006/relationships/hyperlink" Target="https://en.wikipedia.org/wiki/IP_address" TargetMode="External"/><Relationship Id="rId10" Type="http://schemas.openxmlformats.org/officeDocument/2006/relationships/hyperlink" Target="https://en.wikipedia.org/wiki/Client%E2%80%93server_model" TargetMode="External"/><Relationship Id="rId4" Type="http://schemas.openxmlformats.org/officeDocument/2006/relationships/hyperlink" Target="https://en.wikipedia.org/wiki/Internet_Protocol" TargetMode="External"/><Relationship Id="rId9" Type="http://schemas.openxmlformats.org/officeDocument/2006/relationships/hyperlink" Target="https://en.wikipedia.org/wiki/Computer_file"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en.wikipedia.org/wiki/Internet" TargetMode="External"/><Relationship Id="rId13" Type="http://schemas.openxmlformats.org/officeDocument/2006/relationships/hyperlink" Target="https://en.wikipedia.org/wiki/Encapsulation_(networking)" TargetMode="External"/><Relationship Id="rId3" Type="http://schemas.openxmlformats.org/officeDocument/2006/relationships/hyperlink" Target="https://en.wikipedia.org/wiki/Communications_protocol" TargetMode="External"/><Relationship Id="rId7" Type="http://schemas.openxmlformats.org/officeDocument/2006/relationships/hyperlink" Target="https://en.wikipedia.org/wiki/Internetwork" TargetMode="External"/><Relationship Id="rId12" Type="http://schemas.openxmlformats.org/officeDocument/2006/relationships/hyperlink" Target="https://en.wikipedia.org/wiki/Header_(computing)"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en.wikipedia.org/wiki/Routing" TargetMode="External"/><Relationship Id="rId11" Type="http://schemas.openxmlformats.org/officeDocument/2006/relationships/hyperlink" Target="https://en.wikipedia.org/wiki/IP_address" TargetMode="External"/><Relationship Id="rId5" Type="http://schemas.openxmlformats.org/officeDocument/2006/relationships/hyperlink" Target="https://en.wikipedia.org/wiki/Datagram" TargetMode="External"/><Relationship Id="rId10" Type="http://schemas.openxmlformats.org/officeDocument/2006/relationships/hyperlink" Target="https://en.wikipedia.org/wiki/Host_(network)" TargetMode="External"/><Relationship Id="rId4" Type="http://schemas.openxmlformats.org/officeDocument/2006/relationships/hyperlink" Target="https://en.wikipedia.org/wiki/Internet_protocol_suite" TargetMode="External"/><Relationship Id="rId9" Type="http://schemas.openxmlformats.org/officeDocument/2006/relationships/hyperlink" Target="https://en.wikipedia.org/wiki/Packet_(information_technology)"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webopedia.com/TERM/I/Internet.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pcmag.com/encyclopedia/term/41220/dhcp"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www.pcmag.com/encyclopedia/term/46422/mac-address" TargetMode="External"/><Relationship Id="rId4" Type="http://schemas.openxmlformats.org/officeDocument/2006/relationships/hyperlink" Target="http://www.pcmag.com/encyclopedia/term/37988/arp"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computerhope.com/jargon/c/compinst.ht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www.computerhope.com/jargon/s/software.htm" TargetMode="External"/><Relationship Id="rId4" Type="http://schemas.openxmlformats.org/officeDocument/2006/relationships/hyperlink" Target="http://www.computerhope.com/jargon/h/hardware.ht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computerhope.com/jargon/p/pcb.htm" TargetMode="External"/><Relationship Id="rId7" Type="http://schemas.openxmlformats.org/officeDocument/2006/relationships/hyperlink" Target="http://www.computerhope.com/comp/asus.ht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www.computerhope.com/jargon/h/hardware.htm" TargetMode="External"/><Relationship Id="rId5" Type="http://schemas.openxmlformats.org/officeDocument/2006/relationships/hyperlink" Target="http://www.computerhope.com/jargon/r/ram.htm" TargetMode="External"/><Relationship Id="rId4" Type="http://schemas.openxmlformats.org/officeDocument/2006/relationships/hyperlink" Target="http://www.computerhope.com/jargon/c/cpu.ht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blu-ray.com/news/?id=1616"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techterms.com/definition/storagecapacity" TargetMode="External"/><Relationship Id="rId3" Type="http://schemas.openxmlformats.org/officeDocument/2006/relationships/hyperlink" Target="http://techterms.com/definition/ascii" TargetMode="External"/><Relationship Id="rId7" Type="http://schemas.openxmlformats.org/officeDocument/2006/relationships/hyperlink" Target="http://techterms.com/definition/storagedevic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techterms.com/definition/megabyte" TargetMode="External"/><Relationship Id="rId5" Type="http://schemas.openxmlformats.org/officeDocument/2006/relationships/hyperlink" Target="http://techterms.com/definition/kilobyte" TargetMode="External"/><Relationship Id="rId10" Type="http://schemas.openxmlformats.org/officeDocument/2006/relationships/hyperlink" Target="http://techterms.com/definition/terabyte" TargetMode="External"/><Relationship Id="rId4" Type="http://schemas.openxmlformats.org/officeDocument/2006/relationships/hyperlink" Target="http://techterms.com/definition/file" TargetMode="External"/><Relationship Id="rId9" Type="http://schemas.openxmlformats.org/officeDocument/2006/relationships/hyperlink" Target="http://techterms.com/definition/gigabyt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dirty="0"/>
              <a:t>A </a:t>
            </a:r>
            <a:r>
              <a:rPr lang="en-US" i="1" dirty="0"/>
              <a:t>computer</a:t>
            </a:r>
            <a:r>
              <a:rPr lang="en-US" dirty="0"/>
              <a:t> is an electronic device used to store and process information. It plays a major role in our lives. You use computers in education and research; broadcasting news, maintaining official and personal records; making weather forecasts, and for various other business and recreation activities.</a:t>
            </a:r>
          </a:p>
          <a:p>
            <a:pPr eaLnBrk="1" hangingPunct="1">
              <a:defRPr/>
            </a:pPr>
            <a:r>
              <a:rPr lang="en-US" dirty="0"/>
              <a:t>By using computers, we save a lot of time, effort, and money.</a:t>
            </a:r>
          </a:p>
          <a:p>
            <a:pPr eaLnBrk="1" hangingPunct="1">
              <a:defRPr/>
            </a:pPr>
            <a:endParaRPr lang="en-US" dirty="0"/>
          </a:p>
          <a:p>
            <a:pPr eaLnBrk="1" hangingPunct="1">
              <a:defRPr/>
            </a:pPr>
            <a:r>
              <a:rPr lang="en-US" dirty="0">
                <a:solidFill>
                  <a:schemeClr val="bg1"/>
                </a:solidFill>
                <a:effectLst>
                  <a:outerShdw blurRad="38100" dist="38100" dir="2700000" algn="tl">
                    <a:srgbClr val="808080"/>
                  </a:outerShdw>
                </a:effectLst>
              </a:rPr>
              <a:t>After completing  lesson 1, you will be able to:</a:t>
            </a:r>
          </a:p>
          <a:p>
            <a:pPr eaLnBrk="1" hangingPunct="1">
              <a:defRPr/>
            </a:pPr>
            <a:endParaRPr lang="en-US" dirty="0">
              <a:solidFill>
                <a:schemeClr val="bg1"/>
              </a:solidFill>
              <a:effectLst>
                <a:outerShdw blurRad="38100" dist="38100" dir="2700000" algn="tl">
                  <a:srgbClr val="808080"/>
                </a:outerShdw>
              </a:effectLst>
            </a:endParaRPr>
          </a:p>
          <a:p>
            <a:pPr eaLnBrk="1" hangingPunct="1">
              <a:defRPr/>
            </a:pPr>
            <a:r>
              <a:rPr lang="en-US" dirty="0">
                <a:solidFill>
                  <a:schemeClr val="bg1"/>
                </a:solidFill>
                <a:effectLst>
                  <a:outerShdw blurRad="38100" dist="38100" dir="2700000" algn="tl">
                    <a:srgbClr val="808080"/>
                  </a:outerShdw>
                </a:effectLst>
              </a:rPr>
              <a:t>Describe the importance of computers in today’s world.</a:t>
            </a:r>
          </a:p>
          <a:p>
            <a:pPr eaLnBrk="1" hangingPunct="1">
              <a:defRPr/>
            </a:pPr>
            <a:endParaRPr lang="en-US" dirty="0">
              <a:solidFill>
                <a:schemeClr val="bg1"/>
              </a:solidFill>
              <a:effectLst>
                <a:outerShdw blurRad="38100" dist="38100" dir="2700000" algn="tl">
                  <a:srgbClr val="808080"/>
                </a:outerShdw>
              </a:effectLst>
            </a:endParaRPr>
          </a:p>
          <a:p>
            <a:pPr eaLnBrk="1" hangingPunct="1">
              <a:defRPr/>
            </a:pPr>
            <a:r>
              <a:rPr lang="en-US" dirty="0">
                <a:solidFill>
                  <a:schemeClr val="bg1"/>
                </a:solidFill>
                <a:effectLst>
                  <a:outerShdw blurRad="38100" dist="38100" dir="2700000" algn="tl">
                    <a:srgbClr val="808080"/>
                  </a:outerShdw>
                </a:effectLst>
              </a:rPr>
              <a:t>Identify the main parts of a computer</a:t>
            </a:r>
            <a:r>
              <a:rPr lang="en-US" baseline="0" dirty="0">
                <a:solidFill>
                  <a:schemeClr val="bg1"/>
                </a:solidFill>
                <a:effectLst>
                  <a:outerShdw blurRad="38100" dist="38100" dir="2700000" algn="tl">
                    <a:srgbClr val="808080"/>
                  </a:outerShdw>
                </a:effectLst>
              </a:rPr>
              <a:t> </a:t>
            </a:r>
            <a:r>
              <a:rPr lang="en-US" baseline="0" dirty="0">
                <a:solidFill>
                  <a:schemeClr val="bg1"/>
                </a:solidFill>
                <a:effectLst>
                  <a:outerShdw blurRad="38100" dist="38100" dir="2700000" algn="tl">
                    <a:srgbClr val="808080"/>
                  </a:outerShdw>
                </a:effectLst>
                <a:sym typeface="Wingdings" panose="05000000000000000000" pitchFamily="2" charset="2"/>
              </a:rPr>
              <a:t> HW/SW …</a:t>
            </a:r>
            <a:endParaRPr lang="en-US" dirty="0">
              <a:solidFill>
                <a:schemeClr val="bg1"/>
              </a:solidFill>
              <a:effectLst>
                <a:outerShdw blurRad="38100" dist="38100" dir="2700000" algn="tl">
                  <a:srgbClr val="808080"/>
                </a:outerShdw>
              </a:effectLst>
            </a:endParaRPr>
          </a:p>
          <a:p>
            <a:pPr eaLnBrk="1" hangingPunct="1">
              <a:defRPr/>
            </a:pPr>
            <a:endParaRPr lang="en-US" dirty="0">
              <a:solidFill>
                <a:schemeClr val="bg1"/>
              </a:solidFill>
              <a:effectLst>
                <a:outerShdw blurRad="38100" dist="38100" dir="2700000" algn="tl">
                  <a:srgbClr val="808080"/>
                </a:outerShdw>
              </a:effectLst>
            </a:endParaRPr>
          </a:p>
          <a:p>
            <a:endParaRPr lang="en-US" dirty="0"/>
          </a:p>
        </p:txBody>
      </p:sp>
      <p:sp>
        <p:nvSpPr>
          <p:cNvPr id="4" name="Slide Number Placeholder 3"/>
          <p:cNvSpPr>
            <a:spLocks noGrp="1"/>
          </p:cNvSpPr>
          <p:nvPr>
            <p:ph type="sldNum" sz="quarter" idx="10"/>
          </p:nvPr>
        </p:nvSpPr>
        <p:spPr/>
        <p:txBody>
          <a:bodyPr/>
          <a:lstStyle/>
          <a:p>
            <a:fld id="{DBD6304D-E591-4DAF-B9E8-A4E740CA5E71}" type="slidenum">
              <a:rPr lang="en-US" smtClean="0"/>
              <a:t>1</a:t>
            </a:fld>
            <a:endParaRPr lang="en-US"/>
          </a:p>
        </p:txBody>
      </p:sp>
    </p:spTree>
    <p:extLst>
      <p:ext uri="{BB962C8B-B14F-4D97-AF65-F5344CB8AC3E}">
        <p14:creationId xmlns:p14="http://schemas.microsoft.com/office/powerpoint/2010/main" val="686777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DOS</a:t>
            </a:r>
            <a:r>
              <a:rPr lang="en-US" dirty="0"/>
              <a:t>, Windows, </a:t>
            </a:r>
            <a:r>
              <a:rPr lang="en-US" dirty="0">
                <a:hlinkClick r:id="rId4"/>
              </a:rPr>
              <a:t>OS/2</a:t>
            </a:r>
            <a:r>
              <a:rPr lang="en-US" dirty="0"/>
              <a:t>, </a:t>
            </a:r>
            <a:r>
              <a:rPr lang="en-US" dirty="0">
                <a:hlinkClick r:id="rId5"/>
              </a:rPr>
              <a:t>Macintosh</a:t>
            </a:r>
            <a:r>
              <a:rPr lang="en-US" dirty="0"/>
              <a:t> and </a:t>
            </a:r>
            <a:r>
              <a:rPr lang="en-US" dirty="0">
                <a:hlinkClick r:id="rId6"/>
              </a:rPr>
              <a:t>Unix</a:t>
            </a:r>
            <a:r>
              <a:rPr lang="en-US" dirty="0"/>
              <a:t>-based operating systems (</a:t>
            </a:r>
            <a:r>
              <a:rPr lang="en-US" dirty="0">
                <a:hlinkClick r:id="rId7"/>
              </a:rPr>
              <a:t>OSes</a:t>
            </a:r>
            <a:r>
              <a:rPr lang="en-US" dirty="0"/>
              <a:t>) all have file systems in which files are placed somewhere in a hierarchical </a:t>
            </a:r>
            <a:r>
              <a:rPr lang="en-US" dirty="0">
                <a:hlinkClick r:id="rId8"/>
              </a:rPr>
              <a:t>(tree) structure</a:t>
            </a:r>
            <a:r>
              <a:rPr lang="en-US" dirty="0"/>
              <a:t>. A file is placed in a </a:t>
            </a:r>
            <a:r>
              <a:rPr lang="en-US" dirty="0">
                <a:hlinkClick r:id="rId9"/>
              </a:rPr>
              <a:t>directory</a:t>
            </a:r>
            <a:r>
              <a:rPr lang="en-US" dirty="0"/>
              <a:t> (</a:t>
            </a:r>
            <a:r>
              <a:rPr lang="en-US" i="1" dirty="0">
                <a:hlinkClick r:id="rId10"/>
              </a:rPr>
              <a:t>folder</a:t>
            </a:r>
            <a:r>
              <a:rPr lang="en-US" dirty="0"/>
              <a:t> in Windows) or subdirectory at the desired place in the tree structure.</a:t>
            </a:r>
          </a:p>
          <a:p>
            <a:endParaRPr lang="en-US" dirty="0"/>
          </a:p>
          <a:p>
            <a:r>
              <a:rPr lang="en-US" dirty="0"/>
              <a:t>A tree structure is an </a:t>
            </a:r>
            <a:r>
              <a:rPr lang="en-US" dirty="0">
                <a:hlinkClick r:id="rId11"/>
              </a:rPr>
              <a:t>algorithm</a:t>
            </a:r>
            <a:r>
              <a:rPr lang="en-US" dirty="0"/>
              <a:t> for placing and locating files (called records or keys) in a </a:t>
            </a:r>
            <a:r>
              <a:rPr lang="en-US" dirty="0">
                <a:hlinkClick r:id="rId12"/>
              </a:rPr>
              <a:t>database</a:t>
            </a:r>
            <a:r>
              <a:rPr lang="en-US" dirty="0"/>
              <a:t>. The algorithm finds data by repeatedly making choices at decision points called nodes. A node can have as few as two branches (also called children), or as many as several dozen.</a:t>
            </a:r>
          </a:p>
        </p:txBody>
      </p:sp>
      <p:sp>
        <p:nvSpPr>
          <p:cNvPr id="4" name="Slide Number Placeholder 3"/>
          <p:cNvSpPr>
            <a:spLocks noGrp="1"/>
          </p:cNvSpPr>
          <p:nvPr>
            <p:ph type="sldNum" sz="quarter" idx="10"/>
          </p:nvPr>
        </p:nvSpPr>
        <p:spPr/>
        <p:txBody>
          <a:bodyPr/>
          <a:lstStyle/>
          <a:p>
            <a:fld id="{DBD6304D-E591-4DAF-B9E8-A4E740CA5E71}" type="slidenum">
              <a:rPr lang="en-US" smtClean="0"/>
              <a:t>10</a:t>
            </a:fld>
            <a:endParaRPr lang="en-US"/>
          </a:p>
        </p:txBody>
      </p:sp>
    </p:spTree>
    <p:extLst>
      <p:ext uri="{BB962C8B-B14F-4D97-AF65-F5344CB8AC3E}">
        <p14:creationId xmlns:p14="http://schemas.microsoft.com/office/powerpoint/2010/main" val="211609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Microcomputers:</a:t>
            </a:r>
            <a:r>
              <a:rPr lang="en-US" dirty="0"/>
              <a:t> A computer with a microprocessor and its central processing unit is known as a microcomputer. They do not occupy space as much as mainframes. When supplemented with a keyboard and a mouse, microcomputers can be called as personal computers. A monitor, a keyboard and other similar input output devices, computer memory in the form of RAM and a power supply unit come packaged in a microcomputer. These computers can fit on desks or tables and serve as the best choices for single-user tasks.</a:t>
            </a:r>
          </a:p>
          <a:p>
            <a:endParaRPr lang="en-US" dirty="0"/>
          </a:p>
        </p:txBody>
      </p:sp>
      <p:sp>
        <p:nvSpPr>
          <p:cNvPr id="4" name="Slide Number Placeholder 3"/>
          <p:cNvSpPr>
            <a:spLocks noGrp="1"/>
          </p:cNvSpPr>
          <p:nvPr>
            <p:ph type="sldNum" sz="quarter" idx="10"/>
          </p:nvPr>
        </p:nvSpPr>
        <p:spPr/>
        <p:txBody>
          <a:bodyPr/>
          <a:lstStyle/>
          <a:p>
            <a:fld id="{DBD6304D-E591-4DAF-B9E8-A4E740CA5E71}" type="slidenum">
              <a:rPr lang="en-US" smtClean="0"/>
              <a:t>11</a:t>
            </a:fld>
            <a:endParaRPr lang="en-US"/>
          </a:p>
        </p:txBody>
      </p:sp>
    </p:spTree>
    <p:extLst>
      <p:ext uri="{BB962C8B-B14F-4D97-AF65-F5344CB8AC3E}">
        <p14:creationId xmlns:p14="http://schemas.microsoft.com/office/powerpoint/2010/main" val="1573428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6304D-E591-4DAF-B9E8-A4E740CA5E71}" type="slidenum">
              <a:rPr lang="en-US" smtClean="0"/>
              <a:t>12</a:t>
            </a:fld>
            <a:endParaRPr lang="en-US"/>
          </a:p>
        </p:txBody>
      </p:sp>
    </p:spTree>
    <p:extLst>
      <p:ext uri="{BB962C8B-B14F-4D97-AF65-F5344CB8AC3E}">
        <p14:creationId xmlns:p14="http://schemas.microsoft.com/office/powerpoint/2010/main" val="834353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6304D-E591-4DAF-B9E8-A4E740CA5E71}" type="slidenum">
              <a:rPr lang="en-US" smtClean="0"/>
              <a:t>13</a:t>
            </a:fld>
            <a:endParaRPr lang="en-US"/>
          </a:p>
        </p:txBody>
      </p:sp>
    </p:spTree>
    <p:extLst>
      <p:ext uri="{BB962C8B-B14F-4D97-AF65-F5344CB8AC3E}">
        <p14:creationId xmlns:p14="http://schemas.microsoft.com/office/powerpoint/2010/main" val="1642862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Data transfer rate is a </a:t>
            </a:r>
            <a:r>
              <a:rPr lang="en-US" altLang="en-US" dirty="0">
                <a:solidFill>
                  <a:srgbClr val="3333FF"/>
                </a:solidFill>
              </a:rPr>
              <a:t>key issue</a:t>
            </a:r>
            <a:r>
              <a:rPr lang="en-US" altLang="en-US" dirty="0"/>
              <a:t> in computer networks</a:t>
            </a:r>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14</a:t>
            </a:fld>
            <a:endParaRPr lang="en-US"/>
          </a:p>
        </p:txBody>
      </p:sp>
    </p:spTree>
    <p:extLst>
      <p:ext uri="{BB962C8B-B14F-4D97-AF65-F5344CB8AC3E}">
        <p14:creationId xmlns:p14="http://schemas.microsoft.com/office/powerpoint/2010/main" val="2996315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intranet is a network based on </a:t>
            </a:r>
            <a:r>
              <a:rPr lang="en-US" dirty="0">
                <a:hlinkClick r:id="rId3"/>
              </a:rPr>
              <a:t>TCP/IP protocols</a:t>
            </a:r>
            <a:r>
              <a:rPr lang="en-US" dirty="0"/>
              <a:t> (an internet) belonging to an organization, usually a corporation, accessible only by the organization's members, employees, or others with </a:t>
            </a:r>
            <a:r>
              <a:rPr lang="en-US" dirty="0">
                <a:hlinkClick r:id="rId4"/>
              </a:rPr>
              <a:t>authorization</a:t>
            </a:r>
            <a:r>
              <a:rPr lang="en-US" dirty="0"/>
              <a:t>.</a:t>
            </a:r>
          </a:p>
          <a:p>
            <a:r>
              <a:rPr lang="en-US" sz="1200" u="none" strike="noStrike" kern="1200" dirty="0">
                <a:solidFill>
                  <a:schemeClr val="tx1"/>
                </a:solidFill>
                <a:effectLst/>
                <a:latin typeface="+mn-lt"/>
                <a:ea typeface="+mn-ea"/>
                <a:cs typeface="+mn-cs"/>
              </a:rPr>
              <a:t>An intranet is meant for the exclusive use of the organization and its </a:t>
            </a:r>
            <a:r>
              <a:rPr lang="en-US" sz="1200" u="none" strike="noStrike" kern="1200" dirty="0">
                <a:solidFill>
                  <a:schemeClr val="tx1"/>
                </a:solidFill>
                <a:effectLst/>
                <a:latin typeface="+mn-lt"/>
                <a:ea typeface="+mn-ea"/>
                <a:cs typeface="+mn-cs"/>
                <a:hlinkClick r:id="rId5"/>
              </a:rPr>
              <a:t>associates</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6"/>
              </a:rPr>
              <a:t>customers</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7"/>
              </a:rPr>
              <a:t>employees</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8"/>
              </a:rPr>
              <a:t>members</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9"/>
              </a:rPr>
              <a:t>suppliers</a:t>
            </a:r>
            <a:r>
              <a:rPr lang="en-US" sz="1200" u="none" strike="noStrike" kern="1200" dirty="0">
                <a:solidFill>
                  <a:schemeClr val="tx1"/>
                </a:solidFill>
                <a:effectLst/>
                <a:latin typeface="+mn-lt"/>
                <a:ea typeface="+mn-ea"/>
                <a:cs typeface="+mn-cs"/>
              </a:rPr>
              <a:t>, etc.) and is protected from </a:t>
            </a:r>
            <a:r>
              <a:rPr lang="en-US" sz="1200" u="none" strike="noStrike" kern="1200" dirty="0">
                <a:solidFill>
                  <a:schemeClr val="tx1"/>
                </a:solidFill>
                <a:effectLst/>
                <a:latin typeface="+mn-lt"/>
                <a:ea typeface="+mn-ea"/>
                <a:cs typeface="+mn-cs"/>
                <a:hlinkClick r:id="rId10"/>
              </a:rPr>
              <a:t>unauthorized access</a:t>
            </a:r>
            <a:r>
              <a:rPr lang="en-US" sz="1200" u="none" strike="noStrike" kern="1200" dirty="0">
                <a:solidFill>
                  <a:schemeClr val="tx1"/>
                </a:solidFill>
                <a:effectLst/>
                <a:latin typeface="+mn-lt"/>
                <a:ea typeface="+mn-ea"/>
                <a:cs typeface="+mn-cs"/>
              </a:rPr>
              <a:t> with </a:t>
            </a:r>
            <a:r>
              <a:rPr lang="en-US" sz="1200" u="none" strike="noStrike" kern="1200" dirty="0">
                <a:solidFill>
                  <a:schemeClr val="tx1"/>
                </a:solidFill>
                <a:effectLst/>
                <a:latin typeface="+mn-lt"/>
                <a:ea typeface="+mn-ea"/>
                <a:cs typeface="+mn-cs"/>
                <a:hlinkClick r:id="rId11"/>
              </a:rPr>
              <a:t>security</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12"/>
              </a:rPr>
              <a:t>systems</a:t>
            </a:r>
            <a:r>
              <a:rPr lang="en-US" sz="1200" u="none" strike="noStrike" kern="1200" dirty="0">
                <a:solidFill>
                  <a:schemeClr val="tx1"/>
                </a:solidFill>
                <a:effectLst/>
                <a:latin typeface="+mn-lt"/>
                <a:ea typeface="+mn-ea"/>
                <a:cs typeface="+mn-cs"/>
              </a:rPr>
              <a:t> such as </a:t>
            </a:r>
            <a:r>
              <a:rPr lang="en-US" sz="1200" u="none" strike="noStrike" kern="1200" dirty="0">
                <a:solidFill>
                  <a:schemeClr val="tx1"/>
                </a:solidFill>
                <a:effectLst/>
                <a:latin typeface="+mn-lt"/>
                <a:ea typeface="+mn-ea"/>
                <a:cs typeface="+mn-cs"/>
                <a:hlinkClick r:id="rId13"/>
              </a:rPr>
              <a:t>firewalls</a:t>
            </a:r>
            <a:r>
              <a:rPr lang="en-US" sz="1200" u="none" strike="noStrike" kern="1200" dirty="0">
                <a:solidFill>
                  <a:schemeClr val="tx1"/>
                </a:solidFill>
                <a:effectLst/>
                <a:latin typeface="+mn-lt"/>
                <a:ea typeface="+mn-ea"/>
                <a:cs typeface="+mn-cs"/>
              </a:rPr>
              <a:t>. Intranets </a:t>
            </a:r>
            <a:r>
              <a:rPr lang="en-US" sz="1200" u="none" strike="noStrike" kern="1200" dirty="0">
                <a:solidFill>
                  <a:schemeClr val="tx1"/>
                </a:solidFill>
                <a:effectLst/>
                <a:latin typeface="+mn-lt"/>
                <a:ea typeface="+mn-ea"/>
                <a:cs typeface="+mn-cs"/>
                <a:hlinkClick r:id="rId14"/>
              </a:rPr>
              <a:t>provide</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15"/>
              </a:rPr>
              <a:t>services</a:t>
            </a:r>
            <a:r>
              <a:rPr lang="en-US" sz="1200" u="none" strike="noStrike" kern="1200" dirty="0">
                <a:solidFill>
                  <a:schemeClr val="tx1"/>
                </a:solidFill>
                <a:effectLst/>
                <a:latin typeface="+mn-lt"/>
                <a:ea typeface="+mn-ea"/>
                <a:cs typeface="+mn-cs"/>
              </a:rPr>
              <a:t> such as </a:t>
            </a:r>
            <a:r>
              <a:rPr lang="en-US" sz="1200" u="none" strike="noStrike" kern="1200" dirty="0">
                <a:solidFill>
                  <a:schemeClr val="tx1"/>
                </a:solidFill>
                <a:effectLst/>
                <a:latin typeface="+mn-lt"/>
                <a:ea typeface="+mn-ea"/>
                <a:cs typeface="+mn-cs"/>
                <a:hlinkClick r:id="rId16"/>
              </a:rPr>
              <a:t>email</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17"/>
              </a:rPr>
              <a:t>data</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18"/>
              </a:rPr>
              <a:t>storage</a:t>
            </a:r>
            <a:r>
              <a:rPr lang="en-US" sz="1200" u="none" strike="noStrike" kern="1200" dirty="0">
                <a:solidFill>
                  <a:schemeClr val="tx1"/>
                </a:solidFill>
                <a:effectLst/>
                <a:latin typeface="+mn-lt"/>
                <a:ea typeface="+mn-ea"/>
                <a:cs typeface="+mn-cs"/>
              </a:rPr>
              <a:t>, and </a:t>
            </a:r>
            <a:r>
              <a:rPr lang="en-US" sz="1200" u="none" strike="noStrike" kern="1200" dirty="0">
                <a:solidFill>
                  <a:schemeClr val="tx1"/>
                </a:solidFill>
                <a:effectLst/>
                <a:latin typeface="+mn-lt"/>
                <a:ea typeface="+mn-ea"/>
                <a:cs typeface="+mn-cs"/>
                <a:hlinkClick r:id="rId19"/>
              </a:rPr>
              <a:t>search</a:t>
            </a:r>
            <a:r>
              <a:rPr lang="en-US" sz="1200" u="none" strike="noStrike" kern="1200" dirty="0">
                <a:solidFill>
                  <a:schemeClr val="tx1"/>
                </a:solidFill>
                <a:effectLst/>
                <a:latin typeface="+mn-lt"/>
                <a:ea typeface="+mn-ea"/>
                <a:cs typeface="+mn-cs"/>
              </a:rPr>
              <a:t> and retrieval </a:t>
            </a:r>
            <a:r>
              <a:rPr lang="en-US" sz="1200" u="none" strike="noStrike" kern="1200" dirty="0">
                <a:solidFill>
                  <a:schemeClr val="tx1"/>
                </a:solidFill>
                <a:effectLst/>
                <a:latin typeface="+mn-lt"/>
                <a:ea typeface="+mn-ea"/>
                <a:cs typeface="+mn-cs"/>
                <a:hlinkClick r:id="rId20"/>
              </a:rPr>
              <a:t>functions</a:t>
            </a:r>
            <a:r>
              <a:rPr lang="en-US" sz="1200" u="none" strike="noStrike" kern="1200" dirty="0">
                <a:solidFill>
                  <a:schemeClr val="tx1"/>
                </a:solidFill>
                <a:effectLst/>
                <a:latin typeface="+mn-lt"/>
                <a:ea typeface="+mn-ea"/>
                <a:cs typeface="+mn-cs"/>
              </a:rPr>
              <a:t>, and are </a:t>
            </a:r>
            <a:r>
              <a:rPr lang="en-US" sz="1200" u="none" strike="noStrike" kern="1200" dirty="0">
                <a:solidFill>
                  <a:schemeClr val="tx1"/>
                </a:solidFill>
                <a:effectLst/>
                <a:latin typeface="+mn-lt"/>
                <a:ea typeface="+mn-ea"/>
                <a:cs typeface="+mn-cs"/>
                <a:hlinkClick r:id="rId21"/>
              </a:rPr>
              <a:t>employed</a:t>
            </a:r>
            <a:r>
              <a:rPr lang="en-US" sz="1200" u="none" strike="noStrike" kern="1200" dirty="0">
                <a:solidFill>
                  <a:schemeClr val="tx1"/>
                </a:solidFill>
                <a:effectLst/>
                <a:latin typeface="+mn-lt"/>
                <a:ea typeface="+mn-ea"/>
                <a:cs typeface="+mn-cs"/>
              </a:rPr>
              <a:t> in disseminating </a:t>
            </a:r>
            <a:r>
              <a:rPr lang="en-US" sz="1200" u="none" strike="noStrike" kern="1200" dirty="0">
                <a:solidFill>
                  <a:schemeClr val="tx1"/>
                </a:solidFill>
                <a:effectLst/>
                <a:latin typeface="+mn-lt"/>
                <a:ea typeface="+mn-ea"/>
                <a:cs typeface="+mn-cs"/>
                <a:hlinkClick r:id="rId22"/>
              </a:rPr>
              <a:t>policy</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23"/>
              </a:rPr>
              <a:t>manuals</a:t>
            </a:r>
            <a:r>
              <a:rPr lang="en-US" sz="1200" u="none" strike="noStrike" kern="1200" dirty="0">
                <a:solidFill>
                  <a:schemeClr val="tx1"/>
                </a:solidFill>
                <a:effectLst/>
                <a:latin typeface="+mn-lt"/>
                <a:ea typeface="+mn-ea"/>
                <a:cs typeface="+mn-cs"/>
              </a:rPr>
              <a:t> and internal </a:t>
            </a:r>
            <a:r>
              <a:rPr lang="en-US" sz="1200" u="none" strike="noStrike" kern="1200" dirty="0">
                <a:solidFill>
                  <a:schemeClr val="tx1"/>
                </a:solidFill>
                <a:effectLst/>
                <a:latin typeface="+mn-lt"/>
                <a:ea typeface="+mn-ea"/>
                <a:cs typeface="+mn-cs"/>
                <a:hlinkClick r:id="rId24"/>
              </a:rPr>
              <a:t>directories</a:t>
            </a:r>
            <a:r>
              <a:rPr lang="en-US" sz="1200" u="none" strike="noStrike" kern="1200" dirty="0">
                <a:solidFill>
                  <a:schemeClr val="tx1"/>
                </a:solidFill>
                <a:effectLst/>
                <a:latin typeface="+mn-lt"/>
                <a:ea typeface="+mn-ea"/>
                <a:cs typeface="+mn-cs"/>
              </a:rPr>
              <a:t> for the employees, </a:t>
            </a:r>
            <a:r>
              <a:rPr lang="en-US" sz="1200" u="none" strike="noStrike" kern="1200" dirty="0">
                <a:solidFill>
                  <a:schemeClr val="tx1"/>
                </a:solidFill>
                <a:effectLst/>
                <a:latin typeface="+mn-lt"/>
                <a:ea typeface="+mn-ea"/>
                <a:cs typeface="+mn-cs"/>
                <a:hlinkClick r:id="rId25"/>
              </a:rPr>
              <a:t>price</a:t>
            </a:r>
            <a:r>
              <a:rPr lang="en-US" sz="1200" u="none" strike="noStrike" kern="1200" dirty="0">
                <a:solidFill>
                  <a:schemeClr val="tx1"/>
                </a:solidFill>
                <a:effectLst/>
                <a:latin typeface="+mn-lt"/>
                <a:ea typeface="+mn-ea"/>
                <a:cs typeface="+mn-cs"/>
              </a:rPr>
              <a:t> and </a:t>
            </a:r>
            <a:r>
              <a:rPr lang="en-US" sz="1200" u="none" strike="noStrike" kern="1200" dirty="0">
                <a:solidFill>
                  <a:schemeClr val="tx1"/>
                </a:solidFill>
                <a:effectLst/>
                <a:latin typeface="+mn-lt"/>
                <a:ea typeface="+mn-ea"/>
                <a:cs typeface="+mn-cs"/>
                <a:hlinkClick r:id="rId26"/>
              </a:rPr>
              <a:t>product</a:t>
            </a:r>
            <a:r>
              <a:rPr lang="en-US" sz="1200" u="none" strike="noStrike" kern="1200" dirty="0">
                <a:solidFill>
                  <a:schemeClr val="tx1"/>
                </a:solidFill>
                <a:effectLst/>
                <a:latin typeface="+mn-lt"/>
                <a:ea typeface="+mn-ea"/>
                <a:cs typeface="+mn-cs"/>
              </a:rPr>
              <a:t> </a:t>
            </a:r>
            <a:r>
              <a:rPr lang="en-US" sz="1200" u="none" strike="noStrike" kern="1200" dirty="0">
                <a:solidFill>
                  <a:schemeClr val="tx1"/>
                </a:solidFill>
                <a:effectLst/>
                <a:latin typeface="+mn-lt"/>
                <a:ea typeface="+mn-ea"/>
                <a:cs typeface="+mn-cs"/>
                <a:hlinkClick r:id="rId27"/>
              </a:rPr>
              <a:t>information</a:t>
            </a:r>
            <a:r>
              <a:rPr lang="en-US" sz="1200" u="none" strike="noStrike" kern="1200" dirty="0">
                <a:solidFill>
                  <a:schemeClr val="tx1"/>
                </a:solidFill>
                <a:effectLst/>
                <a:latin typeface="+mn-lt"/>
                <a:ea typeface="+mn-ea"/>
                <a:cs typeface="+mn-cs"/>
              </a:rPr>
              <a:t> for the customers, and </a:t>
            </a:r>
            <a:r>
              <a:rPr lang="en-US" sz="1200" u="none" strike="noStrike" kern="1200" dirty="0">
                <a:solidFill>
                  <a:schemeClr val="tx1"/>
                </a:solidFill>
                <a:effectLst/>
                <a:latin typeface="+mn-lt"/>
                <a:ea typeface="+mn-ea"/>
                <a:cs typeface="+mn-cs"/>
                <a:hlinkClick r:id="rId28"/>
              </a:rPr>
              <a:t>requirements</a:t>
            </a:r>
            <a:r>
              <a:rPr lang="en-US" sz="1200" u="none" strike="noStrike" kern="1200" dirty="0">
                <a:solidFill>
                  <a:schemeClr val="tx1"/>
                </a:solidFill>
                <a:effectLst/>
                <a:latin typeface="+mn-lt"/>
                <a:ea typeface="+mn-ea"/>
                <a:cs typeface="+mn-cs"/>
              </a:rPr>
              <a:t> and </a:t>
            </a:r>
            <a:r>
              <a:rPr lang="en-US" sz="1200" u="none" strike="noStrike" kern="1200" dirty="0">
                <a:solidFill>
                  <a:schemeClr val="tx1"/>
                </a:solidFill>
                <a:effectLst/>
                <a:latin typeface="+mn-lt"/>
                <a:ea typeface="+mn-ea"/>
                <a:cs typeface="+mn-cs"/>
                <a:hlinkClick r:id="rId29"/>
              </a:rPr>
              <a:t>specifications</a:t>
            </a:r>
            <a:r>
              <a:rPr lang="en-US" sz="1200" u="none" strike="noStrike" kern="1200" dirty="0">
                <a:solidFill>
                  <a:schemeClr val="tx1"/>
                </a:solidFill>
                <a:effectLst/>
                <a:latin typeface="+mn-lt"/>
                <a:ea typeface="+mn-ea"/>
                <a:cs typeface="+mn-cs"/>
              </a:rPr>
              <a:t> for the suppliers. </a:t>
            </a:r>
            <a:br>
              <a:rPr lang="en-US" sz="1200" u="none" strike="noStrike" kern="1200" dirty="0">
                <a:solidFill>
                  <a:schemeClr val="tx1"/>
                </a:solidFill>
                <a:effectLst/>
                <a:latin typeface="+mn-lt"/>
                <a:ea typeface="+mn-ea"/>
                <a:cs typeface="+mn-cs"/>
              </a:rPr>
            </a:br>
            <a:r>
              <a:rPr lang="en-US" sz="1200" u="none" strike="noStrike" kern="1200" dirty="0">
                <a:solidFill>
                  <a:schemeClr val="tx1"/>
                </a:solidFill>
                <a:effectLst/>
                <a:latin typeface="+mn-lt"/>
                <a:ea typeface="+mn-ea"/>
                <a:cs typeface="+mn-cs"/>
              </a:rPr>
              <a:t/>
            </a:r>
            <a:br>
              <a:rPr lang="en-US" sz="1200" u="none" strike="noStrike" kern="1200" dirty="0">
                <a:solidFill>
                  <a:schemeClr val="tx1"/>
                </a:solidFill>
                <a:effectLst/>
                <a:latin typeface="+mn-lt"/>
                <a:ea typeface="+mn-ea"/>
                <a:cs typeface="+mn-cs"/>
              </a:rPr>
            </a:br>
            <a:r>
              <a:rPr lang="en-US" sz="1200" u="none" strike="noStrike" kern="1200" dirty="0">
                <a:solidFill>
                  <a:schemeClr val="tx1"/>
                </a:solidFill>
                <a:effectLst/>
                <a:latin typeface="+mn-lt"/>
                <a:ea typeface="+mn-ea"/>
                <a:cs typeface="+mn-cs"/>
              </a:rPr>
              <a:t/>
            </a:r>
            <a:br>
              <a:rPr lang="en-US" sz="1200" u="none" strike="noStrike"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17</a:t>
            </a:fld>
            <a:endParaRPr lang="en-US"/>
          </a:p>
        </p:txBody>
      </p:sp>
    </p:spTree>
    <p:extLst>
      <p:ext uri="{BB962C8B-B14F-4D97-AF65-F5344CB8AC3E}">
        <p14:creationId xmlns:p14="http://schemas.microsoft.com/office/powerpoint/2010/main" val="2910249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VPN=</a:t>
            </a:r>
            <a:r>
              <a:rPr lang="en-US" altLang="en-US" sz="1200" dirty="0"/>
              <a:t>Virtual Private Network is a type of private network that uses public telecommunication, such as the Internet, instead of leased lines to communicate.</a:t>
            </a:r>
            <a:br>
              <a:rPr lang="en-US" altLang="en-US" sz="1200" dirty="0"/>
            </a:br>
            <a:endParaRPr lang="en-US" altLang="en-US" sz="1200" dirty="0"/>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18</a:t>
            </a:fld>
            <a:endParaRPr lang="en-US"/>
          </a:p>
        </p:txBody>
      </p:sp>
    </p:spTree>
    <p:extLst>
      <p:ext uri="{BB962C8B-B14F-4D97-AF65-F5344CB8AC3E}">
        <p14:creationId xmlns:p14="http://schemas.microsoft.com/office/powerpoint/2010/main" val="1843765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VPN=</a:t>
            </a:r>
            <a:r>
              <a:rPr lang="en-US" altLang="en-US" sz="1200" dirty="0"/>
              <a:t>Virtual Private Network is a type of private network that uses public telecommunication, such as the Internet, instead of leased lines to communicate.</a:t>
            </a:r>
            <a:br>
              <a:rPr lang="en-US" altLang="en-US" sz="1200" dirty="0"/>
            </a:br>
            <a:endParaRPr lang="en-US" altLang="en-US" sz="1200" dirty="0"/>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19</a:t>
            </a:fld>
            <a:endParaRPr lang="en-US"/>
          </a:p>
        </p:txBody>
      </p:sp>
    </p:spTree>
    <p:extLst>
      <p:ext uri="{BB962C8B-B14F-4D97-AF65-F5344CB8AC3E}">
        <p14:creationId xmlns:p14="http://schemas.microsoft.com/office/powerpoint/2010/main" val="1843765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VPN=</a:t>
            </a:r>
            <a:r>
              <a:rPr lang="en-US" altLang="en-US" sz="1200" dirty="0"/>
              <a:t>Virtual Private Network is a type of private network that uses public telecommunication, such as the Internet, instead of leased lines to communicate.</a:t>
            </a:r>
            <a:br>
              <a:rPr lang="en-US" altLang="en-US" sz="1200" dirty="0"/>
            </a:br>
            <a:endParaRPr lang="en-US" altLang="en-US" sz="1200" dirty="0"/>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20</a:t>
            </a:fld>
            <a:endParaRPr lang="en-US"/>
          </a:p>
        </p:txBody>
      </p:sp>
    </p:spTree>
    <p:extLst>
      <p:ext uri="{BB962C8B-B14F-4D97-AF65-F5344CB8AC3E}">
        <p14:creationId xmlns:p14="http://schemas.microsoft.com/office/powerpoint/2010/main" val="1843765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VPN=</a:t>
            </a:r>
            <a:r>
              <a:rPr lang="en-US" altLang="en-US" sz="1200" dirty="0"/>
              <a:t>Virtual Private Network is a type of private network that uses public telecommunication, such as the Internet, instead of leased lines to communicate.</a:t>
            </a:r>
            <a:br>
              <a:rPr lang="en-US" altLang="en-US" sz="1200" dirty="0"/>
            </a:br>
            <a:endParaRPr lang="en-US" altLang="en-US" sz="1200" dirty="0"/>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21</a:t>
            </a:fld>
            <a:endParaRPr lang="en-US"/>
          </a:p>
        </p:txBody>
      </p:sp>
    </p:spTree>
    <p:extLst>
      <p:ext uri="{BB962C8B-B14F-4D97-AF65-F5344CB8AC3E}">
        <p14:creationId xmlns:p14="http://schemas.microsoft.com/office/powerpoint/2010/main" val="184376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6304D-E591-4DAF-B9E8-A4E740CA5E71}" type="slidenum">
              <a:rPr lang="en-US" smtClean="0"/>
              <a:t>2</a:t>
            </a:fld>
            <a:endParaRPr lang="en-US"/>
          </a:p>
        </p:txBody>
      </p:sp>
    </p:spTree>
    <p:extLst>
      <p:ext uri="{BB962C8B-B14F-4D97-AF65-F5344CB8AC3E}">
        <p14:creationId xmlns:p14="http://schemas.microsoft.com/office/powerpoint/2010/main" val="775453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10000"/>
              </a:lnSpc>
            </a:pPr>
            <a:r>
              <a:rPr lang="en-US" altLang="en-US" sz="2800" b="1" dirty="0">
                <a:solidFill>
                  <a:srgbClr val="3333FF"/>
                </a:solidFill>
              </a:rPr>
              <a:t>Broadband</a:t>
            </a:r>
            <a:r>
              <a:rPr lang="en-US" altLang="en-US" sz="2800" b="1" dirty="0"/>
              <a:t>  </a:t>
            </a:r>
            <a:r>
              <a:rPr lang="en-US" altLang="en-US" sz="2800" dirty="0"/>
              <a:t>A connection in which transfer speeds are faster than 128 bits per second</a:t>
            </a:r>
          </a:p>
          <a:p>
            <a:pPr lvl="1" eaLnBrk="1" hangingPunct="1">
              <a:lnSpc>
                <a:spcPct val="110000"/>
              </a:lnSpc>
            </a:pPr>
            <a:r>
              <a:rPr lang="en-US" altLang="en-US" sz="2400" dirty="0"/>
              <a:t>DSL connections and cable modems are broadband connections</a:t>
            </a:r>
          </a:p>
          <a:p>
            <a:pPr lvl="1" eaLnBrk="1" hangingPunct="1">
              <a:lnSpc>
                <a:spcPct val="110000"/>
              </a:lnSpc>
            </a:pPr>
            <a:r>
              <a:rPr lang="en-US" altLang="en-US" sz="2400" dirty="0"/>
              <a:t>The speed for </a:t>
            </a:r>
            <a:r>
              <a:rPr lang="en-US" altLang="en-US" sz="2400" b="1" dirty="0"/>
              <a:t>downloads</a:t>
            </a:r>
            <a:r>
              <a:rPr lang="en-US" altLang="en-US" sz="2400" dirty="0"/>
              <a:t> (getting data from the Internet to your home computer) may not be the same as </a:t>
            </a:r>
            <a:r>
              <a:rPr lang="en-US" altLang="en-US" sz="2400" b="1" dirty="0"/>
              <a:t>uploads</a:t>
            </a:r>
            <a:r>
              <a:rPr lang="en-US" altLang="en-US" sz="2400" dirty="0"/>
              <a:t> (sending data from your home computer to the Internet)</a:t>
            </a:r>
          </a:p>
          <a:p>
            <a:pPr marL="457200" marR="0" lvl="1" indent="0" algn="l" defTabSz="914400" rtl="0" eaLnBrk="1" fontAlgn="auto" latinLnBrk="0" hangingPunct="1">
              <a:lnSpc>
                <a:spcPct val="110000"/>
              </a:lnSpc>
              <a:spcBef>
                <a:spcPts val="0"/>
              </a:spcBef>
              <a:spcAft>
                <a:spcPts val="0"/>
              </a:spcAft>
              <a:buClrTx/>
              <a:buSzTx/>
              <a:buFontTx/>
              <a:buNone/>
              <a:tabLst/>
              <a:defRPr/>
            </a:pPr>
            <a:r>
              <a:rPr lang="en-US" altLang="en-US" sz="2400" dirty="0"/>
              <a:t>Internet connections : Various technologies available to connect a home computer to the Internet (ADSL, ADSL2+, VDSL2, </a:t>
            </a:r>
            <a:r>
              <a:rPr lang="en-US" altLang="en-US" sz="2400" dirty="0" err="1"/>
              <a:t>xDSL</a:t>
            </a:r>
            <a:r>
              <a:rPr lang="en-US" altLang="en-US" sz="2400" dirty="0"/>
              <a:t>, cable modem)</a:t>
            </a:r>
          </a:p>
          <a:p>
            <a:pPr lvl="1" eaLnBrk="1" hangingPunct="1">
              <a:lnSpc>
                <a:spcPct val="110000"/>
              </a:lnSpc>
            </a:pPr>
            <a:endParaRPr lang="en-US" altLang="en-US" sz="2400" dirty="0"/>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22</a:t>
            </a:fld>
            <a:endParaRPr lang="en-US"/>
          </a:p>
        </p:txBody>
      </p:sp>
    </p:spTree>
    <p:extLst>
      <p:ext uri="{BB962C8B-B14F-4D97-AF65-F5344CB8AC3E}">
        <p14:creationId xmlns:p14="http://schemas.microsoft.com/office/powerpoint/2010/main" val="1465804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Protocols may be implemented by hardware, software, or a combination of the two. At the lowest level, a protocol defines the behavior of a hardware connection.</a:t>
            </a:r>
          </a:p>
          <a:p>
            <a:pPr marL="171450" indent="-171450">
              <a:buFont typeface="Arial" panose="020B0604020202020204" pitchFamily="34" charset="0"/>
              <a:buChar char="•"/>
            </a:pPr>
            <a:r>
              <a:rPr lang="en-US" dirty="0">
                <a:effectLst/>
              </a:rPr>
              <a:t>The </a:t>
            </a:r>
            <a:r>
              <a:rPr lang="en-US" b="1" dirty="0">
                <a:effectLst/>
              </a:rPr>
              <a:t>Dynamic Host Configuration Protocol</a:t>
            </a:r>
            <a:r>
              <a:rPr lang="en-US" dirty="0">
                <a:effectLst/>
              </a:rPr>
              <a:t> (</a:t>
            </a:r>
            <a:r>
              <a:rPr lang="en-US" b="1" dirty="0">
                <a:effectLst/>
              </a:rPr>
              <a:t>DHCP</a:t>
            </a:r>
            <a:r>
              <a:rPr lang="en-US" dirty="0">
                <a:effectLst/>
              </a:rPr>
              <a:t>) is a standardized </a:t>
            </a:r>
            <a:r>
              <a:rPr lang="en-US" dirty="0">
                <a:effectLst/>
                <a:hlinkClick r:id="rId3" tooltip="Network protocol"/>
              </a:rPr>
              <a:t>network protocol</a:t>
            </a:r>
            <a:r>
              <a:rPr lang="en-US" dirty="0">
                <a:effectLst/>
              </a:rPr>
              <a:t> used on </a:t>
            </a:r>
            <a:r>
              <a:rPr lang="en-US" dirty="0">
                <a:effectLst/>
                <a:hlinkClick r:id="rId4" tooltip="Internet Protocol"/>
              </a:rPr>
              <a:t>Internet Protocol</a:t>
            </a:r>
            <a:r>
              <a:rPr lang="en-US" dirty="0">
                <a:effectLst/>
              </a:rPr>
              <a:t> (IP) networks for dynamically distributing network configuration parameters, such as </a:t>
            </a:r>
            <a:r>
              <a:rPr lang="en-US" dirty="0">
                <a:effectLst/>
                <a:hlinkClick r:id="rId5" tooltip="IP address"/>
              </a:rPr>
              <a:t>IP addresses</a:t>
            </a:r>
            <a:r>
              <a:rPr lang="en-US" dirty="0">
                <a:effectLst/>
              </a:rPr>
              <a:t> for interfaces and services.</a:t>
            </a:r>
          </a:p>
          <a:p>
            <a:pPr marL="171450" indent="-171450">
              <a:buFont typeface="Arial" panose="020B0604020202020204" pitchFamily="34" charset="0"/>
              <a:buChar char="•"/>
            </a:pPr>
            <a:r>
              <a:rPr lang="en-US" dirty="0">
                <a:effectLst/>
              </a:rPr>
              <a:t>The </a:t>
            </a:r>
            <a:r>
              <a:rPr lang="en-US" b="1" dirty="0">
                <a:effectLst/>
              </a:rPr>
              <a:t>Domain Name System</a:t>
            </a:r>
            <a:r>
              <a:rPr lang="en-US" dirty="0">
                <a:effectLst/>
              </a:rPr>
              <a:t> (</a:t>
            </a:r>
            <a:r>
              <a:rPr lang="en-US" b="1" dirty="0">
                <a:effectLst/>
              </a:rPr>
              <a:t>DNS</a:t>
            </a:r>
            <a:r>
              <a:rPr lang="en-US" dirty="0">
                <a:effectLst/>
              </a:rPr>
              <a:t>) is a </a:t>
            </a:r>
            <a:r>
              <a:rPr lang="en-US" dirty="0">
                <a:effectLst/>
                <a:hlinkClick r:id="rId6" tooltip="Hierarchical"/>
              </a:rPr>
              <a:t>hierarchical</a:t>
            </a:r>
            <a:r>
              <a:rPr lang="en-US" dirty="0">
                <a:effectLst/>
              </a:rPr>
              <a:t> decentralized naming system for computers, services, or any resource connected to the </a:t>
            </a:r>
            <a:r>
              <a:rPr lang="en-US" dirty="0">
                <a:effectLst/>
                <a:hlinkClick r:id="rId7" tooltip="Internet"/>
              </a:rPr>
              <a:t>Internet</a:t>
            </a:r>
            <a:r>
              <a:rPr lang="en-US" dirty="0">
                <a:effectLst/>
              </a:rPr>
              <a:t> or a </a:t>
            </a:r>
            <a:r>
              <a:rPr lang="en-US" dirty="0">
                <a:effectLst/>
                <a:hlinkClick r:id="rId8" tooltip="Private network"/>
              </a:rPr>
              <a:t>private network</a:t>
            </a:r>
            <a:r>
              <a:rPr lang="en-US" dirty="0">
                <a:effectLst/>
              </a:rPr>
              <a:t>. </a:t>
            </a:r>
          </a:p>
          <a:p>
            <a:pPr marL="171450" indent="-171450">
              <a:buFont typeface="Arial" panose="020B0604020202020204" pitchFamily="34" charset="0"/>
              <a:buChar char="•"/>
            </a:pPr>
            <a:r>
              <a:rPr lang="en-US" dirty="0">
                <a:effectLst/>
              </a:rPr>
              <a:t>The </a:t>
            </a:r>
            <a:r>
              <a:rPr lang="en-US" b="1" dirty="0">
                <a:effectLst/>
              </a:rPr>
              <a:t>File Transfer Protocol</a:t>
            </a:r>
            <a:r>
              <a:rPr lang="en-US" dirty="0">
                <a:effectLst/>
              </a:rPr>
              <a:t> (</a:t>
            </a:r>
            <a:r>
              <a:rPr lang="en-US" b="1" dirty="0">
                <a:effectLst/>
              </a:rPr>
              <a:t>FTP</a:t>
            </a:r>
            <a:r>
              <a:rPr lang="en-US" dirty="0">
                <a:effectLst/>
              </a:rPr>
              <a:t>) is a standard </a:t>
            </a:r>
            <a:r>
              <a:rPr lang="en-US" dirty="0">
                <a:effectLst/>
                <a:hlinkClick r:id="rId3" tooltip="Network protocol"/>
              </a:rPr>
              <a:t>network protocol</a:t>
            </a:r>
            <a:r>
              <a:rPr lang="en-US" dirty="0">
                <a:effectLst/>
              </a:rPr>
              <a:t> used to transfer </a:t>
            </a:r>
            <a:r>
              <a:rPr lang="en-US" dirty="0">
                <a:effectLst/>
                <a:hlinkClick r:id="rId9" tooltip="Computer file"/>
              </a:rPr>
              <a:t>computer files</a:t>
            </a:r>
            <a:r>
              <a:rPr lang="en-US" dirty="0">
                <a:effectLst/>
              </a:rPr>
              <a:t> between </a:t>
            </a:r>
            <a:r>
              <a:rPr lang="en-US" dirty="0">
                <a:effectLst/>
                <a:hlinkClick r:id="rId10" tooltip="Client–server model"/>
              </a:rPr>
              <a:t>a client and server</a:t>
            </a:r>
            <a:r>
              <a:rPr lang="en-US" dirty="0">
                <a:effectLst/>
              </a:rPr>
              <a:t> on a </a:t>
            </a:r>
            <a:r>
              <a:rPr lang="en-US" dirty="0">
                <a:effectLst/>
                <a:hlinkClick r:id="rId11" tooltip="Computer network"/>
              </a:rPr>
              <a:t>computer network</a:t>
            </a:r>
            <a:r>
              <a:rPr lang="en-US" dirty="0">
                <a:effectLst/>
              </a:rPr>
              <a:t>.</a:t>
            </a:r>
          </a:p>
          <a:p>
            <a:pPr marL="171450" indent="-171450">
              <a:buFont typeface="Arial" panose="020B0604020202020204" pitchFamily="34" charset="0"/>
              <a:buChar char="•"/>
            </a:pPr>
            <a:r>
              <a:rPr lang="en-US" dirty="0">
                <a:effectLst/>
              </a:rPr>
              <a:t>HTTP is the foundation of data communication for the </a:t>
            </a:r>
            <a:r>
              <a:rPr lang="en-US" dirty="0">
                <a:effectLst/>
                <a:hlinkClick r:id="rId12" tooltip="World Wide Web"/>
              </a:rPr>
              <a:t>World Wide Web</a:t>
            </a:r>
            <a:r>
              <a:rPr lang="en-US" dirty="0">
                <a:effectLst/>
              </a:rPr>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26</a:t>
            </a:fld>
            <a:endParaRPr lang="en-US"/>
          </a:p>
        </p:txBody>
      </p:sp>
    </p:spTree>
    <p:extLst>
      <p:ext uri="{BB962C8B-B14F-4D97-AF65-F5344CB8AC3E}">
        <p14:creationId xmlns:p14="http://schemas.microsoft.com/office/powerpoint/2010/main" val="2206821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The </a:t>
            </a:r>
            <a:r>
              <a:rPr lang="en-US" b="1" dirty="0">
                <a:effectLst/>
              </a:rPr>
              <a:t>Internet Protocol</a:t>
            </a:r>
            <a:r>
              <a:rPr lang="en-US" dirty="0">
                <a:effectLst/>
              </a:rPr>
              <a:t> (</a:t>
            </a:r>
            <a:r>
              <a:rPr lang="en-US" b="1" dirty="0">
                <a:effectLst/>
              </a:rPr>
              <a:t>IP</a:t>
            </a:r>
            <a:r>
              <a:rPr lang="en-US" dirty="0">
                <a:effectLst/>
              </a:rPr>
              <a:t>) is the principal </a:t>
            </a:r>
            <a:r>
              <a:rPr lang="en-US" dirty="0">
                <a:effectLst/>
                <a:hlinkClick r:id="rId3" tooltip="Communications protocol"/>
              </a:rPr>
              <a:t>communications protocol</a:t>
            </a:r>
            <a:r>
              <a:rPr lang="en-US" dirty="0">
                <a:effectLst/>
              </a:rPr>
              <a:t> in the </a:t>
            </a:r>
            <a:r>
              <a:rPr lang="en-US" dirty="0">
                <a:effectLst/>
                <a:hlinkClick r:id="rId4" tooltip="Internet protocol suite"/>
              </a:rPr>
              <a:t>Internet protocol suite</a:t>
            </a:r>
            <a:r>
              <a:rPr lang="en-US" dirty="0">
                <a:effectLst/>
              </a:rPr>
              <a:t> for relaying </a:t>
            </a:r>
            <a:r>
              <a:rPr lang="en-US" dirty="0">
                <a:effectLst/>
                <a:hlinkClick r:id="rId5" tooltip="Datagram"/>
              </a:rPr>
              <a:t>datagrams</a:t>
            </a:r>
            <a:r>
              <a:rPr lang="en-US" dirty="0">
                <a:effectLst/>
              </a:rPr>
              <a:t> across network boundaries. Its </a:t>
            </a:r>
            <a:r>
              <a:rPr lang="en-US" dirty="0">
                <a:effectLst/>
                <a:hlinkClick r:id="rId6" tooltip="Routing"/>
              </a:rPr>
              <a:t>routing</a:t>
            </a:r>
            <a:r>
              <a:rPr lang="en-US" dirty="0">
                <a:effectLst/>
              </a:rPr>
              <a:t> function enables </a:t>
            </a:r>
            <a:r>
              <a:rPr lang="en-US" dirty="0">
                <a:effectLst/>
                <a:hlinkClick r:id="rId7" tooltip="Internetwork"/>
              </a:rPr>
              <a:t>internetworking</a:t>
            </a:r>
            <a:r>
              <a:rPr lang="en-US" dirty="0">
                <a:effectLst/>
              </a:rPr>
              <a:t>, and essentially establishes the </a:t>
            </a:r>
            <a:r>
              <a:rPr lang="en-US" dirty="0">
                <a:effectLst/>
                <a:hlinkClick r:id="rId8" tooltip="Internet"/>
              </a:rPr>
              <a:t>Internet</a:t>
            </a:r>
            <a:r>
              <a:rPr lang="en-US" dirty="0">
                <a:effectLst/>
              </a:rPr>
              <a:t>.</a:t>
            </a:r>
          </a:p>
          <a:p>
            <a:pPr rtl="0"/>
            <a:r>
              <a:rPr lang="en-US" dirty="0">
                <a:effectLst/>
              </a:rPr>
              <a:t>IP has the task of delivering </a:t>
            </a:r>
            <a:r>
              <a:rPr lang="en-US" dirty="0">
                <a:effectLst/>
                <a:hlinkClick r:id="rId9" tooltip="Packet (information technology)"/>
              </a:rPr>
              <a:t>packets</a:t>
            </a:r>
            <a:r>
              <a:rPr lang="en-US" dirty="0">
                <a:effectLst/>
              </a:rPr>
              <a:t> from the source </a:t>
            </a:r>
            <a:r>
              <a:rPr lang="en-US" dirty="0">
                <a:effectLst/>
                <a:hlinkClick r:id="rId10" tooltip="Host (network)"/>
              </a:rPr>
              <a:t>host</a:t>
            </a:r>
            <a:r>
              <a:rPr lang="en-US" dirty="0">
                <a:effectLst/>
              </a:rPr>
              <a:t> to the destination host solely based on the </a:t>
            </a:r>
            <a:r>
              <a:rPr lang="en-US" dirty="0">
                <a:effectLst/>
                <a:hlinkClick r:id="rId11" tooltip="IP address"/>
              </a:rPr>
              <a:t>IP addresses</a:t>
            </a:r>
            <a:r>
              <a:rPr lang="en-US" dirty="0">
                <a:effectLst/>
              </a:rPr>
              <a:t> in the packet </a:t>
            </a:r>
            <a:r>
              <a:rPr lang="en-US" dirty="0">
                <a:effectLst/>
                <a:hlinkClick r:id="rId12" tooltip="Header (computing)"/>
              </a:rPr>
              <a:t>headers</a:t>
            </a:r>
            <a:r>
              <a:rPr lang="en-US" dirty="0">
                <a:effectLst/>
              </a:rPr>
              <a:t>. For this purpose, IP defines packet structures that </a:t>
            </a:r>
            <a:r>
              <a:rPr lang="en-US" dirty="0">
                <a:effectLst/>
                <a:hlinkClick r:id="rId13" tooltip="Encapsulation (networking)"/>
              </a:rPr>
              <a:t>encapsulate</a:t>
            </a:r>
            <a:r>
              <a:rPr lang="en-US" dirty="0">
                <a:effectLst/>
              </a:rPr>
              <a:t> the data to be delivered. It also defines addressing methods that are used to label the datagram with source and destination information.</a:t>
            </a:r>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27</a:t>
            </a:fld>
            <a:endParaRPr lang="en-US"/>
          </a:p>
        </p:txBody>
      </p:sp>
    </p:spTree>
    <p:extLst>
      <p:ext uri="{BB962C8B-B14F-4D97-AF65-F5344CB8AC3E}">
        <p14:creationId xmlns:p14="http://schemas.microsoft.com/office/powerpoint/2010/main" val="2008313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IP by itself can be compared to something like the postal system. It allows you to address a package and drop it in the system, but there's no direct link between you and the recipient.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28</a:t>
            </a:fld>
            <a:endParaRPr lang="en-US"/>
          </a:p>
        </p:txBody>
      </p:sp>
    </p:spTree>
    <p:extLst>
      <p:ext uri="{BB962C8B-B14F-4D97-AF65-F5344CB8AC3E}">
        <p14:creationId xmlns:p14="http://schemas.microsoft.com/office/powerpoint/2010/main" val="4089837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IP by itself can be compared to something like the postal system. It allows you to address a package and drop it in the system, but there's no direct link between you and the recipient. </a:t>
            </a:r>
          </a:p>
          <a:p>
            <a:r>
              <a:rPr lang="en-US" sz="1200" kern="1200" dirty="0">
                <a:solidFill>
                  <a:schemeClr val="tx1"/>
                </a:solidFill>
                <a:effectLst/>
                <a:latin typeface="+mn-lt"/>
                <a:ea typeface="+mn-ea"/>
                <a:cs typeface="+mn-cs"/>
              </a:rPr>
              <a:t>With the growth of the </a:t>
            </a:r>
            <a:r>
              <a:rPr lang="en-US" sz="1200" kern="1200" dirty="0">
                <a:solidFill>
                  <a:schemeClr val="tx1"/>
                </a:solidFill>
                <a:effectLst/>
                <a:latin typeface="+mn-lt"/>
                <a:ea typeface="+mn-ea"/>
                <a:cs typeface="+mn-cs"/>
                <a:hlinkClick r:id="rId3"/>
              </a:rPr>
              <a:t>Internet</a:t>
            </a:r>
            <a:r>
              <a:rPr lang="en-US" sz="1200" kern="1200" dirty="0">
                <a:solidFill>
                  <a:schemeClr val="tx1"/>
                </a:solidFill>
                <a:effectLst/>
                <a:latin typeface="+mn-lt"/>
                <a:ea typeface="+mn-ea"/>
                <a:cs typeface="+mn-cs"/>
              </a:rPr>
              <a:t> it is expected that the number of unused IPv4 addresses will eventually run out because every device -- including computers, smartphones and game consoles -- that connects to the Internet requires an address.</a:t>
            </a:r>
          </a:p>
          <a:p>
            <a:r>
              <a:rPr lang="en-US" sz="1200" kern="1200" dirty="0">
                <a:solidFill>
                  <a:schemeClr val="tx1"/>
                </a:solidFill>
                <a:effectLst/>
                <a:latin typeface="+mn-lt"/>
                <a:ea typeface="+mn-ea"/>
                <a:cs typeface="+mn-cs"/>
              </a:rPr>
              <a:t>A new Internet addressing system Internet Protocol version 6 (IPv6) is being deployed to fulfill the need for more Internet addresses.</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29</a:t>
            </a:fld>
            <a:endParaRPr lang="en-US"/>
          </a:p>
        </p:txBody>
      </p:sp>
    </p:spTree>
    <p:extLst>
      <p:ext uri="{BB962C8B-B14F-4D97-AF65-F5344CB8AC3E}">
        <p14:creationId xmlns:p14="http://schemas.microsoft.com/office/powerpoint/2010/main" val="4139376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An IP address is a logical address that is assigned by software residing in a server or router (see </a:t>
            </a:r>
            <a:r>
              <a:rPr lang="en-US" sz="1200" kern="1200" dirty="0">
                <a:solidFill>
                  <a:schemeClr val="tx1"/>
                </a:solidFill>
                <a:effectLst/>
                <a:latin typeface="+mn-lt"/>
                <a:ea typeface="+mn-ea"/>
                <a:cs typeface="+mn-cs"/>
                <a:hlinkClick r:id="rId3"/>
              </a:rPr>
              <a:t>DHCP</a:t>
            </a:r>
            <a:r>
              <a:rPr lang="en-US" sz="1200" kern="1200" dirty="0">
                <a:solidFill>
                  <a:schemeClr val="tx1"/>
                </a:solidFill>
                <a:effectLst/>
                <a:latin typeface="+mn-lt"/>
                <a:ea typeface="+mn-ea"/>
                <a:cs typeface="+mn-cs"/>
              </a:rPr>
              <a:t>). In order to locate a device in the network, the logical IP address is converted to a physical address by a function within the TCP/IP protocol software (see </a:t>
            </a:r>
            <a:r>
              <a:rPr lang="en-US" sz="1200" kern="1200" dirty="0">
                <a:solidFill>
                  <a:schemeClr val="tx1"/>
                </a:solidFill>
                <a:effectLst/>
                <a:latin typeface="+mn-lt"/>
                <a:ea typeface="+mn-ea"/>
                <a:cs typeface="+mn-cs"/>
                <a:hlinkClick r:id="rId4"/>
              </a:rPr>
              <a:t>ARP</a:t>
            </a:r>
            <a:r>
              <a:rPr lang="en-US" sz="1200" kern="1200" dirty="0">
                <a:solidFill>
                  <a:schemeClr val="tx1"/>
                </a:solidFill>
                <a:effectLst/>
                <a:latin typeface="+mn-lt"/>
                <a:ea typeface="+mn-ea"/>
                <a:cs typeface="+mn-cs"/>
              </a:rPr>
              <a:t>). The physical address is actually built into the hardware (see </a:t>
            </a:r>
            <a:r>
              <a:rPr lang="en-US" sz="1200" kern="1200" dirty="0">
                <a:solidFill>
                  <a:schemeClr val="tx1"/>
                </a:solidFill>
                <a:effectLst/>
                <a:latin typeface="+mn-lt"/>
                <a:ea typeface="+mn-ea"/>
                <a:cs typeface="+mn-cs"/>
                <a:hlinkClick r:id="rId5"/>
              </a:rPr>
              <a:t>MAC address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30</a:t>
            </a:fld>
            <a:endParaRPr lang="en-US"/>
          </a:p>
        </p:txBody>
      </p:sp>
    </p:spTree>
    <p:extLst>
      <p:ext uri="{BB962C8B-B14F-4D97-AF65-F5344CB8AC3E}">
        <p14:creationId xmlns:p14="http://schemas.microsoft.com/office/powerpoint/2010/main" val="3472220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It allows multiple virtual machines, with heterogeneous operating systems to run in isolation, side-by-side on the same physical machine.</a:t>
            </a:r>
          </a:p>
          <a:p>
            <a:r>
              <a:rPr lang="en-US" altLang="en-US" dirty="0"/>
              <a:t>Each virtual machine has its own set of virtual hardware (e.g., RAM, CPU, NIC, etc.) upon which an operating system and applications are loaded.</a:t>
            </a:r>
          </a:p>
          <a:p>
            <a:r>
              <a:rPr lang="en-US" altLang="en-US" dirty="0"/>
              <a:t> The operating system creates the illusion of multiple processes, each executing on its own processor with its own (virtual) memory.</a:t>
            </a:r>
          </a:p>
          <a:p>
            <a:r>
              <a:rPr lang="en-US" altLang="en-US" dirty="0"/>
              <a:t>The host software that provides virtualization is often referred to as a </a:t>
            </a:r>
            <a:r>
              <a:rPr lang="en-US" altLang="en-US" b="1" dirty="0"/>
              <a:t>virtual machine monitor (VMM)</a:t>
            </a:r>
            <a:r>
              <a:rPr lang="en-US" altLang="en-US" dirty="0"/>
              <a:t> or hypervisor. </a:t>
            </a:r>
          </a:p>
          <a:p>
            <a:r>
              <a:rPr lang="en-US" altLang="en-US" dirty="0"/>
              <a:t>The VMM gives each virtual machine an illusion of a complete computer to itself.</a:t>
            </a:r>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31</a:t>
            </a:fld>
            <a:endParaRPr lang="en-US"/>
          </a:p>
        </p:txBody>
      </p:sp>
    </p:spTree>
    <p:extLst>
      <p:ext uri="{BB962C8B-B14F-4D97-AF65-F5344CB8AC3E}">
        <p14:creationId xmlns:p14="http://schemas.microsoft.com/office/powerpoint/2010/main" val="3153997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machines allow you to run an operating system in a window on your desktop. Use them to run software made for other operating systems, experiment with different operating systems, and sandbox software.</a:t>
            </a:r>
          </a:p>
          <a:p>
            <a:r>
              <a:rPr lang="en-US" dirty="0"/>
              <a:t>A virtual machine program is a computer program that creates a virtual computer system, complete with virtual hardware devices.</a:t>
            </a:r>
          </a:p>
        </p:txBody>
      </p:sp>
      <p:sp>
        <p:nvSpPr>
          <p:cNvPr id="4" name="Slide Number Placeholder 3"/>
          <p:cNvSpPr>
            <a:spLocks noGrp="1"/>
          </p:cNvSpPr>
          <p:nvPr>
            <p:ph type="sldNum" sz="quarter" idx="10"/>
          </p:nvPr>
        </p:nvSpPr>
        <p:spPr/>
        <p:txBody>
          <a:bodyPr/>
          <a:lstStyle/>
          <a:p>
            <a:fld id="{10518B18-8DC5-4F97-B27E-F0276570DD5F}" type="slidenum">
              <a:rPr lang="en-US" smtClean="0"/>
              <a:t>32</a:t>
            </a:fld>
            <a:endParaRPr lang="en-US"/>
          </a:p>
        </p:txBody>
      </p:sp>
    </p:spTree>
    <p:extLst>
      <p:ext uri="{BB962C8B-B14F-4D97-AF65-F5344CB8AC3E}">
        <p14:creationId xmlns:p14="http://schemas.microsoft.com/office/powerpoint/2010/main" val="4196737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In USA there are around 13 top level domain names all over the world </a:t>
            </a:r>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33</a:t>
            </a:fld>
            <a:endParaRPr lang="en-US"/>
          </a:p>
        </p:txBody>
      </p:sp>
    </p:spTree>
    <p:extLst>
      <p:ext uri="{BB962C8B-B14F-4D97-AF65-F5344CB8AC3E}">
        <p14:creationId xmlns:p14="http://schemas.microsoft.com/office/powerpoint/2010/main" val="2331079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In USA there are around 13 top level domain names all over the world </a:t>
            </a:r>
          </a:p>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34</a:t>
            </a:fld>
            <a:endParaRPr lang="en-US"/>
          </a:p>
        </p:txBody>
      </p:sp>
    </p:spTree>
    <p:extLst>
      <p:ext uri="{BB962C8B-B14F-4D97-AF65-F5344CB8AC3E}">
        <p14:creationId xmlns:p14="http://schemas.microsoft.com/office/powerpoint/2010/main" val="233107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Alternately referred to as a </a:t>
            </a:r>
            <a:r>
              <a:rPr lang="en-US" b="1" dirty="0"/>
              <a:t>processor</a:t>
            </a:r>
            <a:r>
              <a:rPr lang="en-US" dirty="0"/>
              <a:t>, </a:t>
            </a:r>
            <a:r>
              <a:rPr lang="en-US" b="1" dirty="0"/>
              <a:t>central processor</a:t>
            </a:r>
            <a:r>
              <a:rPr lang="en-US" dirty="0"/>
              <a:t>, or </a:t>
            </a:r>
            <a:r>
              <a:rPr lang="en-US" b="1" dirty="0"/>
              <a:t>microprocessor</a:t>
            </a:r>
            <a:r>
              <a:rPr lang="en-US" dirty="0"/>
              <a:t>, the </a:t>
            </a:r>
            <a:r>
              <a:rPr lang="en-US" b="1" dirty="0"/>
              <a:t>CPU</a:t>
            </a:r>
            <a:r>
              <a:rPr lang="en-US" dirty="0"/>
              <a:t> (pronounced sea-pea-you) is the </a:t>
            </a:r>
            <a:r>
              <a:rPr lang="en-US" b="1" dirty="0"/>
              <a:t>Central Processing Unit</a:t>
            </a:r>
            <a:r>
              <a:rPr lang="en-US" dirty="0"/>
              <a:t> of the computer. A computer's CPU handles all </a:t>
            </a:r>
            <a:r>
              <a:rPr lang="en-US" dirty="0">
                <a:hlinkClick r:id="rId3"/>
              </a:rPr>
              <a:t>instructions</a:t>
            </a:r>
            <a:r>
              <a:rPr lang="en-US" dirty="0"/>
              <a:t> it receives from </a:t>
            </a:r>
            <a:r>
              <a:rPr lang="en-US" dirty="0">
                <a:hlinkClick r:id="rId4"/>
              </a:rPr>
              <a:t>hardware</a:t>
            </a:r>
            <a:r>
              <a:rPr lang="en-US" dirty="0"/>
              <a:t> and </a:t>
            </a:r>
            <a:r>
              <a:rPr lang="en-US" dirty="0">
                <a:hlinkClick r:id="rId5"/>
              </a:rPr>
              <a:t>software</a:t>
            </a:r>
            <a:r>
              <a:rPr lang="en-US" dirty="0"/>
              <a:t> running on the computer</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342900" lvl="0" indent="-342900" eaLnBrk="1" hangingPunct="1">
              <a:buClr>
                <a:schemeClr val="accent1"/>
              </a:buClr>
              <a:buFont typeface="Arial" panose="020B0604020202020204" pitchFamily="34" charset="0"/>
              <a:buChar char="•"/>
              <a:defRPr/>
            </a:pPr>
            <a:r>
              <a:rPr lang="en-US" sz="2400" dirty="0">
                <a:effectLst>
                  <a:outerShdw blurRad="38100" dist="38100" dir="2700000" algn="tl">
                    <a:srgbClr val="C0C0C0"/>
                  </a:outerShdw>
                </a:effectLst>
              </a:rPr>
              <a:t>Random Access Memory (RAM): It is the main memory and allows you to temporarily store commands and data.</a:t>
            </a:r>
            <a:endParaRPr lang="en-US" sz="1200" dirty="0">
              <a:effectLst>
                <a:outerShdw blurRad="38100" dist="38100" dir="2700000" algn="tl">
                  <a:srgbClr val="C0C0C0"/>
                </a:outerShdw>
              </a:effectLst>
            </a:endParaRPr>
          </a:p>
          <a:p>
            <a:pPr marL="342900" lvl="0" indent="-342900" eaLnBrk="1" hangingPunct="1">
              <a:buClr>
                <a:schemeClr val="accent1"/>
              </a:buClr>
              <a:buFont typeface="Arial" panose="020B0604020202020204" pitchFamily="34" charset="0"/>
              <a:buChar char="•"/>
              <a:defRPr/>
            </a:pPr>
            <a:r>
              <a:rPr lang="en-US" sz="2400" dirty="0">
                <a:effectLst>
                  <a:outerShdw blurRad="38100" dist="38100" dir="2700000" algn="tl">
                    <a:srgbClr val="C0C0C0"/>
                  </a:outerShdw>
                </a:effectLst>
              </a:rPr>
              <a:t>Read Only Memory (ROM): It is the memory that retains its contents even after the computer is turned off. </a:t>
            </a:r>
            <a:endParaRPr lang="en-US" sz="2400"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BD6304D-E591-4DAF-B9E8-A4E740CA5E71}" type="slidenum">
              <a:rPr lang="en-US" smtClean="0"/>
              <a:t>3</a:t>
            </a:fld>
            <a:endParaRPr lang="en-US"/>
          </a:p>
        </p:txBody>
      </p:sp>
    </p:spTree>
    <p:extLst>
      <p:ext uri="{BB962C8B-B14F-4D97-AF65-F5344CB8AC3E}">
        <p14:creationId xmlns:p14="http://schemas.microsoft.com/office/powerpoint/2010/main" val="2833875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518B18-8DC5-4F97-B27E-F0276570DD5F}" type="slidenum">
              <a:rPr lang="en-US" smtClean="0"/>
              <a:t>35</a:t>
            </a:fld>
            <a:endParaRPr lang="en-US"/>
          </a:p>
        </p:txBody>
      </p:sp>
    </p:spTree>
    <p:extLst>
      <p:ext uri="{BB962C8B-B14F-4D97-AF65-F5344CB8AC3E}">
        <p14:creationId xmlns:p14="http://schemas.microsoft.com/office/powerpoint/2010/main" val="117858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motherboard</a:t>
            </a:r>
            <a:r>
              <a:rPr lang="en-US" dirty="0"/>
              <a:t> is a printed </a:t>
            </a:r>
            <a:r>
              <a:rPr lang="en-US" dirty="0">
                <a:hlinkClick r:id="rId3"/>
              </a:rPr>
              <a:t>circuit board</a:t>
            </a:r>
            <a:r>
              <a:rPr lang="en-US" dirty="0"/>
              <a:t> that is the foundation of a computer, located at the bottom of the computer case. It allocates power to the </a:t>
            </a:r>
            <a:r>
              <a:rPr lang="en-US" dirty="0">
                <a:hlinkClick r:id="rId4"/>
              </a:rPr>
              <a:t>CPU</a:t>
            </a:r>
            <a:r>
              <a:rPr lang="en-US" dirty="0"/>
              <a:t>, </a:t>
            </a:r>
            <a:r>
              <a:rPr lang="en-US" dirty="0">
                <a:hlinkClick r:id="rId5"/>
              </a:rPr>
              <a:t>RAM</a:t>
            </a:r>
            <a:r>
              <a:rPr lang="en-US" dirty="0"/>
              <a:t>, and all other computer </a:t>
            </a:r>
            <a:r>
              <a:rPr lang="en-US" dirty="0">
                <a:hlinkClick r:id="rId6"/>
              </a:rPr>
              <a:t>hardware</a:t>
            </a:r>
            <a:r>
              <a:rPr lang="en-US" dirty="0"/>
              <a:t> components. Most importantly, the motherboard allows hardware components to communicate with one another.</a:t>
            </a:r>
          </a:p>
          <a:p>
            <a:r>
              <a:rPr lang="en-US" dirty="0"/>
              <a:t>The picture</a:t>
            </a:r>
            <a:r>
              <a:rPr lang="en-US" baseline="0" dirty="0"/>
              <a:t> above is</a:t>
            </a:r>
            <a:r>
              <a:rPr lang="en-US" dirty="0"/>
              <a:t> the </a:t>
            </a:r>
            <a:r>
              <a:rPr lang="en-US" dirty="0">
                <a:hlinkClick r:id="rId7"/>
              </a:rPr>
              <a:t>ASUS</a:t>
            </a:r>
            <a:r>
              <a:rPr lang="en-US" dirty="0"/>
              <a:t> P5AD2-E motherboard with names of each major component of the motherboard. Clicking on the image below gives you a larger more detailed version of the picture below.</a:t>
            </a:r>
          </a:p>
        </p:txBody>
      </p:sp>
      <p:sp>
        <p:nvSpPr>
          <p:cNvPr id="4" name="Slide Number Placeholder 3"/>
          <p:cNvSpPr>
            <a:spLocks noGrp="1"/>
          </p:cNvSpPr>
          <p:nvPr>
            <p:ph type="sldNum" sz="quarter" idx="10"/>
          </p:nvPr>
        </p:nvSpPr>
        <p:spPr/>
        <p:txBody>
          <a:bodyPr/>
          <a:lstStyle/>
          <a:p>
            <a:fld id="{DBD6304D-E591-4DAF-B9E8-A4E740CA5E71}" type="slidenum">
              <a:rPr lang="en-US" smtClean="0"/>
              <a:t>4</a:t>
            </a:fld>
            <a:endParaRPr lang="en-US"/>
          </a:p>
        </p:txBody>
      </p:sp>
    </p:spTree>
    <p:extLst>
      <p:ext uri="{BB962C8B-B14F-4D97-AF65-F5344CB8AC3E}">
        <p14:creationId xmlns:p14="http://schemas.microsoft.com/office/powerpoint/2010/main" val="104388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effectLst>
                  <a:outerShdw blurRad="38100" dist="38100" dir="2700000" algn="tl">
                    <a:srgbClr val="C0C0C0"/>
                  </a:outerShdw>
                </a:effectLst>
              </a:rPr>
              <a:t>You use storage devices to store computer information. Storage devices come in many forms. Some examples are hard drive or disk, CD-ROM, floppy disk, and DVD-ROM. Storage devices can be divided into two types, internal storage devices and external storage devices. Some common storage devices are described in the following list.</a:t>
            </a:r>
          </a:p>
          <a:p>
            <a:r>
              <a:rPr lang="en-US" sz="1200" kern="1200" dirty="0">
                <a:solidFill>
                  <a:schemeClr val="tx1"/>
                </a:solidFill>
                <a:effectLst/>
                <a:latin typeface="+mn-lt"/>
                <a:ea typeface="+mn-ea"/>
                <a:cs typeface="+mn-cs"/>
              </a:rPr>
              <a:t>While current optical disc technologies such as DVD, DVD±R, DVD±RW, and DVD-RAM rely on a red laser to read and write data, the new format uses a blue-violet laser instead, hence the name Blu-ray. Despite the different type of lasers used, Blu-ray products can easily be made backwards compatible with CDs and DVDs through the use of a BD/DVD/CD compatible optical pickup unit. </a:t>
            </a:r>
          </a:p>
          <a:p>
            <a:r>
              <a:rPr lang="en-US" sz="1200" kern="1200" dirty="0">
                <a:solidFill>
                  <a:schemeClr val="tx1"/>
                </a:solidFill>
                <a:effectLst/>
                <a:latin typeface="+mn-lt"/>
                <a:ea typeface="+mn-ea"/>
                <a:cs typeface="+mn-cs"/>
              </a:rPr>
              <a:t>Blu-ray Discs to hold 25GB/50GB. </a:t>
            </a:r>
            <a:r>
              <a:rPr lang="en-US" sz="1200" kern="1200" dirty="0">
                <a:solidFill>
                  <a:schemeClr val="tx1"/>
                </a:solidFill>
                <a:effectLst/>
                <a:latin typeface="+mn-lt"/>
                <a:ea typeface="+mn-ea"/>
                <a:cs typeface="+mn-cs"/>
                <a:hlinkClick r:id="rId3"/>
              </a:rPr>
              <a:t>Recent development by Pioneer</a:t>
            </a:r>
            <a:r>
              <a:rPr lang="en-US" sz="1200" kern="1200" dirty="0">
                <a:solidFill>
                  <a:schemeClr val="tx1"/>
                </a:solidFill>
                <a:effectLst/>
                <a:latin typeface="+mn-lt"/>
                <a:ea typeface="+mn-ea"/>
                <a:cs typeface="+mn-cs"/>
              </a:rPr>
              <a:t> has pushed the storage capacity to 500GB on a single disc by using 20 layers. </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DBD6304D-E591-4DAF-B9E8-A4E740CA5E71}" type="slidenum">
              <a:rPr lang="en-US" smtClean="0"/>
              <a:t>5</a:t>
            </a:fld>
            <a:endParaRPr lang="en-US"/>
          </a:p>
        </p:txBody>
      </p:sp>
    </p:spTree>
    <p:extLst>
      <p:ext uri="{BB962C8B-B14F-4D97-AF65-F5344CB8AC3E}">
        <p14:creationId xmlns:p14="http://schemas.microsoft.com/office/powerpoint/2010/main" val="51773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solidFill>
                  <a:schemeClr val="bg1"/>
                </a:solidFill>
                <a:latin typeface="Arial" panose="020B0604020202020204" pitchFamily="34" charset="0"/>
              </a:rPr>
              <a:t>The hardware and the operating system together are referred to as a </a:t>
            </a:r>
            <a:r>
              <a:rPr lang="en-US" altLang="en-US" i="1" dirty="0">
                <a:solidFill>
                  <a:schemeClr val="bg1"/>
                </a:solidFill>
                <a:latin typeface="Arial" panose="020B0604020202020204" pitchFamily="34" charset="0"/>
              </a:rPr>
              <a:t>platform</a:t>
            </a:r>
            <a:r>
              <a:rPr lang="en-US" altLang="en-US" dirty="0">
                <a:solidFill>
                  <a:schemeClr val="bg1"/>
                </a:solidFill>
                <a:latin typeface="Arial" panose="020B0604020202020204" pitchFamily="34" charset="0"/>
              </a:rPr>
              <a:t>. </a:t>
            </a:r>
            <a:r>
              <a:rPr lang="en-US" altLang="en-US" i="1" dirty="0">
                <a:solidFill>
                  <a:schemeClr val="bg1"/>
                </a:solidFill>
                <a:latin typeface="Arial" panose="020B0604020202020204" pitchFamily="34" charset="0"/>
              </a:rPr>
              <a:t>Programs</a:t>
            </a:r>
            <a:r>
              <a:rPr lang="en-US" altLang="en-US" dirty="0">
                <a:solidFill>
                  <a:schemeClr val="bg1"/>
                </a:solidFill>
                <a:latin typeface="Arial" panose="020B0604020202020204" pitchFamily="34" charset="0"/>
              </a:rPr>
              <a:t>, also called applications, use this platform to perform tasks. There are many types of programs. Some programs allow you to perform tasks such as writing letters, doing calculations, or sending e-mail messages. For example, a word processor, such as Microsoft® Office Word 2010/2016, is a program that helps you create a letter.</a:t>
            </a:r>
          </a:p>
          <a:p>
            <a:pPr eaLnBrk="1" hangingPunct="1"/>
            <a:r>
              <a:rPr lang="en-US" altLang="en-US" dirty="0">
                <a:solidFill>
                  <a:schemeClr val="bg1"/>
                </a:solidFill>
                <a:latin typeface="Arial" panose="020B0604020202020204" pitchFamily="34" charset="0"/>
              </a:rPr>
              <a:t>Other programs allow you to create illustrations, play games, watch movies, or communicate with other computer users.</a:t>
            </a:r>
          </a:p>
          <a:p>
            <a:endParaRPr lang="en-US" dirty="0"/>
          </a:p>
        </p:txBody>
      </p:sp>
      <p:sp>
        <p:nvSpPr>
          <p:cNvPr id="4" name="Slide Number Placeholder 3"/>
          <p:cNvSpPr>
            <a:spLocks noGrp="1"/>
          </p:cNvSpPr>
          <p:nvPr>
            <p:ph type="sldNum" sz="quarter" idx="10"/>
          </p:nvPr>
        </p:nvSpPr>
        <p:spPr/>
        <p:txBody>
          <a:bodyPr/>
          <a:lstStyle/>
          <a:p>
            <a:fld id="{DBD6304D-E591-4DAF-B9E8-A4E740CA5E71}" type="slidenum">
              <a:rPr lang="en-US" smtClean="0"/>
              <a:t>6</a:t>
            </a:fld>
            <a:endParaRPr lang="en-US"/>
          </a:p>
        </p:txBody>
      </p:sp>
    </p:spTree>
    <p:extLst>
      <p:ext uri="{BB962C8B-B14F-4D97-AF65-F5344CB8AC3E}">
        <p14:creationId xmlns:p14="http://schemas.microsoft.com/office/powerpoint/2010/main" val="2036315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byte can store 2</a:t>
            </a:r>
            <a:r>
              <a:rPr lang="en-US" baseline="30000" dirty="0"/>
              <a:t>8</a:t>
            </a:r>
            <a:r>
              <a:rPr lang="en-US" dirty="0"/>
              <a:t> or 256 different values, which is sufficient to represent standard </a:t>
            </a:r>
            <a:r>
              <a:rPr lang="en-US" dirty="0">
                <a:hlinkClick r:id="rId3"/>
              </a:rPr>
              <a:t>ASCII</a:t>
            </a:r>
            <a:r>
              <a:rPr lang="en-US" dirty="0"/>
              <a:t> characters, such as letters, numbers and symbols.</a:t>
            </a:r>
          </a:p>
          <a:p>
            <a:endParaRPr lang="en-US" dirty="0"/>
          </a:p>
          <a:p>
            <a:r>
              <a:rPr lang="en-US" dirty="0"/>
              <a:t>Since most </a:t>
            </a:r>
            <a:r>
              <a:rPr lang="en-US" dirty="0">
                <a:hlinkClick r:id="rId4"/>
              </a:rPr>
              <a:t>files</a:t>
            </a:r>
            <a:r>
              <a:rPr lang="en-US" dirty="0"/>
              <a:t> contain thousands of bytes, file sizes are often measured in </a:t>
            </a:r>
            <a:r>
              <a:rPr lang="en-US" dirty="0">
                <a:hlinkClick r:id="rId5"/>
              </a:rPr>
              <a:t>kilobytes</a:t>
            </a:r>
            <a:r>
              <a:rPr lang="en-US" dirty="0"/>
              <a:t>. Larger files, such as images, videos, and audio files, contain millions of bytes and therefore are measured in </a:t>
            </a:r>
            <a:r>
              <a:rPr lang="en-US" dirty="0">
                <a:hlinkClick r:id="rId6"/>
              </a:rPr>
              <a:t>megabytes</a:t>
            </a:r>
            <a:r>
              <a:rPr lang="en-US" dirty="0"/>
              <a:t>. Modern </a:t>
            </a:r>
            <a:r>
              <a:rPr lang="en-US" dirty="0">
                <a:hlinkClick r:id="rId7"/>
              </a:rPr>
              <a:t>storage devices</a:t>
            </a:r>
            <a:r>
              <a:rPr lang="en-US" dirty="0"/>
              <a:t> can store thousands of these files, which is why </a:t>
            </a:r>
            <a:r>
              <a:rPr lang="en-US" dirty="0">
                <a:hlinkClick r:id="rId8"/>
              </a:rPr>
              <a:t>storage capacity</a:t>
            </a:r>
            <a:r>
              <a:rPr lang="en-US" dirty="0"/>
              <a:t> is typically measured in </a:t>
            </a:r>
            <a:r>
              <a:rPr lang="en-US" dirty="0">
                <a:hlinkClick r:id="rId9"/>
              </a:rPr>
              <a:t>gigabytes</a:t>
            </a:r>
            <a:r>
              <a:rPr lang="en-US" dirty="0"/>
              <a:t> or even </a:t>
            </a:r>
            <a:r>
              <a:rPr lang="en-US" dirty="0">
                <a:hlinkClick r:id="rId10"/>
              </a:rPr>
              <a:t>terabytes</a:t>
            </a:r>
            <a:r>
              <a:rPr lang="en-US" dirty="0"/>
              <a:t>. Larger units of measurement are usually reserved for measuring the sum of multiple storage devices or the capacity of large data storage networks.</a:t>
            </a:r>
          </a:p>
        </p:txBody>
      </p:sp>
      <p:sp>
        <p:nvSpPr>
          <p:cNvPr id="4" name="Slide Number Placeholder 3"/>
          <p:cNvSpPr>
            <a:spLocks noGrp="1"/>
          </p:cNvSpPr>
          <p:nvPr>
            <p:ph type="sldNum" sz="quarter" idx="10"/>
          </p:nvPr>
        </p:nvSpPr>
        <p:spPr/>
        <p:txBody>
          <a:bodyPr/>
          <a:lstStyle/>
          <a:p>
            <a:fld id="{DBD6304D-E591-4DAF-B9E8-A4E740CA5E71}" type="slidenum">
              <a:rPr lang="en-US" smtClean="0"/>
              <a:t>7</a:t>
            </a:fld>
            <a:endParaRPr lang="en-US"/>
          </a:p>
        </p:txBody>
      </p:sp>
    </p:spTree>
    <p:extLst>
      <p:ext uri="{BB962C8B-B14F-4D97-AF65-F5344CB8AC3E}">
        <p14:creationId xmlns:p14="http://schemas.microsoft.com/office/powerpoint/2010/main" val="2330398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r>
              <a:rPr lang="en-US" dirty="0"/>
              <a:t> A lowercase "b" is used as an abbreviation for bits, while an uppercase "B" represents bytes. This is an important distinction, since a byte is 8x as large as a bit.</a:t>
            </a:r>
          </a:p>
          <a:p>
            <a:r>
              <a:rPr lang="en-US" dirty="0"/>
              <a:t>For example, 100 KB (kilobytes) = 800 Kb (kilobits).</a:t>
            </a:r>
          </a:p>
          <a:p>
            <a:endParaRPr lang="en-US" dirty="0"/>
          </a:p>
        </p:txBody>
      </p:sp>
      <p:sp>
        <p:nvSpPr>
          <p:cNvPr id="4" name="Slide Number Placeholder 3"/>
          <p:cNvSpPr>
            <a:spLocks noGrp="1"/>
          </p:cNvSpPr>
          <p:nvPr>
            <p:ph type="sldNum" sz="quarter" idx="10"/>
          </p:nvPr>
        </p:nvSpPr>
        <p:spPr/>
        <p:txBody>
          <a:bodyPr/>
          <a:lstStyle/>
          <a:p>
            <a:fld id="{DBD6304D-E591-4DAF-B9E8-A4E740CA5E71}" type="slidenum">
              <a:rPr lang="en-US" smtClean="0"/>
              <a:t>8</a:t>
            </a:fld>
            <a:endParaRPr lang="en-US"/>
          </a:p>
        </p:txBody>
      </p:sp>
    </p:spTree>
    <p:extLst>
      <p:ext uri="{BB962C8B-B14F-4D97-AF65-F5344CB8AC3E}">
        <p14:creationId xmlns:p14="http://schemas.microsoft.com/office/powerpoint/2010/main" val="3119069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6304D-E591-4DAF-B9E8-A4E740CA5E71}" type="slidenum">
              <a:rPr lang="en-US" smtClean="0"/>
              <a:t>9</a:t>
            </a:fld>
            <a:endParaRPr lang="en-US"/>
          </a:p>
        </p:txBody>
      </p:sp>
    </p:spTree>
    <p:extLst>
      <p:ext uri="{BB962C8B-B14F-4D97-AF65-F5344CB8AC3E}">
        <p14:creationId xmlns:p14="http://schemas.microsoft.com/office/powerpoint/2010/main" val="2043429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256863-7C30-46DF-B9AF-34071F7A7FAC}" type="datetime4">
              <a:rPr lang="en-US" smtClean="0"/>
              <a:t>April 23,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28808-8132-4486-860D-A7D871AFA221}" type="datetime4">
              <a:rPr lang="en-US" smtClean="0"/>
              <a:t>April 23,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871D3A-3242-455C-8EB7-8EA1B53FDF39}" type="datetime4">
              <a:rPr lang="en-US" smtClean="0"/>
              <a:t>April 23,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F17BF7-A505-436E-8066-7A568D3B64DE}" type="datetime4">
              <a:rPr lang="en-US" smtClean="0"/>
              <a:t>April 23,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580074-416A-42FC-8073-CB4D6F1A5EFA}" type="datetime4">
              <a:rPr lang="en-US" smtClean="0"/>
              <a:t>April 23, 2018</a:t>
            </a:fld>
            <a:endParaRPr lang="en-US"/>
          </a:p>
        </p:txBody>
      </p:sp>
      <p:sp>
        <p:nvSpPr>
          <p:cNvPr id="5" name="Footer Placeholder 4"/>
          <p:cNvSpPr>
            <a:spLocks noGrp="1"/>
          </p:cNvSpPr>
          <p:nvPr>
            <p:ph type="ftr" sz="quarter" idx="11"/>
          </p:nvPr>
        </p:nvSpPr>
        <p:spPr/>
        <p:txBody>
          <a:bodyPr/>
          <a:lstStyle/>
          <a:p>
            <a:r>
              <a:rPr lang="en-US" smtClean="0"/>
              <a:t>info@shola.com; www.shola.com </a:t>
            </a:r>
            <a:endParaRPr lang="en-US"/>
          </a:p>
        </p:txBody>
      </p:sp>
      <p:sp>
        <p:nvSpPr>
          <p:cNvPr id="6" name="Slide Number Placeholder 5"/>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EB2BE3D-CD04-4D8E-ABC4-3077070BC398}" type="datetime4">
              <a:rPr lang="en-US" smtClean="0"/>
              <a:t>April 23, 2018</a:t>
            </a:fld>
            <a:endParaRPr lang="en-US"/>
          </a:p>
        </p:txBody>
      </p:sp>
      <p:sp>
        <p:nvSpPr>
          <p:cNvPr id="6" name="Footer Placeholder 5"/>
          <p:cNvSpPr>
            <a:spLocks noGrp="1"/>
          </p:cNvSpPr>
          <p:nvPr>
            <p:ph type="ftr" sz="quarter" idx="11"/>
          </p:nvPr>
        </p:nvSpPr>
        <p:spPr/>
        <p:txBody>
          <a:bodyPr/>
          <a:lstStyle/>
          <a:p>
            <a:r>
              <a:rPr lang="en-US" smtClean="0"/>
              <a:t>info@shola.com; www.shola.com </a:t>
            </a:r>
            <a:endParaRPr lang="en-US"/>
          </a:p>
        </p:txBody>
      </p:sp>
      <p:sp>
        <p:nvSpPr>
          <p:cNvPr id="7" name="Slide Number Placeholder 6"/>
          <p:cNvSpPr>
            <a:spLocks noGrp="1"/>
          </p:cNvSpPr>
          <p:nvPr>
            <p:ph type="sldNum" sz="quarter" idx="12"/>
          </p:nvPr>
        </p:nvSpPr>
        <p:spPr/>
        <p:txBody>
          <a:bodyPr/>
          <a:lstStyle/>
          <a:p>
            <a:fld id="{DDB45755-0A14-4647-8EA4-71782B0C02B0}" type="slidenum">
              <a:rPr lang="en-US" smtClean="0"/>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D7B579-2764-4CA4-AB46-4509FFE24145}" type="datetime4">
              <a:rPr lang="en-US" smtClean="0"/>
              <a:t>April 23, 2018</a:t>
            </a:fld>
            <a:endParaRPr lang="en-US"/>
          </a:p>
        </p:txBody>
      </p:sp>
      <p:sp>
        <p:nvSpPr>
          <p:cNvPr id="8" name="Footer Placeholder 7"/>
          <p:cNvSpPr>
            <a:spLocks noGrp="1"/>
          </p:cNvSpPr>
          <p:nvPr>
            <p:ph type="ftr" sz="quarter" idx="11"/>
          </p:nvPr>
        </p:nvSpPr>
        <p:spPr/>
        <p:txBody>
          <a:bodyPr/>
          <a:lstStyle/>
          <a:p>
            <a:r>
              <a:rPr lang="en-US" smtClean="0"/>
              <a:t>info@shola.com; www.shola.com </a:t>
            </a:r>
            <a:endParaRPr lang="en-US"/>
          </a:p>
        </p:txBody>
      </p:sp>
      <p:sp>
        <p:nvSpPr>
          <p:cNvPr id="9" name="Slide Number Placeholder 8"/>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4A6344-827F-4511-8CA5-0E86AAE9E049}" type="datetime4">
              <a:rPr lang="en-US" smtClean="0"/>
              <a:t>April 23, 2018</a:t>
            </a:fld>
            <a:endParaRPr lang="en-US"/>
          </a:p>
        </p:txBody>
      </p:sp>
      <p:sp>
        <p:nvSpPr>
          <p:cNvPr id="4" name="Footer Placeholder 3"/>
          <p:cNvSpPr>
            <a:spLocks noGrp="1"/>
          </p:cNvSpPr>
          <p:nvPr>
            <p:ph type="ftr" sz="quarter" idx="11"/>
          </p:nvPr>
        </p:nvSpPr>
        <p:spPr/>
        <p:txBody>
          <a:bodyPr/>
          <a:lstStyle/>
          <a:p>
            <a:r>
              <a:rPr lang="en-US" smtClean="0"/>
              <a:t>info@shola.com; www.shola.com </a:t>
            </a:r>
            <a:endParaRPr lang="en-US"/>
          </a:p>
        </p:txBody>
      </p:sp>
      <p:sp>
        <p:nvSpPr>
          <p:cNvPr id="5" name="Slide Number Placeholder 4"/>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B4AD136-6BC5-40D9-B9EB-55BAB40D7A38}" type="datetime4">
              <a:rPr lang="en-US" smtClean="0"/>
              <a:t>April 23, 2018</a:t>
            </a:fld>
            <a:endParaRPr lang="en-US"/>
          </a:p>
        </p:txBody>
      </p:sp>
      <p:sp>
        <p:nvSpPr>
          <p:cNvPr id="3" name="Footer Placeholder 2"/>
          <p:cNvSpPr>
            <a:spLocks noGrp="1"/>
          </p:cNvSpPr>
          <p:nvPr>
            <p:ph type="ftr" sz="quarter" idx="11"/>
          </p:nvPr>
        </p:nvSpPr>
        <p:spPr/>
        <p:txBody>
          <a:bodyPr/>
          <a:lstStyle/>
          <a:p>
            <a:r>
              <a:rPr lang="en-US" smtClean="0"/>
              <a:t>info@shola.com; www.shola.com </a:t>
            </a:r>
            <a:endParaRPr lang="en-US"/>
          </a:p>
        </p:txBody>
      </p:sp>
      <p:sp>
        <p:nvSpPr>
          <p:cNvPr id="4" name="Slide Number Placeholder 3"/>
          <p:cNvSpPr>
            <a:spLocks noGrp="1"/>
          </p:cNvSpPr>
          <p:nvPr>
            <p:ph type="sldNum" sz="quarter" idx="12"/>
          </p:nvPr>
        </p:nvSpPr>
        <p:spPr/>
        <p:txBody>
          <a:bodyPr/>
          <a:lstStyle/>
          <a:p>
            <a:fld id="{DDB45755-0A14-4647-8EA4-71782B0C02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722A446-2228-444B-BDE1-D0FD04320127}" type="datetime4">
              <a:rPr lang="en-US" smtClean="0"/>
              <a:t>April 23, 2018</a:t>
            </a:fld>
            <a:endParaRPr lang="en-US"/>
          </a:p>
        </p:txBody>
      </p:sp>
      <p:sp>
        <p:nvSpPr>
          <p:cNvPr id="6" name="Footer Placeholder 5"/>
          <p:cNvSpPr>
            <a:spLocks noGrp="1"/>
          </p:cNvSpPr>
          <p:nvPr>
            <p:ph type="ftr" sz="quarter" idx="11"/>
          </p:nvPr>
        </p:nvSpPr>
        <p:spPr/>
        <p:txBody>
          <a:bodyPr/>
          <a:lstStyle/>
          <a:p>
            <a:r>
              <a:rPr lang="en-US" smtClean="0"/>
              <a:t>info@shola.com; www.shola.com </a:t>
            </a:r>
            <a:endParaRPr lang="en-US"/>
          </a:p>
        </p:txBody>
      </p:sp>
      <p:sp>
        <p:nvSpPr>
          <p:cNvPr id="7" name="Slide Number Placeholder 6"/>
          <p:cNvSpPr>
            <a:spLocks noGrp="1"/>
          </p:cNvSpPr>
          <p:nvPr>
            <p:ph type="sldNum" sz="quarter" idx="12"/>
          </p:nvPr>
        </p:nvSpPr>
        <p:spPr/>
        <p:txBody>
          <a:bodyPr/>
          <a:lstStyle/>
          <a:p>
            <a:fld id="{DDB45755-0A14-4647-8EA4-71782B0C02B0}" type="slidenum">
              <a:rPr lang="en-US" smtClean="0"/>
              <a:t>‹#›</a:t>
            </a:fld>
            <a:endParaRPr lang="en-US"/>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7E0BC-C8B0-4458-A0D9-197834382D74}" type="datetime4">
              <a:rPr lang="en-US" smtClean="0"/>
              <a:t>April 23, 2018</a:t>
            </a:fld>
            <a:endParaRPr lang="en-US"/>
          </a:p>
        </p:txBody>
      </p:sp>
      <p:sp>
        <p:nvSpPr>
          <p:cNvPr id="6" name="Footer Placeholder 5"/>
          <p:cNvSpPr>
            <a:spLocks noGrp="1"/>
          </p:cNvSpPr>
          <p:nvPr>
            <p:ph type="ftr" sz="quarter" idx="11"/>
          </p:nvPr>
        </p:nvSpPr>
        <p:spPr/>
        <p:txBody>
          <a:bodyPr/>
          <a:lstStyle/>
          <a:p>
            <a:r>
              <a:rPr lang="en-US" smtClean="0"/>
              <a:t>info@shola.com; www.shola.com </a:t>
            </a:r>
            <a:endParaRPr lang="en-US"/>
          </a:p>
        </p:txBody>
      </p:sp>
      <p:sp>
        <p:nvSpPr>
          <p:cNvPr id="7" name="Slide Number Placeholder 6"/>
          <p:cNvSpPr>
            <a:spLocks noGrp="1"/>
          </p:cNvSpPr>
          <p:nvPr>
            <p:ph type="sldNum" sz="quarter" idx="12"/>
          </p:nvPr>
        </p:nvSpPr>
        <p:spPr/>
        <p:txBody>
          <a:bodyPr/>
          <a:lstStyle/>
          <a:p>
            <a:fld id="{DDB45755-0A14-4647-8EA4-71782B0C02B0}" type="slidenum">
              <a:rPr lang="en-US" smtClean="0"/>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1B5E3743-EA02-481E-BBF0-9218D1E0B210}" type="datetime4">
              <a:rPr lang="en-US" smtClean="0"/>
              <a:t>April 23, 2018</a:t>
            </a:fld>
            <a:endParaRPr lang="en-US"/>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r>
              <a:rPr lang="en-US" smtClean="0"/>
              <a:t>info@shola.com; www.shola.com </a:t>
            </a:r>
            <a:endParaRPr lang="en-US"/>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DDB45755-0A14-4647-8EA4-71782B0C02B0}" type="slidenum">
              <a:rPr lang="en-US" smtClean="0"/>
              <a:t>‹#›</a:t>
            </a:fld>
            <a:endParaRPr lang="en-US"/>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 Id="rId9" Type="http://schemas.openxmlformats.org/officeDocument/2006/relationships/image" Target="../media/image26.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pcmag.com/encyclopedia/term/41220/dhcp"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images.google.com/imgres?imgurl=http://www.pcmech.com/wp-content/uploads/2007/08/usb_flash_drive.gif&amp;imgrefurl=http://www.pcmech.com/article/top-uses-for-a-usb-flash-drive/&amp;usg=__XnCeIPJOGPtJ7BNkoYlePKPnTHA=&amp;h=300&amp;w=300&amp;sz=14&amp;hl=en&amp;start=10&amp;sig2=1PtfgX4PnIKENKOiN7Gf1w&amp;um=1&amp;tbnid=fKWqxU7y_wZmlM:&amp;tbnh=116&amp;tbnw=116&amp;prev=/images?q=flash+drive&amp;hl=en&amp;sa=N&amp;um=1&amp;ei=kV7aSauPOOaGmQfhg9CADw"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243008"/>
          </a:xfrm>
        </p:spPr>
        <p:txBody>
          <a:bodyPr>
            <a:normAutofit/>
          </a:bodyPr>
          <a:lstStyle/>
          <a:p>
            <a:pPr lvl="1"/>
            <a:r>
              <a:rPr lang="en-US" sz="2800" dirty="0"/>
              <a:t>Computers are machines that perform tasks or calculations according to a set of instructions, or programs.</a:t>
            </a:r>
          </a:p>
          <a:p>
            <a:pPr lvl="1"/>
            <a:r>
              <a:rPr lang="en-US" altLang="en-US" sz="2800" dirty="0">
                <a:latin typeface="Arial" panose="020B0604020202020204" pitchFamily="34" charset="0"/>
              </a:rPr>
              <a:t>Computers play a major role in our daily lives</a:t>
            </a:r>
          </a:p>
          <a:p>
            <a:pPr lvl="1"/>
            <a:r>
              <a:rPr lang="en-US" sz="2800" dirty="0"/>
              <a:t>Computers work through an interaction of hardware and software. </a:t>
            </a:r>
          </a:p>
          <a:p>
            <a:pPr lvl="1"/>
            <a:r>
              <a:rPr lang="en-US" sz="2800" dirty="0"/>
              <a:t>Hardware refers to the components of a computer that you can see and touch, including the case and everything inside it</a:t>
            </a:r>
          </a:p>
          <a:p>
            <a:pPr lvl="1"/>
            <a:r>
              <a:rPr lang="en-US" sz="2800" dirty="0"/>
              <a:t>Software is an instruction or program that </a:t>
            </a:r>
            <a:r>
              <a:rPr lang="en-US" sz="2800" dirty="0" smtClean="0"/>
              <a:t>executes </a:t>
            </a:r>
            <a:r>
              <a:rPr lang="en-US" sz="2800" dirty="0"/>
              <a:t>some jobs when it </a:t>
            </a:r>
            <a:r>
              <a:rPr lang="en-US" sz="2800" dirty="0" smtClean="0"/>
              <a:t>runs </a:t>
            </a:r>
            <a:r>
              <a:rPr lang="en-US" sz="2800" dirty="0"/>
              <a:t>on a computer </a:t>
            </a:r>
          </a:p>
          <a:p>
            <a:pPr lvl="2"/>
            <a:r>
              <a:rPr lang="en-US" sz="2800" dirty="0"/>
              <a:t>Two type </a:t>
            </a:r>
            <a:r>
              <a:rPr lang="en-US" sz="2800" dirty="0">
                <a:sym typeface="Wingdings" panose="05000000000000000000" pitchFamily="2" charset="2"/>
              </a:rPr>
              <a:t> OS and application</a:t>
            </a:r>
            <a:endParaRPr lang="en-US" sz="2800" dirty="0"/>
          </a:p>
        </p:txBody>
      </p:sp>
      <p:sp>
        <p:nvSpPr>
          <p:cNvPr id="5" name="Date Placeholder 4"/>
          <p:cNvSpPr>
            <a:spLocks noGrp="1"/>
          </p:cNvSpPr>
          <p:nvPr>
            <p:ph type="dt" sz="half" idx="10"/>
          </p:nvPr>
        </p:nvSpPr>
        <p:spPr/>
        <p:txBody>
          <a:bodyPr/>
          <a:lstStyle/>
          <a:p>
            <a:fld id="{AA754E9B-4231-430A-AEBC-85DFF7E5DFF7}" type="datetime4">
              <a:rPr lang="en-US" smtClean="0"/>
              <a:t>April 23,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1</a:t>
            </a:fld>
            <a:endParaRPr lang="en-US"/>
          </a:p>
        </p:txBody>
      </p:sp>
      <p:sp>
        <p:nvSpPr>
          <p:cNvPr id="2" name="Title 1"/>
          <p:cNvSpPr>
            <a:spLocks noGrp="1"/>
          </p:cNvSpPr>
          <p:nvPr>
            <p:ph type="title"/>
          </p:nvPr>
        </p:nvSpPr>
        <p:spPr>
          <a:xfrm>
            <a:off x="888240" y="389038"/>
            <a:ext cx="8413652" cy="523998"/>
          </a:xfrm>
        </p:spPr>
        <p:txBody>
          <a:bodyPr>
            <a:noAutofit/>
          </a:bodyPr>
          <a:lstStyle/>
          <a:p>
            <a:pPr algn="l"/>
            <a:r>
              <a:rPr lang="en-US" sz="3200" dirty="0">
                <a:solidFill>
                  <a:schemeClr val="bg1"/>
                </a:solidFill>
              </a:rPr>
              <a:t>Introduction to computer basics </a:t>
            </a:r>
          </a:p>
        </p:txBody>
      </p:sp>
      <p:cxnSp>
        <p:nvCxnSpPr>
          <p:cNvPr id="9" name="Straight Connector 8"/>
          <p:cNvCxnSpPr/>
          <p:nvPr/>
        </p:nvCxnSpPr>
        <p:spPr>
          <a:xfrm>
            <a:off x="2150533" y="759655"/>
            <a:ext cx="82634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66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151" y="1470455"/>
            <a:ext cx="11144482" cy="4819136"/>
          </a:xfrm>
        </p:spPr>
        <p:txBody>
          <a:bodyPr>
            <a:normAutofit/>
          </a:bodyPr>
          <a:lstStyle/>
          <a:p>
            <a:pPr>
              <a:lnSpc>
                <a:spcPct val="80000"/>
              </a:lnSpc>
            </a:pPr>
            <a:r>
              <a:rPr lang="en-US" sz="3500" dirty="0">
                <a:solidFill>
                  <a:schemeClr val="tx1"/>
                </a:solidFill>
              </a:rPr>
              <a:t>A file system (sometimes written </a:t>
            </a:r>
            <a:r>
              <a:rPr lang="en-US" sz="3500" i="1" dirty="0">
                <a:solidFill>
                  <a:schemeClr val="tx1"/>
                </a:solidFill>
              </a:rPr>
              <a:t>filesystem</a:t>
            </a:r>
            <a:r>
              <a:rPr lang="en-US" sz="3500" dirty="0">
                <a:solidFill>
                  <a:schemeClr val="tx1"/>
                </a:solidFill>
              </a:rPr>
              <a:t>) is the way in which files  are named and where they are placed logically for storage and retrieval</a:t>
            </a:r>
          </a:p>
          <a:p>
            <a:pPr>
              <a:lnSpc>
                <a:spcPct val="80000"/>
              </a:lnSpc>
            </a:pPr>
            <a:r>
              <a:rPr lang="en-US" sz="3500" dirty="0">
                <a:solidFill>
                  <a:schemeClr val="tx1"/>
                </a:solidFill>
              </a:rPr>
              <a:t>All OS have file systems in which files are placed somewhere in a hierarchical </a:t>
            </a:r>
            <a:r>
              <a:rPr lang="en-US" sz="3500" dirty="0" smtClean="0">
                <a:solidFill>
                  <a:schemeClr val="tx1"/>
                </a:solidFill>
              </a:rPr>
              <a:t>form called </a:t>
            </a:r>
            <a:r>
              <a:rPr lang="en-US" sz="3500" u="sng" dirty="0">
                <a:solidFill>
                  <a:schemeClr val="tx1"/>
                </a:solidFill>
              </a:rPr>
              <a:t>tree structure  </a:t>
            </a:r>
          </a:p>
          <a:p>
            <a:pPr>
              <a:lnSpc>
                <a:spcPct val="80000"/>
              </a:lnSpc>
            </a:pPr>
            <a:r>
              <a:rPr lang="en-US" sz="3500" dirty="0">
                <a:solidFill>
                  <a:schemeClr val="tx1"/>
                </a:solidFill>
              </a:rPr>
              <a:t>Files </a:t>
            </a:r>
            <a:r>
              <a:rPr lang="en-US" sz="3500" dirty="0" smtClean="0">
                <a:solidFill>
                  <a:schemeClr val="tx1"/>
                </a:solidFill>
              </a:rPr>
              <a:t>are placed </a:t>
            </a:r>
            <a:r>
              <a:rPr lang="en-US" sz="3500" dirty="0">
                <a:solidFill>
                  <a:schemeClr val="tx1"/>
                </a:solidFill>
              </a:rPr>
              <a:t>at leaves in a tree structured directory system</a:t>
            </a:r>
          </a:p>
          <a:p>
            <a:pPr lvl="1">
              <a:lnSpc>
                <a:spcPct val="80000"/>
              </a:lnSpc>
            </a:pPr>
            <a:r>
              <a:rPr lang="en-US" sz="3500" dirty="0" err="1">
                <a:solidFill>
                  <a:schemeClr val="tx1"/>
                </a:solidFill>
              </a:rPr>
              <a:t>E.g</a:t>
            </a:r>
            <a:r>
              <a:rPr lang="en-US" sz="3500" dirty="0">
                <a:solidFill>
                  <a:schemeClr val="tx1"/>
                </a:solidFill>
              </a:rPr>
              <a:t>: Root Directory/Directory/sub-directory/…/ file</a:t>
            </a:r>
          </a:p>
        </p:txBody>
      </p:sp>
      <p:sp>
        <p:nvSpPr>
          <p:cNvPr id="5" name="Date Placeholder 4"/>
          <p:cNvSpPr>
            <a:spLocks noGrp="1"/>
          </p:cNvSpPr>
          <p:nvPr>
            <p:ph type="dt" sz="half" idx="10"/>
          </p:nvPr>
        </p:nvSpPr>
        <p:spPr/>
        <p:txBody>
          <a:bodyPr/>
          <a:lstStyle/>
          <a:p>
            <a:fld id="{AA754E9B-4231-430A-AEBC-85DFF7E5DFF7}" type="datetime4">
              <a:rPr lang="en-US" smtClean="0"/>
              <a:t>April 23,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10</a:t>
            </a:fld>
            <a:endParaRPr lang="en-US"/>
          </a:p>
        </p:txBody>
      </p:sp>
      <p:sp>
        <p:nvSpPr>
          <p:cNvPr id="2" name="Title 1"/>
          <p:cNvSpPr>
            <a:spLocks noGrp="1"/>
          </p:cNvSpPr>
          <p:nvPr>
            <p:ph type="title"/>
          </p:nvPr>
        </p:nvSpPr>
        <p:spPr>
          <a:xfrm>
            <a:off x="1161535" y="371581"/>
            <a:ext cx="6705408" cy="523998"/>
          </a:xfrm>
        </p:spPr>
        <p:txBody>
          <a:bodyPr>
            <a:noAutofit/>
          </a:bodyPr>
          <a:lstStyle/>
          <a:p>
            <a:pPr algn="l"/>
            <a:r>
              <a:rPr lang="en-US" sz="3200" b="1" dirty="0">
                <a:solidFill>
                  <a:schemeClr val="bg1"/>
                </a:solidFill>
              </a:rPr>
              <a:t>File system management  </a:t>
            </a:r>
          </a:p>
        </p:txBody>
      </p:sp>
      <p:cxnSp>
        <p:nvCxnSpPr>
          <p:cNvPr id="10" name="Straight Connector 9"/>
          <p:cNvCxnSpPr/>
          <p:nvPr/>
        </p:nvCxnSpPr>
        <p:spPr>
          <a:xfrm>
            <a:off x="2116667" y="759655"/>
            <a:ext cx="833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04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31" y="988474"/>
            <a:ext cx="10882702" cy="5471829"/>
          </a:xfrm>
        </p:spPr>
        <p:txBody>
          <a:bodyPr>
            <a:normAutofit/>
          </a:bodyPr>
          <a:lstStyle/>
          <a:p>
            <a:pPr>
              <a:lnSpc>
                <a:spcPct val="80000"/>
              </a:lnSpc>
            </a:pPr>
            <a:r>
              <a:rPr lang="en-US" b="1" dirty="0"/>
              <a:t>Supercomputers:</a:t>
            </a:r>
          </a:p>
          <a:p>
            <a:pPr lvl="1">
              <a:lnSpc>
                <a:spcPct val="80000"/>
              </a:lnSpc>
            </a:pPr>
            <a:r>
              <a:rPr lang="en-US" dirty="0"/>
              <a:t>The highly calculation-intensive tasks can be effectively performed by means of supercomputers. Quantum physics, mechanics, weather forecasting, molecular theory are best studied by means of supercomputers.</a:t>
            </a:r>
            <a:endParaRPr lang="en-US" b="1" dirty="0"/>
          </a:p>
          <a:p>
            <a:pPr>
              <a:lnSpc>
                <a:spcPct val="80000"/>
              </a:lnSpc>
            </a:pPr>
            <a:r>
              <a:rPr lang="en-US" b="1" dirty="0"/>
              <a:t>Mainframe Computers:</a:t>
            </a:r>
          </a:p>
          <a:p>
            <a:pPr lvl="1">
              <a:lnSpc>
                <a:spcPct val="80000"/>
              </a:lnSpc>
            </a:pPr>
            <a:r>
              <a:rPr lang="en-US" dirty="0"/>
              <a:t>Large organizations use mainframes for highly critical applications such as bulk data processing and ERP. Most of the mainframe computers </a:t>
            </a:r>
            <a:r>
              <a:rPr lang="en-US" dirty="0" smtClean="0"/>
              <a:t>have capacity </a:t>
            </a:r>
            <a:r>
              <a:rPr lang="en-US" dirty="0"/>
              <a:t>to host multiple operating systems</a:t>
            </a:r>
            <a:endParaRPr lang="en-US" b="1" dirty="0"/>
          </a:p>
          <a:p>
            <a:pPr>
              <a:lnSpc>
                <a:spcPct val="80000"/>
              </a:lnSpc>
            </a:pPr>
            <a:r>
              <a:rPr lang="en-US" b="1" dirty="0"/>
              <a:t>Microcomputers:</a:t>
            </a:r>
          </a:p>
          <a:p>
            <a:pPr lvl="1">
              <a:lnSpc>
                <a:spcPct val="80000"/>
              </a:lnSpc>
            </a:pPr>
            <a:r>
              <a:rPr lang="en-US" dirty="0"/>
              <a:t>A computer with a microprocessor and its central processing unit is known as a microcomputer.</a:t>
            </a:r>
            <a:endParaRPr lang="en-US" b="1" dirty="0"/>
          </a:p>
          <a:p>
            <a:pPr>
              <a:lnSpc>
                <a:spcPct val="80000"/>
              </a:lnSpc>
            </a:pPr>
            <a:r>
              <a:rPr lang="en-US" dirty="0"/>
              <a:t>Personal computers</a:t>
            </a:r>
          </a:p>
          <a:p>
            <a:pPr lvl="1">
              <a:lnSpc>
                <a:spcPct val="80000"/>
              </a:lnSpc>
            </a:pPr>
            <a:r>
              <a:rPr lang="en-US" b="1" dirty="0"/>
              <a:t>Desktops:</a:t>
            </a:r>
          </a:p>
          <a:p>
            <a:pPr lvl="1">
              <a:lnSpc>
                <a:spcPct val="80000"/>
              </a:lnSpc>
            </a:pPr>
            <a:r>
              <a:rPr lang="en-US" b="1" dirty="0"/>
              <a:t>Laptops:</a:t>
            </a:r>
          </a:p>
          <a:p>
            <a:pPr lvl="1">
              <a:lnSpc>
                <a:spcPct val="80000"/>
              </a:lnSpc>
            </a:pPr>
            <a:r>
              <a:rPr lang="en-US" b="1" dirty="0"/>
              <a:t>Personal Digital Assistants (PDAs):</a:t>
            </a:r>
          </a:p>
          <a:p>
            <a:pPr lvl="1">
              <a:lnSpc>
                <a:spcPct val="80000"/>
              </a:lnSpc>
            </a:pPr>
            <a:endParaRPr lang="en-US" dirty="0"/>
          </a:p>
        </p:txBody>
      </p:sp>
      <p:sp>
        <p:nvSpPr>
          <p:cNvPr id="5" name="Date Placeholder 4"/>
          <p:cNvSpPr>
            <a:spLocks noGrp="1"/>
          </p:cNvSpPr>
          <p:nvPr>
            <p:ph type="dt" sz="half" idx="10"/>
          </p:nvPr>
        </p:nvSpPr>
        <p:spPr/>
        <p:txBody>
          <a:bodyPr/>
          <a:lstStyle/>
          <a:p>
            <a:fld id="{AA754E9B-4231-430A-AEBC-85DFF7E5DFF7}" type="datetime4">
              <a:rPr lang="en-US" smtClean="0"/>
              <a:t>April 23,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11</a:t>
            </a:fld>
            <a:endParaRPr lang="en-US"/>
          </a:p>
        </p:txBody>
      </p:sp>
      <p:sp>
        <p:nvSpPr>
          <p:cNvPr id="2" name="Title 1"/>
          <p:cNvSpPr>
            <a:spLocks noGrp="1"/>
          </p:cNvSpPr>
          <p:nvPr>
            <p:ph type="title"/>
          </p:nvPr>
        </p:nvSpPr>
        <p:spPr>
          <a:xfrm>
            <a:off x="1998783" y="339611"/>
            <a:ext cx="8413652" cy="523998"/>
          </a:xfrm>
        </p:spPr>
        <p:txBody>
          <a:bodyPr>
            <a:noAutofit/>
          </a:bodyPr>
          <a:lstStyle/>
          <a:p>
            <a:pPr algn="l"/>
            <a:r>
              <a:rPr lang="en-US" sz="3200" b="1" dirty="0">
                <a:solidFill>
                  <a:schemeClr val="bg1"/>
                </a:solidFill>
              </a:rPr>
              <a:t>Types of Computers </a:t>
            </a:r>
          </a:p>
        </p:txBody>
      </p:sp>
      <p:cxnSp>
        <p:nvCxnSpPr>
          <p:cNvPr id="10" name="Straight Connector 9"/>
          <p:cNvCxnSpPr/>
          <p:nvPr/>
        </p:nvCxnSpPr>
        <p:spPr>
          <a:xfrm>
            <a:off x="2116667" y="759655"/>
            <a:ext cx="833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011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A754E9B-4231-430A-AEBC-85DFF7E5DFF7}" type="datetime4">
              <a:rPr lang="en-US" smtClean="0"/>
              <a:t>April 23,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12</a:t>
            </a:fld>
            <a:endParaRPr lang="en-US"/>
          </a:p>
        </p:txBody>
      </p:sp>
      <p:sp>
        <p:nvSpPr>
          <p:cNvPr id="2" name="Title 1"/>
          <p:cNvSpPr>
            <a:spLocks noGrp="1"/>
          </p:cNvSpPr>
          <p:nvPr>
            <p:ph type="title"/>
          </p:nvPr>
        </p:nvSpPr>
        <p:spPr>
          <a:xfrm>
            <a:off x="1998783" y="339611"/>
            <a:ext cx="8413652" cy="523998"/>
          </a:xfrm>
        </p:spPr>
        <p:txBody>
          <a:bodyPr>
            <a:noAutofit/>
          </a:bodyPr>
          <a:lstStyle/>
          <a:p>
            <a:pPr algn="l"/>
            <a:r>
              <a:rPr lang="en-US" sz="3200" b="1" dirty="0">
                <a:solidFill>
                  <a:schemeClr val="bg1"/>
                </a:solidFill>
              </a:rPr>
              <a:t>Types of Computers  </a:t>
            </a:r>
          </a:p>
        </p:txBody>
      </p:sp>
      <p:cxnSp>
        <p:nvCxnSpPr>
          <p:cNvPr id="10" name="Straight Connector 9"/>
          <p:cNvCxnSpPr/>
          <p:nvPr/>
        </p:nvCxnSpPr>
        <p:spPr>
          <a:xfrm>
            <a:off x="2116667" y="759655"/>
            <a:ext cx="8331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2" descr="http://t1.ftcdn.net/jpg/00/05/02/74/400_F_5027451_YgR7UPtdq3ISTTubJipr0qiOtwhfh2l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67" y="999067"/>
            <a:ext cx="3503795" cy="296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ttp://i.i.com.com/cnwk.1d/i/bto/20071129/ibm_mainframe_t-rex_270x32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7467" y="759655"/>
            <a:ext cx="2061633" cy="246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http://www.warepin.com/wp-content/uploads/2009/11/computer-470x47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2949" y="1055774"/>
            <a:ext cx="2937933" cy="293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http://www.insidemind.net/wp-content/uploads/2010/03/ipaq-pda-pocket-pc.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8818" y="3769778"/>
            <a:ext cx="2410883" cy="241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036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31" y="988474"/>
            <a:ext cx="10882702" cy="5471829"/>
          </a:xfrm>
        </p:spPr>
        <p:txBody>
          <a:bodyPr>
            <a:normAutofit fontScale="92500" lnSpcReduction="10000"/>
          </a:bodyPr>
          <a:lstStyle/>
          <a:p>
            <a:pPr marL="0" indent="0">
              <a:lnSpc>
                <a:spcPct val="80000"/>
              </a:lnSpc>
              <a:buNone/>
            </a:pPr>
            <a:r>
              <a:rPr lang="en-US" sz="3200" dirty="0"/>
              <a:t>Before you decide purchasing a computer:</a:t>
            </a:r>
          </a:p>
          <a:p>
            <a:pPr marL="971550" lvl="1" indent="-514350">
              <a:lnSpc>
                <a:spcPct val="80000"/>
              </a:lnSpc>
              <a:buFont typeface="+mj-lt"/>
              <a:buAutoNum type="arabicPeriod"/>
            </a:pPr>
            <a:r>
              <a:rPr lang="en-US" sz="2800" dirty="0" smtClean="0"/>
              <a:t>Know </a:t>
            </a:r>
            <a:r>
              <a:rPr lang="en-US" sz="2800" dirty="0"/>
              <a:t>your requirements and purpose </a:t>
            </a:r>
          </a:p>
          <a:p>
            <a:pPr marL="971550" lvl="1" indent="-514350">
              <a:lnSpc>
                <a:spcPct val="80000"/>
              </a:lnSpc>
              <a:buFont typeface="+mj-lt"/>
              <a:buAutoNum type="arabicPeriod"/>
            </a:pPr>
            <a:r>
              <a:rPr lang="en-US" sz="2800" dirty="0" smtClean="0"/>
              <a:t>Does </a:t>
            </a:r>
            <a:r>
              <a:rPr lang="en-US" sz="2800" dirty="0"/>
              <a:t>your requirement need high </a:t>
            </a:r>
            <a:r>
              <a:rPr lang="en-US" sz="2800" dirty="0" smtClean="0"/>
              <a:t>graphics? </a:t>
            </a:r>
            <a:endParaRPr lang="en-US" sz="2800" dirty="0"/>
          </a:p>
          <a:p>
            <a:pPr marL="971550" lvl="1" indent="-514350">
              <a:lnSpc>
                <a:spcPct val="80000"/>
              </a:lnSpc>
              <a:buFont typeface="+mj-lt"/>
              <a:buAutoNum type="arabicPeriod"/>
            </a:pPr>
            <a:r>
              <a:rPr lang="en-US" sz="2800" dirty="0"/>
              <a:t>Do you carry </a:t>
            </a:r>
            <a:r>
              <a:rPr lang="en-US" sz="2800" dirty="0" smtClean="0"/>
              <a:t>it and </a:t>
            </a:r>
            <a:r>
              <a:rPr lang="en-US" sz="2800" dirty="0"/>
              <a:t>travel long </a:t>
            </a:r>
            <a:r>
              <a:rPr lang="en-US" sz="2800" dirty="0" smtClean="0"/>
              <a:t>distance? </a:t>
            </a:r>
            <a:endParaRPr lang="en-US" sz="2800" dirty="0"/>
          </a:p>
          <a:p>
            <a:pPr marL="971550" lvl="1" indent="-514350">
              <a:lnSpc>
                <a:spcPct val="80000"/>
              </a:lnSpc>
              <a:buFont typeface="+mj-lt"/>
              <a:buAutoNum type="arabicPeriod"/>
            </a:pPr>
            <a:r>
              <a:rPr lang="en-US" sz="2800" dirty="0"/>
              <a:t>How much </a:t>
            </a:r>
            <a:r>
              <a:rPr lang="en-US" sz="2800" dirty="0" smtClean="0"/>
              <a:t>do you </a:t>
            </a:r>
            <a:r>
              <a:rPr lang="en-US" sz="2800" dirty="0"/>
              <a:t>want to </a:t>
            </a:r>
            <a:r>
              <a:rPr lang="en-US" sz="2800" dirty="0" smtClean="0"/>
              <a:t>invest?</a:t>
            </a:r>
            <a:endParaRPr lang="en-US" sz="2800" dirty="0"/>
          </a:p>
          <a:p>
            <a:pPr marL="971550" lvl="1" indent="-514350">
              <a:lnSpc>
                <a:spcPct val="80000"/>
              </a:lnSpc>
              <a:buFont typeface="+mj-lt"/>
              <a:buAutoNum type="arabicPeriod"/>
            </a:pPr>
            <a:r>
              <a:rPr lang="en-US" sz="2800" dirty="0"/>
              <a:t>Battery  </a:t>
            </a:r>
          </a:p>
          <a:p>
            <a:pPr marL="0" indent="0">
              <a:lnSpc>
                <a:spcPct val="80000"/>
              </a:lnSpc>
              <a:buNone/>
            </a:pPr>
            <a:r>
              <a:rPr lang="en-US" sz="3200" dirty="0" smtClean="0"/>
              <a:t>First:</a:t>
            </a:r>
            <a:endParaRPr lang="en-US" sz="3200" dirty="0"/>
          </a:p>
          <a:p>
            <a:pPr lvl="1">
              <a:lnSpc>
                <a:spcPct val="80000"/>
              </a:lnSpc>
            </a:pPr>
            <a:r>
              <a:rPr lang="en-US" sz="2800" dirty="0"/>
              <a:t>Processor speed, type and its version </a:t>
            </a:r>
          </a:p>
          <a:p>
            <a:pPr lvl="1">
              <a:lnSpc>
                <a:spcPct val="80000"/>
              </a:lnSpc>
            </a:pPr>
            <a:r>
              <a:rPr lang="en-US" sz="2800" dirty="0"/>
              <a:t>Memory </a:t>
            </a:r>
          </a:p>
          <a:p>
            <a:pPr lvl="1">
              <a:lnSpc>
                <a:spcPct val="80000"/>
              </a:lnSpc>
            </a:pPr>
            <a:r>
              <a:rPr lang="en-US" sz="2800" dirty="0"/>
              <a:t>Disc storage size  or screen </a:t>
            </a:r>
            <a:r>
              <a:rPr lang="en-US" sz="2800" dirty="0" smtClean="0"/>
              <a:t>size</a:t>
            </a:r>
            <a:endParaRPr lang="en-US" sz="2800" dirty="0" smtClean="0">
              <a:sym typeface="Wingdings" panose="05000000000000000000" pitchFamily="2" charset="2"/>
            </a:endParaRPr>
          </a:p>
          <a:p>
            <a:pPr marL="0" indent="0">
              <a:lnSpc>
                <a:spcPct val="80000"/>
              </a:lnSpc>
              <a:buNone/>
            </a:pPr>
            <a:r>
              <a:rPr lang="en-US" sz="3200" dirty="0" smtClean="0">
                <a:sym typeface="Wingdings" panose="05000000000000000000" pitchFamily="2" charset="2"/>
              </a:rPr>
              <a:t>Second:</a:t>
            </a:r>
          </a:p>
          <a:p>
            <a:pPr lvl="1">
              <a:lnSpc>
                <a:spcPct val="80000"/>
              </a:lnSpc>
            </a:pPr>
            <a:r>
              <a:rPr lang="en-US" sz="2800" dirty="0" smtClean="0">
                <a:sym typeface="Wingdings" panose="05000000000000000000" pitchFamily="2" charset="2"/>
              </a:rPr>
              <a:t>Weight </a:t>
            </a:r>
            <a:endParaRPr lang="en-US" sz="2800" dirty="0">
              <a:sym typeface="Wingdings" panose="05000000000000000000" pitchFamily="2" charset="2"/>
            </a:endParaRPr>
          </a:p>
          <a:p>
            <a:pPr lvl="1">
              <a:lnSpc>
                <a:spcPct val="80000"/>
              </a:lnSpc>
            </a:pPr>
            <a:r>
              <a:rPr lang="en-US" sz="2800" dirty="0">
                <a:sym typeface="Wingdings" panose="05000000000000000000" pitchFamily="2" charset="2"/>
              </a:rPr>
              <a:t>Battery power </a:t>
            </a:r>
          </a:p>
          <a:p>
            <a:pPr lvl="1">
              <a:lnSpc>
                <a:spcPct val="80000"/>
              </a:lnSpc>
            </a:pPr>
            <a:r>
              <a:rPr lang="en-US" sz="2800" dirty="0" smtClean="0">
                <a:sym typeface="Wingdings" panose="05000000000000000000" pitchFamily="2" charset="2"/>
              </a:rPr>
              <a:t>Available </a:t>
            </a:r>
            <a:r>
              <a:rPr lang="en-US" sz="2800" dirty="0">
                <a:sym typeface="Wingdings" panose="05000000000000000000" pitchFamily="2" charset="2"/>
              </a:rPr>
              <a:t>p</a:t>
            </a:r>
            <a:r>
              <a:rPr lang="en-US" sz="2800" dirty="0" smtClean="0">
                <a:sym typeface="Wingdings" panose="05000000000000000000" pitchFamily="2" charset="2"/>
              </a:rPr>
              <a:t>orts </a:t>
            </a:r>
            <a:r>
              <a:rPr lang="en-US" sz="2800" dirty="0">
                <a:sym typeface="Wingdings" panose="05000000000000000000" pitchFamily="2" charset="2"/>
              </a:rPr>
              <a:t>and DVD/BD type  </a:t>
            </a:r>
          </a:p>
          <a:p>
            <a:pPr marL="457200" lvl="1" indent="0">
              <a:lnSpc>
                <a:spcPct val="80000"/>
              </a:lnSpc>
              <a:buNone/>
            </a:pPr>
            <a:endParaRPr lang="en-US" sz="2800" dirty="0">
              <a:sym typeface="Wingdings" panose="05000000000000000000" pitchFamily="2" charset="2"/>
            </a:endParaRPr>
          </a:p>
          <a:p>
            <a:pPr marL="0" indent="0">
              <a:lnSpc>
                <a:spcPct val="80000"/>
              </a:lnSpc>
              <a:buNone/>
            </a:pPr>
            <a:endParaRPr lang="en-US" sz="3200" dirty="0"/>
          </a:p>
          <a:p>
            <a:pPr marL="457200" lvl="1" indent="0">
              <a:lnSpc>
                <a:spcPct val="80000"/>
              </a:lnSpc>
              <a:buNone/>
            </a:pPr>
            <a:endParaRPr lang="en-US" sz="2800" dirty="0"/>
          </a:p>
          <a:p>
            <a:pPr marL="457200" lvl="1" indent="0">
              <a:lnSpc>
                <a:spcPct val="80000"/>
              </a:lnSpc>
              <a:buNone/>
            </a:pPr>
            <a:endParaRPr lang="en-US" sz="2800" dirty="0"/>
          </a:p>
        </p:txBody>
      </p:sp>
      <p:sp>
        <p:nvSpPr>
          <p:cNvPr id="5" name="Date Placeholder 4"/>
          <p:cNvSpPr>
            <a:spLocks noGrp="1"/>
          </p:cNvSpPr>
          <p:nvPr>
            <p:ph type="dt" sz="half" idx="10"/>
          </p:nvPr>
        </p:nvSpPr>
        <p:spPr/>
        <p:txBody>
          <a:bodyPr/>
          <a:lstStyle/>
          <a:p>
            <a:fld id="{AA754E9B-4231-430A-AEBC-85DFF7E5DFF7}" type="datetime4">
              <a:rPr lang="en-US" smtClean="0"/>
              <a:t>April 23,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13</a:t>
            </a:fld>
            <a:endParaRPr lang="en-US"/>
          </a:p>
        </p:txBody>
      </p:sp>
      <p:sp>
        <p:nvSpPr>
          <p:cNvPr id="2" name="Title 1"/>
          <p:cNvSpPr>
            <a:spLocks noGrp="1"/>
          </p:cNvSpPr>
          <p:nvPr>
            <p:ph type="title"/>
          </p:nvPr>
        </p:nvSpPr>
        <p:spPr>
          <a:xfrm>
            <a:off x="624579" y="319383"/>
            <a:ext cx="9166090" cy="880543"/>
          </a:xfrm>
        </p:spPr>
        <p:txBody>
          <a:bodyPr>
            <a:noAutofit/>
          </a:bodyPr>
          <a:lstStyle/>
          <a:p>
            <a:pPr lvl="1" algn="l" rtl="0">
              <a:lnSpc>
                <a:spcPct val="90000"/>
              </a:lnSpc>
              <a:spcBef>
                <a:spcPct val="0"/>
              </a:spcBef>
            </a:pPr>
            <a:r>
              <a:rPr lang="en-US" sz="3200" b="1" kern="1200" dirty="0">
                <a:solidFill>
                  <a:schemeClr val="bg1"/>
                </a:solidFill>
                <a:latin typeface="+mj-lt"/>
                <a:ea typeface="+mj-ea"/>
                <a:cs typeface="+mj-cs"/>
              </a:rPr>
              <a:t>Major parts </a:t>
            </a:r>
            <a:r>
              <a:rPr lang="en-US" sz="3200" b="1" kern="1200" dirty="0" smtClean="0">
                <a:solidFill>
                  <a:schemeClr val="bg1"/>
                </a:solidFill>
                <a:latin typeface="+mj-lt"/>
                <a:ea typeface="+mj-ea"/>
                <a:cs typeface="+mj-cs"/>
              </a:rPr>
              <a:t>to consider </a:t>
            </a:r>
            <a:r>
              <a:rPr lang="en-US" sz="3200" b="1" kern="1200" dirty="0">
                <a:solidFill>
                  <a:schemeClr val="bg1"/>
                </a:solidFill>
                <a:latin typeface="+mj-lt"/>
                <a:ea typeface="+mj-ea"/>
                <a:cs typeface="+mj-cs"/>
              </a:rPr>
              <a:t>during purchasing a computer </a:t>
            </a:r>
            <a:r>
              <a:rPr lang="en-US" b="1" i="1" dirty="0">
                <a:solidFill>
                  <a:schemeClr val="bg1"/>
                </a:solidFill>
              </a:rPr>
              <a:t/>
            </a:r>
            <a:br>
              <a:rPr lang="en-US" b="1" i="1" dirty="0">
                <a:solidFill>
                  <a:schemeClr val="bg1"/>
                </a:solidFill>
              </a:rPr>
            </a:br>
            <a:endParaRPr lang="en-US" sz="3200" b="1" dirty="0">
              <a:solidFill>
                <a:schemeClr val="bg1"/>
              </a:solidFill>
            </a:endParaRPr>
          </a:p>
        </p:txBody>
      </p:sp>
      <p:cxnSp>
        <p:nvCxnSpPr>
          <p:cNvPr id="10" name="Straight Connector 9"/>
          <p:cNvCxnSpPr/>
          <p:nvPr/>
        </p:nvCxnSpPr>
        <p:spPr>
          <a:xfrm>
            <a:off x="2116667" y="759655"/>
            <a:ext cx="833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34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969" y="1767840"/>
            <a:ext cx="10515600" cy="4334510"/>
          </a:xfrm>
        </p:spPr>
        <p:txBody>
          <a:bodyPr>
            <a:normAutofit/>
          </a:bodyPr>
          <a:lstStyle/>
          <a:p>
            <a:r>
              <a:rPr lang="en-US" altLang="en-US" dirty="0" smtClean="0">
                <a:ea typeface="ＭＳ Ｐゴシック" panose="020B0600070205080204" pitchFamily="34" charset="-128"/>
              </a:rPr>
              <a:t>A </a:t>
            </a:r>
            <a:r>
              <a:rPr lang="en-US" altLang="en-US" dirty="0">
                <a:ea typeface="ＭＳ Ｐゴシック" panose="020B0600070205080204" pitchFamily="34" charset="-128"/>
              </a:rPr>
              <a:t>collection of computing devices connected in order to communicate and share resources</a:t>
            </a:r>
          </a:p>
          <a:p>
            <a:r>
              <a:rPr lang="en-US" altLang="en-US" dirty="0">
                <a:ea typeface="ＭＳ Ｐゴシック" panose="020B0600070205080204" pitchFamily="34" charset="-128"/>
              </a:rPr>
              <a:t>Connections between computing devices can be physical using wires or cables or wireless using radio waves or infrared signals</a:t>
            </a:r>
          </a:p>
          <a:p>
            <a:pPr marL="514350" indent="-457200"/>
            <a:r>
              <a:rPr lang="en-US" altLang="en-US" dirty="0">
                <a:ea typeface="ＭＳ Ｐゴシック" panose="020B0600070205080204" pitchFamily="34" charset="-128"/>
              </a:rPr>
              <a:t>Any device on a network </a:t>
            </a:r>
            <a:r>
              <a:rPr lang="en-US" altLang="en-US" dirty="0" smtClean="0">
                <a:ea typeface="ＭＳ Ｐゴシック" panose="020B0600070205080204" pitchFamily="34" charset="-128"/>
              </a:rPr>
              <a:t>is called </a:t>
            </a:r>
            <a:r>
              <a:rPr lang="en-US" altLang="en-US" dirty="0">
                <a:solidFill>
                  <a:srgbClr val="0070C0"/>
                </a:solidFill>
                <a:ea typeface="ＭＳ Ｐゴシック" panose="020B0600070205080204" pitchFamily="34" charset="-128"/>
              </a:rPr>
              <a:t>Node or Host </a:t>
            </a:r>
          </a:p>
          <a:p>
            <a:pPr marL="514350" indent="-457200"/>
            <a:r>
              <a:rPr lang="en-US" altLang="en-US" dirty="0">
                <a:ea typeface="ＭＳ Ｐゴシック" panose="020B0600070205080204" pitchFamily="34" charset="-128"/>
              </a:rPr>
              <a:t>The speed with which data is moved from one place to another</a:t>
            </a:r>
            <a:r>
              <a:rPr lang="en-US" altLang="en-US" b="1" dirty="0">
                <a:ea typeface="ＭＳ Ｐゴシック" panose="020B0600070205080204" pitchFamily="34" charset="-128"/>
              </a:rPr>
              <a:t> </a:t>
            </a:r>
            <a:r>
              <a:rPr lang="en-US" altLang="en-US" dirty="0">
                <a:ea typeface="ＭＳ Ｐゴシック" panose="020B0600070205080204" pitchFamily="34" charset="-128"/>
              </a:rPr>
              <a:t>on a network bandwidth (</a:t>
            </a:r>
            <a:r>
              <a:rPr lang="en-US" altLang="en-US" i="1" dirty="0">
                <a:solidFill>
                  <a:srgbClr val="00B0F0"/>
                </a:solidFill>
                <a:ea typeface="ＭＳ Ｐゴシック" panose="020B0600070205080204" pitchFamily="34" charset="-128"/>
              </a:rPr>
              <a:t>data transfer rate</a:t>
            </a:r>
            <a:r>
              <a:rPr lang="en-US" altLang="en-US" dirty="0">
                <a:ea typeface="ＭＳ Ｐゴシック" panose="020B0600070205080204" pitchFamily="34" charset="-128"/>
              </a:rPr>
              <a:t>)</a:t>
            </a:r>
          </a:p>
          <a:p>
            <a:pPr marL="514350" indent="-457200">
              <a:defRPr/>
            </a:pPr>
            <a:r>
              <a:rPr lang="en-US" altLang="en-US" dirty="0">
                <a:ea typeface="ＭＳ Ｐゴシック" panose="020B0600070205080204" pitchFamily="34" charset="-128"/>
              </a:rPr>
              <a:t>A set of rules that defines how data is formatted and processed on a network is called Protocols </a:t>
            </a:r>
          </a:p>
          <a:p>
            <a:pPr marL="514350" indent="-457200">
              <a:defRPr/>
            </a:pPr>
            <a:endParaRPr lang="en-US" altLang="en-US" dirty="0">
              <a:ea typeface="ＭＳ Ｐゴシック" panose="020B0600070205080204" pitchFamily="34" charset="-128"/>
            </a:endParaRPr>
          </a:p>
          <a:p>
            <a:pPr marL="514350" indent="-457200"/>
            <a:endParaRPr lang="en-US" altLang="en-US" b="1" dirty="0">
              <a:ea typeface="ＭＳ Ｐゴシック" panose="020B0600070205080204" pitchFamily="34" charset="-128"/>
            </a:endParaRPr>
          </a:p>
          <a:p>
            <a:endParaRPr lang="en-US" altLang="en-US" dirty="0">
              <a:ea typeface="ＭＳ Ｐゴシック" panose="020B0600070205080204" pitchFamily="34" charset="-128"/>
            </a:endParaRPr>
          </a:p>
          <a:p>
            <a:pPr marL="0" lv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59263" y="335635"/>
            <a:ext cx="8413652" cy="523998"/>
          </a:xfrm>
        </p:spPr>
        <p:txBody>
          <a:bodyPr>
            <a:noAutofit/>
          </a:bodyPr>
          <a:lstStyle/>
          <a:p>
            <a:pPr marL="0" indent="0" algn="l"/>
            <a:r>
              <a:rPr lang="en-US" altLang="en-US" sz="3500" b="1" dirty="0">
                <a:solidFill>
                  <a:schemeClr val="bg1"/>
                </a:solidFill>
                <a:ea typeface="ＭＳ Ｐゴシック" panose="020B0600070205080204" pitchFamily="34" charset="-128"/>
              </a:rPr>
              <a:t>Computer networks</a:t>
            </a:r>
            <a:r>
              <a:rPr lang="en-US" altLang="en-US" sz="3500" dirty="0">
                <a:solidFill>
                  <a:schemeClr val="bg1"/>
                </a:solidFill>
                <a:ea typeface="ＭＳ Ｐゴシック" panose="020B0600070205080204" pitchFamily="34" charset="-128"/>
              </a:rPr>
              <a:t>   </a:t>
            </a:r>
          </a:p>
        </p:txBody>
      </p:sp>
      <p:cxnSp>
        <p:nvCxnSpPr>
          <p:cNvPr id="9" name="Straight Connector 8"/>
          <p:cNvCxnSpPr/>
          <p:nvPr/>
        </p:nvCxnSpPr>
        <p:spPr>
          <a:xfrm>
            <a:off x="1205653" y="736990"/>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59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pPr marL="514350" indent="-514350">
              <a:buFont typeface="+mj-lt"/>
              <a:buAutoNum type="arabicPeriod"/>
            </a:pPr>
            <a:endParaRPr lang="en-US" dirty="0" smtClean="0">
              <a:solidFill>
                <a:srgbClr val="FF0000"/>
              </a:solidFill>
            </a:endParaRPr>
          </a:p>
          <a:p>
            <a:pPr marL="0" indent="0">
              <a:buNone/>
            </a:pPr>
            <a:endParaRPr lang="en-US" dirty="0" smtClean="0">
              <a:solidFill>
                <a:srgbClr val="FF0000"/>
              </a:solidFill>
            </a:endParaRPr>
          </a:p>
          <a:p>
            <a:pPr marL="514350" indent="-514350">
              <a:buFont typeface="+mj-lt"/>
              <a:buAutoNum type="arabicPeriod"/>
            </a:pPr>
            <a:r>
              <a:rPr lang="en-US" dirty="0" smtClean="0">
                <a:solidFill>
                  <a:schemeClr val="tx1"/>
                </a:solidFill>
              </a:rPr>
              <a:t>Local </a:t>
            </a:r>
            <a:r>
              <a:rPr lang="en-US" dirty="0">
                <a:solidFill>
                  <a:schemeClr val="tx1"/>
                </a:solidFill>
              </a:rPr>
              <a:t>Area network (LAN)</a:t>
            </a:r>
          </a:p>
          <a:p>
            <a:pPr marL="0" indent="0">
              <a:buNone/>
            </a:pPr>
            <a:r>
              <a:rPr lang="en-US" altLang="en-US" dirty="0">
                <a:solidFill>
                  <a:schemeClr val="tx1"/>
                </a:solidFill>
                <a:ea typeface="ＭＳ Ｐゴシック" panose="020B0600070205080204" pitchFamily="34" charset="-128"/>
              </a:rPr>
              <a:t>A network that connects a relatively small number of machines in a relatively close geographical area</a:t>
            </a:r>
          </a:p>
          <a:p>
            <a:pPr marL="520700" lvl="1" indent="0">
              <a:spcBef>
                <a:spcPct val="50000"/>
              </a:spcBef>
              <a:buNone/>
            </a:pPr>
            <a:r>
              <a:rPr lang="en-US" altLang="en-US" b="1" dirty="0">
                <a:solidFill>
                  <a:schemeClr val="tx1"/>
                </a:solidFill>
                <a:ea typeface="ＭＳ Ｐゴシック" panose="020B0600070205080204" pitchFamily="34" charset="-128"/>
              </a:rPr>
              <a:t>Ring topology</a:t>
            </a:r>
            <a:r>
              <a:rPr lang="en-US" altLang="en-US" dirty="0">
                <a:solidFill>
                  <a:schemeClr val="tx1"/>
                </a:solidFill>
                <a:ea typeface="ＭＳ Ｐゴシック" panose="020B0600070205080204" pitchFamily="34" charset="-128"/>
              </a:rPr>
              <a:t>   connects all nodes in a closed loop on which messages travel in one direction</a:t>
            </a:r>
          </a:p>
          <a:p>
            <a:pPr marL="520700" lvl="1" indent="0">
              <a:spcBef>
                <a:spcPct val="50000"/>
              </a:spcBef>
              <a:buNone/>
            </a:pPr>
            <a:r>
              <a:rPr lang="en-US" altLang="en-US" b="1" dirty="0">
                <a:solidFill>
                  <a:schemeClr val="tx1"/>
                </a:solidFill>
                <a:ea typeface="ＭＳ Ｐゴシック" panose="020B0600070205080204" pitchFamily="34" charset="-128"/>
              </a:rPr>
              <a:t>Star topology</a:t>
            </a:r>
            <a:r>
              <a:rPr lang="en-US" altLang="en-US" dirty="0">
                <a:solidFill>
                  <a:schemeClr val="tx1"/>
                </a:solidFill>
                <a:ea typeface="ＭＳ Ｐゴシック" panose="020B0600070205080204" pitchFamily="34" charset="-128"/>
              </a:rPr>
              <a:t>   centers around one node to which all others are connected and through which all messages are sent</a:t>
            </a:r>
          </a:p>
          <a:p>
            <a:pPr marL="520700" lvl="1" indent="0">
              <a:spcBef>
                <a:spcPct val="50000"/>
              </a:spcBef>
              <a:buNone/>
            </a:pPr>
            <a:r>
              <a:rPr lang="en-US" altLang="en-US" b="1" dirty="0">
                <a:solidFill>
                  <a:schemeClr val="tx1"/>
                </a:solidFill>
                <a:ea typeface="ＭＳ Ｐゴシック" panose="020B0600070205080204" pitchFamily="34" charset="-128"/>
              </a:rPr>
              <a:t>Bus topology</a:t>
            </a:r>
            <a:r>
              <a:rPr lang="en-US" altLang="en-US" dirty="0">
                <a:solidFill>
                  <a:schemeClr val="tx1"/>
                </a:solidFill>
                <a:ea typeface="ＭＳ Ｐゴシック" panose="020B0600070205080204" pitchFamily="34" charset="-128"/>
              </a:rPr>
              <a:t>    nodes are connected to a single communication line that carries messages in both directions</a:t>
            </a:r>
          </a:p>
          <a:p>
            <a:pPr marL="457200" lvl="1" indent="0">
              <a:buNone/>
            </a:pPr>
            <a:endParaRPr lang="en-US" dirty="0"/>
          </a:p>
          <a:p>
            <a:pPr marL="0" lv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454463" y="619392"/>
            <a:ext cx="8413652" cy="523998"/>
          </a:xfrm>
        </p:spPr>
        <p:txBody>
          <a:bodyPr>
            <a:noAutofit/>
          </a:bodyPr>
          <a:lstStyle/>
          <a:p>
            <a:pPr lvl="1" algn="l" rtl="0">
              <a:lnSpc>
                <a:spcPct val="90000"/>
              </a:lnSpc>
              <a:spcBef>
                <a:spcPct val="0"/>
              </a:spcBef>
            </a:pPr>
            <a:r>
              <a:rPr lang="en-US" sz="3200" b="1" dirty="0">
                <a:solidFill>
                  <a:schemeClr val="bg1"/>
                </a:solidFill>
              </a:rPr>
              <a:t>Types of Networking </a:t>
            </a:r>
            <a:r>
              <a:rPr lang="en-US" sz="3200" dirty="0"/>
              <a:t/>
            </a:r>
            <a:br>
              <a:rPr lang="en-US" sz="3200" dirty="0"/>
            </a:br>
            <a:endParaRPr lang="en-US" sz="3200" dirty="0">
              <a:solidFill>
                <a:srgbClr val="0070C0"/>
              </a:solidFill>
            </a:endParaRPr>
          </a:p>
        </p:txBody>
      </p:sp>
      <p:cxnSp>
        <p:nvCxnSpPr>
          <p:cNvPr id="9" name="Straight Connector 8"/>
          <p:cNvCxnSpPr/>
          <p:nvPr/>
        </p:nvCxnSpPr>
        <p:spPr>
          <a:xfrm>
            <a:off x="342053" y="1143390"/>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50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pPr marL="0" lvl="0" indent="0">
              <a:buNone/>
            </a:pPr>
            <a:r>
              <a:rPr lang="en-US" i="1" dirty="0" smtClean="0"/>
              <a:t>Ring, star and bus </a:t>
            </a: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443653" y="408377"/>
            <a:ext cx="8413652" cy="523998"/>
          </a:xfrm>
        </p:spPr>
        <p:txBody>
          <a:bodyPr>
            <a:noAutofit/>
          </a:bodyPr>
          <a:lstStyle/>
          <a:p>
            <a:pPr marL="0" lvl="0" indent="0" algn="l"/>
            <a:r>
              <a:rPr lang="en-US" sz="3500" b="1" dirty="0"/>
              <a:t>Types of LAN</a:t>
            </a:r>
          </a:p>
        </p:txBody>
      </p:sp>
      <p:cxnSp>
        <p:nvCxnSpPr>
          <p:cNvPr id="9" name="Straight Connector 8"/>
          <p:cNvCxnSpPr/>
          <p:nvPr/>
        </p:nvCxnSpPr>
        <p:spPr>
          <a:xfrm>
            <a:off x="443653" y="932375"/>
            <a:ext cx="81788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391478" y="1812483"/>
            <a:ext cx="8314916" cy="3612286"/>
            <a:chOff x="1391478" y="1812483"/>
            <a:chExt cx="8314916" cy="3612286"/>
          </a:xfrm>
        </p:grpSpPr>
        <p:pic>
          <p:nvPicPr>
            <p:cNvPr id="1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1478" y="1812483"/>
              <a:ext cx="8314916" cy="348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671242" y="5055437"/>
              <a:ext cx="2367357" cy="369332"/>
            </a:xfrm>
            <a:prstGeom prst="rect">
              <a:avLst/>
            </a:prstGeom>
            <a:solidFill>
              <a:schemeClr val="bg1"/>
            </a:solidFill>
          </p:spPr>
          <p:txBody>
            <a:bodyPr wrap="square" rtlCol="0">
              <a:spAutoFit/>
            </a:bodyPr>
            <a:lstStyle/>
            <a:p>
              <a:endParaRPr lang="en-US" dirty="0"/>
            </a:p>
          </p:txBody>
        </p:sp>
      </p:grpSp>
    </p:spTree>
    <p:extLst>
      <p:ext uri="{BB962C8B-B14F-4D97-AF65-F5344CB8AC3E}">
        <p14:creationId xmlns:p14="http://schemas.microsoft.com/office/powerpoint/2010/main" val="2834063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216504"/>
          </a:xfrm>
        </p:spPr>
        <p:txBody>
          <a:bodyPr>
            <a:normAutofit fontScale="92500" lnSpcReduction="20000"/>
          </a:bodyPr>
          <a:lstStyle/>
          <a:p>
            <a:pPr lvl="1"/>
            <a:r>
              <a:rPr lang="en-US" altLang="en-US" sz="3000" dirty="0"/>
              <a:t>	</a:t>
            </a:r>
            <a:endParaRPr lang="en-US" altLang="en-US" sz="3000" dirty="0" smtClean="0"/>
          </a:p>
          <a:p>
            <a:pPr lvl="1"/>
            <a:r>
              <a:rPr lang="en-US" altLang="en-US" sz="3000" dirty="0" smtClean="0">
                <a:solidFill>
                  <a:schemeClr val="tx1"/>
                </a:solidFill>
              </a:rPr>
              <a:t>The </a:t>
            </a:r>
            <a:r>
              <a:rPr lang="en-US" altLang="en-US" sz="3000" b="1" dirty="0">
                <a:solidFill>
                  <a:schemeClr val="tx1"/>
                </a:solidFill>
              </a:rPr>
              <a:t>Internet,</a:t>
            </a:r>
            <a:r>
              <a:rPr lang="en-US" altLang="en-US" sz="3000" dirty="0">
                <a:solidFill>
                  <a:schemeClr val="tx1"/>
                </a:solidFill>
              </a:rPr>
              <a:t> as we know it today, is essentially the ultimate wide-area network, spanning the entire </a:t>
            </a:r>
            <a:r>
              <a:rPr lang="en-US" altLang="en-US" sz="3000" dirty="0" smtClean="0">
                <a:solidFill>
                  <a:schemeClr val="tx1"/>
                </a:solidFill>
              </a:rPr>
              <a:t>globe</a:t>
            </a:r>
          </a:p>
          <a:p>
            <a:pPr marL="457200" lvl="1" indent="0">
              <a:buNone/>
            </a:pPr>
            <a:endParaRPr lang="en-US" altLang="en-US" sz="3000" dirty="0">
              <a:solidFill>
                <a:schemeClr val="tx1"/>
              </a:solidFill>
            </a:endParaRPr>
          </a:p>
          <a:p>
            <a:pPr lvl="1"/>
            <a:r>
              <a:rPr lang="en-US" altLang="en-US" sz="3000" dirty="0">
                <a:solidFill>
                  <a:schemeClr val="tx1"/>
                </a:solidFill>
              </a:rPr>
              <a:t>Intranet : (</a:t>
            </a:r>
            <a:r>
              <a:rPr lang="en-US" sz="3000" dirty="0">
                <a:solidFill>
                  <a:schemeClr val="tx1"/>
                </a:solidFill>
              </a:rPr>
              <a:t>computing) an internal network that makes use of internet technology </a:t>
            </a:r>
            <a:endParaRPr lang="en-US" sz="3000" dirty="0" smtClean="0">
              <a:solidFill>
                <a:schemeClr val="tx1"/>
              </a:solidFill>
            </a:endParaRPr>
          </a:p>
          <a:p>
            <a:pPr lvl="1"/>
            <a:endParaRPr lang="en-US" sz="3000" dirty="0">
              <a:solidFill>
                <a:schemeClr val="tx1"/>
              </a:solidFill>
            </a:endParaRPr>
          </a:p>
          <a:p>
            <a:pPr lvl="1"/>
            <a:r>
              <a:rPr lang="en-US" sz="3400" dirty="0">
                <a:solidFill>
                  <a:schemeClr val="tx1"/>
                </a:solidFill>
              </a:rPr>
              <a:t>Internal or a private network of an organization based on internet protocol technology and accessed over the internet</a:t>
            </a:r>
            <a:br>
              <a:rPr lang="en-US" sz="3400" dirty="0">
                <a:solidFill>
                  <a:schemeClr val="tx1"/>
                </a:solidFill>
              </a:rPr>
            </a:br>
            <a:r>
              <a:rPr lang="en-US" sz="3400" dirty="0">
                <a:solidFill>
                  <a:schemeClr val="tx1"/>
                </a:solidFill>
              </a:rPr>
              <a:t/>
            </a:r>
            <a:br>
              <a:rPr lang="en-US" sz="3400" dirty="0">
                <a:solidFill>
                  <a:schemeClr val="tx1"/>
                </a:solidFill>
              </a:rPr>
            </a:br>
            <a:endParaRPr lang="en-US" sz="3400" i="1"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525583" y="416915"/>
            <a:ext cx="8413652" cy="523998"/>
          </a:xfrm>
        </p:spPr>
        <p:txBody>
          <a:bodyPr>
            <a:noAutofit/>
          </a:bodyPr>
          <a:lstStyle/>
          <a:p>
            <a:pPr lvl="1" algn="l" rtl="0">
              <a:lnSpc>
                <a:spcPct val="90000"/>
              </a:lnSpc>
              <a:spcBef>
                <a:spcPct val="0"/>
              </a:spcBef>
            </a:pPr>
            <a:r>
              <a:rPr lang="en-US" sz="3500" b="1" kern="1200" dirty="0" smtClean="0">
                <a:solidFill>
                  <a:schemeClr val="bg1"/>
                </a:solidFill>
                <a:latin typeface="+mn-lt"/>
                <a:ea typeface="+mn-ea"/>
                <a:cs typeface="+mn-cs"/>
              </a:rPr>
              <a:t>Internet vs intranet</a:t>
            </a:r>
            <a:endParaRPr lang="en-US" sz="3500" b="1" dirty="0">
              <a:solidFill>
                <a:schemeClr val="bg1"/>
              </a:solidFill>
            </a:endParaRPr>
          </a:p>
        </p:txBody>
      </p:sp>
      <p:cxnSp>
        <p:nvCxnSpPr>
          <p:cNvPr id="9" name="Straight Connector 8"/>
          <p:cNvCxnSpPr/>
          <p:nvPr/>
        </p:nvCxnSpPr>
        <p:spPr>
          <a:xfrm>
            <a:off x="311573" y="87141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08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012" y="1222748"/>
            <a:ext cx="11098107" cy="5450916"/>
          </a:xfrm>
        </p:spPr>
        <p:txBody>
          <a:bodyPr>
            <a:normAutofit/>
          </a:bodyPr>
          <a:lstStyle/>
          <a:p>
            <a:pPr marL="0" indent="0">
              <a:buNone/>
            </a:pPr>
            <a:r>
              <a:rPr lang="en-US" altLang="en-US" sz="2800" b="1" dirty="0">
                <a:solidFill>
                  <a:schemeClr val="tx1"/>
                </a:solidFill>
                <a:ea typeface="ＭＳ Ｐゴシック" panose="020B0600070205080204" pitchFamily="34" charset="-128"/>
              </a:rPr>
              <a:t>Local Area Network (LAN) </a:t>
            </a:r>
            <a:endParaRPr lang="en-US" altLang="en-US" sz="2800" b="1" dirty="0" smtClean="0">
              <a:solidFill>
                <a:schemeClr val="tx1"/>
              </a:solidFill>
              <a:ea typeface="ＭＳ Ｐゴシック" panose="020B0600070205080204" pitchFamily="34" charset="-128"/>
            </a:endParaRPr>
          </a:p>
          <a:p>
            <a:pPr marL="0" indent="0">
              <a:buNone/>
            </a:pPr>
            <a:r>
              <a:rPr lang="en-US" sz="2800" dirty="0">
                <a:solidFill>
                  <a:schemeClr val="tx1"/>
                </a:solidFill>
                <a:ea typeface="ＭＳ Ｐゴシック" panose="020B0600070205080204" pitchFamily="34" charset="-128"/>
              </a:rPr>
              <a:t>network that interconnects computers within a limited area such as a residence, school, laboratory, university campus or office building</a:t>
            </a:r>
            <a:endParaRPr lang="en-US" altLang="en-US" sz="2800" dirty="0">
              <a:solidFill>
                <a:schemeClr val="tx1"/>
              </a:solidFill>
              <a:ea typeface="ＭＳ Ｐゴシック" panose="020B0600070205080204" pitchFamily="34" charset="-128"/>
            </a:endParaRPr>
          </a:p>
          <a:p>
            <a:pPr marL="0" indent="0">
              <a:buNone/>
            </a:pPr>
            <a:r>
              <a:rPr lang="en-US" altLang="en-US" sz="2800" b="1" dirty="0">
                <a:solidFill>
                  <a:schemeClr val="tx1"/>
                </a:solidFill>
                <a:ea typeface="ＭＳ Ｐゴシック" panose="020B0600070205080204" pitchFamily="34" charset="-128"/>
              </a:rPr>
              <a:t>Wide-Area Network (WAN)   </a:t>
            </a:r>
          </a:p>
          <a:p>
            <a:pPr marL="0" indent="0">
              <a:buNone/>
            </a:pPr>
            <a:r>
              <a:rPr lang="en-US" altLang="en-US" sz="2800" dirty="0">
                <a:solidFill>
                  <a:schemeClr val="tx1"/>
                </a:solidFill>
                <a:ea typeface="ＭＳ Ｐゴシック" panose="020B0600070205080204" pitchFamily="34" charset="-128"/>
              </a:rPr>
              <a:t>A network that connects local-area networks over a potentially large geographic </a:t>
            </a:r>
            <a:r>
              <a:rPr lang="en-US" altLang="en-US" sz="2800" dirty="0" smtClean="0">
                <a:solidFill>
                  <a:schemeClr val="tx1"/>
                </a:solidFill>
                <a:ea typeface="ＭＳ Ｐゴシック" panose="020B0600070205080204" pitchFamily="34" charset="-128"/>
              </a:rPr>
              <a:t>distance</a:t>
            </a:r>
          </a:p>
          <a:p>
            <a:pPr marL="0" indent="0">
              <a:buNone/>
            </a:pPr>
            <a:r>
              <a:rPr lang="en-US" altLang="en-US" sz="2800" b="1" dirty="0" smtClean="0">
                <a:solidFill>
                  <a:schemeClr val="tx1"/>
                </a:solidFill>
                <a:ea typeface="ＭＳ Ｐゴシック" panose="020B0600070205080204" pitchFamily="34" charset="-128"/>
              </a:rPr>
              <a:t>Metropolitan-area </a:t>
            </a:r>
            <a:r>
              <a:rPr lang="en-US" altLang="en-US" sz="2800" b="1" dirty="0">
                <a:solidFill>
                  <a:schemeClr val="tx1"/>
                </a:solidFill>
                <a:ea typeface="ＭＳ Ｐゴシック" panose="020B0600070205080204" pitchFamily="34" charset="-128"/>
              </a:rPr>
              <a:t>network (MAN)</a:t>
            </a:r>
            <a:r>
              <a:rPr lang="en-US" altLang="en-US" sz="2800" dirty="0">
                <a:solidFill>
                  <a:schemeClr val="tx1"/>
                </a:solidFill>
                <a:ea typeface="ＭＳ Ｐゴシック" panose="020B0600070205080204" pitchFamily="34" charset="-128"/>
              </a:rPr>
              <a:t>  </a:t>
            </a:r>
          </a:p>
          <a:p>
            <a:pPr marL="0" indent="0">
              <a:buNone/>
            </a:pPr>
            <a:r>
              <a:rPr lang="en-US" altLang="en-US" sz="2800" dirty="0">
                <a:solidFill>
                  <a:schemeClr val="tx1"/>
                </a:solidFill>
                <a:ea typeface="ＭＳ Ｐゴシック" panose="020B0600070205080204" pitchFamily="34" charset="-128"/>
              </a:rPr>
              <a:t>The communication infrastructures that have been developed in and around large </a:t>
            </a:r>
            <a:r>
              <a:rPr lang="en-US" altLang="en-US" sz="2800" dirty="0" smtClean="0">
                <a:solidFill>
                  <a:schemeClr val="tx1"/>
                </a:solidFill>
                <a:ea typeface="ＭＳ Ｐゴシック" panose="020B0600070205080204" pitchFamily="34" charset="-128"/>
              </a:rPr>
              <a:t>cities</a:t>
            </a:r>
            <a:endParaRPr lang="en-US" altLang="en-US" sz="2800" dirty="0">
              <a:solidFill>
                <a:schemeClr val="tx1"/>
              </a:solidFill>
              <a:ea typeface="ＭＳ Ｐゴシック" panose="020B0600070205080204" pitchFamily="34" charset="-128"/>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535743" y="335635"/>
            <a:ext cx="8413652" cy="523998"/>
          </a:xfrm>
        </p:spPr>
        <p:txBody>
          <a:bodyPr>
            <a:noAutofit/>
          </a:bodyPr>
          <a:lstStyle/>
          <a:p>
            <a:pPr lvl="1" algn="l" rtl="0">
              <a:lnSpc>
                <a:spcPct val="90000"/>
              </a:lnSpc>
              <a:spcBef>
                <a:spcPct val="0"/>
              </a:spcBef>
            </a:pPr>
            <a:r>
              <a:rPr lang="en-US" sz="3200" dirty="0" smtClean="0">
                <a:solidFill>
                  <a:schemeClr val="bg1"/>
                </a:solidFill>
              </a:rPr>
              <a:t>LAN, WAN, MAN &amp; VPN</a:t>
            </a:r>
            <a:endParaRPr lang="en-US" sz="3200" dirty="0">
              <a:solidFill>
                <a:schemeClr val="bg1"/>
              </a:solidFill>
            </a:endParaRPr>
          </a:p>
        </p:txBody>
      </p:sp>
      <p:cxnSp>
        <p:nvCxnSpPr>
          <p:cNvPr id="9" name="Straight Connector 8"/>
          <p:cNvCxnSpPr/>
          <p:nvPr/>
        </p:nvCxnSpPr>
        <p:spPr>
          <a:xfrm>
            <a:off x="49445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816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012" y="1222748"/>
            <a:ext cx="11098107" cy="5450916"/>
          </a:xfrm>
        </p:spPr>
        <p:txBody>
          <a:bodyPr>
            <a:normAutofit/>
          </a:bodyPr>
          <a:lstStyle/>
          <a:p>
            <a:pPr marL="0" lvl="0" indent="0">
              <a:buNone/>
            </a:pPr>
            <a:r>
              <a:rPr lang="en-US" sz="2800" b="1" i="1" dirty="0" smtClean="0">
                <a:solidFill>
                  <a:schemeClr val="tx1"/>
                </a:solidFill>
              </a:rPr>
              <a:t>VPN? VIRTUAL PRIVATE NETWORK </a:t>
            </a:r>
          </a:p>
          <a:p>
            <a:pPr algn="just"/>
            <a:r>
              <a:rPr lang="en-US" sz="2500" dirty="0">
                <a:solidFill>
                  <a:schemeClr val="tx1"/>
                </a:solidFill>
              </a:rPr>
              <a:t>A </a:t>
            </a:r>
            <a:r>
              <a:rPr lang="en-US" sz="2500" b="1" dirty="0">
                <a:solidFill>
                  <a:schemeClr val="tx1"/>
                </a:solidFill>
              </a:rPr>
              <a:t>virtual private network</a:t>
            </a:r>
            <a:r>
              <a:rPr lang="en-US" sz="2500" dirty="0">
                <a:solidFill>
                  <a:schemeClr val="tx1"/>
                </a:solidFill>
              </a:rPr>
              <a:t> (</a:t>
            </a:r>
            <a:r>
              <a:rPr lang="en-US" sz="2500" b="1" dirty="0">
                <a:solidFill>
                  <a:schemeClr val="tx1"/>
                </a:solidFill>
              </a:rPr>
              <a:t>VPN</a:t>
            </a:r>
            <a:r>
              <a:rPr lang="en-US" sz="2500" dirty="0">
                <a:solidFill>
                  <a:schemeClr val="tx1"/>
                </a:solidFill>
              </a:rPr>
              <a:t>) extends a private network across a public network, and enables users to send and receive data across shared or public networks as if their computing devices were directly connected to the private network. </a:t>
            </a:r>
            <a:endParaRPr lang="en-US" sz="2500" dirty="0" smtClean="0">
              <a:solidFill>
                <a:schemeClr val="tx1"/>
              </a:solidFill>
            </a:endParaRPr>
          </a:p>
          <a:p>
            <a:pPr algn="just"/>
            <a:r>
              <a:rPr lang="en-US" sz="2500" dirty="0" smtClean="0">
                <a:solidFill>
                  <a:schemeClr val="tx1"/>
                </a:solidFill>
              </a:rPr>
              <a:t>Applications </a:t>
            </a:r>
            <a:r>
              <a:rPr lang="en-US" sz="2500" dirty="0">
                <a:solidFill>
                  <a:schemeClr val="tx1"/>
                </a:solidFill>
              </a:rPr>
              <a:t>running across the VPN may therefore benefit from the functionality, security, and management of the private </a:t>
            </a:r>
            <a:r>
              <a:rPr lang="en-US" sz="2500" dirty="0" smtClean="0">
                <a:solidFill>
                  <a:schemeClr val="tx1"/>
                </a:solidFill>
              </a:rPr>
              <a:t>network.</a:t>
            </a:r>
          </a:p>
          <a:p>
            <a:pPr algn="just"/>
            <a:r>
              <a:rPr lang="en-US" sz="2800" dirty="0" smtClean="0"/>
              <a:t>VPNs </a:t>
            </a:r>
            <a:r>
              <a:rPr lang="en-US" sz="2800" dirty="0"/>
              <a:t>may allow employees to securely access a corporate intranet while located outside the office.</a:t>
            </a:r>
            <a:endParaRPr lang="en-US" sz="2500" b="1" i="1"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535743" y="335635"/>
            <a:ext cx="8413652" cy="523998"/>
          </a:xfrm>
        </p:spPr>
        <p:txBody>
          <a:bodyPr>
            <a:noAutofit/>
          </a:bodyPr>
          <a:lstStyle/>
          <a:p>
            <a:pPr lvl="1" algn="l" rtl="0">
              <a:lnSpc>
                <a:spcPct val="90000"/>
              </a:lnSpc>
              <a:spcBef>
                <a:spcPct val="0"/>
              </a:spcBef>
            </a:pPr>
            <a:r>
              <a:rPr lang="en-US" sz="3200" dirty="0" smtClean="0">
                <a:solidFill>
                  <a:schemeClr val="bg1"/>
                </a:solidFill>
              </a:rPr>
              <a:t>LAN, WAN, MAN &amp; VPN</a:t>
            </a:r>
            <a:endParaRPr lang="en-US" sz="3200" dirty="0">
              <a:solidFill>
                <a:schemeClr val="bg1"/>
              </a:solidFill>
            </a:endParaRPr>
          </a:p>
        </p:txBody>
      </p:sp>
      <p:cxnSp>
        <p:nvCxnSpPr>
          <p:cNvPr id="9" name="Straight Connector 8"/>
          <p:cNvCxnSpPr/>
          <p:nvPr/>
        </p:nvCxnSpPr>
        <p:spPr>
          <a:xfrm>
            <a:off x="49445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61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243008"/>
          </a:xfrm>
        </p:spPr>
        <p:txBody>
          <a:bodyPr>
            <a:normAutofit/>
          </a:bodyPr>
          <a:lstStyle/>
          <a:p>
            <a:pPr marL="0" lvl="0" indent="0">
              <a:buNone/>
            </a:pPr>
            <a:r>
              <a:rPr lang="en-US" dirty="0"/>
              <a:t>Hardware components/parts of a computer </a:t>
            </a:r>
          </a:p>
          <a:p>
            <a:pPr lvl="1">
              <a:lnSpc>
                <a:spcPct val="150000"/>
              </a:lnSpc>
              <a:defRPr/>
            </a:pPr>
            <a:r>
              <a:rPr lang="en-US" dirty="0"/>
              <a:t>Input Devices (Keyboard, Mouse, webcam, scanner, mic)</a:t>
            </a:r>
          </a:p>
          <a:p>
            <a:pPr lvl="1">
              <a:lnSpc>
                <a:spcPct val="150000"/>
              </a:lnSpc>
              <a:defRPr/>
            </a:pPr>
            <a:r>
              <a:rPr lang="en-US" dirty="0"/>
              <a:t>Output Devices (Monitor, Speakers, etc.)</a:t>
            </a:r>
          </a:p>
          <a:p>
            <a:pPr lvl="1">
              <a:lnSpc>
                <a:spcPct val="150000"/>
              </a:lnSpc>
              <a:defRPr/>
            </a:pPr>
            <a:r>
              <a:rPr lang="en-US" dirty="0"/>
              <a:t>Central Processing Unit (CPU) and memory</a:t>
            </a:r>
          </a:p>
          <a:p>
            <a:pPr lvl="1">
              <a:lnSpc>
                <a:spcPct val="150000"/>
              </a:lnSpc>
              <a:defRPr/>
            </a:pPr>
            <a:r>
              <a:rPr lang="en-US" dirty="0"/>
              <a:t>Motherboard (Circuit Board)</a:t>
            </a:r>
          </a:p>
          <a:p>
            <a:pPr lvl="1">
              <a:lnSpc>
                <a:spcPct val="150000"/>
              </a:lnSpc>
              <a:defRPr/>
            </a:pPr>
            <a:r>
              <a:rPr lang="en-US" dirty="0"/>
              <a:t>Expansion Cards (Video Card, Sound Card, or NIC)</a:t>
            </a:r>
          </a:p>
          <a:p>
            <a:pPr lvl="1">
              <a:lnSpc>
                <a:spcPct val="150000"/>
              </a:lnSpc>
              <a:defRPr/>
            </a:pPr>
            <a:r>
              <a:rPr lang="en-US" dirty="0"/>
              <a:t>Hard Drive Ports and Connections (USB, </a:t>
            </a:r>
            <a:r>
              <a:rPr lang="en-US" dirty="0" err="1"/>
              <a:t>Firewire</a:t>
            </a:r>
            <a:r>
              <a:rPr lang="en-US" dirty="0"/>
              <a:t>, etc.)</a:t>
            </a:r>
          </a:p>
          <a:p>
            <a:endParaRPr lang="en-US" dirty="0"/>
          </a:p>
        </p:txBody>
      </p:sp>
      <p:sp>
        <p:nvSpPr>
          <p:cNvPr id="5" name="Date Placeholder 4"/>
          <p:cNvSpPr>
            <a:spLocks noGrp="1"/>
          </p:cNvSpPr>
          <p:nvPr>
            <p:ph type="dt" sz="half" idx="10"/>
          </p:nvPr>
        </p:nvSpPr>
        <p:spPr/>
        <p:txBody>
          <a:bodyPr/>
          <a:lstStyle/>
          <a:p>
            <a:fld id="{AA754E9B-4231-430A-AEBC-85DFF7E5DFF7}" type="datetime4">
              <a:rPr lang="en-US" smtClean="0"/>
              <a:t>April 23,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2</a:t>
            </a:fld>
            <a:endParaRPr lang="en-US"/>
          </a:p>
        </p:txBody>
      </p:sp>
      <p:sp>
        <p:nvSpPr>
          <p:cNvPr id="2" name="Title 1"/>
          <p:cNvSpPr>
            <a:spLocks noGrp="1"/>
          </p:cNvSpPr>
          <p:nvPr>
            <p:ph type="title"/>
          </p:nvPr>
        </p:nvSpPr>
        <p:spPr>
          <a:xfrm>
            <a:off x="948459" y="376681"/>
            <a:ext cx="8413652" cy="523998"/>
          </a:xfrm>
        </p:spPr>
        <p:txBody>
          <a:bodyPr>
            <a:noAutofit/>
          </a:bodyPr>
          <a:lstStyle/>
          <a:p>
            <a:pPr algn="l"/>
            <a:r>
              <a:rPr lang="en-US" sz="3200" b="1" dirty="0">
                <a:solidFill>
                  <a:schemeClr val="bg1"/>
                </a:solidFill>
              </a:rPr>
              <a:t>Introduction to computer ….</a:t>
            </a:r>
          </a:p>
        </p:txBody>
      </p:sp>
      <p:cxnSp>
        <p:nvCxnSpPr>
          <p:cNvPr id="9" name="Straight Connector 8"/>
          <p:cNvCxnSpPr/>
          <p:nvPr/>
        </p:nvCxnSpPr>
        <p:spPr>
          <a:xfrm>
            <a:off x="2099733" y="759655"/>
            <a:ext cx="839893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067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535743" y="335635"/>
            <a:ext cx="8413652" cy="523998"/>
          </a:xfrm>
        </p:spPr>
        <p:txBody>
          <a:bodyPr>
            <a:noAutofit/>
          </a:bodyPr>
          <a:lstStyle/>
          <a:p>
            <a:pPr lvl="1" algn="l" rtl="0">
              <a:lnSpc>
                <a:spcPct val="90000"/>
              </a:lnSpc>
              <a:spcBef>
                <a:spcPct val="0"/>
              </a:spcBef>
            </a:pPr>
            <a:r>
              <a:rPr lang="en-US" sz="3200" dirty="0" smtClean="0">
                <a:solidFill>
                  <a:schemeClr val="bg1"/>
                </a:solidFill>
              </a:rPr>
              <a:t>LAN, WAN, MAN &amp; VPN</a:t>
            </a:r>
            <a:endParaRPr lang="en-US" sz="3200" dirty="0">
              <a:solidFill>
                <a:schemeClr val="bg1"/>
              </a:solidFill>
            </a:endParaRPr>
          </a:p>
        </p:txBody>
      </p:sp>
      <p:cxnSp>
        <p:nvCxnSpPr>
          <p:cNvPr id="9" name="Straight Connector 8"/>
          <p:cNvCxnSpPr/>
          <p:nvPr/>
        </p:nvCxnSpPr>
        <p:spPr>
          <a:xfrm>
            <a:off x="494453" y="759655"/>
            <a:ext cx="8178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04719" y="1971041"/>
            <a:ext cx="7429595" cy="4072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7151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1232908"/>
            <a:ext cx="10515600" cy="5450916"/>
          </a:xfrm>
        </p:spPr>
        <p:txBody>
          <a:bodyPr>
            <a:normAutofit/>
          </a:bodyPr>
          <a:lstStyle/>
          <a:p>
            <a:pPr lvl="1"/>
            <a:r>
              <a:rPr lang="en-US" altLang="en-US" sz="3000" dirty="0">
                <a:solidFill>
                  <a:schemeClr val="tx1"/>
                </a:solidFill>
              </a:rPr>
              <a:t>Often one particular node on a LAN is set up to serve as a </a:t>
            </a:r>
            <a:r>
              <a:rPr lang="en-US" altLang="en-US" sz="3000" b="1" u="sng" dirty="0">
                <a:solidFill>
                  <a:schemeClr val="tx1"/>
                </a:solidFill>
              </a:rPr>
              <a:t>gateway</a:t>
            </a:r>
            <a:r>
              <a:rPr lang="en-US" altLang="en-US" sz="3000" b="1" dirty="0">
                <a:solidFill>
                  <a:schemeClr val="tx1"/>
                </a:solidFill>
              </a:rPr>
              <a:t> </a:t>
            </a:r>
            <a:r>
              <a:rPr lang="en-US" altLang="en-US" sz="3000" dirty="0">
                <a:solidFill>
                  <a:schemeClr val="tx1"/>
                </a:solidFill>
              </a:rPr>
              <a:t>to handle all communication going between that LAN and other networks</a:t>
            </a:r>
          </a:p>
          <a:p>
            <a:pPr lvl="1"/>
            <a:r>
              <a:rPr lang="en-US" altLang="en-US" sz="3000" dirty="0">
                <a:solidFill>
                  <a:schemeClr val="tx1"/>
                </a:solidFill>
              </a:rPr>
              <a:t>Communication between networks is called internetworking</a:t>
            </a:r>
          </a:p>
          <a:p>
            <a:pPr mar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77761" y="315315"/>
            <a:ext cx="8413652" cy="523998"/>
          </a:xfrm>
        </p:spPr>
        <p:txBody>
          <a:bodyPr>
            <a:noAutofit/>
          </a:bodyPr>
          <a:lstStyle/>
          <a:p>
            <a:pPr lvl="1" algn="l" rtl="0">
              <a:lnSpc>
                <a:spcPct val="90000"/>
              </a:lnSpc>
              <a:spcBef>
                <a:spcPct val="0"/>
              </a:spcBef>
            </a:pPr>
            <a:r>
              <a:rPr lang="en-US" sz="3500" b="1" kern="1200" dirty="0" err="1" smtClean="0">
                <a:solidFill>
                  <a:schemeClr val="bg1"/>
                </a:solidFill>
                <a:latin typeface="+mn-lt"/>
                <a:ea typeface="+mn-ea"/>
                <a:cs typeface="+mn-cs"/>
              </a:rPr>
              <a:t>Geteway</a:t>
            </a:r>
            <a:endParaRPr lang="en-US" sz="3500" b="1" dirty="0">
              <a:solidFill>
                <a:schemeClr val="bg1"/>
              </a:solidFill>
            </a:endParaRPr>
          </a:p>
        </p:txBody>
      </p:sp>
      <p:cxnSp>
        <p:nvCxnSpPr>
          <p:cNvPr id="9" name="Straight Connector 8"/>
          <p:cNvCxnSpPr/>
          <p:nvPr/>
        </p:nvCxnSpPr>
        <p:spPr>
          <a:xfrm>
            <a:off x="1012613" y="736990"/>
            <a:ext cx="81788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109094" y="3521345"/>
            <a:ext cx="4668078" cy="2909531"/>
            <a:chOff x="4038600" y="3582305"/>
            <a:chExt cx="4284663" cy="2909531"/>
          </a:xfrm>
        </p:grpSpPr>
        <p:pic>
          <p:nvPicPr>
            <p:cNvPr id="1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582305"/>
              <a:ext cx="4284663" cy="2674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4147930" y="6122504"/>
              <a:ext cx="3260035" cy="369332"/>
            </a:xfrm>
            <a:prstGeom prst="rect">
              <a:avLst/>
            </a:prstGeom>
            <a:solidFill>
              <a:schemeClr val="bg1"/>
            </a:solidFill>
          </p:spPr>
          <p:txBody>
            <a:bodyPr wrap="square" rtlCol="0">
              <a:spAutoFit/>
            </a:bodyPr>
            <a:lstStyle/>
            <a:p>
              <a:endParaRPr lang="en-US" dirty="0"/>
            </a:p>
          </p:txBody>
        </p:sp>
      </p:grpSp>
    </p:spTree>
    <p:extLst>
      <p:ext uri="{BB962C8B-B14F-4D97-AF65-F5344CB8AC3E}">
        <p14:creationId xmlns:p14="http://schemas.microsoft.com/office/powerpoint/2010/main" val="103572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fontScale="85000" lnSpcReduction="10000"/>
          </a:bodyPr>
          <a:lstStyle/>
          <a:p>
            <a:pPr marL="0" indent="0">
              <a:buNone/>
            </a:pPr>
            <a:r>
              <a:rPr lang="en-US" altLang="en-US" sz="3600" dirty="0" smtClean="0">
                <a:solidFill>
                  <a:schemeClr val="tx1"/>
                </a:solidFill>
              </a:rPr>
              <a:t>Well</a:t>
            </a:r>
            <a:r>
              <a:rPr lang="en-US" altLang="en-US" sz="3600" dirty="0">
                <a:solidFill>
                  <a:schemeClr val="tx1"/>
                </a:solidFill>
              </a:rPr>
              <a:t>, nobody does. No single person or company owns the Internet or even controls it entirely. As a wide-area network, it is made up of many smaller networks. These smaller networks are often owned and managed by a person or organization. The Internet, then, is really defined by how connections can be made between these networks.	</a:t>
            </a:r>
          </a:p>
          <a:p>
            <a:r>
              <a:rPr lang="en-US" altLang="en-US" sz="3600" b="1" dirty="0">
                <a:solidFill>
                  <a:schemeClr val="tx1"/>
                </a:solidFill>
              </a:rPr>
              <a:t>Internet backbone</a:t>
            </a:r>
            <a:r>
              <a:rPr lang="en-US" altLang="en-US" sz="3600" dirty="0">
                <a:solidFill>
                  <a:schemeClr val="tx1"/>
                </a:solidFill>
              </a:rPr>
              <a:t>  A set of high-speed networks that carry Internet traffic. These networks are provided by companies such as AT&amp;T, …</a:t>
            </a:r>
          </a:p>
          <a:p>
            <a:r>
              <a:rPr lang="en-US" altLang="en-US" sz="3600" b="1" dirty="0">
                <a:solidFill>
                  <a:schemeClr val="tx1"/>
                </a:solidFill>
              </a:rPr>
              <a:t>Internet service provider (ISP)</a:t>
            </a:r>
            <a:r>
              <a:rPr lang="en-US" altLang="en-US" sz="3600" dirty="0">
                <a:solidFill>
                  <a:schemeClr val="tx1"/>
                </a:solidFill>
              </a:rPr>
              <a:t>  A company that provides other companies or individuals with access to the Internet</a:t>
            </a:r>
          </a:p>
          <a:p>
            <a:endParaRPr lang="en-US" sz="3600" i="1"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820223" y="355955"/>
            <a:ext cx="8413652" cy="523998"/>
          </a:xfrm>
        </p:spPr>
        <p:txBody>
          <a:bodyPr>
            <a:noAutofit/>
          </a:bodyPr>
          <a:lstStyle/>
          <a:p>
            <a:pPr marL="0" lvl="0" indent="0" algn="l"/>
            <a:r>
              <a:rPr lang="en-US" sz="3600" b="1" dirty="0">
                <a:solidFill>
                  <a:schemeClr val="bg1"/>
                </a:solidFill>
              </a:rPr>
              <a:t>Internet :</a:t>
            </a: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406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pPr>
              <a:lnSpc>
                <a:spcPct val="110000"/>
              </a:lnSpc>
            </a:pPr>
            <a:r>
              <a:rPr lang="en-US" altLang="en-US" b="1" dirty="0">
                <a:solidFill>
                  <a:schemeClr val="tx1"/>
                </a:solidFill>
              </a:rPr>
              <a:t>Broadband  </a:t>
            </a:r>
            <a:r>
              <a:rPr lang="en-US" altLang="en-US" dirty="0">
                <a:solidFill>
                  <a:schemeClr val="tx1"/>
                </a:solidFill>
              </a:rPr>
              <a:t>A connection in which transfer speeds are faster than 380 bits per second</a:t>
            </a:r>
          </a:p>
          <a:p>
            <a:pPr lvl="1">
              <a:lnSpc>
                <a:spcPct val="110000"/>
              </a:lnSpc>
            </a:pPr>
            <a:r>
              <a:rPr lang="en-US" altLang="en-US" dirty="0" smtClean="0">
                <a:solidFill>
                  <a:schemeClr val="tx1"/>
                </a:solidFill>
              </a:rPr>
              <a:t>Digital Subscriber Line (DSL) </a:t>
            </a:r>
            <a:r>
              <a:rPr lang="en-US" altLang="en-US" dirty="0">
                <a:solidFill>
                  <a:schemeClr val="tx1"/>
                </a:solidFill>
              </a:rPr>
              <a:t>connections and cable modems are broadband connections</a:t>
            </a:r>
          </a:p>
          <a:p>
            <a:pPr lvl="1">
              <a:lnSpc>
                <a:spcPct val="110000"/>
              </a:lnSpc>
            </a:pPr>
            <a:r>
              <a:rPr lang="en-US" altLang="en-US" dirty="0">
                <a:solidFill>
                  <a:schemeClr val="tx1"/>
                </a:solidFill>
              </a:rPr>
              <a:t>The speed for </a:t>
            </a:r>
            <a:r>
              <a:rPr lang="en-US" altLang="en-US" b="1" dirty="0">
                <a:solidFill>
                  <a:schemeClr val="tx1"/>
                </a:solidFill>
              </a:rPr>
              <a:t>downloads</a:t>
            </a:r>
            <a:r>
              <a:rPr lang="en-US" altLang="en-US" dirty="0">
                <a:solidFill>
                  <a:schemeClr val="tx1"/>
                </a:solidFill>
              </a:rPr>
              <a:t> (getting data from the Internet to your home computer) may not be the same as </a:t>
            </a:r>
            <a:r>
              <a:rPr lang="en-US" altLang="en-US" b="1" dirty="0">
                <a:solidFill>
                  <a:schemeClr val="tx1"/>
                </a:solidFill>
              </a:rPr>
              <a:t>uploads</a:t>
            </a:r>
            <a:r>
              <a:rPr lang="en-US" altLang="en-US" dirty="0">
                <a:solidFill>
                  <a:schemeClr val="tx1"/>
                </a:solidFill>
              </a:rPr>
              <a:t> (sending data from your home computer to the Internet</a:t>
            </a:r>
            <a:r>
              <a:rPr lang="en-US" altLang="en-US" dirty="0" smtClean="0">
                <a:solidFill>
                  <a:schemeClr val="tx1"/>
                </a:solidFill>
              </a:rPr>
              <a:t>)</a:t>
            </a:r>
          </a:p>
          <a:p>
            <a:pPr marL="457200" lvl="1" indent="0">
              <a:lnSpc>
                <a:spcPct val="110000"/>
              </a:lnSpc>
              <a:buNone/>
            </a:pPr>
            <a:endParaRPr lang="en-US" altLang="en-US" dirty="0">
              <a:solidFill>
                <a:schemeClr val="tx1"/>
              </a:solidFill>
            </a:endParaRPr>
          </a:p>
          <a:p>
            <a:pPr marL="0" lvl="0" indent="0">
              <a:buNone/>
            </a:pPr>
            <a:endParaRPr lang="en-US" sz="3200" i="1"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474783" y="366115"/>
            <a:ext cx="8413652" cy="523998"/>
          </a:xfrm>
        </p:spPr>
        <p:txBody>
          <a:bodyPr>
            <a:noAutofit/>
          </a:bodyPr>
          <a:lstStyle/>
          <a:p>
            <a:pPr lvl="1" algn="l" rtl="0">
              <a:lnSpc>
                <a:spcPct val="90000"/>
              </a:lnSpc>
              <a:spcBef>
                <a:spcPct val="0"/>
              </a:spcBef>
            </a:pPr>
            <a:r>
              <a:rPr lang="en-US" altLang="en-US" sz="3200" b="1" dirty="0">
                <a:solidFill>
                  <a:schemeClr val="bg1"/>
                </a:solidFill>
              </a:rPr>
              <a:t>Internet Connections</a:t>
            </a:r>
            <a:endParaRPr lang="en-US" sz="3200" b="1"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715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pPr marL="0" lvl="0" indent="0">
              <a:buNone/>
            </a:pPr>
            <a:r>
              <a:rPr lang="en-US" dirty="0"/>
              <a:t>There are two type of network communication : </a:t>
            </a:r>
          </a:p>
          <a:p>
            <a:pPr marL="971550" lvl="1" indent="-514350">
              <a:buFont typeface="+mj-lt"/>
              <a:buAutoNum type="arabicPeriod"/>
            </a:pPr>
            <a:r>
              <a:rPr lang="en-US" dirty="0"/>
              <a:t>Peer-to-Peer (P2P)</a:t>
            </a:r>
          </a:p>
          <a:p>
            <a:pPr marL="971550" lvl="1" indent="-514350">
              <a:buFont typeface="+mj-lt"/>
              <a:buAutoNum type="arabicPeriod"/>
            </a:pPr>
            <a:r>
              <a:rPr lang="en-US" dirty="0"/>
              <a:t>Client-Server </a:t>
            </a:r>
          </a:p>
          <a:p>
            <a:pPr marL="0" indent="0">
              <a:buNone/>
            </a:pPr>
            <a:r>
              <a:rPr lang="en-US" dirty="0"/>
              <a:t>P2P</a:t>
            </a:r>
          </a:p>
          <a:p>
            <a:pPr lvl="1"/>
            <a:r>
              <a:rPr lang="en-US" altLang="en-US" dirty="0"/>
              <a:t>Network built and sustained by resources of each participant</a:t>
            </a:r>
          </a:p>
          <a:p>
            <a:pPr lvl="1"/>
            <a:r>
              <a:rPr lang="en-US" altLang="en-US" dirty="0"/>
              <a:t>Peers act as both client and server</a:t>
            </a:r>
          </a:p>
          <a:p>
            <a:pPr lvl="1"/>
            <a:r>
              <a:rPr lang="en-US" altLang="en-US" dirty="0"/>
              <a:t>Issues: </a:t>
            </a:r>
          </a:p>
          <a:p>
            <a:pPr lvl="2"/>
            <a:r>
              <a:rPr lang="en-US" altLang="en-US" dirty="0"/>
              <a:t>volatility, scalability, legality</a:t>
            </a:r>
          </a:p>
          <a:p>
            <a:pPr marL="457200" lvl="1" indent="0">
              <a:buNone/>
            </a:pPr>
            <a:endParaRPr lang="en-US" dirty="0"/>
          </a:p>
          <a:p>
            <a:pPr marL="457200" lvl="1" indent="0">
              <a:buNone/>
            </a:pPr>
            <a:endParaRPr lang="en-US"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515423" y="376275"/>
            <a:ext cx="8413652" cy="523998"/>
          </a:xfrm>
        </p:spPr>
        <p:txBody>
          <a:bodyPr>
            <a:noAutofit/>
          </a:bodyPr>
          <a:lstStyle/>
          <a:p>
            <a:pPr lvl="1" algn="l" rtl="0">
              <a:lnSpc>
                <a:spcPct val="90000"/>
              </a:lnSpc>
              <a:spcBef>
                <a:spcPct val="0"/>
              </a:spcBef>
            </a:pPr>
            <a:r>
              <a:rPr lang="en-US" sz="2800" b="1" kern="1200" dirty="0">
                <a:solidFill>
                  <a:schemeClr val="bg1"/>
                </a:solidFill>
                <a:latin typeface="+mn-lt"/>
                <a:ea typeface="+mn-ea"/>
                <a:cs typeface="+mn-cs"/>
              </a:rPr>
              <a:t> Networking Communications </a:t>
            </a:r>
            <a:endParaRPr lang="en-US" sz="3200" b="1"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4" descr="p2p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170" y="4121836"/>
            <a:ext cx="4550682" cy="2320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828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pPr marL="0" lvl="0" indent="0">
              <a:buNone/>
            </a:pPr>
            <a:r>
              <a:rPr lang="en-US" dirty="0"/>
              <a:t>2:  Client – Server</a:t>
            </a:r>
          </a:p>
          <a:p>
            <a:pPr lvl="1"/>
            <a:r>
              <a:rPr lang="en-US" altLang="en-US" dirty="0"/>
              <a:t>Clients specialize in user interface</a:t>
            </a:r>
          </a:p>
          <a:p>
            <a:pPr lvl="1"/>
            <a:r>
              <a:rPr lang="en-US" altLang="en-US" dirty="0"/>
              <a:t>Servers specialize in managing data and application logic</a:t>
            </a:r>
          </a:p>
          <a:p>
            <a:pPr lvl="1"/>
            <a:r>
              <a:rPr lang="en-US" altLang="en-US" dirty="0"/>
              <a:t>Asymmetric relationship</a:t>
            </a:r>
          </a:p>
          <a:p>
            <a:pPr lvl="1"/>
            <a:r>
              <a:rPr lang="en-US" altLang="en-US" dirty="0"/>
              <a:t>Client predominately makes requests, server makes replies</a:t>
            </a:r>
          </a:p>
          <a:p>
            <a:pPr marL="457200" lvl="1" indent="0">
              <a:buNone/>
            </a:pPr>
            <a:endParaRPr lang="en-US" altLang="en-US" dirty="0"/>
          </a:p>
          <a:p>
            <a:pPr marL="0" lvl="0" indent="0">
              <a:buNone/>
            </a:pPr>
            <a:r>
              <a:rPr lang="en-US" dirty="0"/>
              <a:t> </a:t>
            </a:r>
          </a:p>
          <a:p>
            <a:pPr marL="0" lvl="0" indent="0">
              <a:buNone/>
            </a:pPr>
            <a:r>
              <a:rPr lang="en-US" dirty="0"/>
              <a:t>  </a:t>
            </a: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444303" y="376275"/>
            <a:ext cx="8413652" cy="523998"/>
          </a:xfrm>
        </p:spPr>
        <p:txBody>
          <a:bodyPr>
            <a:noAutofit/>
          </a:bodyPr>
          <a:lstStyle/>
          <a:p>
            <a:pPr lvl="1" algn="l" rtl="0">
              <a:lnSpc>
                <a:spcPct val="90000"/>
              </a:lnSpc>
              <a:spcBef>
                <a:spcPct val="0"/>
              </a:spcBef>
            </a:pPr>
            <a:r>
              <a:rPr lang="en-US" sz="2800" b="1" kern="1200" dirty="0">
                <a:solidFill>
                  <a:schemeClr val="bg1"/>
                </a:solidFill>
              </a:rPr>
              <a:t>Networking Communications ….</a:t>
            </a:r>
            <a:endParaRPr lang="en-US" sz="3200" b="1" dirty="0">
              <a:solidFill>
                <a:schemeClr val="bg1"/>
              </a:solidFill>
            </a:endParaRPr>
          </a:p>
        </p:txBody>
      </p:sp>
      <p:cxnSp>
        <p:nvCxnSpPr>
          <p:cNvPr id="9" name="Straight Connector 8"/>
          <p:cNvCxnSpPr/>
          <p:nvPr/>
        </p:nvCxnSpPr>
        <p:spPr>
          <a:xfrm>
            <a:off x="717973" y="851095"/>
            <a:ext cx="81788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582588" y="3193369"/>
            <a:ext cx="8418342" cy="3090203"/>
            <a:chOff x="838200" y="1516063"/>
            <a:chExt cx="7378700" cy="4275137"/>
          </a:xfrm>
        </p:grpSpPr>
        <p:graphicFrame>
          <p:nvGraphicFramePr>
            <p:cNvPr id="11" name="Object 2"/>
            <p:cNvGraphicFramePr>
              <a:graphicFrameLocks noChangeAspect="1"/>
            </p:cNvGraphicFramePr>
            <p:nvPr>
              <p:extLst>
                <p:ext uri="{D42A27DB-BD31-4B8C-83A1-F6EECF244321}">
                  <p14:modId xmlns:p14="http://schemas.microsoft.com/office/powerpoint/2010/main" val="539517399"/>
                </p:ext>
              </p:extLst>
            </p:nvPr>
          </p:nvGraphicFramePr>
          <p:xfrm>
            <a:off x="1371600" y="2354263"/>
            <a:ext cx="990600" cy="762000"/>
          </p:xfrm>
          <a:graphic>
            <a:graphicData uri="http://schemas.openxmlformats.org/presentationml/2006/ole">
              <mc:AlternateContent xmlns:mc="http://schemas.openxmlformats.org/markup-compatibility/2006">
                <mc:Choice xmlns:v="urn:schemas-microsoft-com:vml" Requires="v">
                  <p:oleObj spid="_x0000_s1026" name="Clip" r:id="rId3" imgW="4182480" imgH="3215880" progId="MS_ClipArt_Gallery.2">
                    <p:embed/>
                  </p:oleObj>
                </mc:Choice>
                <mc:Fallback>
                  <p:oleObj name="Clip" r:id="rId3" imgW="4182480" imgH="32158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354263"/>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3"/>
            <p:cNvGraphicFramePr>
              <a:graphicFrameLocks noChangeAspect="1"/>
            </p:cNvGraphicFramePr>
            <p:nvPr>
              <p:extLst>
                <p:ext uri="{D42A27DB-BD31-4B8C-83A1-F6EECF244321}">
                  <p14:modId xmlns:p14="http://schemas.microsoft.com/office/powerpoint/2010/main" val="1256886859"/>
                </p:ext>
              </p:extLst>
            </p:nvPr>
          </p:nvGraphicFramePr>
          <p:xfrm>
            <a:off x="3886200" y="4183063"/>
            <a:ext cx="1149350" cy="1608137"/>
          </p:xfrm>
          <a:graphic>
            <a:graphicData uri="http://schemas.openxmlformats.org/presentationml/2006/ole">
              <mc:AlternateContent xmlns:mc="http://schemas.openxmlformats.org/markup-compatibility/2006">
                <mc:Choice xmlns:v="urn:schemas-microsoft-com:vml" Requires="v">
                  <p:oleObj spid="_x0000_s1027" name="Clip" r:id="rId5" imgW="2734920" imgH="3825360" progId="MS_ClipArt_Gallery.2">
                    <p:embed/>
                  </p:oleObj>
                </mc:Choice>
                <mc:Fallback>
                  <p:oleObj name="Clip" r:id="rId5" imgW="2734920" imgH="382536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4183063"/>
                          <a:ext cx="1149350" cy="160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4"/>
            <p:cNvGrpSpPr>
              <a:grpSpLocks/>
            </p:cNvGrpSpPr>
            <p:nvPr/>
          </p:nvGrpSpPr>
          <p:grpSpPr bwMode="auto">
            <a:xfrm>
              <a:off x="838200" y="2354263"/>
              <a:ext cx="292100" cy="552450"/>
              <a:chOff x="283" y="1598"/>
              <a:chExt cx="184" cy="348"/>
            </a:xfrm>
          </p:grpSpPr>
          <p:sp>
            <p:nvSpPr>
              <p:cNvPr id="27" name="Freeform 5"/>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6"/>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Rectangle 7"/>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Rectangle 8"/>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9"/>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14" name="Object 10"/>
            <p:cNvGraphicFramePr>
              <a:graphicFrameLocks noChangeAspect="1"/>
            </p:cNvGraphicFramePr>
            <p:nvPr>
              <p:extLst>
                <p:ext uri="{D42A27DB-BD31-4B8C-83A1-F6EECF244321}">
                  <p14:modId xmlns:p14="http://schemas.microsoft.com/office/powerpoint/2010/main" val="3945202390"/>
                </p:ext>
              </p:extLst>
            </p:nvPr>
          </p:nvGraphicFramePr>
          <p:xfrm>
            <a:off x="6858000" y="2354263"/>
            <a:ext cx="990600" cy="762000"/>
          </p:xfrm>
          <a:graphic>
            <a:graphicData uri="http://schemas.openxmlformats.org/presentationml/2006/ole">
              <mc:AlternateContent xmlns:mc="http://schemas.openxmlformats.org/markup-compatibility/2006">
                <mc:Choice xmlns:v="urn:schemas-microsoft-com:vml" Requires="v">
                  <p:oleObj spid="_x0000_s1028" name="Clip" r:id="rId7" imgW="4182480" imgH="3215880" progId="MS_ClipArt_Gallery.2">
                    <p:embed/>
                  </p:oleObj>
                </mc:Choice>
                <mc:Fallback>
                  <p:oleObj name="Clip" r:id="rId7" imgW="4182480" imgH="32158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354263"/>
                          <a:ext cx="99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 name="Group 11"/>
            <p:cNvGrpSpPr>
              <a:grpSpLocks/>
            </p:cNvGrpSpPr>
            <p:nvPr/>
          </p:nvGrpSpPr>
          <p:grpSpPr bwMode="auto">
            <a:xfrm flipH="1">
              <a:off x="7924800" y="2430463"/>
              <a:ext cx="292100" cy="552450"/>
              <a:chOff x="283" y="1598"/>
              <a:chExt cx="184" cy="348"/>
            </a:xfrm>
          </p:grpSpPr>
          <p:sp>
            <p:nvSpPr>
              <p:cNvPr id="22" name="Freeform 12"/>
              <p:cNvSpPr>
                <a:spLocks/>
              </p:cNvSpPr>
              <p:nvPr/>
            </p:nvSpPr>
            <p:spPr bwMode="black">
              <a:xfrm>
                <a:off x="283" y="1680"/>
                <a:ext cx="102" cy="185"/>
              </a:xfrm>
              <a:custGeom>
                <a:avLst/>
                <a:gdLst>
                  <a:gd name="T0" fmla="*/ 0 w 102"/>
                  <a:gd name="T1" fmla="*/ 0 h 185"/>
                  <a:gd name="T2" fmla="*/ 12 w 102"/>
                  <a:gd name="T3" fmla="*/ 0 h 185"/>
                  <a:gd name="T4" fmla="*/ 12 w 102"/>
                  <a:gd name="T5" fmla="*/ 157 h 185"/>
                  <a:gd name="T6" fmla="*/ 101 w 102"/>
                  <a:gd name="T7" fmla="*/ 157 h 185"/>
                  <a:gd name="T8" fmla="*/ 101 w 102"/>
                  <a:gd name="T9" fmla="*/ 184 h 185"/>
                  <a:gd name="T10" fmla="*/ 0 w 102"/>
                  <a:gd name="T11" fmla="*/ 184 h 185"/>
                  <a:gd name="T12" fmla="*/ 0 w 10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102" h="185">
                    <a:moveTo>
                      <a:pt x="0" y="0"/>
                    </a:moveTo>
                    <a:lnTo>
                      <a:pt x="12" y="0"/>
                    </a:lnTo>
                    <a:lnTo>
                      <a:pt x="12" y="157"/>
                    </a:lnTo>
                    <a:lnTo>
                      <a:pt x="101" y="157"/>
                    </a:lnTo>
                    <a:lnTo>
                      <a:pt x="101" y="184"/>
                    </a:lnTo>
                    <a:lnTo>
                      <a:pt x="0" y="184"/>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13"/>
              <p:cNvSpPr>
                <a:spLocks/>
              </p:cNvSpPr>
              <p:nvPr/>
            </p:nvSpPr>
            <p:spPr bwMode="black">
              <a:xfrm>
                <a:off x="310" y="1680"/>
                <a:ext cx="157" cy="266"/>
              </a:xfrm>
              <a:custGeom>
                <a:avLst/>
                <a:gdLst>
                  <a:gd name="T0" fmla="*/ 0 w 157"/>
                  <a:gd name="T1" fmla="*/ 0 h 266"/>
                  <a:gd name="T2" fmla="*/ 0 w 157"/>
                  <a:gd name="T3" fmla="*/ 14 h 266"/>
                  <a:gd name="T4" fmla="*/ 0 w 157"/>
                  <a:gd name="T5" fmla="*/ 80 h 266"/>
                  <a:gd name="T6" fmla="*/ 0 w 157"/>
                  <a:gd name="T7" fmla="*/ 147 h 266"/>
                  <a:gd name="T8" fmla="*/ 0 w 157"/>
                  <a:gd name="T9" fmla="*/ 159 h 266"/>
                  <a:gd name="T10" fmla="*/ 13 w 157"/>
                  <a:gd name="T11" fmla="*/ 159 h 266"/>
                  <a:gd name="T12" fmla="*/ 66 w 157"/>
                  <a:gd name="T13" fmla="*/ 159 h 266"/>
                  <a:gd name="T14" fmla="*/ 105 w 157"/>
                  <a:gd name="T15" fmla="*/ 159 h 266"/>
                  <a:gd name="T16" fmla="*/ 117 w 157"/>
                  <a:gd name="T17" fmla="*/ 159 h 266"/>
                  <a:gd name="T18" fmla="*/ 117 w 157"/>
                  <a:gd name="T19" fmla="*/ 199 h 266"/>
                  <a:gd name="T20" fmla="*/ 117 w 157"/>
                  <a:gd name="T21" fmla="*/ 239 h 266"/>
                  <a:gd name="T22" fmla="*/ 117 w 157"/>
                  <a:gd name="T23" fmla="*/ 252 h 266"/>
                  <a:gd name="T24" fmla="*/ 130 w 157"/>
                  <a:gd name="T25" fmla="*/ 265 h 266"/>
                  <a:gd name="T26" fmla="*/ 156 w 157"/>
                  <a:gd name="T27" fmla="*/ 252 h 266"/>
                  <a:gd name="T28" fmla="*/ 156 w 157"/>
                  <a:gd name="T29" fmla="*/ 239 h 266"/>
                  <a:gd name="T30" fmla="*/ 156 w 157"/>
                  <a:gd name="T31" fmla="*/ 173 h 266"/>
                  <a:gd name="T32" fmla="*/ 156 w 157"/>
                  <a:gd name="T33" fmla="*/ 107 h 266"/>
                  <a:gd name="T34" fmla="*/ 105 w 157"/>
                  <a:gd name="T35" fmla="*/ 107 h 266"/>
                  <a:gd name="T36" fmla="*/ 66 w 157"/>
                  <a:gd name="T37" fmla="*/ 107 h 266"/>
                  <a:gd name="T38" fmla="*/ 66 w 157"/>
                  <a:gd name="T39" fmla="*/ 80 h 266"/>
                  <a:gd name="T40" fmla="*/ 66 w 157"/>
                  <a:gd name="T41" fmla="*/ 53 h 266"/>
                  <a:gd name="T42" fmla="*/ 91 w 157"/>
                  <a:gd name="T43" fmla="*/ 67 h 266"/>
                  <a:gd name="T44" fmla="*/ 105 w 157"/>
                  <a:gd name="T45" fmla="*/ 93 h 266"/>
                  <a:gd name="T46" fmla="*/ 130 w 157"/>
                  <a:gd name="T47" fmla="*/ 93 h 266"/>
                  <a:gd name="T48" fmla="*/ 156 w 157"/>
                  <a:gd name="T49" fmla="*/ 93 h 266"/>
                  <a:gd name="T50" fmla="*/ 156 w 157"/>
                  <a:gd name="T51" fmla="*/ 80 h 266"/>
                  <a:gd name="T52" fmla="*/ 156 w 157"/>
                  <a:gd name="T53" fmla="*/ 67 h 266"/>
                  <a:gd name="T54" fmla="*/ 144 w 157"/>
                  <a:gd name="T55" fmla="*/ 67 h 266"/>
                  <a:gd name="T56" fmla="*/ 130 w 157"/>
                  <a:gd name="T57" fmla="*/ 67 h 266"/>
                  <a:gd name="T58" fmla="*/ 105 w 157"/>
                  <a:gd name="T59" fmla="*/ 40 h 266"/>
                  <a:gd name="T60" fmla="*/ 66 w 157"/>
                  <a:gd name="T61" fmla="*/ 0 h 266"/>
                  <a:gd name="T62" fmla="*/ 39 w 157"/>
                  <a:gd name="T63" fmla="*/ 0 h 266"/>
                  <a:gd name="T64" fmla="*/ 13 w 157"/>
                  <a:gd name="T65" fmla="*/ 0 h 266"/>
                  <a:gd name="T66" fmla="*/ 0 w 157"/>
                  <a:gd name="T6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7" h="266">
                    <a:moveTo>
                      <a:pt x="0" y="0"/>
                    </a:moveTo>
                    <a:lnTo>
                      <a:pt x="0" y="14"/>
                    </a:lnTo>
                    <a:lnTo>
                      <a:pt x="0" y="80"/>
                    </a:lnTo>
                    <a:lnTo>
                      <a:pt x="0" y="147"/>
                    </a:lnTo>
                    <a:lnTo>
                      <a:pt x="0" y="159"/>
                    </a:lnTo>
                    <a:lnTo>
                      <a:pt x="13" y="159"/>
                    </a:lnTo>
                    <a:lnTo>
                      <a:pt x="66" y="159"/>
                    </a:lnTo>
                    <a:lnTo>
                      <a:pt x="105" y="159"/>
                    </a:lnTo>
                    <a:lnTo>
                      <a:pt x="117" y="159"/>
                    </a:lnTo>
                    <a:lnTo>
                      <a:pt x="117" y="199"/>
                    </a:lnTo>
                    <a:lnTo>
                      <a:pt x="117" y="239"/>
                    </a:lnTo>
                    <a:lnTo>
                      <a:pt x="117" y="252"/>
                    </a:lnTo>
                    <a:lnTo>
                      <a:pt x="130" y="265"/>
                    </a:lnTo>
                    <a:lnTo>
                      <a:pt x="156" y="252"/>
                    </a:lnTo>
                    <a:lnTo>
                      <a:pt x="156" y="239"/>
                    </a:lnTo>
                    <a:lnTo>
                      <a:pt x="156" y="173"/>
                    </a:lnTo>
                    <a:lnTo>
                      <a:pt x="156" y="107"/>
                    </a:lnTo>
                    <a:lnTo>
                      <a:pt x="105" y="107"/>
                    </a:lnTo>
                    <a:lnTo>
                      <a:pt x="66" y="107"/>
                    </a:lnTo>
                    <a:lnTo>
                      <a:pt x="66" y="80"/>
                    </a:lnTo>
                    <a:lnTo>
                      <a:pt x="66" y="53"/>
                    </a:lnTo>
                    <a:lnTo>
                      <a:pt x="91" y="67"/>
                    </a:lnTo>
                    <a:lnTo>
                      <a:pt x="105" y="93"/>
                    </a:lnTo>
                    <a:lnTo>
                      <a:pt x="130" y="93"/>
                    </a:lnTo>
                    <a:lnTo>
                      <a:pt x="156" y="93"/>
                    </a:lnTo>
                    <a:lnTo>
                      <a:pt x="156" y="80"/>
                    </a:lnTo>
                    <a:lnTo>
                      <a:pt x="156" y="67"/>
                    </a:lnTo>
                    <a:lnTo>
                      <a:pt x="144" y="67"/>
                    </a:lnTo>
                    <a:lnTo>
                      <a:pt x="130" y="67"/>
                    </a:lnTo>
                    <a:lnTo>
                      <a:pt x="105" y="40"/>
                    </a:lnTo>
                    <a:lnTo>
                      <a:pt x="66" y="0"/>
                    </a:lnTo>
                    <a:lnTo>
                      <a:pt x="39" y="0"/>
                    </a:lnTo>
                    <a:lnTo>
                      <a:pt x="13" y="0"/>
                    </a:lnTo>
                    <a:lnTo>
                      <a:pt x="0" y="0"/>
                    </a:lnTo>
                  </a:path>
                </a:pathLst>
              </a:custGeom>
              <a:solidFill>
                <a:schemeClr val="tx2"/>
              </a:solidFill>
              <a:ln>
                <a:noFill/>
              </a:ln>
              <a:effectLst/>
              <a:extLst>
                <a:ext uri="{91240B29-F687-4F45-9708-019B960494DF}">
                  <a14:hiddenLine xmlns:a14="http://schemas.microsoft.com/office/drawing/2010/main" w="254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Rectangle 14"/>
              <p:cNvSpPr>
                <a:spLocks noChangeArrowheads="1"/>
              </p:cNvSpPr>
              <p:nvPr/>
            </p:nvSpPr>
            <p:spPr bwMode="black">
              <a:xfrm>
                <a:off x="283"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15"/>
              <p:cNvSpPr>
                <a:spLocks noChangeArrowheads="1"/>
              </p:cNvSpPr>
              <p:nvPr/>
            </p:nvSpPr>
            <p:spPr bwMode="black">
              <a:xfrm>
                <a:off x="379" y="1885"/>
                <a:ext cx="5" cy="60"/>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16"/>
              <p:cNvSpPr>
                <a:spLocks noChangeArrowheads="1"/>
              </p:cNvSpPr>
              <p:nvPr/>
            </p:nvSpPr>
            <p:spPr bwMode="black">
              <a:xfrm>
                <a:off x="310" y="1598"/>
                <a:ext cx="74" cy="61"/>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 name="Text Box 17"/>
            <p:cNvSpPr txBox="1">
              <a:spLocks noChangeArrowheads="1"/>
            </p:cNvSpPr>
            <p:nvPr/>
          </p:nvSpPr>
          <p:spPr bwMode="auto">
            <a:xfrm>
              <a:off x="1447800" y="1516063"/>
              <a:ext cx="803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Client</a:t>
              </a:r>
            </a:p>
            <a:p>
              <a:r>
                <a:rPr lang="en-US" altLang="en-US" sz="2000"/>
                <a:t>host</a:t>
              </a:r>
            </a:p>
          </p:txBody>
        </p:sp>
        <p:sp>
          <p:nvSpPr>
            <p:cNvPr id="17" name="Text Box 18"/>
            <p:cNvSpPr txBox="1">
              <a:spLocks noChangeArrowheads="1"/>
            </p:cNvSpPr>
            <p:nvPr/>
          </p:nvSpPr>
          <p:spPr bwMode="auto">
            <a:xfrm>
              <a:off x="5105400" y="4716463"/>
              <a:ext cx="8461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Server</a:t>
              </a:r>
            </a:p>
            <a:p>
              <a:r>
                <a:rPr lang="en-US" altLang="en-US" sz="2000"/>
                <a:t>host</a:t>
              </a:r>
            </a:p>
          </p:txBody>
        </p:sp>
        <p:sp>
          <p:nvSpPr>
            <p:cNvPr id="18" name="Text Box 19"/>
            <p:cNvSpPr txBox="1">
              <a:spLocks noChangeArrowheads="1"/>
            </p:cNvSpPr>
            <p:nvPr/>
          </p:nvSpPr>
          <p:spPr bwMode="auto">
            <a:xfrm>
              <a:off x="7010400" y="1592263"/>
              <a:ext cx="803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Client</a:t>
              </a:r>
            </a:p>
            <a:p>
              <a:r>
                <a:rPr lang="en-US" altLang="en-US" sz="2000"/>
                <a:t>host</a:t>
              </a:r>
            </a:p>
          </p:txBody>
        </p:sp>
        <p:graphicFrame>
          <p:nvGraphicFramePr>
            <p:cNvPr id="19" name="Object 20"/>
            <p:cNvGraphicFramePr>
              <a:graphicFrameLocks noChangeAspect="1"/>
            </p:cNvGraphicFramePr>
            <p:nvPr>
              <p:extLst>
                <p:ext uri="{D42A27DB-BD31-4B8C-83A1-F6EECF244321}">
                  <p14:modId xmlns:p14="http://schemas.microsoft.com/office/powerpoint/2010/main" val="319014097"/>
                </p:ext>
              </p:extLst>
            </p:nvPr>
          </p:nvGraphicFramePr>
          <p:xfrm>
            <a:off x="3505200" y="1820863"/>
            <a:ext cx="1905000" cy="1604962"/>
          </p:xfrm>
          <a:graphic>
            <a:graphicData uri="http://schemas.openxmlformats.org/presentationml/2006/ole">
              <mc:AlternateContent xmlns:mc="http://schemas.openxmlformats.org/markup-compatibility/2006">
                <mc:Choice xmlns:v="urn:schemas-microsoft-com:vml" Requires="v">
                  <p:oleObj spid="_x0000_s1029" name="Clip" r:id="rId8" imgW="3573360" imgH="3009240" progId="MS_ClipArt_Gallery.2">
                    <p:embed/>
                  </p:oleObj>
                </mc:Choice>
                <mc:Fallback>
                  <p:oleObj name="Clip" r:id="rId8" imgW="3573360" imgH="3009240" progId="MS_ClipArt_Gallery.2">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200" y="1820863"/>
                          <a:ext cx="1905000" cy="160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Freeform 21"/>
            <p:cNvSpPr>
              <a:spLocks/>
            </p:cNvSpPr>
            <p:nvPr/>
          </p:nvSpPr>
          <p:spPr bwMode="auto">
            <a:xfrm>
              <a:off x="2438400" y="2659063"/>
              <a:ext cx="1890713" cy="1371600"/>
            </a:xfrm>
            <a:custGeom>
              <a:avLst/>
              <a:gdLst>
                <a:gd name="T0" fmla="*/ 0 w 1191"/>
                <a:gd name="T1" fmla="*/ 0 h 864"/>
                <a:gd name="T2" fmla="*/ 960 w 1191"/>
                <a:gd name="T3" fmla="*/ 0 h 864"/>
                <a:gd name="T4" fmla="*/ 1191 w 1191"/>
                <a:gd name="T5" fmla="*/ 864 h 864"/>
              </a:gdLst>
              <a:ahLst/>
              <a:cxnLst>
                <a:cxn ang="0">
                  <a:pos x="T0" y="T1"/>
                </a:cxn>
                <a:cxn ang="0">
                  <a:pos x="T2" y="T3"/>
                </a:cxn>
                <a:cxn ang="0">
                  <a:pos x="T4" y="T5"/>
                </a:cxn>
              </a:cxnLst>
              <a:rect l="0" t="0" r="r" b="b"/>
              <a:pathLst>
                <a:path w="1191" h="864">
                  <a:moveTo>
                    <a:pt x="0" y="0"/>
                  </a:moveTo>
                  <a:lnTo>
                    <a:pt x="960" y="0"/>
                  </a:lnTo>
                  <a:lnTo>
                    <a:pt x="1191" y="864"/>
                  </a:lnTo>
                </a:path>
              </a:pathLst>
            </a:custGeom>
            <a:noFill/>
            <a:ln w="38100" cap="flat" cmpd="sng">
              <a:solidFill>
                <a:schemeClr val="tx1"/>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22"/>
            <p:cNvSpPr>
              <a:spLocks/>
            </p:cNvSpPr>
            <p:nvPr/>
          </p:nvSpPr>
          <p:spPr bwMode="auto">
            <a:xfrm>
              <a:off x="4605338" y="2735263"/>
              <a:ext cx="2252662" cy="1295400"/>
            </a:xfrm>
            <a:custGeom>
              <a:avLst/>
              <a:gdLst>
                <a:gd name="T0" fmla="*/ 1419 w 1419"/>
                <a:gd name="T1" fmla="*/ 0 h 816"/>
                <a:gd name="T2" fmla="*/ 219 w 1419"/>
                <a:gd name="T3" fmla="*/ 0 h 816"/>
                <a:gd name="T4" fmla="*/ 0 w 1419"/>
                <a:gd name="T5" fmla="*/ 816 h 816"/>
              </a:gdLst>
              <a:ahLst/>
              <a:cxnLst>
                <a:cxn ang="0">
                  <a:pos x="T0" y="T1"/>
                </a:cxn>
                <a:cxn ang="0">
                  <a:pos x="T2" y="T3"/>
                </a:cxn>
                <a:cxn ang="0">
                  <a:pos x="T4" y="T5"/>
                </a:cxn>
              </a:cxnLst>
              <a:rect l="0" t="0" r="r" b="b"/>
              <a:pathLst>
                <a:path w="1419" h="816">
                  <a:moveTo>
                    <a:pt x="1419" y="0"/>
                  </a:moveTo>
                  <a:lnTo>
                    <a:pt x="219" y="0"/>
                  </a:lnTo>
                  <a:lnTo>
                    <a:pt x="0" y="816"/>
                  </a:lnTo>
                </a:path>
              </a:pathLst>
            </a:custGeom>
            <a:noFill/>
            <a:ln w="38100" cap="flat" cmpd="sng">
              <a:solidFill>
                <a:schemeClr val="tx1"/>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TextBox 7"/>
          <p:cNvSpPr txBox="1"/>
          <p:nvPr/>
        </p:nvSpPr>
        <p:spPr>
          <a:xfrm>
            <a:off x="614363" y="4328130"/>
            <a:ext cx="4695855" cy="2031325"/>
          </a:xfrm>
          <a:prstGeom prst="rect">
            <a:avLst/>
          </a:prstGeom>
          <a:noFill/>
          <a:ln>
            <a:solidFill>
              <a:srgbClr val="FFC000"/>
            </a:solidFill>
          </a:ln>
        </p:spPr>
        <p:txBody>
          <a:bodyPr wrap="square" rtlCol="0">
            <a:spAutoFit/>
          </a:bodyPr>
          <a:lstStyle/>
          <a:p>
            <a:r>
              <a:rPr lang="en-US" dirty="0">
                <a:solidFill>
                  <a:srgbClr val="FF0000"/>
                </a:solidFill>
              </a:rPr>
              <a:t>Note:</a:t>
            </a:r>
          </a:p>
          <a:p>
            <a:pPr marL="285750" indent="-285750">
              <a:buFont typeface="Arial" panose="020B0604020202020204" pitchFamily="34" charset="0"/>
              <a:buChar char="•"/>
            </a:pPr>
            <a:r>
              <a:rPr lang="en-US" dirty="0">
                <a:solidFill>
                  <a:srgbClr val="FF0000"/>
                </a:solidFill>
              </a:rPr>
              <a:t> </a:t>
            </a:r>
            <a:r>
              <a:rPr lang="en-US" dirty="0"/>
              <a:t>communication between computers or connected devices within the network is done based on standard  set of rules and regulations.</a:t>
            </a:r>
          </a:p>
          <a:p>
            <a:pPr marL="285750" indent="-285750">
              <a:buFont typeface="Arial" panose="020B0604020202020204" pitchFamily="34" charset="0"/>
              <a:buChar char="•"/>
            </a:pPr>
            <a:r>
              <a:rPr lang="en-US" dirty="0"/>
              <a:t>These rules and regulation is known as </a:t>
            </a:r>
            <a:r>
              <a:rPr lang="en-US" dirty="0">
                <a:solidFill>
                  <a:srgbClr val="FF0000"/>
                </a:solidFill>
              </a:rPr>
              <a:t>Protocols</a:t>
            </a:r>
            <a:r>
              <a:rPr lang="en-US" dirty="0"/>
              <a:t>.  </a:t>
            </a:r>
          </a:p>
        </p:txBody>
      </p:sp>
      <p:cxnSp>
        <p:nvCxnSpPr>
          <p:cNvPr id="33" name="Straight Connector 32"/>
          <p:cNvCxnSpPr/>
          <p:nvPr/>
        </p:nvCxnSpPr>
        <p:spPr>
          <a:xfrm>
            <a:off x="2998094" y="521459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335237" y="4572000"/>
            <a:ext cx="0"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420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6049" y="1517388"/>
            <a:ext cx="10515600" cy="4805625"/>
          </a:xfrm>
        </p:spPr>
        <p:txBody>
          <a:bodyPr>
            <a:normAutofit/>
          </a:bodyPr>
          <a:lstStyle/>
          <a:p>
            <a:r>
              <a:rPr lang="en-US" dirty="0"/>
              <a:t>A protocol is a convention or standard that controls or enables the connection, communication, and data transfer between computing endpoints</a:t>
            </a:r>
          </a:p>
          <a:p>
            <a:pPr lvl="1"/>
            <a:r>
              <a:rPr lang="en-US" dirty="0"/>
              <a:t>a protocol can be defined as the rules governing the syntax, semantics, and synchronization of communication</a:t>
            </a:r>
          </a:p>
          <a:p>
            <a:pPr marL="457200" lvl="1" indent="0">
              <a:buNone/>
            </a:pPr>
            <a:endParaRPr lang="en-US" i="1" dirty="0"/>
          </a:p>
          <a:p>
            <a:pPr marL="457200" lvl="1" indent="0">
              <a:buNone/>
            </a:pPr>
            <a:r>
              <a:rPr lang="en-US" i="1" dirty="0"/>
              <a:t>Some Examples of protocols grouped in their respective layers </a:t>
            </a:r>
          </a:p>
          <a:p>
            <a:pPr lvl="1"/>
            <a:r>
              <a:rPr lang="en-US" i="1" dirty="0"/>
              <a:t>Application layer </a:t>
            </a:r>
            <a:r>
              <a:rPr lang="en-US" i="1" dirty="0">
                <a:sym typeface="Wingdings" panose="05000000000000000000" pitchFamily="2" charset="2"/>
              </a:rPr>
              <a:t> </a:t>
            </a:r>
            <a:r>
              <a:rPr lang="en-US" sz="2000" dirty="0"/>
              <a:t>DNS, TFTP, SSL, FTP, HTTP, POP3, SMTP, SNMP, SSH, Telnet, </a:t>
            </a:r>
          </a:p>
          <a:p>
            <a:pPr lvl="1"/>
            <a:r>
              <a:rPr lang="en-US" sz="2000" dirty="0"/>
              <a:t>Transport Layer </a:t>
            </a:r>
            <a:r>
              <a:rPr lang="en-US" sz="2000" dirty="0">
                <a:sym typeface="Wingdings" panose="05000000000000000000" pitchFamily="2" charset="2"/>
              </a:rPr>
              <a:t> TCP, UDP</a:t>
            </a:r>
          </a:p>
          <a:p>
            <a:pPr lvl="1"/>
            <a:r>
              <a:rPr lang="en-US" sz="2000" dirty="0">
                <a:sym typeface="Wingdings" panose="05000000000000000000" pitchFamily="2" charset="2"/>
              </a:rPr>
              <a:t>Internet Protocol Layer  IP, </a:t>
            </a:r>
            <a:r>
              <a:rPr lang="en-US" sz="2000" dirty="0" err="1">
                <a:sym typeface="Wingdings" panose="05000000000000000000" pitchFamily="2" charset="2"/>
              </a:rPr>
              <a:t>Ipsec</a:t>
            </a:r>
            <a:r>
              <a:rPr lang="en-US" sz="2000" dirty="0">
                <a:sym typeface="Wingdings" panose="05000000000000000000" pitchFamily="2" charset="2"/>
              </a:rPr>
              <a:t>, DHCP</a:t>
            </a:r>
          </a:p>
          <a:p>
            <a:pPr lvl="1"/>
            <a:r>
              <a:rPr lang="en-US" sz="2000" dirty="0">
                <a:sym typeface="Wingdings" panose="05000000000000000000" pitchFamily="2" charset="2"/>
              </a:rPr>
              <a:t>Data Link Layer  ARP, MAC (Ethernet, DSL, ISDN, …)</a:t>
            </a:r>
            <a:endParaRPr lang="en-US" sz="2000"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49103" y="386435"/>
            <a:ext cx="8413652" cy="523998"/>
          </a:xfrm>
        </p:spPr>
        <p:txBody>
          <a:bodyPr>
            <a:noAutofit/>
          </a:bodyPr>
          <a:lstStyle/>
          <a:p>
            <a:pPr lvl="1" algn="l" rtl="0">
              <a:lnSpc>
                <a:spcPct val="90000"/>
              </a:lnSpc>
              <a:spcBef>
                <a:spcPct val="0"/>
              </a:spcBef>
            </a:pPr>
            <a:r>
              <a:rPr lang="en-US" sz="2800" b="1" kern="1200" dirty="0">
                <a:solidFill>
                  <a:schemeClr val="bg1"/>
                </a:solidFill>
              </a:rPr>
              <a:t>Some common protocols …. </a:t>
            </a:r>
            <a:endParaRPr lang="en-US" sz="3200" b="1"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727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r>
              <a:rPr lang="en-US" altLang="en-US" dirty="0"/>
              <a:t>TCP stands for </a:t>
            </a:r>
            <a:r>
              <a:rPr lang="en-US" altLang="en-US" b="1" dirty="0">
                <a:solidFill>
                  <a:srgbClr val="3333FF"/>
                </a:solidFill>
              </a:rPr>
              <a:t>Transmission Control Protocol</a:t>
            </a:r>
            <a:endParaRPr lang="en-US" altLang="en-US" b="1" dirty="0"/>
          </a:p>
          <a:p>
            <a:pPr lvl="1">
              <a:buNone/>
            </a:pPr>
            <a:r>
              <a:rPr lang="en-US" altLang="en-US" dirty="0"/>
              <a:t>	TCP software breaks messages into packets, hands them off to the IP software for delivery, and then orders and reassembles the packets at their destination</a:t>
            </a:r>
          </a:p>
          <a:p>
            <a:r>
              <a:rPr lang="en-US" altLang="en-US" dirty="0"/>
              <a:t>UDP stands for </a:t>
            </a:r>
            <a:r>
              <a:rPr lang="en-US" altLang="en-US" b="1" dirty="0">
                <a:solidFill>
                  <a:srgbClr val="3333FF"/>
                </a:solidFill>
              </a:rPr>
              <a:t>User Datagram Protocol</a:t>
            </a:r>
            <a:endParaRPr lang="en-US" altLang="en-US" dirty="0"/>
          </a:p>
          <a:p>
            <a:pPr lvl="1">
              <a:spcBef>
                <a:spcPct val="50000"/>
              </a:spcBef>
            </a:pPr>
            <a:r>
              <a:rPr lang="en-US" altLang="en-US" dirty="0"/>
              <a:t>It is an alternative to TCP</a:t>
            </a:r>
          </a:p>
          <a:p>
            <a:pPr lvl="1">
              <a:spcBef>
                <a:spcPct val="50000"/>
              </a:spcBef>
            </a:pPr>
            <a:r>
              <a:rPr lang="en-US" altLang="en-US" dirty="0"/>
              <a:t>The main difference is that TCP is highly reliable, at the cost of decreased performance, while UDP is less reliable, but generally faster</a:t>
            </a:r>
          </a:p>
          <a:p>
            <a:r>
              <a:rPr lang="en-US" altLang="en-US" dirty="0"/>
              <a:t>IP stands for </a:t>
            </a:r>
            <a:r>
              <a:rPr lang="en-US" altLang="en-US" b="1" dirty="0">
                <a:solidFill>
                  <a:srgbClr val="3333FF"/>
                </a:solidFill>
              </a:rPr>
              <a:t>Internet Protocol</a:t>
            </a:r>
            <a:endParaRPr lang="en-US" altLang="en-US" dirty="0"/>
          </a:p>
          <a:p>
            <a:pPr lvl="1">
              <a:buNone/>
            </a:pPr>
            <a:r>
              <a:rPr lang="en-US" altLang="en-US" dirty="0"/>
              <a:t>	IP software deals with the routing of packets through the maze of interconnected networks to their final destination</a:t>
            </a:r>
          </a:p>
          <a:p>
            <a:pPr marL="0" lv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495103" y="366115"/>
            <a:ext cx="8413652" cy="523998"/>
          </a:xfrm>
        </p:spPr>
        <p:txBody>
          <a:bodyPr>
            <a:noAutofit/>
          </a:bodyPr>
          <a:lstStyle/>
          <a:p>
            <a:pPr lvl="1" algn="l" rtl="0">
              <a:lnSpc>
                <a:spcPct val="90000"/>
              </a:lnSpc>
              <a:spcBef>
                <a:spcPct val="0"/>
              </a:spcBef>
            </a:pPr>
            <a:r>
              <a:rPr lang="en-US" sz="3200" b="1" kern="1200" dirty="0">
                <a:solidFill>
                  <a:schemeClr val="bg1"/>
                </a:solidFill>
              </a:rPr>
              <a:t>Some common protocols  ….</a:t>
            </a:r>
            <a:endParaRPr lang="en-US" sz="3200" b="1" dirty="0">
              <a:solidFill>
                <a:schemeClr val="bg1"/>
              </a:solidFill>
            </a:endParaRPr>
          </a:p>
        </p:txBody>
      </p:sp>
      <p:cxnSp>
        <p:nvCxnSpPr>
          <p:cNvPr id="9" name="Straight Connector 8"/>
          <p:cNvCxnSpPr/>
          <p:nvPr/>
        </p:nvCxnSpPr>
        <p:spPr>
          <a:xfrm>
            <a:off x="465666" y="767470"/>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604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450916"/>
          </a:xfrm>
        </p:spPr>
        <p:txBody>
          <a:bodyPr>
            <a:normAutofit/>
          </a:bodyPr>
          <a:lstStyle/>
          <a:p>
            <a:pPr marL="0" indent="0">
              <a:buNone/>
            </a:pPr>
            <a:r>
              <a:rPr lang="en-US" b="1" dirty="0"/>
              <a:t>What is </a:t>
            </a:r>
            <a:r>
              <a:rPr lang="en-US" b="1" dirty="0">
                <a:solidFill>
                  <a:srgbClr val="FF0000"/>
                </a:solidFill>
              </a:rPr>
              <a:t>Internet Protocol (IP) address mean?</a:t>
            </a:r>
            <a:endParaRPr lang="en-US" dirty="0">
              <a:solidFill>
                <a:srgbClr val="FF0000"/>
              </a:solidFill>
            </a:endParaRPr>
          </a:p>
          <a:p>
            <a:r>
              <a:rPr lang="en-US" dirty="0"/>
              <a:t>The address of a connected device in an IP network (TCP/IP network)</a:t>
            </a:r>
          </a:p>
          <a:p>
            <a:pPr lvl="1"/>
            <a:r>
              <a:rPr lang="en-US" dirty="0"/>
              <a:t> Every desktop and laptop computer, server, scanner, printer, modem, router, smartphone and tablet is assigned an IP address, and every IP packet traversing an IP network contains a source IP address and a destination IP address.</a:t>
            </a:r>
          </a:p>
          <a:p>
            <a:r>
              <a:rPr lang="en-US" dirty="0"/>
              <a:t>IP addresses are written in "dotted decimal" notation, which is four sets of numbers separated by decimal points; for example, 204.171.64.2. and 10.10.10.120</a:t>
            </a:r>
          </a:p>
          <a:p>
            <a:pPr lvl="1"/>
            <a:r>
              <a:rPr lang="en-US" dirty="0"/>
              <a:t>Instead of the domain name of a Web site, the actual IP address can be entered into the browser. However, the Domain Name System (DNS) exists so users can enter computerlanguage.com instead of an IP address, and the domain (the URL) is converted to the numeric IP address (see DNS).</a:t>
            </a:r>
            <a:br>
              <a:rPr lang="en-US" dirty="0"/>
            </a:br>
            <a:r>
              <a:rPr lang="en-US" dirty="0"/>
              <a:t/>
            </a:r>
            <a:br>
              <a:rPr lang="en-US" dirty="0"/>
            </a:br>
            <a:endParaRPr lang="en-US" dirty="0"/>
          </a:p>
          <a:p>
            <a:pPr marL="0" lvl="0" indent="0">
              <a:buNone/>
            </a:pP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484943" y="355955"/>
            <a:ext cx="8413652" cy="523998"/>
          </a:xfrm>
        </p:spPr>
        <p:txBody>
          <a:bodyPr>
            <a:noAutofit/>
          </a:bodyPr>
          <a:lstStyle/>
          <a:p>
            <a:pPr lvl="1" algn="l" rtl="0">
              <a:lnSpc>
                <a:spcPct val="90000"/>
              </a:lnSpc>
              <a:spcBef>
                <a:spcPct val="0"/>
              </a:spcBef>
            </a:pPr>
            <a:r>
              <a:rPr lang="en-US" sz="2800" b="1" kern="1200" dirty="0">
                <a:solidFill>
                  <a:schemeClr val="bg1"/>
                </a:solidFill>
                <a:latin typeface="+mn-lt"/>
                <a:ea typeface="+mn-ea"/>
                <a:cs typeface="+mn-cs"/>
              </a:rPr>
              <a:t>IP Addressing (Network Addressing)</a:t>
            </a:r>
            <a:endParaRPr lang="en-US" sz="3200" b="1" dirty="0">
              <a:solidFill>
                <a:schemeClr val="bg1"/>
              </a:solidFill>
            </a:endParaRPr>
          </a:p>
        </p:txBody>
      </p:sp>
      <p:cxnSp>
        <p:nvCxnSpPr>
          <p:cNvPr id="9" name="Straight Connector 8"/>
          <p:cNvCxnSpPr/>
          <p:nvPr/>
        </p:nvCxnSpPr>
        <p:spPr>
          <a:xfrm>
            <a:off x="443653" y="83077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484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346962"/>
          </a:xfrm>
        </p:spPr>
        <p:txBody>
          <a:bodyPr>
            <a:normAutofit fontScale="92500" lnSpcReduction="10000"/>
          </a:bodyPr>
          <a:lstStyle/>
          <a:p>
            <a:pPr marL="0" indent="0">
              <a:buNone/>
            </a:pPr>
            <a:r>
              <a:rPr lang="en-US" dirty="0"/>
              <a:t>There are currently two version of Internet Protocol (IP):</a:t>
            </a:r>
          </a:p>
          <a:p>
            <a:pPr>
              <a:buFont typeface="Wingdings" panose="05000000000000000000" pitchFamily="2" charset="2"/>
              <a:buChar char="Ø"/>
            </a:pPr>
            <a:r>
              <a:rPr lang="en-US" b="1" i="1" dirty="0"/>
              <a:t> </a:t>
            </a:r>
            <a:r>
              <a:rPr lang="en-US" b="1" i="1" dirty="0">
                <a:solidFill>
                  <a:srgbClr val="FF0000"/>
                </a:solidFill>
              </a:rPr>
              <a:t>IPv4</a:t>
            </a:r>
            <a:r>
              <a:rPr lang="en-US" dirty="0"/>
              <a:t> and a new version called </a:t>
            </a:r>
            <a:r>
              <a:rPr lang="en-US" b="1" i="1" dirty="0">
                <a:solidFill>
                  <a:srgbClr val="FF0000"/>
                </a:solidFill>
              </a:rPr>
              <a:t>IPv6</a:t>
            </a:r>
          </a:p>
          <a:p>
            <a:pPr lvl="2"/>
            <a:r>
              <a:rPr lang="en-US" b="1" i="1" dirty="0"/>
              <a:t> </a:t>
            </a:r>
            <a:r>
              <a:rPr lang="en-US" dirty="0"/>
              <a:t>IPv6 is an evolutionary </a:t>
            </a:r>
            <a:r>
              <a:rPr lang="en-US" u="sng" dirty="0"/>
              <a:t>upgrade</a:t>
            </a:r>
            <a:r>
              <a:rPr lang="en-US" dirty="0"/>
              <a:t> to the Internet Protocol. IPv6 will coexist with the older IPv4 for some time.</a:t>
            </a:r>
          </a:p>
          <a:p>
            <a:pPr lvl="1"/>
            <a:r>
              <a:rPr lang="en-US" dirty="0"/>
              <a:t>IPv4 (</a:t>
            </a:r>
            <a:r>
              <a:rPr lang="en-US" b="1" i="1" dirty="0"/>
              <a:t>I</a:t>
            </a:r>
            <a:r>
              <a:rPr lang="en-US" i="1" dirty="0"/>
              <a:t>nternet </a:t>
            </a:r>
            <a:r>
              <a:rPr lang="en-US" b="1" i="1" dirty="0"/>
              <a:t>P</a:t>
            </a:r>
            <a:r>
              <a:rPr lang="en-US" i="1" dirty="0"/>
              <a:t>rotocol </a:t>
            </a:r>
            <a:r>
              <a:rPr lang="en-US" b="1" i="1" dirty="0"/>
              <a:t>V</a:t>
            </a:r>
            <a:r>
              <a:rPr lang="en-US" i="1" dirty="0"/>
              <a:t>ersion </a:t>
            </a:r>
            <a:r>
              <a:rPr lang="en-US" b="1" i="1" dirty="0"/>
              <a:t>4</a:t>
            </a:r>
            <a:r>
              <a:rPr lang="en-US" dirty="0"/>
              <a:t>):</a:t>
            </a:r>
          </a:p>
          <a:p>
            <a:pPr lvl="2"/>
            <a:r>
              <a:rPr lang="en-US" dirty="0"/>
              <a:t>is the fourth revision of the Internet Protocol (IP) used to identify </a:t>
            </a:r>
            <a:r>
              <a:rPr lang="en-US" dirty="0">
                <a:solidFill>
                  <a:srgbClr val="FF0000"/>
                </a:solidFill>
              </a:rPr>
              <a:t>device</a:t>
            </a:r>
            <a:r>
              <a:rPr lang="en-US" dirty="0"/>
              <a:t> on a </a:t>
            </a:r>
            <a:r>
              <a:rPr lang="en-US" dirty="0">
                <a:solidFill>
                  <a:srgbClr val="FF0000"/>
                </a:solidFill>
              </a:rPr>
              <a:t>network</a:t>
            </a:r>
            <a:r>
              <a:rPr lang="en-US" dirty="0"/>
              <a:t> through an addressing system </a:t>
            </a:r>
          </a:p>
          <a:p>
            <a:pPr lvl="2"/>
            <a:r>
              <a:rPr lang="en-US" dirty="0"/>
              <a:t>is the most widely deployed Internet protocol used to connect devices to the Internet. IPv4 uses a </a:t>
            </a:r>
            <a:r>
              <a:rPr lang="en-US" u="sng" dirty="0"/>
              <a:t>32-bit</a:t>
            </a:r>
            <a:r>
              <a:rPr lang="en-US" dirty="0"/>
              <a:t> address scheme allowing for a total of 2^32 addresses (just over 4 billion addresses)</a:t>
            </a:r>
          </a:p>
          <a:p>
            <a:pPr lvl="1"/>
            <a:r>
              <a:rPr lang="en-US" dirty="0"/>
              <a:t>IPv6 (</a:t>
            </a:r>
            <a:r>
              <a:rPr lang="en-US" b="1" i="1" dirty="0"/>
              <a:t>I</a:t>
            </a:r>
            <a:r>
              <a:rPr lang="en-US" i="1" dirty="0"/>
              <a:t>nternet </a:t>
            </a:r>
            <a:r>
              <a:rPr lang="en-US" b="1" i="1" dirty="0"/>
              <a:t>P</a:t>
            </a:r>
            <a:r>
              <a:rPr lang="en-US" i="1" dirty="0"/>
              <a:t>rotocol </a:t>
            </a:r>
            <a:r>
              <a:rPr lang="en-US" b="1" i="1" dirty="0"/>
              <a:t>V</a:t>
            </a:r>
            <a:r>
              <a:rPr lang="en-US" i="1" dirty="0"/>
              <a:t>ersion </a:t>
            </a:r>
            <a:r>
              <a:rPr lang="en-US" b="1" i="1" dirty="0"/>
              <a:t>6</a:t>
            </a:r>
            <a:r>
              <a:rPr lang="en-US" dirty="0"/>
              <a:t>) :</a:t>
            </a:r>
          </a:p>
          <a:p>
            <a:pPr lvl="2"/>
            <a:r>
              <a:rPr lang="en-US" dirty="0"/>
              <a:t>It is also called </a:t>
            </a:r>
            <a:r>
              <a:rPr lang="en-US" dirty="0" err="1">
                <a:solidFill>
                  <a:srgbClr val="FF0000"/>
                </a:solidFill>
              </a:rPr>
              <a:t>IPng</a:t>
            </a:r>
            <a:r>
              <a:rPr lang="en-US" dirty="0"/>
              <a:t> (</a:t>
            </a:r>
            <a:r>
              <a:rPr lang="en-US" b="1" i="1" dirty="0"/>
              <a:t>I</a:t>
            </a:r>
            <a:r>
              <a:rPr lang="en-US" i="1" dirty="0"/>
              <a:t>nternet </a:t>
            </a:r>
            <a:r>
              <a:rPr lang="en-US" b="1" i="1" dirty="0"/>
              <a:t>P</a:t>
            </a:r>
            <a:r>
              <a:rPr lang="en-US" i="1" dirty="0"/>
              <a:t>rotocol </a:t>
            </a:r>
            <a:r>
              <a:rPr lang="en-US" b="1" i="1" dirty="0"/>
              <a:t>n</a:t>
            </a:r>
            <a:r>
              <a:rPr lang="en-US" i="1" dirty="0"/>
              <a:t>ext </a:t>
            </a:r>
            <a:r>
              <a:rPr lang="en-US" b="1" i="1" dirty="0"/>
              <a:t>g</a:t>
            </a:r>
            <a:r>
              <a:rPr lang="en-US" i="1" dirty="0"/>
              <a:t>eneration</a:t>
            </a:r>
            <a:r>
              <a:rPr lang="en-US" dirty="0"/>
              <a:t>) and it is the newest version of the Internet Protocol (IP) </a:t>
            </a:r>
            <a:r>
              <a:rPr lang="en-US" dirty="0">
                <a:sym typeface="Wingdings" panose="05000000000000000000" pitchFamily="2" charset="2"/>
              </a:rPr>
              <a:t> uses 128 bit</a:t>
            </a:r>
            <a:endParaRPr lang="en-US" dirty="0"/>
          </a:p>
          <a:p>
            <a:pPr lvl="3"/>
            <a:r>
              <a:rPr lang="en-US" dirty="0"/>
              <a:t>Will replace the current version of IPv4 (Internet Protocol Version 4) in the future </a:t>
            </a:r>
          </a:p>
          <a:p>
            <a:pPr lvl="2"/>
            <a:r>
              <a:rPr lang="en-US" dirty="0"/>
              <a:t>IPv6 is designed to allow the Internet to grow steadily, both in terms of the number of hosts connected and the total amount of data traffic transmitted</a:t>
            </a:r>
            <a:br>
              <a:rPr lang="en-US" dirty="0"/>
            </a:b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576383" y="386435"/>
            <a:ext cx="8413652" cy="523998"/>
          </a:xfrm>
        </p:spPr>
        <p:txBody>
          <a:bodyPr>
            <a:noAutofit/>
          </a:bodyPr>
          <a:lstStyle/>
          <a:p>
            <a:pPr lvl="1" algn="l" rtl="0">
              <a:lnSpc>
                <a:spcPct val="90000"/>
              </a:lnSpc>
              <a:spcBef>
                <a:spcPct val="0"/>
              </a:spcBef>
            </a:pPr>
            <a:r>
              <a:rPr lang="en-US" sz="2800" b="1" kern="1200" dirty="0">
                <a:solidFill>
                  <a:schemeClr val="bg1"/>
                </a:solidFill>
                <a:latin typeface="+mn-lt"/>
                <a:ea typeface="+mn-ea"/>
                <a:cs typeface="+mn-cs"/>
              </a:rPr>
              <a:t>IP Addressing (Network Addressing) ….</a:t>
            </a:r>
            <a:endParaRPr lang="en-US" sz="3200" b="1"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13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243008"/>
          </a:xfrm>
        </p:spPr>
        <p:txBody>
          <a:bodyPr>
            <a:normAutofit/>
          </a:bodyPr>
          <a:lstStyle/>
          <a:p>
            <a:pPr marL="0" lvl="0" indent="0">
              <a:buNone/>
            </a:pPr>
            <a:r>
              <a:rPr lang="en-US" sz="3200" dirty="0">
                <a:solidFill>
                  <a:schemeClr val="tx1"/>
                </a:solidFill>
              </a:rPr>
              <a:t>Central Processing Unit (CPU)</a:t>
            </a:r>
          </a:p>
          <a:p>
            <a:pPr lvl="1"/>
            <a:r>
              <a:rPr lang="en-US" altLang="en-US" dirty="0">
                <a:solidFill>
                  <a:schemeClr val="tx1"/>
                </a:solidFill>
              </a:rPr>
              <a:t>A device that interprets and runs the commands that you give to the computer. </a:t>
            </a:r>
          </a:p>
          <a:p>
            <a:pPr lvl="1"/>
            <a:r>
              <a:rPr lang="en-US" altLang="en-US" dirty="0">
                <a:solidFill>
                  <a:schemeClr val="tx1"/>
                </a:solidFill>
              </a:rPr>
              <a:t>Also referred to as the processor or microprocessor </a:t>
            </a:r>
            <a:endParaRPr lang="en-US" dirty="0">
              <a:solidFill>
                <a:schemeClr val="tx1"/>
              </a:solidFill>
            </a:endParaRPr>
          </a:p>
          <a:p>
            <a:pPr lvl="2"/>
            <a:r>
              <a:rPr lang="en-US" dirty="0">
                <a:solidFill>
                  <a:schemeClr val="tx1"/>
                </a:solidFill>
              </a:rPr>
              <a:t>CPU is often referred to as the </a:t>
            </a:r>
            <a:r>
              <a:rPr lang="en-US" b="1" dirty="0">
                <a:solidFill>
                  <a:schemeClr val="tx1"/>
                </a:solidFill>
              </a:rPr>
              <a:t>brain</a:t>
            </a:r>
            <a:r>
              <a:rPr lang="en-US" dirty="0">
                <a:solidFill>
                  <a:schemeClr val="tx1"/>
                </a:solidFill>
              </a:rPr>
              <a:t> of the computer</a:t>
            </a:r>
          </a:p>
          <a:p>
            <a:pPr lvl="1"/>
            <a:r>
              <a:rPr lang="en-US" dirty="0">
                <a:solidFill>
                  <a:schemeClr val="tx1"/>
                </a:solidFill>
              </a:rPr>
              <a:t>Major brands of commercialized processors </a:t>
            </a:r>
            <a:r>
              <a:rPr lang="en-US" dirty="0">
                <a:solidFill>
                  <a:schemeClr val="tx1"/>
                </a:solidFill>
                <a:sym typeface="Wingdings" panose="05000000000000000000" pitchFamily="2" charset="2"/>
              </a:rPr>
              <a:t>intel, AMD, ARM </a:t>
            </a:r>
          </a:p>
          <a:p>
            <a:pPr marL="457200" lvl="1" indent="0">
              <a:buNone/>
            </a:pPr>
            <a:r>
              <a:rPr lang="en-US" dirty="0">
                <a:solidFill>
                  <a:schemeClr val="tx1"/>
                </a:solidFill>
                <a:sym typeface="Wingdings" panose="05000000000000000000" pitchFamily="2" charset="2"/>
              </a:rPr>
              <a:t>   </a:t>
            </a:r>
            <a:endParaRPr lang="en-US" dirty="0">
              <a:solidFill>
                <a:schemeClr val="tx1"/>
              </a:solidFill>
            </a:endParaRPr>
          </a:p>
          <a:p>
            <a:pPr lvl="4"/>
            <a:r>
              <a:rPr lang="en-US" dirty="0">
                <a:solidFill>
                  <a:schemeClr val="tx1"/>
                </a:solidFill>
              </a:rPr>
              <a:t>The Latest intel processor logo   </a:t>
            </a:r>
          </a:p>
          <a:p>
            <a:pPr marL="0" indent="0">
              <a:buNone/>
            </a:pPr>
            <a:r>
              <a:rPr lang="en-US" sz="3200" dirty="0">
                <a:solidFill>
                  <a:schemeClr val="tx1"/>
                </a:solidFill>
              </a:rPr>
              <a:t>Memory</a:t>
            </a:r>
            <a:r>
              <a:rPr lang="en-US" dirty="0">
                <a:solidFill>
                  <a:schemeClr val="tx1"/>
                </a:solidFill>
              </a:rPr>
              <a:t> </a:t>
            </a:r>
          </a:p>
          <a:p>
            <a:pPr lvl="1">
              <a:defRPr/>
            </a:pPr>
            <a:r>
              <a:rPr lang="en-US" dirty="0">
                <a:solidFill>
                  <a:schemeClr val="tx1"/>
                </a:solidFill>
                <a:effectLst>
                  <a:outerShdw blurRad="38100" dist="38100" dir="2700000" algn="tl">
                    <a:srgbClr val="C0C0C0"/>
                  </a:outerShdw>
                </a:effectLst>
              </a:rPr>
              <a:t>Memory is where information is stored and retrieved by the CPU. </a:t>
            </a:r>
          </a:p>
          <a:p>
            <a:pPr lvl="1">
              <a:defRPr/>
            </a:pPr>
            <a:endParaRPr lang="en-US" sz="1000" dirty="0">
              <a:solidFill>
                <a:schemeClr val="tx1"/>
              </a:solidFill>
              <a:effectLst>
                <a:outerShdw blurRad="38100" dist="38100" dir="2700000" algn="tl">
                  <a:srgbClr val="C0C0C0"/>
                </a:outerShdw>
              </a:effectLst>
            </a:endParaRPr>
          </a:p>
          <a:p>
            <a:pPr lvl="1">
              <a:defRPr/>
            </a:pPr>
            <a:r>
              <a:rPr lang="en-US" dirty="0">
                <a:solidFill>
                  <a:schemeClr val="tx1"/>
                </a:solidFill>
                <a:effectLst>
                  <a:outerShdw blurRad="38100" dist="38100" dir="2700000" algn="tl">
                    <a:srgbClr val="C0C0C0"/>
                  </a:outerShdw>
                </a:effectLst>
              </a:rPr>
              <a:t>There are two main types of memory:</a:t>
            </a:r>
          </a:p>
          <a:p>
            <a:pPr lvl="2">
              <a:defRPr/>
            </a:pPr>
            <a:r>
              <a:rPr lang="en-US" dirty="0">
                <a:solidFill>
                  <a:schemeClr val="tx1"/>
                </a:solidFill>
                <a:effectLst>
                  <a:outerShdw blurRad="38100" dist="38100" dir="2700000" algn="tl">
                    <a:srgbClr val="C0C0C0"/>
                  </a:outerShdw>
                </a:effectLst>
              </a:rPr>
              <a:t>Random Access Memory (RAM) &amp; Read Only Memory (ROM)</a:t>
            </a:r>
          </a:p>
          <a:p>
            <a:pPr marL="0" lvl="0" indent="0">
              <a:buNone/>
            </a:pPr>
            <a:endParaRPr lang="en-US" dirty="0">
              <a:solidFill>
                <a:schemeClr val="tx1"/>
              </a:solidFill>
            </a:endParaRPr>
          </a:p>
        </p:txBody>
      </p:sp>
      <p:sp>
        <p:nvSpPr>
          <p:cNvPr id="5" name="Date Placeholder 4"/>
          <p:cNvSpPr>
            <a:spLocks noGrp="1"/>
          </p:cNvSpPr>
          <p:nvPr>
            <p:ph type="dt" sz="half" idx="10"/>
          </p:nvPr>
        </p:nvSpPr>
        <p:spPr/>
        <p:txBody>
          <a:bodyPr/>
          <a:lstStyle/>
          <a:p>
            <a:fld id="{AA754E9B-4231-430A-AEBC-85DFF7E5DFF7}" type="datetime4">
              <a:rPr lang="en-US" smtClean="0"/>
              <a:t>April 23,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3</a:t>
            </a:fld>
            <a:endParaRPr lang="en-US"/>
          </a:p>
        </p:txBody>
      </p:sp>
      <p:sp>
        <p:nvSpPr>
          <p:cNvPr id="2" name="Title 1"/>
          <p:cNvSpPr>
            <a:spLocks noGrp="1"/>
          </p:cNvSpPr>
          <p:nvPr>
            <p:ph type="title"/>
          </p:nvPr>
        </p:nvSpPr>
        <p:spPr>
          <a:xfrm>
            <a:off x="849605" y="327254"/>
            <a:ext cx="8413652" cy="523998"/>
          </a:xfrm>
        </p:spPr>
        <p:txBody>
          <a:bodyPr>
            <a:noAutofit/>
          </a:bodyPr>
          <a:lstStyle/>
          <a:p>
            <a:pPr algn="l"/>
            <a:r>
              <a:rPr lang="en-US" sz="3200" b="1" dirty="0">
                <a:solidFill>
                  <a:schemeClr val="bg1"/>
                </a:solidFill>
              </a:rPr>
              <a:t>Hardware Parts of a computer </a:t>
            </a:r>
          </a:p>
        </p:txBody>
      </p:sp>
      <p:pic>
        <p:nvPicPr>
          <p:cNvPr id="8" name="Picture 2" descr="i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234" y="3630892"/>
            <a:ext cx="876300"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2065867" y="759655"/>
            <a:ext cx="829733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325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601766" cy="5346962"/>
          </a:xfrm>
        </p:spPr>
        <p:txBody>
          <a:bodyPr>
            <a:normAutofit lnSpcReduction="10000"/>
          </a:bodyPr>
          <a:lstStyle/>
          <a:p>
            <a:pPr>
              <a:buFont typeface="Wingdings" panose="05000000000000000000" pitchFamily="2" charset="2"/>
              <a:buChar char="Ø"/>
            </a:pPr>
            <a:r>
              <a:rPr lang="en-US" b="1" dirty="0"/>
              <a:t>Public and Private Addresses:</a:t>
            </a:r>
          </a:p>
          <a:p>
            <a:pPr lvl="1"/>
            <a:r>
              <a:rPr lang="en-US" dirty="0"/>
              <a:t>The entire local network is exposed to the public Internet via one public IP address for homes and small businesses. Large companies use several public IPs.</a:t>
            </a:r>
          </a:p>
          <a:p>
            <a:pPr lvl="1"/>
            <a:r>
              <a:rPr lang="en-US" dirty="0"/>
              <a:t>In contrast, the devices within the network use private addresses not reachable from the outside world, and the routers and firewalls make sure of it</a:t>
            </a:r>
          </a:p>
          <a:p>
            <a:pPr lvl="1"/>
            <a:r>
              <a:rPr lang="en-US" dirty="0"/>
              <a:t>these same private IP address ranges are used in every network. (192.168.1.1)</a:t>
            </a:r>
          </a:p>
          <a:p>
            <a:pPr marL="457200" lvl="1" indent="0">
              <a:buNone/>
            </a:pPr>
            <a:endParaRPr lang="en-US" sz="900" i="1" dirty="0"/>
          </a:p>
          <a:p>
            <a:pPr>
              <a:buFont typeface="Wingdings" panose="05000000000000000000" pitchFamily="2" charset="2"/>
              <a:buChar char="Ø"/>
            </a:pPr>
            <a:r>
              <a:rPr lang="en-US" b="1" dirty="0"/>
              <a:t>Static and Dynamic IP:</a:t>
            </a:r>
          </a:p>
          <a:p>
            <a:pPr lvl="1"/>
            <a:r>
              <a:rPr lang="en-US" dirty="0"/>
              <a:t>Network infrastructure devices such as servers, routers and firewalls are typically assigned permanent "static" IP addresses</a:t>
            </a:r>
          </a:p>
          <a:p>
            <a:pPr lvl="1"/>
            <a:r>
              <a:rPr lang="en-US" dirty="0"/>
              <a:t> The client machines can also be assigned static IPs by a network administrator, but most often are automatically assigned "dynamic" IP addresses via software </a:t>
            </a:r>
            <a:r>
              <a:rPr lang="en-US" sz="1700" dirty="0"/>
              <a:t>(see </a:t>
            </a:r>
            <a:r>
              <a:rPr lang="en-US" sz="1700" dirty="0">
                <a:hlinkClick r:id="rId3"/>
              </a:rPr>
              <a:t>DHCP</a:t>
            </a:r>
            <a:r>
              <a:rPr lang="en-US" sz="1700" dirty="0"/>
              <a:t>)</a:t>
            </a:r>
          </a:p>
          <a:p>
            <a:pPr lvl="2"/>
            <a:r>
              <a:rPr lang="en-US" dirty="0"/>
              <a:t>Example :</a:t>
            </a:r>
          </a:p>
          <a:p>
            <a:pPr lvl="3"/>
            <a:r>
              <a:rPr lang="en-US" dirty="0"/>
              <a:t> </a:t>
            </a:r>
            <a:r>
              <a:rPr lang="en-US" sz="2200" dirty="0"/>
              <a:t>Cable and DSL modems are typically assigned dynamic IPs for home users and static IPs for business users</a:t>
            </a:r>
          </a:p>
          <a:p>
            <a:pPr marL="1371600" lvl="3" indent="0">
              <a:buNone/>
            </a:pPr>
            <a:endParaRPr lang="en-US" sz="2200"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434143" y="315315"/>
            <a:ext cx="8413652" cy="523998"/>
          </a:xfrm>
        </p:spPr>
        <p:txBody>
          <a:bodyPr>
            <a:noAutofit/>
          </a:bodyPr>
          <a:lstStyle/>
          <a:p>
            <a:pPr lvl="1" algn="l" rtl="0">
              <a:lnSpc>
                <a:spcPct val="90000"/>
              </a:lnSpc>
              <a:spcBef>
                <a:spcPct val="0"/>
              </a:spcBef>
            </a:pPr>
            <a:r>
              <a:rPr lang="en-US" sz="2800" b="1" kern="1200" dirty="0">
                <a:solidFill>
                  <a:schemeClr val="bg1"/>
                </a:solidFill>
                <a:latin typeface="+mn-lt"/>
                <a:ea typeface="+mn-ea"/>
                <a:cs typeface="+mn-cs"/>
              </a:rPr>
              <a:t>IP Addressing (Network Addressing) ….</a:t>
            </a:r>
            <a:endParaRPr lang="en-US" sz="3200" b="1"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383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4962787"/>
          </a:xfrm>
        </p:spPr>
        <p:txBody>
          <a:bodyPr>
            <a:normAutofit/>
          </a:bodyPr>
          <a:lstStyle/>
          <a:p>
            <a:pPr marL="0" lvl="0" indent="0">
              <a:buNone/>
            </a:pPr>
            <a:r>
              <a:rPr lang="en-US" dirty="0">
                <a:solidFill>
                  <a:schemeClr val="tx1"/>
                </a:solidFill>
              </a:rPr>
              <a:t>What is virtual </a:t>
            </a:r>
            <a:r>
              <a:rPr lang="en-US" dirty="0" smtClean="0">
                <a:solidFill>
                  <a:schemeClr val="tx1"/>
                </a:solidFill>
              </a:rPr>
              <a:t>Machine: </a:t>
            </a:r>
            <a:endParaRPr lang="en-US" dirty="0">
              <a:solidFill>
                <a:schemeClr val="tx1"/>
              </a:solidFill>
            </a:endParaRPr>
          </a:p>
          <a:p>
            <a:r>
              <a:rPr lang="en-US" altLang="en-US" dirty="0">
                <a:solidFill>
                  <a:schemeClr val="tx1"/>
                </a:solidFill>
              </a:rPr>
              <a:t>A </a:t>
            </a:r>
            <a:r>
              <a:rPr lang="en-US" altLang="en-US" b="1" dirty="0">
                <a:solidFill>
                  <a:schemeClr val="tx1"/>
                </a:solidFill>
              </a:rPr>
              <a:t>Virtual Machine</a:t>
            </a:r>
            <a:r>
              <a:rPr lang="en-US" altLang="en-US" dirty="0">
                <a:solidFill>
                  <a:schemeClr val="tx1"/>
                </a:solidFill>
              </a:rPr>
              <a:t> is a software that creates a virtualized environment between the computer platform and the end user in which the end user can operate software. </a:t>
            </a:r>
          </a:p>
          <a:p>
            <a:r>
              <a:rPr lang="en-US" altLang="en-US" dirty="0">
                <a:solidFill>
                  <a:schemeClr val="tx1"/>
                </a:solidFill>
              </a:rPr>
              <a:t>A virtual machine provides an interface identical to the underlying bare hardware</a:t>
            </a:r>
          </a:p>
          <a:p>
            <a:pPr marL="0" indent="0">
              <a:buNone/>
            </a:pPr>
            <a:r>
              <a:rPr lang="en-US" altLang="en-US" dirty="0">
                <a:solidFill>
                  <a:schemeClr val="tx1"/>
                </a:solidFill>
              </a:rPr>
              <a:t>Virtualization: </a:t>
            </a:r>
          </a:p>
          <a:p>
            <a:r>
              <a:rPr lang="en-US" altLang="en-US" dirty="0">
                <a:solidFill>
                  <a:schemeClr val="tx1"/>
                </a:solidFill>
              </a:rPr>
              <a:t>Virtualization is an abstraction layer that decouples the physical hardware from the operating system to deliver greater IT resource utilization and flexibility</a:t>
            </a:r>
            <a:endParaRPr lang="en-US"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312223" y="298133"/>
            <a:ext cx="8413652" cy="561500"/>
          </a:xfrm>
        </p:spPr>
        <p:txBody>
          <a:bodyPr>
            <a:noAutofit/>
          </a:bodyPr>
          <a:lstStyle/>
          <a:p>
            <a:pPr lvl="1" algn="l" rtl="0">
              <a:lnSpc>
                <a:spcPct val="90000"/>
              </a:lnSpc>
              <a:spcBef>
                <a:spcPct val="0"/>
              </a:spcBef>
            </a:pPr>
            <a:r>
              <a:rPr lang="en-US" sz="2800" b="1" kern="1200" dirty="0">
                <a:solidFill>
                  <a:schemeClr val="bg1"/>
                </a:solidFill>
                <a:latin typeface="+mn-lt"/>
                <a:ea typeface="+mn-ea"/>
                <a:cs typeface="+mn-cs"/>
              </a:rPr>
              <a:t>Virtualization and Virtual Machine </a:t>
            </a:r>
            <a:endParaRPr lang="en-US" sz="3200" b="1"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143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7769753" y="3932913"/>
            <a:ext cx="3400422" cy="1990725"/>
            <a:chOff x="4586289" y="4486274"/>
            <a:chExt cx="3400422" cy="1990725"/>
          </a:xfrm>
        </p:grpSpPr>
        <p:cxnSp>
          <p:nvCxnSpPr>
            <p:cNvPr id="27" name="Straight Connector 26"/>
            <p:cNvCxnSpPr/>
            <p:nvPr/>
          </p:nvCxnSpPr>
          <p:spPr>
            <a:xfrm>
              <a:off x="4595812" y="5417661"/>
              <a:ext cx="3381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586289" y="4486274"/>
              <a:ext cx="3400422" cy="1990725"/>
              <a:chOff x="4586289" y="4486274"/>
              <a:chExt cx="3400422" cy="1990725"/>
            </a:xfrm>
          </p:grpSpPr>
          <p:sp>
            <p:nvSpPr>
              <p:cNvPr id="11" name="Rectangle 14"/>
              <p:cNvSpPr>
                <a:spLocks noChangeArrowheads="1"/>
              </p:cNvSpPr>
              <p:nvPr/>
            </p:nvSpPr>
            <p:spPr bwMode="auto">
              <a:xfrm>
                <a:off x="4595811" y="4486274"/>
                <a:ext cx="3390899" cy="1990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cxnSp>
            <p:nvCxnSpPr>
              <p:cNvPr id="25" name="Straight Connector 24"/>
              <p:cNvCxnSpPr/>
              <p:nvPr/>
            </p:nvCxnSpPr>
            <p:spPr>
              <a:xfrm>
                <a:off x="4605336" y="5909747"/>
                <a:ext cx="3381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329363" y="4486274"/>
                <a:ext cx="1" cy="950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586289" y="4931886"/>
                <a:ext cx="33813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idx="1"/>
          </p:nvPr>
        </p:nvSpPr>
        <p:spPr>
          <a:xfrm>
            <a:off x="947809" y="1009388"/>
            <a:ext cx="10515600" cy="5167892"/>
          </a:xfrm>
        </p:spPr>
        <p:txBody>
          <a:bodyPr>
            <a:normAutofit/>
          </a:bodyPr>
          <a:lstStyle/>
          <a:p>
            <a:pPr marL="0" lvl="0" indent="0">
              <a:buNone/>
            </a:pPr>
            <a:r>
              <a:rPr lang="en-US" dirty="0">
                <a:solidFill>
                  <a:schemeClr val="tx1"/>
                </a:solidFill>
              </a:rPr>
              <a:t>Benefits:</a:t>
            </a:r>
          </a:p>
          <a:p>
            <a:r>
              <a:rPr lang="en-US" altLang="en-US" dirty="0">
                <a:solidFill>
                  <a:schemeClr val="tx1"/>
                </a:solidFill>
              </a:rPr>
              <a:t>Partitioning</a:t>
            </a:r>
          </a:p>
          <a:p>
            <a:pPr lvl="1" algn="just"/>
            <a:r>
              <a:rPr lang="en-US" altLang="en-US" dirty="0">
                <a:solidFill>
                  <a:schemeClr val="tx1"/>
                </a:solidFill>
              </a:rPr>
              <a:t> Multiple applications and operating systems can be supported within a single physical system.</a:t>
            </a:r>
          </a:p>
          <a:p>
            <a:r>
              <a:rPr lang="en-US" altLang="en-US" dirty="0">
                <a:solidFill>
                  <a:schemeClr val="tx1"/>
                </a:solidFill>
              </a:rPr>
              <a:t>Isolation</a:t>
            </a:r>
          </a:p>
          <a:p>
            <a:pPr lvl="1" algn="just"/>
            <a:r>
              <a:rPr lang="en-US" altLang="en-US" dirty="0">
                <a:solidFill>
                  <a:schemeClr val="tx1"/>
                </a:solidFill>
              </a:rPr>
              <a:t> Virtual machines are completely isolated from the host machine and other virtual machines. If a virtual machine crashes, all others are unaffected. </a:t>
            </a:r>
          </a:p>
          <a:p>
            <a:pPr marL="0" lvl="0" indent="0">
              <a:buNone/>
            </a:pPr>
            <a:endParaRPr lang="en-US"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631392" y="198155"/>
            <a:ext cx="8413652" cy="561500"/>
          </a:xfrm>
        </p:spPr>
        <p:txBody>
          <a:bodyPr>
            <a:noAutofit/>
          </a:bodyPr>
          <a:lstStyle/>
          <a:p>
            <a:pPr lvl="1" algn="l" rtl="0">
              <a:lnSpc>
                <a:spcPct val="90000"/>
              </a:lnSpc>
              <a:spcBef>
                <a:spcPct val="0"/>
              </a:spcBef>
            </a:pPr>
            <a:r>
              <a:rPr lang="en-US" sz="2800" kern="1200" dirty="0">
                <a:solidFill>
                  <a:schemeClr val="bg1"/>
                </a:solidFill>
                <a:latin typeface="+mn-lt"/>
                <a:ea typeface="+mn-ea"/>
                <a:cs typeface="+mn-cs"/>
              </a:rPr>
              <a:t>Virtualization and … </a:t>
            </a:r>
            <a:endParaRPr lang="en-US" sz="3200"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7831664" y="4024353"/>
            <a:ext cx="3297443" cy="1729768"/>
            <a:chOff x="4601633" y="4056360"/>
            <a:chExt cx="3297443" cy="1729768"/>
          </a:xfrm>
        </p:grpSpPr>
        <p:grpSp>
          <p:nvGrpSpPr>
            <p:cNvPr id="42" name="Group 41"/>
            <p:cNvGrpSpPr/>
            <p:nvPr/>
          </p:nvGrpSpPr>
          <p:grpSpPr>
            <a:xfrm>
              <a:off x="4622476" y="4056360"/>
              <a:ext cx="3276600" cy="1729768"/>
              <a:chOff x="4622476" y="4056360"/>
              <a:chExt cx="3276600" cy="1729768"/>
            </a:xfrm>
          </p:grpSpPr>
          <p:sp>
            <p:nvSpPr>
              <p:cNvPr id="8" name="TextBox 7"/>
              <p:cNvSpPr txBox="1"/>
              <p:nvPr/>
            </p:nvSpPr>
            <p:spPr>
              <a:xfrm>
                <a:off x="4622476" y="5416796"/>
                <a:ext cx="3276600" cy="369332"/>
              </a:xfrm>
              <a:prstGeom prst="rect">
                <a:avLst/>
              </a:prstGeom>
              <a:noFill/>
            </p:spPr>
            <p:txBody>
              <a:bodyPr wrap="square" rtlCol="0">
                <a:spAutoFit/>
              </a:bodyPr>
              <a:lstStyle/>
              <a:p>
                <a:pPr algn="ctr"/>
                <a:r>
                  <a:rPr lang="en-US" dirty="0"/>
                  <a:t>Hardware </a:t>
                </a:r>
              </a:p>
            </p:txBody>
          </p:sp>
          <p:sp>
            <p:nvSpPr>
              <p:cNvPr id="32" name="TextBox 31"/>
              <p:cNvSpPr txBox="1"/>
              <p:nvPr/>
            </p:nvSpPr>
            <p:spPr>
              <a:xfrm>
                <a:off x="4842297" y="4584483"/>
                <a:ext cx="914400" cy="369332"/>
              </a:xfrm>
              <a:prstGeom prst="rect">
                <a:avLst/>
              </a:prstGeom>
              <a:noFill/>
            </p:spPr>
            <p:txBody>
              <a:bodyPr wrap="square" rtlCol="0">
                <a:spAutoFit/>
              </a:bodyPr>
              <a:lstStyle/>
              <a:p>
                <a:pPr algn="ctr"/>
                <a:r>
                  <a:rPr lang="en-US" dirty="0"/>
                  <a:t>OS</a:t>
                </a:r>
              </a:p>
            </p:txBody>
          </p:sp>
          <p:sp>
            <p:nvSpPr>
              <p:cNvPr id="33" name="TextBox 32"/>
              <p:cNvSpPr txBox="1"/>
              <p:nvPr/>
            </p:nvSpPr>
            <p:spPr>
              <a:xfrm>
                <a:off x="6430964" y="4546540"/>
                <a:ext cx="914400" cy="369332"/>
              </a:xfrm>
              <a:prstGeom prst="rect">
                <a:avLst/>
              </a:prstGeom>
              <a:noFill/>
            </p:spPr>
            <p:txBody>
              <a:bodyPr wrap="square" rtlCol="0">
                <a:spAutoFit/>
              </a:bodyPr>
              <a:lstStyle/>
              <a:p>
                <a:pPr algn="ctr"/>
                <a:r>
                  <a:rPr lang="en-US" dirty="0"/>
                  <a:t>OS</a:t>
                </a:r>
              </a:p>
            </p:txBody>
          </p:sp>
          <p:sp>
            <p:nvSpPr>
              <p:cNvPr id="34" name="TextBox 33"/>
              <p:cNvSpPr txBox="1"/>
              <p:nvPr/>
            </p:nvSpPr>
            <p:spPr>
              <a:xfrm>
                <a:off x="6430964" y="4056360"/>
                <a:ext cx="1304924" cy="369332"/>
              </a:xfrm>
              <a:prstGeom prst="rect">
                <a:avLst/>
              </a:prstGeom>
              <a:noFill/>
            </p:spPr>
            <p:txBody>
              <a:bodyPr wrap="square" rtlCol="0">
                <a:spAutoFit/>
              </a:bodyPr>
              <a:lstStyle/>
              <a:p>
                <a:pPr algn="ctr"/>
                <a:r>
                  <a:rPr lang="en-US" dirty="0"/>
                  <a:t>Application</a:t>
                </a:r>
              </a:p>
            </p:txBody>
          </p:sp>
          <p:sp>
            <p:nvSpPr>
              <p:cNvPr id="35" name="TextBox 34"/>
              <p:cNvSpPr txBox="1"/>
              <p:nvPr/>
            </p:nvSpPr>
            <p:spPr>
              <a:xfrm>
                <a:off x="4842297" y="4071064"/>
                <a:ext cx="1304924" cy="369332"/>
              </a:xfrm>
              <a:prstGeom prst="rect">
                <a:avLst/>
              </a:prstGeom>
              <a:noFill/>
            </p:spPr>
            <p:txBody>
              <a:bodyPr wrap="square" rtlCol="0">
                <a:spAutoFit/>
              </a:bodyPr>
              <a:lstStyle/>
              <a:p>
                <a:pPr algn="ctr"/>
                <a:r>
                  <a:rPr lang="en-US" dirty="0"/>
                  <a:t>Application</a:t>
                </a:r>
              </a:p>
            </p:txBody>
          </p:sp>
        </p:grpSp>
        <p:sp>
          <p:nvSpPr>
            <p:cNvPr id="26" name="TextBox 25"/>
            <p:cNvSpPr txBox="1"/>
            <p:nvPr/>
          </p:nvSpPr>
          <p:spPr>
            <a:xfrm>
              <a:off x="4601633" y="5032248"/>
              <a:ext cx="3297443" cy="369332"/>
            </a:xfrm>
            <a:prstGeom prst="rect">
              <a:avLst/>
            </a:prstGeom>
            <a:noFill/>
          </p:spPr>
          <p:txBody>
            <a:bodyPr wrap="square" rtlCol="0">
              <a:spAutoFit/>
            </a:bodyPr>
            <a:lstStyle/>
            <a:p>
              <a:pPr algn="ctr"/>
              <a:r>
                <a:rPr lang="en-US" dirty="0"/>
                <a:t>Virtual Machine  </a:t>
              </a:r>
            </a:p>
          </p:txBody>
        </p:sp>
      </p:grpSp>
      <p:cxnSp>
        <p:nvCxnSpPr>
          <p:cNvPr id="40" name="Straight Connector 39"/>
          <p:cNvCxnSpPr>
            <a:stCxn id="11" idx="1"/>
            <a:endCxn id="11" idx="3"/>
          </p:cNvCxnSpPr>
          <p:nvPr/>
        </p:nvCxnSpPr>
        <p:spPr>
          <a:xfrm>
            <a:off x="7779275" y="4928276"/>
            <a:ext cx="3390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43050" y="3987137"/>
            <a:ext cx="5314950" cy="1754326"/>
          </a:xfrm>
          <a:prstGeom prst="rect">
            <a:avLst/>
          </a:prstGeom>
          <a:noFill/>
        </p:spPr>
        <p:txBody>
          <a:bodyPr wrap="square" rtlCol="0">
            <a:spAutoFit/>
          </a:bodyPr>
          <a:lstStyle/>
          <a:p>
            <a:r>
              <a:rPr lang="en-US" altLang="en-US" b="1" dirty="0"/>
              <a:t>Note:</a:t>
            </a:r>
          </a:p>
          <a:p>
            <a:r>
              <a:rPr lang="en-US" altLang="en-US" dirty="0"/>
              <a:t>Virtualizing hardware resources: CPU, I/O, memory, networking and GUI</a:t>
            </a:r>
          </a:p>
          <a:p>
            <a:pPr lvl="1"/>
            <a:r>
              <a:rPr lang="en-US" altLang="en-US" dirty="0"/>
              <a:t>The virtualizing software is called VMM (virtual machine monitor) or hypervisor</a:t>
            </a:r>
          </a:p>
          <a:p>
            <a:endParaRPr lang="en-US" dirty="0"/>
          </a:p>
        </p:txBody>
      </p:sp>
    </p:spTree>
    <p:extLst>
      <p:ext uri="{BB962C8B-B14F-4D97-AF65-F5344CB8AC3E}">
        <p14:creationId xmlns:p14="http://schemas.microsoft.com/office/powerpoint/2010/main" val="1817677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009" y="1273548"/>
            <a:ext cx="10515600" cy="5450916"/>
          </a:xfrm>
        </p:spPr>
        <p:txBody>
          <a:bodyPr>
            <a:normAutofit/>
          </a:bodyPr>
          <a:lstStyle/>
          <a:p>
            <a:r>
              <a:rPr lang="en-US" dirty="0" smtClean="0"/>
              <a:t>The </a:t>
            </a:r>
            <a:r>
              <a:rPr lang="en-US" dirty="0"/>
              <a:t>Domain Name System (DNS) is the phonebook of the Internet. </a:t>
            </a:r>
            <a:endParaRPr lang="en-US" dirty="0" smtClean="0"/>
          </a:p>
          <a:p>
            <a:r>
              <a:rPr lang="en-US" dirty="0" smtClean="0"/>
              <a:t>Humans </a:t>
            </a:r>
            <a:r>
              <a:rPr lang="en-US" dirty="0"/>
              <a:t>access information online through domain names, like </a:t>
            </a:r>
            <a:r>
              <a:rPr lang="en-US" dirty="0" smtClean="0"/>
              <a:t>amazon.com </a:t>
            </a:r>
            <a:r>
              <a:rPr lang="en-US" dirty="0"/>
              <a:t>or espn.com. </a:t>
            </a:r>
            <a:endParaRPr lang="en-US" dirty="0" smtClean="0"/>
          </a:p>
          <a:p>
            <a:r>
              <a:rPr lang="en-US" dirty="0" smtClean="0"/>
              <a:t>Web </a:t>
            </a:r>
            <a:r>
              <a:rPr lang="en-US" dirty="0"/>
              <a:t>browsers interact through Internet Protocol (IP) addresses. </a:t>
            </a:r>
            <a:endParaRPr lang="en-US" dirty="0" smtClean="0"/>
          </a:p>
          <a:p>
            <a:r>
              <a:rPr lang="en-US" dirty="0" smtClean="0"/>
              <a:t>DNS </a:t>
            </a:r>
            <a:r>
              <a:rPr lang="en-US" dirty="0"/>
              <a:t>translates domain names to IP addresses so browsers can load Internet resources.</a:t>
            </a:r>
          </a:p>
          <a:p>
            <a:r>
              <a:rPr lang="en-US" dirty="0"/>
              <a:t>Each device connected to the Internet has a unique IP address which other machines use to find the device. </a:t>
            </a:r>
            <a:endParaRPr lang="en-US" dirty="0" smtClean="0"/>
          </a:p>
          <a:p>
            <a:r>
              <a:rPr lang="en-US" dirty="0" smtClean="0"/>
              <a:t>DNS </a:t>
            </a:r>
            <a:r>
              <a:rPr lang="en-US" dirty="0"/>
              <a:t>servers eliminate the need for humans to memorize IP addresses such as 192.168.1.1 (in IPv4), or more complex newer alphanumeric IP addresses such as 2400:cb00:2048:1::c629:d7a2 (in IPv6). </a:t>
            </a:r>
          </a:p>
          <a:p>
            <a:pPr marL="0" lvl="0" indent="0">
              <a:buNone/>
            </a:pPr>
            <a:endParaRPr lang="en-US" i="1"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830383" y="396595"/>
            <a:ext cx="8413652" cy="523998"/>
          </a:xfrm>
        </p:spPr>
        <p:txBody>
          <a:bodyPr>
            <a:noAutofit/>
          </a:bodyPr>
          <a:lstStyle/>
          <a:p>
            <a:pPr lvl="1" algn="l" rtl="0">
              <a:lnSpc>
                <a:spcPct val="90000"/>
              </a:lnSpc>
              <a:spcBef>
                <a:spcPct val="0"/>
              </a:spcBef>
            </a:pPr>
            <a:r>
              <a:rPr lang="en-US" sz="2800" kern="1200" dirty="0">
                <a:solidFill>
                  <a:schemeClr val="bg1"/>
                </a:solidFill>
                <a:latin typeface="+mn-lt"/>
                <a:ea typeface="+mn-ea"/>
                <a:cs typeface="+mn-cs"/>
              </a:rPr>
              <a:t>Domain Name system </a:t>
            </a:r>
            <a:endParaRPr lang="en-US" sz="3200" dirty="0">
              <a:solidFill>
                <a:schemeClr val="bg1"/>
              </a:solidFill>
            </a:endParaRPr>
          </a:p>
        </p:txBody>
      </p:sp>
      <p:cxnSp>
        <p:nvCxnSpPr>
          <p:cNvPr id="9" name="Straight Connector 8"/>
          <p:cNvCxnSpPr/>
          <p:nvPr/>
        </p:nvCxnSpPr>
        <p:spPr>
          <a:xfrm>
            <a:off x="951653" y="89173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409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009" y="1273548"/>
            <a:ext cx="10515600" cy="5450916"/>
          </a:xfrm>
        </p:spPr>
        <p:txBody>
          <a:bodyPr>
            <a:normAutofit/>
          </a:bodyPr>
          <a:lstStyle/>
          <a:p>
            <a:r>
              <a:rPr lang="en-US" altLang="en-US" sz="2500" dirty="0" smtClean="0">
                <a:solidFill>
                  <a:schemeClr val="tx1"/>
                </a:solidFill>
              </a:rPr>
              <a:t>A </a:t>
            </a:r>
            <a:r>
              <a:rPr lang="en-US" altLang="en-US" sz="2500" dirty="0">
                <a:solidFill>
                  <a:schemeClr val="tx1"/>
                </a:solidFill>
              </a:rPr>
              <a:t>hostname consists of the computer name followed by </a:t>
            </a:r>
            <a:r>
              <a:rPr lang="en-US" altLang="en-US" sz="2500" b="1" dirty="0">
                <a:solidFill>
                  <a:schemeClr val="tx1"/>
                </a:solidFill>
              </a:rPr>
              <a:t>the domain </a:t>
            </a:r>
            <a:r>
              <a:rPr lang="en-US" altLang="en-US" sz="2500" b="1" dirty="0" smtClean="0">
                <a:solidFill>
                  <a:schemeClr val="tx1"/>
                </a:solidFill>
              </a:rPr>
              <a:t>name, server1.sholla.com is an example of a computer name (host name).</a:t>
            </a:r>
            <a:endParaRPr lang="en-US" altLang="en-US" sz="2500" dirty="0">
              <a:solidFill>
                <a:schemeClr val="tx1"/>
              </a:solidFill>
            </a:endParaRPr>
          </a:p>
          <a:p>
            <a:r>
              <a:rPr lang="en-US" altLang="en-US" sz="2500" dirty="0" smtClean="0">
                <a:solidFill>
                  <a:schemeClr val="tx1"/>
                </a:solidFill>
              </a:rPr>
              <a:t>Amazon.com or sholla.com </a:t>
            </a:r>
            <a:r>
              <a:rPr lang="en-US" altLang="en-US" sz="2500" dirty="0">
                <a:solidFill>
                  <a:schemeClr val="tx1"/>
                </a:solidFill>
              </a:rPr>
              <a:t>is the domain name</a:t>
            </a:r>
          </a:p>
          <a:p>
            <a:pPr lvl="1"/>
            <a:r>
              <a:rPr lang="en-US" altLang="en-US" sz="2500" dirty="0">
                <a:solidFill>
                  <a:schemeClr val="tx1"/>
                </a:solidFill>
              </a:rPr>
              <a:t>A domain name is separated into two or more sections that specify the organization, and possibly a subset of an organization, of which the computer is a part</a:t>
            </a:r>
          </a:p>
          <a:p>
            <a:pPr lvl="1">
              <a:spcBef>
                <a:spcPct val="50000"/>
              </a:spcBef>
            </a:pPr>
            <a:r>
              <a:rPr lang="en-US" altLang="en-US" sz="2500" dirty="0">
                <a:solidFill>
                  <a:schemeClr val="tx1"/>
                </a:solidFill>
              </a:rPr>
              <a:t>Two organizations can have a computer named the same thing because the domain name makes it clear which one is being referred </a:t>
            </a:r>
            <a:r>
              <a:rPr lang="en-US" altLang="en-US" sz="2500" dirty="0" smtClean="0">
                <a:solidFill>
                  <a:schemeClr val="tx1"/>
                </a:solidFill>
              </a:rPr>
              <a:t>to.</a:t>
            </a:r>
          </a:p>
          <a:p>
            <a:pPr lvl="2">
              <a:spcBef>
                <a:spcPct val="50000"/>
              </a:spcBef>
            </a:pPr>
            <a:r>
              <a:rPr lang="en-US" altLang="en-US" sz="2500" b="1" dirty="0" smtClean="0">
                <a:solidFill>
                  <a:schemeClr val="tx1"/>
                </a:solidFill>
              </a:rPr>
              <a:t>Server1.amazon.com or server1.sholla.com </a:t>
            </a:r>
            <a:endParaRPr lang="en-US" altLang="en-US" sz="2500" b="1" dirty="0">
              <a:solidFill>
                <a:schemeClr val="tx1"/>
              </a:solidFill>
            </a:endParaRPr>
          </a:p>
          <a:p>
            <a:pPr marL="0" lvl="0" indent="0">
              <a:buNone/>
            </a:pPr>
            <a:endParaRPr lang="en-US" i="1" dirty="0">
              <a:solidFill>
                <a:schemeClr val="tx1"/>
              </a:solidFill>
            </a:endParaRPr>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830383" y="396595"/>
            <a:ext cx="8413652" cy="523998"/>
          </a:xfrm>
        </p:spPr>
        <p:txBody>
          <a:bodyPr>
            <a:noAutofit/>
          </a:bodyPr>
          <a:lstStyle/>
          <a:p>
            <a:pPr lvl="1" algn="l" rtl="0">
              <a:lnSpc>
                <a:spcPct val="90000"/>
              </a:lnSpc>
              <a:spcBef>
                <a:spcPct val="0"/>
              </a:spcBef>
            </a:pPr>
            <a:r>
              <a:rPr lang="en-US" sz="2800" kern="1200" dirty="0">
                <a:solidFill>
                  <a:schemeClr val="bg1"/>
                </a:solidFill>
                <a:latin typeface="+mn-lt"/>
                <a:ea typeface="+mn-ea"/>
                <a:cs typeface="+mn-cs"/>
              </a:rPr>
              <a:t>Domain Name system </a:t>
            </a:r>
            <a:endParaRPr lang="en-US" sz="3200" dirty="0">
              <a:solidFill>
                <a:schemeClr val="bg1"/>
              </a:solidFill>
            </a:endParaRPr>
          </a:p>
        </p:txBody>
      </p:sp>
      <p:cxnSp>
        <p:nvCxnSpPr>
          <p:cNvPr id="9" name="Straight Connector 8"/>
          <p:cNvCxnSpPr/>
          <p:nvPr/>
        </p:nvCxnSpPr>
        <p:spPr>
          <a:xfrm>
            <a:off x="951653" y="89173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122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133" y="1222748"/>
            <a:ext cx="10515600" cy="5450916"/>
          </a:xfrm>
        </p:spPr>
        <p:txBody>
          <a:bodyPr>
            <a:normAutofit/>
          </a:bodyPr>
          <a:lstStyle/>
          <a:p>
            <a:pPr marL="342900" lvl="0" indent="-342900" fontAlgn="base">
              <a:lnSpc>
                <a:spcPct val="100000"/>
              </a:lnSpc>
              <a:spcBef>
                <a:spcPct val="50000"/>
              </a:spcBef>
              <a:spcAft>
                <a:spcPct val="0"/>
              </a:spcAft>
              <a:buFontTx/>
              <a:buChar char="•"/>
            </a:pPr>
            <a:r>
              <a:rPr lang="en-US" altLang="en-US" sz="3200" dirty="0">
                <a:solidFill>
                  <a:srgbClr val="000000"/>
                </a:solidFill>
                <a:latin typeface="Arial"/>
              </a:rPr>
              <a:t>The </a:t>
            </a:r>
            <a:r>
              <a:rPr lang="en-US" altLang="en-US" sz="3200" b="1" dirty="0">
                <a:solidFill>
                  <a:srgbClr val="000000"/>
                </a:solidFill>
                <a:latin typeface="Arial"/>
              </a:rPr>
              <a:t>domain name system</a:t>
            </a:r>
            <a:r>
              <a:rPr lang="en-US" altLang="en-US" sz="3200" dirty="0">
                <a:solidFill>
                  <a:srgbClr val="000000"/>
                </a:solidFill>
                <a:latin typeface="Arial"/>
              </a:rPr>
              <a:t> (DNS) is chiefly used to translate hostnames into numeric IP addresses</a:t>
            </a:r>
          </a:p>
          <a:p>
            <a:pPr marL="742950" lvl="1" indent="-285750" fontAlgn="base">
              <a:lnSpc>
                <a:spcPct val="100000"/>
              </a:lnSpc>
              <a:spcBef>
                <a:spcPct val="50000"/>
              </a:spcBef>
              <a:spcAft>
                <a:spcPct val="0"/>
              </a:spcAft>
              <a:buFontTx/>
              <a:buChar char="–"/>
            </a:pPr>
            <a:r>
              <a:rPr lang="en-US" altLang="en-US" sz="2800" dirty="0">
                <a:solidFill>
                  <a:srgbClr val="000000"/>
                </a:solidFill>
                <a:latin typeface="Arial"/>
              </a:rPr>
              <a:t>DNS is an example of a distributed database </a:t>
            </a:r>
          </a:p>
          <a:p>
            <a:pPr marL="742950" lvl="1" indent="-285750" fontAlgn="base">
              <a:lnSpc>
                <a:spcPct val="100000"/>
              </a:lnSpc>
              <a:spcBef>
                <a:spcPct val="50000"/>
              </a:spcBef>
              <a:spcAft>
                <a:spcPct val="0"/>
              </a:spcAft>
              <a:buFontTx/>
              <a:buChar char="–"/>
            </a:pPr>
            <a:r>
              <a:rPr lang="en-US" altLang="en-US" sz="2800" dirty="0">
                <a:solidFill>
                  <a:srgbClr val="000000"/>
                </a:solidFill>
                <a:latin typeface="Arial"/>
              </a:rPr>
              <a:t>If that server can resolve the hostname, it does so</a:t>
            </a:r>
          </a:p>
          <a:p>
            <a:pPr marL="742950" lvl="1" indent="-285750" fontAlgn="base">
              <a:lnSpc>
                <a:spcPct val="100000"/>
              </a:lnSpc>
              <a:spcBef>
                <a:spcPct val="50000"/>
              </a:spcBef>
              <a:spcAft>
                <a:spcPct val="0"/>
              </a:spcAft>
              <a:buFontTx/>
              <a:buChar char="–"/>
            </a:pPr>
            <a:r>
              <a:rPr lang="en-US" altLang="en-US" sz="2800" dirty="0">
                <a:solidFill>
                  <a:srgbClr val="000000"/>
                </a:solidFill>
                <a:latin typeface="Arial"/>
              </a:rPr>
              <a:t>If not, that server asks another domain name </a:t>
            </a:r>
            <a:r>
              <a:rPr lang="en-US" altLang="en-US" sz="2800" dirty="0" smtClean="0">
                <a:solidFill>
                  <a:srgbClr val="000000"/>
                </a:solidFill>
                <a:latin typeface="Arial"/>
              </a:rPr>
              <a:t>server</a:t>
            </a:r>
          </a:p>
          <a:p>
            <a:pPr marL="0" lvl="0" indent="0">
              <a:buNone/>
            </a:pPr>
            <a:endParaRPr lang="en-US" sz="2800" i="1" dirty="0">
              <a:solidFill>
                <a:srgbClr val="000000"/>
              </a:solidFill>
              <a:latin typeface="Arial"/>
            </a:endParaRPr>
          </a:p>
          <a:p>
            <a:pPr marL="0" lvl="0" indent="0">
              <a:buNone/>
            </a:pPr>
            <a:r>
              <a:rPr lang="en-US" sz="2800" i="1" dirty="0" smtClean="0">
                <a:solidFill>
                  <a:srgbClr val="000000"/>
                </a:solidFill>
                <a:latin typeface="Arial"/>
              </a:rPr>
              <a:t>Note: learn about DNS servers and what they are used for.</a:t>
            </a:r>
            <a:endParaRPr lang="en-US" i="1" dirty="0"/>
          </a:p>
        </p:txBody>
      </p:sp>
      <p:sp>
        <p:nvSpPr>
          <p:cNvPr id="5" name="Date Placeholder 4"/>
          <p:cNvSpPr>
            <a:spLocks noGrp="1"/>
          </p:cNvSpPr>
          <p:nvPr>
            <p:ph type="dt" sz="half"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A754E9B-4231-430A-AEBC-85DFF7E5DFF7}" type="datetime4">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April 23, 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info@shola.com; www.shola.com </a:t>
            </a:r>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DB45755-0A14-4647-8EA4-71782B0C02B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a:xfrm>
            <a:off x="789743" y="355955"/>
            <a:ext cx="8413652" cy="523998"/>
          </a:xfrm>
        </p:spPr>
        <p:txBody>
          <a:bodyPr>
            <a:noAutofit/>
          </a:bodyPr>
          <a:lstStyle/>
          <a:p>
            <a:pPr lvl="1" algn="l" rtl="0">
              <a:lnSpc>
                <a:spcPct val="90000"/>
              </a:lnSpc>
              <a:spcBef>
                <a:spcPct val="0"/>
              </a:spcBef>
            </a:pPr>
            <a:r>
              <a:rPr lang="en-US" sz="2800" b="1" kern="1200" dirty="0">
                <a:solidFill>
                  <a:schemeClr val="bg1"/>
                </a:solidFill>
                <a:latin typeface="+mn-lt"/>
                <a:ea typeface="+mn-ea"/>
                <a:cs typeface="+mn-cs"/>
              </a:rPr>
              <a:t>Domain Name system …..</a:t>
            </a:r>
            <a:endParaRPr lang="en-US" sz="3200" b="1" dirty="0">
              <a:solidFill>
                <a:schemeClr val="bg1"/>
              </a:solidFill>
            </a:endParaRPr>
          </a:p>
        </p:txBody>
      </p:sp>
      <p:cxnSp>
        <p:nvCxnSpPr>
          <p:cNvPr id="9" name="Straight Connector 8"/>
          <p:cNvCxnSpPr/>
          <p:nvPr/>
        </p:nvCxnSpPr>
        <p:spPr>
          <a:xfrm>
            <a:off x="2150533" y="759655"/>
            <a:ext cx="8178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52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243008"/>
          </a:xfrm>
        </p:spPr>
        <p:txBody>
          <a:bodyPr>
            <a:normAutofit/>
          </a:bodyPr>
          <a:lstStyle/>
          <a:p>
            <a:pPr marL="0" lvl="0" indent="0">
              <a:buNone/>
            </a:pPr>
            <a:r>
              <a:rPr lang="en-US" dirty="0">
                <a:solidFill>
                  <a:schemeClr val="tx1"/>
                </a:solidFill>
              </a:rPr>
              <a:t>Mother board</a:t>
            </a:r>
          </a:p>
          <a:p>
            <a:pPr>
              <a:buClr>
                <a:schemeClr val="tx2"/>
              </a:buClr>
              <a:buFontTx/>
              <a:buChar char="o"/>
              <a:defRPr/>
            </a:pPr>
            <a:r>
              <a:rPr lang="en-US" sz="2400" dirty="0">
                <a:solidFill>
                  <a:schemeClr val="tx1"/>
                </a:solidFill>
                <a:effectLst>
                  <a:outerShdw blurRad="38100" dist="38100" dir="2700000" algn="tl">
                    <a:srgbClr val="C0C0C0"/>
                  </a:outerShdw>
                </a:effectLst>
                <a:latin typeface="Arial" charset="0"/>
              </a:rPr>
              <a:t> Is the main circuit board inside the computer</a:t>
            </a:r>
          </a:p>
          <a:p>
            <a:pPr>
              <a:buClr>
                <a:schemeClr val="tx2"/>
              </a:buClr>
              <a:buFontTx/>
              <a:buChar char="o"/>
              <a:defRPr/>
            </a:pPr>
            <a:r>
              <a:rPr lang="en-US" sz="2400" dirty="0">
                <a:solidFill>
                  <a:schemeClr val="tx1"/>
                </a:solidFill>
                <a:effectLst>
                  <a:outerShdw blurRad="38100" dist="38100" dir="2700000" algn="tl">
                    <a:srgbClr val="C0C0C0"/>
                  </a:outerShdw>
                </a:effectLst>
                <a:latin typeface="Arial" charset="0"/>
              </a:rPr>
              <a:t>  Has tiny electronic circuits and other components on it</a:t>
            </a:r>
          </a:p>
          <a:p>
            <a:pPr>
              <a:buClr>
                <a:schemeClr val="tx2"/>
              </a:buClr>
              <a:buFontTx/>
              <a:buChar char="o"/>
              <a:defRPr/>
            </a:pPr>
            <a:r>
              <a:rPr lang="en-US" sz="2400" dirty="0">
                <a:solidFill>
                  <a:schemeClr val="tx1"/>
                </a:solidFill>
                <a:effectLst>
                  <a:outerShdw blurRad="38100" dist="38100" dir="2700000" algn="tl">
                    <a:srgbClr val="C0C0C0"/>
                  </a:outerShdw>
                </a:effectLst>
                <a:latin typeface="Arial" charset="0"/>
              </a:rPr>
              <a:t>  Connects input, output, and processing devices together </a:t>
            </a:r>
          </a:p>
          <a:p>
            <a:pPr marL="0" indent="0">
              <a:buClr>
                <a:schemeClr val="tx2"/>
              </a:buClr>
              <a:buNone/>
              <a:defRPr/>
            </a:pPr>
            <a:r>
              <a:rPr lang="en-US" sz="2400" dirty="0">
                <a:solidFill>
                  <a:schemeClr val="tx1"/>
                </a:solidFill>
                <a:effectLst>
                  <a:outerShdw blurRad="38100" dist="38100" dir="2700000" algn="tl">
                    <a:srgbClr val="C0C0C0"/>
                  </a:outerShdw>
                </a:effectLst>
                <a:latin typeface="Arial" charset="0"/>
              </a:rPr>
              <a:t>      (CPU, Memory, Hard Drive, DVD Drive)</a:t>
            </a:r>
          </a:p>
          <a:p>
            <a:pPr marL="0" indent="0">
              <a:buClr>
                <a:schemeClr val="tx2"/>
              </a:buClr>
              <a:buNone/>
              <a:defRPr/>
            </a:pPr>
            <a:r>
              <a:rPr lang="en-US" dirty="0">
                <a:solidFill>
                  <a:schemeClr val="tx1"/>
                </a:solidFill>
                <a:effectLst>
                  <a:outerShdw blurRad="38100" dist="38100" dir="2700000" algn="tl">
                    <a:srgbClr val="C0C0C0"/>
                  </a:outerShdw>
                </a:effectLst>
              </a:rPr>
              <a:t>Expansion Cards</a:t>
            </a:r>
          </a:p>
          <a:p>
            <a:pPr>
              <a:buClr>
                <a:schemeClr val="tx2"/>
              </a:buClr>
              <a:defRPr/>
            </a:pPr>
            <a:r>
              <a:rPr lang="en-US" dirty="0">
                <a:solidFill>
                  <a:schemeClr val="tx1"/>
                </a:solidFill>
                <a:effectLst>
                  <a:outerShdw blurRad="38100" dist="38100" dir="2700000" algn="tl">
                    <a:srgbClr val="C0C0C0"/>
                  </a:outerShdw>
                </a:effectLst>
              </a:rPr>
              <a:t>Video Card – is connected to the computer monitor and is used to display information on the monitor.</a:t>
            </a:r>
          </a:p>
          <a:p>
            <a:pPr>
              <a:buClr>
                <a:schemeClr val="tx2"/>
              </a:buClr>
              <a:defRPr/>
            </a:pPr>
            <a:r>
              <a:rPr lang="en-US" dirty="0">
                <a:solidFill>
                  <a:schemeClr val="tx1"/>
                </a:solidFill>
                <a:effectLst>
                  <a:outerShdw blurRad="38100" dist="38100" dir="2700000" algn="tl">
                    <a:srgbClr val="C0C0C0"/>
                  </a:outerShdw>
                </a:effectLst>
              </a:rPr>
              <a:t>Network interface card </a:t>
            </a:r>
          </a:p>
        </p:txBody>
      </p:sp>
      <p:sp>
        <p:nvSpPr>
          <p:cNvPr id="5" name="Date Placeholder 4"/>
          <p:cNvSpPr>
            <a:spLocks noGrp="1"/>
          </p:cNvSpPr>
          <p:nvPr>
            <p:ph type="dt" sz="half" idx="10"/>
          </p:nvPr>
        </p:nvSpPr>
        <p:spPr/>
        <p:txBody>
          <a:bodyPr/>
          <a:lstStyle/>
          <a:p>
            <a:fld id="{AA754E9B-4231-430A-AEBC-85DFF7E5DFF7}" type="datetime4">
              <a:rPr lang="en-US" smtClean="0"/>
              <a:t>April 23,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4</a:t>
            </a:fld>
            <a:endParaRPr lang="en-US"/>
          </a:p>
        </p:txBody>
      </p:sp>
      <p:sp>
        <p:nvSpPr>
          <p:cNvPr id="2" name="Title 1"/>
          <p:cNvSpPr>
            <a:spLocks noGrp="1"/>
          </p:cNvSpPr>
          <p:nvPr>
            <p:ph type="title"/>
          </p:nvPr>
        </p:nvSpPr>
        <p:spPr>
          <a:xfrm>
            <a:off x="1153681" y="283806"/>
            <a:ext cx="8413652" cy="523998"/>
          </a:xfrm>
        </p:spPr>
        <p:txBody>
          <a:bodyPr>
            <a:noAutofit/>
          </a:bodyPr>
          <a:lstStyle/>
          <a:p>
            <a:pPr algn="l"/>
            <a:r>
              <a:rPr lang="en-US" sz="3200" b="1" dirty="0">
                <a:solidFill>
                  <a:schemeClr val="bg1"/>
                </a:solidFill>
              </a:rPr>
              <a:t>Hardware Parts of a computer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1237" y="339611"/>
            <a:ext cx="2657475" cy="2314575"/>
          </a:xfrm>
          <a:prstGeom prst="rect">
            <a:avLst/>
          </a:prstGeom>
        </p:spPr>
      </p:pic>
      <p:pic>
        <p:nvPicPr>
          <p:cNvPr id="9" name="Picture 10"/>
          <p:cNvPicPr>
            <a:picLocks noChangeAspect="1" noChangeArrowheads="1"/>
          </p:cNvPicPr>
          <p:nvPr/>
        </p:nvPicPr>
        <p:blipFill>
          <a:blip r:embed="rId4">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6096000" y="4563533"/>
            <a:ext cx="2421466" cy="1210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a:xfrm>
            <a:off x="2015067" y="759655"/>
            <a:ext cx="75522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69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809" y="1009388"/>
            <a:ext cx="10515600" cy="5243008"/>
          </a:xfrm>
        </p:spPr>
        <p:txBody>
          <a:bodyPr>
            <a:normAutofit/>
          </a:bodyPr>
          <a:lstStyle/>
          <a:p>
            <a:pPr marL="0" lvl="0" indent="0">
              <a:buNone/>
            </a:pPr>
            <a:r>
              <a:rPr lang="en-US" dirty="0">
                <a:effectLst>
                  <a:outerShdw blurRad="38100" dist="38100" dir="2700000" algn="tl">
                    <a:srgbClr val="C0C0C0"/>
                  </a:outerShdw>
                </a:effectLst>
              </a:rPr>
              <a:t>Storage Devices </a:t>
            </a:r>
          </a:p>
          <a:p>
            <a:pPr marL="0" lvl="0" indent="0">
              <a:buNone/>
            </a:pPr>
            <a:endParaRPr lang="en-US" dirty="0"/>
          </a:p>
        </p:txBody>
      </p:sp>
      <p:sp>
        <p:nvSpPr>
          <p:cNvPr id="5" name="Date Placeholder 4"/>
          <p:cNvSpPr>
            <a:spLocks noGrp="1"/>
          </p:cNvSpPr>
          <p:nvPr>
            <p:ph type="dt" sz="half" idx="10"/>
          </p:nvPr>
        </p:nvSpPr>
        <p:spPr/>
        <p:txBody>
          <a:bodyPr/>
          <a:lstStyle/>
          <a:p>
            <a:fld id="{AA754E9B-4231-430A-AEBC-85DFF7E5DFF7}" type="datetime4">
              <a:rPr lang="en-US" smtClean="0"/>
              <a:t>April 23,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5</a:t>
            </a:fld>
            <a:endParaRPr lang="en-US"/>
          </a:p>
        </p:txBody>
      </p:sp>
      <p:sp>
        <p:nvSpPr>
          <p:cNvPr id="2" name="Title 1"/>
          <p:cNvSpPr>
            <a:spLocks noGrp="1"/>
          </p:cNvSpPr>
          <p:nvPr>
            <p:ph type="title"/>
          </p:nvPr>
        </p:nvSpPr>
        <p:spPr>
          <a:xfrm>
            <a:off x="898574" y="351968"/>
            <a:ext cx="8413652" cy="523998"/>
          </a:xfrm>
        </p:spPr>
        <p:txBody>
          <a:bodyPr>
            <a:noAutofit/>
          </a:bodyPr>
          <a:lstStyle/>
          <a:p>
            <a:pPr algn="l"/>
            <a:r>
              <a:rPr lang="en-US" sz="3200" b="1" dirty="0">
                <a:solidFill>
                  <a:schemeClr val="bg1"/>
                </a:solidFill>
              </a:rPr>
              <a:t>Hardware Parts of a computer  ….</a:t>
            </a:r>
          </a:p>
        </p:txBody>
      </p:sp>
      <p:sp>
        <p:nvSpPr>
          <p:cNvPr id="8" name="Rectangle 3"/>
          <p:cNvSpPr txBox="1">
            <a:spLocks noChangeArrowheads="1"/>
          </p:cNvSpPr>
          <p:nvPr/>
        </p:nvSpPr>
        <p:spPr>
          <a:xfrm>
            <a:off x="1828800" y="1752600"/>
            <a:ext cx="3048000" cy="452596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400">
                <a:effectLst>
                  <a:outerShdw blurRad="38100" dist="38100" dir="2700000" algn="tl">
                    <a:srgbClr val="C0C0C0"/>
                  </a:outerShdw>
                </a:effectLst>
              </a:rPr>
              <a:t>Hard Disk</a:t>
            </a:r>
          </a:p>
          <a:p>
            <a:pPr>
              <a:buFont typeface="Wingdings" panose="05000000000000000000" pitchFamily="2" charset="2"/>
              <a:buNone/>
              <a:defRPr/>
            </a:pPr>
            <a:endParaRPr lang="en-US" sz="2400">
              <a:effectLst>
                <a:outerShdw blurRad="38100" dist="38100" dir="2700000" algn="tl">
                  <a:srgbClr val="C0C0C0"/>
                </a:outerShdw>
              </a:effectLst>
            </a:endParaRPr>
          </a:p>
          <a:p>
            <a:pPr>
              <a:defRPr/>
            </a:pPr>
            <a:r>
              <a:rPr lang="en-US" sz="2400">
                <a:effectLst>
                  <a:outerShdw blurRad="38100" dist="38100" dir="2700000" algn="tl">
                    <a:srgbClr val="C0C0C0"/>
                  </a:outerShdw>
                </a:effectLst>
              </a:rPr>
              <a:t>Flash Drive</a:t>
            </a:r>
          </a:p>
          <a:p>
            <a:pPr>
              <a:buFont typeface="Wingdings" panose="05000000000000000000" pitchFamily="2" charset="2"/>
              <a:buNone/>
              <a:defRPr/>
            </a:pPr>
            <a:endParaRPr lang="en-US" sz="2400">
              <a:effectLst>
                <a:outerShdw blurRad="38100" dist="38100" dir="2700000" algn="tl">
                  <a:srgbClr val="C0C0C0"/>
                </a:outerShdw>
              </a:effectLst>
            </a:endParaRPr>
          </a:p>
          <a:p>
            <a:pPr>
              <a:defRPr/>
            </a:pPr>
            <a:r>
              <a:rPr lang="en-US" sz="2400">
                <a:effectLst>
                  <a:outerShdw blurRad="38100" dist="38100" dir="2700000" algn="tl">
                    <a:srgbClr val="C0C0C0"/>
                  </a:outerShdw>
                </a:effectLst>
              </a:rPr>
              <a:t>CD-ROM</a:t>
            </a:r>
          </a:p>
          <a:p>
            <a:pPr>
              <a:buFont typeface="Wingdings" panose="05000000000000000000" pitchFamily="2" charset="2"/>
              <a:buNone/>
              <a:defRPr/>
            </a:pPr>
            <a:endParaRPr lang="en-US" sz="2400">
              <a:effectLst>
                <a:outerShdw blurRad="38100" dist="38100" dir="2700000" algn="tl">
                  <a:srgbClr val="C0C0C0"/>
                </a:outerShdw>
              </a:effectLst>
            </a:endParaRPr>
          </a:p>
          <a:p>
            <a:pPr>
              <a:defRPr/>
            </a:pPr>
            <a:r>
              <a:rPr lang="en-US" sz="2400">
                <a:effectLst>
                  <a:outerShdw blurRad="38100" dist="38100" dir="2700000" algn="tl">
                    <a:srgbClr val="C0C0C0"/>
                  </a:outerShdw>
                </a:effectLst>
              </a:rPr>
              <a:t>DVD-ROM</a:t>
            </a:r>
          </a:p>
          <a:p>
            <a:pPr>
              <a:defRPr/>
            </a:pPr>
            <a:endParaRPr lang="en-US" sz="2400">
              <a:effectLst>
                <a:outerShdw blurRad="38100" dist="38100" dir="2700000" algn="tl">
                  <a:srgbClr val="C0C0C0"/>
                </a:outerShdw>
              </a:effectLst>
            </a:endParaRPr>
          </a:p>
          <a:p>
            <a:pPr>
              <a:defRPr/>
            </a:pPr>
            <a:r>
              <a:rPr lang="en-US" sz="2400">
                <a:effectLst>
                  <a:outerShdw blurRad="38100" dist="38100" dir="2700000" algn="tl">
                    <a:srgbClr val="C0C0C0"/>
                  </a:outerShdw>
                </a:effectLst>
              </a:rPr>
              <a:t>BD-RE  </a:t>
            </a:r>
          </a:p>
          <a:p>
            <a:pPr lvl="1">
              <a:defRPr/>
            </a:pPr>
            <a:r>
              <a:rPr lang="en-US" sz="900"/>
              <a:t>Front of an experimental 200 GB rewritable Blu-ray Disc</a:t>
            </a:r>
            <a:endParaRPr lang="en-US" sz="900">
              <a:effectLst>
                <a:outerShdw blurRad="38100" dist="38100" dir="2700000" algn="tl">
                  <a:srgbClr val="C0C0C0"/>
                </a:outerShdw>
              </a:effectLst>
            </a:endParaRPr>
          </a:p>
          <a:p>
            <a:pPr>
              <a:defRPr/>
            </a:pPr>
            <a:endParaRPr lang="en-US" sz="2400" dirty="0">
              <a:effectLst>
                <a:outerShdw blurRad="38100" dist="38100" dir="2700000" algn="tl">
                  <a:srgbClr val="C0C0C0"/>
                </a:outerShdw>
              </a:effectLst>
            </a:endParaRPr>
          </a:p>
        </p:txBody>
      </p:sp>
      <p:grpSp>
        <p:nvGrpSpPr>
          <p:cNvPr id="14" name="Group 13"/>
          <p:cNvGrpSpPr/>
          <p:nvPr/>
        </p:nvGrpSpPr>
        <p:grpSpPr>
          <a:xfrm>
            <a:off x="5105400" y="1581150"/>
            <a:ext cx="1466850" cy="4413250"/>
            <a:chOff x="5105400" y="1581150"/>
            <a:chExt cx="1466850" cy="4413250"/>
          </a:xfrm>
        </p:grpSpPr>
        <p:pic>
          <p:nvPicPr>
            <p:cNvPr id="9" name="Picture 7"/>
            <p:cNvPicPr>
              <a:picLocks noChangeAspect="1" noChangeArrowheads="1"/>
            </p:cNvPicPr>
            <p:nvPr/>
          </p:nvPicPr>
          <p:blipFill>
            <a:blip r:embed="rId3">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105400" y="1581150"/>
              <a:ext cx="1382713"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4">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0" y="3227388"/>
              <a:ext cx="12382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5">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181600" y="4340225"/>
              <a:ext cx="12080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usb_flash_drive">
              <a:hlinkClick r:id="rId6"/>
            </p:cNvPr>
            <p:cNvPicPr>
              <a:picLocks noChangeAspect="1" noChangeArrowheads="1"/>
            </p:cNvPicPr>
            <p:nvPr/>
          </p:nvPicPr>
          <p:blipFill>
            <a:blip r:embed="rId7">
              <a:clrChange>
                <a:clrFrom>
                  <a:srgbClr val="000000"/>
                </a:clrFrom>
                <a:clrTo>
                  <a:srgbClr val="000000">
                    <a:alpha val="0"/>
                  </a:srgbClr>
                </a:clrTo>
              </a:clrChange>
              <a:lum contrast="6000"/>
              <a:grayscl/>
              <a:extLst>
                <a:ext uri="{28A0092B-C50C-407E-A947-70E740481C1C}">
                  <a14:useLocalDpi xmlns:a14="http://schemas.microsoft.com/office/drawing/2010/main" val="0"/>
                </a:ext>
              </a:extLst>
            </a:blip>
            <a:srcRect/>
            <a:stretch>
              <a:fillRect/>
            </a:stretch>
          </p:blipFill>
          <p:spPr bwMode="auto">
            <a:xfrm>
              <a:off x="5334000" y="2305050"/>
              <a:ext cx="11049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5070475"/>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TextBox 14"/>
          <p:cNvSpPr txBox="1"/>
          <p:nvPr/>
        </p:nvSpPr>
        <p:spPr>
          <a:xfrm>
            <a:off x="7446132" y="4108901"/>
            <a:ext cx="4322077" cy="1754326"/>
          </a:xfrm>
          <a:prstGeom prst="rect">
            <a:avLst/>
          </a:prstGeom>
          <a:noFill/>
        </p:spPr>
        <p:txBody>
          <a:bodyPr wrap="square" rtlCol="0">
            <a:spAutoFit/>
          </a:bodyPr>
          <a:lstStyle/>
          <a:p>
            <a:r>
              <a:rPr lang="en-US" dirty="0"/>
              <a:t>Note: </a:t>
            </a:r>
          </a:p>
          <a:p>
            <a:r>
              <a:rPr lang="en-US" dirty="0"/>
              <a:t>current optical disc technologies such as DVD, DVD±R, DVD±RW, and DVD-RAM rely on a red laser to read and write data, the new format uses a blue-violet laser instead, hence the name Blu-ray. </a:t>
            </a:r>
          </a:p>
        </p:txBody>
      </p:sp>
      <p:cxnSp>
        <p:nvCxnSpPr>
          <p:cNvPr id="17" name="Straight Connector 16"/>
          <p:cNvCxnSpPr/>
          <p:nvPr/>
        </p:nvCxnSpPr>
        <p:spPr>
          <a:xfrm>
            <a:off x="2116667" y="759655"/>
            <a:ext cx="83142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3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31" y="988474"/>
            <a:ext cx="10882702" cy="5471829"/>
          </a:xfrm>
        </p:spPr>
        <p:txBody>
          <a:bodyPr>
            <a:normAutofit fontScale="55000" lnSpcReduction="20000"/>
          </a:bodyPr>
          <a:lstStyle/>
          <a:p>
            <a:pPr marL="0" indent="0">
              <a:lnSpc>
                <a:spcPct val="80000"/>
              </a:lnSpc>
              <a:buNone/>
            </a:pPr>
            <a:r>
              <a:rPr lang="en-US" sz="5100" dirty="0">
                <a:solidFill>
                  <a:schemeClr val="tx1"/>
                </a:solidFill>
              </a:rPr>
              <a:t>1. Operating Systems:</a:t>
            </a:r>
          </a:p>
          <a:p>
            <a:pPr lvl="1">
              <a:lnSpc>
                <a:spcPct val="80000"/>
              </a:lnSpc>
            </a:pPr>
            <a:r>
              <a:rPr lang="en-US" altLang="en-US" sz="3400" dirty="0">
                <a:solidFill>
                  <a:schemeClr val="tx1"/>
                </a:solidFill>
              </a:rPr>
              <a:t>Is the most important software on the computer</a:t>
            </a:r>
          </a:p>
          <a:p>
            <a:pPr lvl="1">
              <a:lnSpc>
                <a:spcPct val="80000"/>
              </a:lnSpc>
            </a:pPr>
            <a:endParaRPr lang="en-US" altLang="en-US" sz="3400" dirty="0">
              <a:solidFill>
                <a:schemeClr val="tx1"/>
              </a:solidFill>
            </a:endParaRPr>
          </a:p>
          <a:p>
            <a:pPr lvl="1">
              <a:lnSpc>
                <a:spcPct val="80000"/>
              </a:lnSpc>
            </a:pPr>
            <a:r>
              <a:rPr lang="en-US" altLang="en-US" sz="3400" dirty="0">
                <a:solidFill>
                  <a:schemeClr val="tx1"/>
                </a:solidFill>
              </a:rPr>
              <a:t>Controls and manages the hardware connected to your computer</a:t>
            </a:r>
          </a:p>
          <a:p>
            <a:pPr lvl="1">
              <a:lnSpc>
                <a:spcPct val="80000"/>
              </a:lnSpc>
            </a:pPr>
            <a:endParaRPr lang="en-US" altLang="en-US" sz="3400" dirty="0">
              <a:solidFill>
                <a:schemeClr val="tx1"/>
              </a:solidFill>
            </a:endParaRPr>
          </a:p>
          <a:p>
            <a:pPr lvl="1">
              <a:lnSpc>
                <a:spcPct val="80000"/>
              </a:lnSpc>
            </a:pPr>
            <a:r>
              <a:rPr lang="en-US" altLang="en-US" sz="3400" dirty="0">
                <a:solidFill>
                  <a:schemeClr val="tx1"/>
                </a:solidFill>
              </a:rPr>
              <a:t>Provides an interface that helps you to interact with the computer</a:t>
            </a:r>
          </a:p>
          <a:p>
            <a:pPr lvl="1">
              <a:lnSpc>
                <a:spcPct val="80000"/>
              </a:lnSpc>
            </a:pPr>
            <a:endParaRPr lang="en-US" altLang="en-US" sz="3400" dirty="0">
              <a:solidFill>
                <a:schemeClr val="tx1"/>
              </a:solidFill>
            </a:endParaRPr>
          </a:p>
          <a:p>
            <a:pPr lvl="1">
              <a:lnSpc>
                <a:spcPct val="80000"/>
              </a:lnSpc>
            </a:pPr>
            <a:r>
              <a:rPr lang="en-US" altLang="en-US" sz="3400" dirty="0">
                <a:solidFill>
                  <a:schemeClr val="tx1"/>
                </a:solidFill>
              </a:rPr>
              <a:t>Ensures that your computer is functioning properly</a:t>
            </a:r>
          </a:p>
          <a:p>
            <a:pPr lvl="1">
              <a:lnSpc>
                <a:spcPct val="80000"/>
              </a:lnSpc>
            </a:pPr>
            <a:endParaRPr lang="en-US" altLang="en-US" sz="3400" dirty="0">
              <a:solidFill>
                <a:schemeClr val="tx1"/>
              </a:solidFill>
            </a:endParaRPr>
          </a:p>
          <a:p>
            <a:pPr lvl="1">
              <a:lnSpc>
                <a:spcPct val="80000"/>
              </a:lnSpc>
            </a:pPr>
            <a:r>
              <a:rPr lang="en-US" altLang="en-US" sz="3400" dirty="0">
                <a:solidFill>
                  <a:schemeClr val="tx1"/>
                </a:solidFill>
              </a:rPr>
              <a:t>Windows XP, 7, 8, 10 and Unix are examples of the operation system.</a:t>
            </a:r>
          </a:p>
          <a:p>
            <a:pPr lvl="1">
              <a:lnSpc>
                <a:spcPct val="80000"/>
              </a:lnSpc>
            </a:pPr>
            <a:endParaRPr lang="en-US" altLang="en-US" sz="3400" dirty="0">
              <a:solidFill>
                <a:schemeClr val="tx1"/>
              </a:solidFill>
            </a:endParaRPr>
          </a:p>
          <a:p>
            <a:pPr lvl="1">
              <a:lnSpc>
                <a:spcPct val="80000"/>
              </a:lnSpc>
            </a:pPr>
            <a:r>
              <a:rPr lang="en-US" altLang="en-US" sz="3400" dirty="0">
                <a:solidFill>
                  <a:schemeClr val="tx1"/>
                </a:solidFill>
              </a:rPr>
              <a:t>Can be either text-based or graphics-based.</a:t>
            </a:r>
          </a:p>
          <a:p>
            <a:pPr marL="514350" indent="-514350">
              <a:lnSpc>
                <a:spcPct val="80000"/>
              </a:lnSpc>
              <a:buAutoNum type="arabicPeriod" startAt="2"/>
            </a:pPr>
            <a:r>
              <a:rPr lang="en-US" altLang="en-US" sz="5100" dirty="0">
                <a:solidFill>
                  <a:schemeClr val="tx1"/>
                </a:solidFill>
              </a:rPr>
              <a:t>Application Programs: </a:t>
            </a:r>
            <a:r>
              <a:rPr lang="en-US" altLang="en-US" sz="4400" dirty="0">
                <a:solidFill>
                  <a:schemeClr val="tx1"/>
                </a:solidFill>
              </a:rPr>
              <a:t>t</a:t>
            </a:r>
            <a:r>
              <a:rPr lang="en-US" sz="4400" dirty="0">
                <a:solidFill>
                  <a:schemeClr val="tx1"/>
                </a:solidFill>
                <a:latin typeface="Verdana" pitchFamily="34" charset="0"/>
              </a:rPr>
              <a:t>here are many types of programs</a:t>
            </a:r>
            <a:endParaRPr lang="en-US" sz="5100" dirty="0">
              <a:solidFill>
                <a:schemeClr val="tx1"/>
              </a:solidFill>
              <a:latin typeface="Verdana" pitchFamily="34" charset="0"/>
            </a:endParaRPr>
          </a:p>
          <a:p>
            <a:pPr>
              <a:buFont typeface="Arial" charset="0"/>
              <a:buChar char="•"/>
              <a:defRPr/>
            </a:pPr>
            <a:endParaRPr lang="en-US" sz="1200" dirty="0">
              <a:solidFill>
                <a:schemeClr val="tx1"/>
              </a:solidFill>
              <a:latin typeface="Verdana" pitchFamily="34" charset="0"/>
            </a:endParaRPr>
          </a:p>
          <a:p>
            <a:pPr lvl="1">
              <a:buClr>
                <a:schemeClr val="accent1"/>
              </a:buClr>
              <a:defRPr/>
            </a:pPr>
            <a:r>
              <a:rPr lang="en-US" sz="4400" dirty="0">
                <a:solidFill>
                  <a:schemeClr val="tx1"/>
                </a:solidFill>
              </a:rPr>
              <a:t>Some programs allow you to perform tasks   such as writing letters, doing calculations, or sending e-mail messages. 	</a:t>
            </a:r>
          </a:p>
          <a:p>
            <a:pPr marL="457200" lvl="1" indent="0">
              <a:buClr>
                <a:schemeClr val="accent1"/>
              </a:buClr>
              <a:buNone/>
              <a:defRPr/>
            </a:pPr>
            <a:endParaRPr lang="en-US" sz="4400" dirty="0">
              <a:solidFill>
                <a:schemeClr val="tx1"/>
              </a:solidFill>
            </a:endParaRPr>
          </a:p>
          <a:p>
            <a:pPr lvl="1">
              <a:buClr>
                <a:schemeClr val="accent1"/>
              </a:buClr>
              <a:defRPr/>
            </a:pPr>
            <a:r>
              <a:rPr lang="en-US" sz="4400" dirty="0">
                <a:solidFill>
                  <a:schemeClr val="tx1"/>
                </a:solidFill>
              </a:rPr>
              <a:t>Other programs allow you to create illustrations, play games, watch movies, or communicate with other computer users.</a:t>
            </a:r>
            <a:endParaRPr lang="en-US" dirty="0">
              <a:solidFill>
                <a:schemeClr val="tx1"/>
              </a:solidFill>
            </a:endParaRPr>
          </a:p>
        </p:txBody>
      </p:sp>
      <p:sp>
        <p:nvSpPr>
          <p:cNvPr id="5" name="Date Placeholder 4"/>
          <p:cNvSpPr>
            <a:spLocks noGrp="1"/>
          </p:cNvSpPr>
          <p:nvPr>
            <p:ph type="dt" sz="half" idx="10"/>
          </p:nvPr>
        </p:nvSpPr>
        <p:spPr/>
        <p:txBody>
          <a:bodyPr/>
          <a:lstStyle/>
          <a:p>
            <a:fld id="{AA754E9B-4231-430A-AEBC-85DFF7E5DFF7}" type="datetime4">
              <a:rPr lang="en-US" smtClean="0"/>
              <a:t>April 23,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6</a:t>
            </a:fld>
            <a:endParaRPr lang="en-US"/>
          </a:p>
        </p:txBody>
      </p:sp>
      <p:sp>
        <p:nvSpPr>
          <p:cNvPr id="2" name="Title 1"/>
          <p:cNvSpPr>
            <a:spLocks noGrp="1"/>
          </p:cNvSpPr>
          <p:nvPr>
            <p:ph type="title"/>
          </p:nvPr>
        </p:nvSpPr>
        <p:spPr>
          <a:xfrm>
            <a:off x="1998783" y="339611"/>
            <a:ext cx="8413652" cy="523998"/>
          </a:xfrm>
        </p:spPr>
        <p:txBody>
          <a:bodyPr>
            <a:noAutofit/>
          </a:bodyPr>
          <a:lstStyle/>
          <a:p>
            <a:pPr algn="l"/>
            <a:r>
              <a:rPr lang="en-US" sz="3200" b="1" dirty="0">
                <a:solidFill>
                  <a:schemeClr val="bg1"/>
                </a:solidFill>
              </a:rPr>
              <a:t>Computer Software's </a:t>
            </a:r>
          </a:p>
        </p:txBody>
      </p:sp>
      <p:cxnSp>
        <p:nvCxnSpPr>
          <p:cNvPr id="10" name="Straight Connector 9"/>
          <p:cNvCxnSpPr/>
          <p:nvPr/>
        </p:nvCxnSpPr>
        <p:spPr>
          <a:xfrm>
            <a:off x="2116667" y="759655"/>
            <a:ext cx="833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17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31" y="988474"/>
            <a:ext cx="10882702" cy="5162324"/>
          </a:xfrm>
        </p:spPr>
        <p:txBody>
          <a:bodyPr>
            <a:normAutofit lnSpcReduction="10000"/>
          </a:bodyPr>
          <a:lstStyle/>
          <a:p>
            <a:pPr>
              <a:spcBef>
                <a:spcPct val="0"/>
              </a:spcBef>
              <a:buFontTx/>
              <a:buChar char="o"/>
            </a:pPr>
            <a:r>
              <a:rPr lang="en-US" altLang="en-US" sz="2400" dirty="0">
                <a:solidFill>
                  <a:schemeClr val="tx1"/>
                </a:solidFill>
              </a:rPr>
              <a:t>Programs process data that you provide as input to your computer</a:t>
            </a:r>
          </a:p>
          <a:p>
            <a:pPr>
              <a:spcBef>
                <a:spcPct val="0"/>
              </a:spcBef>
              <a:buFontTx/>
              <a:buChar char="o"/>
            </a:pPr>
            <a:endParaRPr lang="en-US" altLang="en-US" sz="2400" dirty="0">
              <a:solidFill>
                <a:schemeClr val="tx1"/>
              </a:solidFill>
            </a:endParaRPr>
          </a:p>
          <a:p>
            <a:pPr>
              <a:spcBef>
                <a:spcPct val="0"/>
              </a:spcBef>
              <a:buFontTx/>
              <a:buChar char="o"/>
            </a:pPr>
            <a:r>
              <a:rPr lang="en-US" altLang="en-US" sz="2400" dirty="0">
                <a:solidFill>
                  <a:schemeClr val="tx1"/>
                </a:solidFill>
              </a:rPr>
              <a:t>  Data can be in the form of text, graphics, audio, or video depending on the type of program</a:t>
            </a:r>
          </a:p>
          <a:p>
            <a:pPr>
              <a:spcBef>
                <a:spcPct val="0"/>
              </a:spcBef>
              <a:buFontTx/>
              <a:buChar char="o"/>
            </a:pPr>
            <a:endParaRPr lang="en-US" altLang="en-US" sz="2400" dirty="0">
              <a:solidFill>
                <a:schemeClr val="tx1"/>
              </a:solidFill>
            </a:endParaRPr>
          </a:p>
          <a:p>
            <a:pPr>
              <a:spcBef>
                <a:spcPct val="0"/>
              </a:spcBef>
              <a:buFontTx/>
              <a:buChar char="o"/>
            </a:pPr>
            <a:r>
              <a:rPr lang="en-US" altLang="en-US" sz="2400" dirty="0">
                <a:solidFill>
                  <a:schemeClr val="tx1"/>
                </a:solidFill>
              </a:rPr>
              <a:t>  Program processes the data and displays the output on the screen. You can save this output in a file. </a:t>
            </a:r>
          </a:p>
          <a:p>
            <a:pPr marL="0" indent="0">
              <a:spcBef>
                <a:spcPct val="0"/>
              </a:spcBef>
              <a:buNone/>
            </a:pPr>
            <a:endParaRPr lang="en-US" altLang="en-US" sz="2400" dirty="0">
              <a:solidFill>
                <a:schemeClr val="tx1"/>
              </a:solidFill>
            </a:endParaRPr>
          </a:p>
          <a:p>
            <a:pPr>
              <a:spcBef>
                <a:spcPct val="0"/>
              </a:spcBef>
              <a:buFontTx/>
              <a:buChar char="o"/>
            </a:pPr>
            <a:r>
              <a:rPr lang="en-US" altLang="en-US" sz="2400" dirty="0">
                <a:solidFill>
                  <a:schemeClr val="tx1"/>
                </a:solidFill>
              </a:rPr>
              <a:t> </a:t>
            </a:r>
            <a:r>
              <a:rPr lang="en-US" sz="2400" b="1" dirty="0">
                <a:solidFill>
                  <a:schemeClr val="tx1"/>
                </a:solidFill>
              </a:rPr>
              <a:t>What units of measurement are used for data storage?</a:t>
            </a:r>
          </a:p>
          <a:p>
            <a:pPr lvl="1">
              <a:spcBef>
                <a:spcPct val="0"/>
              </a:spcBef>
            </a:pPr>
            <a:r>
              <a:rPr lang="en-US" dirty="0">
                <a:solidFill>
                  <a:schemeClr val="tx1"/>
                </a:solidFill>
              </a:rPr>
              <a:t>The smallest unit of measurement used for measuring data is a bit</a:t>
            </a:r>
          </a:p>
          <a:p>
            <a:pPr lvl="1">
              <a:spcBef>
                <a:spcPct val="0"/>
              </a:spcBef>
            </a:pPr>
            <a:r>
              <a:rPr lang="en-US" dirty="0">
                <a:solidFill>
                  <a:schemeClr val="tx1"/>
                </a:solidFill>
              </a:rPr>
              <a:t>A single bit can have a value of either 0 or 1</a:t>
            </a:r>
          </a:p>
          <a:p>
            <a:pPr lvl="1">
              <a:spcBef>
                <a:spcPct val="0"/>
              </a:spcBef>
            </a:pPr>
            <a:r>
              <a:rPr lang="en-US" dirty="0">
                <a:solidFill>
                  <a:schemeClr val="tx1"/>
                </a:solidFill>
              </a:rPr>
              <a:t> It may contain a binary value (such as On/Off or True/False)</a:t>
            </a:r>
          </a:p>
          <a:p>
            <a:pPr lvl="1">
              <a:spcBef>
                <a:spcPct val="0"/>
              </a:spcBef>
            </a:pPr>
            <a:r>
              <a:rPr lang="en-US" dirty="0">
                <a:solidFill>
                  <a:schemeClr val="tx1"/>
                </a:solidFill>
              </a:rPr>
              <a:t> a byte, or eight bits, is used as the fundamental unit of measurement for data. A byte can store 2</a:t>
            </a:r>
            <a:r>
              <a:rPr lang="en-US" baseline="30000" dirty="0">
                <a:solidFill>
                  <a:schemeClr val="tx1"/>
                </a:solidFill>
              </a:rPr>
              <a:t>8</a:t>
            </a:r>
            <a:r>
              <a:rPr lang="en-US" dirty="0">
                <a:solidFill>
                  <a:schemeClr val="tx1"/>
                </a:solidFill>
              </a:rPr>
              <a:t> or 256 different values, which is sufficient to represent standard ASCII characters</a:t>
            </a:r>
          </a:p>
        </p:txBody>
      </p:sp>
      <p:sp>
        <p:nvSpPr>
          <p:cNvPr id="5" name="Date Placeholder 4"/>
          <p:cNvSpPr>
            <a:spLocks noGrp="1"/>
          </p:cNvSpPr>
          <p:nvPr>
            <p:ph type="dt" sz="half" idx="10"/>
          </p:nvPr>
        </p:nvSpPr>
        <p:spPr/>
        <p:txBody>
          <a:bodyPr/>
          <a:lstStyle/>
          <a:p>
            <a:fld id="{AA754E9B-4231-430A-AEBC-85DFF7E5DFF7}" type="datetime4">
              <a:rPr lang="en-US" smtClean="0"/>
              <a:t>April 23,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7</a:t>
            </a:fld>
            <a:endParaRPr lang="en-US" dirty="0"/>
          </a:p>
        </p:txBody>
      </p:sp>
      <p:sp>
        <p:nvSpPr>
          <p:cNvPr id="2" name="Title 1"/>
          <p:cNvSpPr>
            <a:spLocks noGrp="1"/>
          </p:cNvSpPr>
          <p:nvPr>
            <p:ph type="title"/>
          </p:nvPr>
        </p:nvSpPr>
        <p:spPr>
          <a:xfrm>
            <a:off x="1207950" y="429925"/>
            <a:ext cx="8413652" cy="523998"/>
          </a:xfrm>
        </p:spPr>
        <p:txBody>
          <a:bodyPr>
            <a:noAutofit/>
          </a:bodyPr>
          <a:lstStyle/>
          <a:p>
            <a:pPr lvl="0" algn="l"/>
            <a:r>
              <a:rPr lang="en-US" sz="3200" b="1" dirty="0">
                <a:solidFill>
                  <a:schemeClr val="bg1"/>
                </a:solidFill>
              </a:rPr>
              <a:t>Data </a:t>
            </a:r>
            <a:r>
              <a:rPr lang="en-US" sz="3200" b="1" dirty="0" smtClean="0">
                <a:solidFill>
                  <a:schemeClr val="bg1"/>
                </a:solidFill>
              </a:rPr>
              <a:t>Representation: </a:t>
            </a:r>
            <a:r>
              <a:rPr lang="en-US" sz="3200" b="1" dirty="0">
                <a:solidFill>
                  <a:schemeClr val="bg1"/>
                </a:solidFill>
              </a:rPr>
              <a:t>Unit of Measurement </a:t>
            </a:r>
            <a:br>
              <a:rPr lang="en-US" sz="3200" b="1" dirty="0">
                <a:solidFill>
                  <a:schemeClr val="bg1"/>
                </a:solidFill>
              </a:rPr>
            </a:br>
            <a:r>
              <a:rPr lang="en-US" sz="3200" b="1" dirty="0">
                <a:solidFill>
                  <a:schemeClr val="bg1"/>
                </a:solidFill>
              </a:rPr>
              <a:t> </a:t>
            </a:r>
          </a:p>
        </p:txBody>
      </p:sp>
      <p:cxnSp>
        <p:nvCxnSpPr>
          <p:cNvPr id="10" name="Straight Connector 9"/>
          <p:cNvCxnSpPr/>
          <p:nvPr/>
        </p:nvCxnSpPr>
        <p:spPr>
          <a:xfrm>
            <a:off x="2116667" y="691924"/>
            <a:ext cx="833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61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31" y="988474"/>
            <a:ext cx="10882702" cy="5471829"/>
          </a:xfrm>
        </p:spPr>
        <p:txBody>
          <a:bodyPr>
            <a:normAutofit/>
          </a:bodyPr>
          <a:lstStyle/>
          <a:p>
            <a:pPr marL="0" indent="0">
              <a:lnSpc>
                <a:spcPct val="80000"/>
              </a:lnSpc>
              <a:buNone/>
            </a:pPr>
            <a:r>
              <a:rPr lang="en-US" sz="5100" dirty="0">
                <a:solidFill>
                  <a:srgbClr val="FF0000"/>
                </a:solidFill>
              </a:rPr>
              <a:t> </a:t>
            </a:r>
            <a:endParaRPr lang="en-US" dirty="0"/>
          </a:p>
        </p:txBody>
      </p:sp>
      <p:sp>
        <p:nvSpPr>
          <p:cNvPr id="5" name="Date Placeholder 4"/>
          <p:cNvSpPr>
            <a:spLocks noGrp="1"/>
          </p:cNvSpPr>
          <p:nvPr>
            <p:ph type="dt" sz="half" idx="10"/>
          </p:nvPr>
        </p:nvSpPr>
        <p:spPr/>
        <p:txBody>
          <a:bodyPr/>
          <a:lstStyle/>
          <a:p>
            <a:fld id="{AA754E9B-4231-430A-AEBC-85DFF7E5DFF7}" type="datetime4">
              <a:rPr lang="en-US" smtClean="0"/>
              <a:t>April 23,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8</a:t>
            </a:fld>
            <a:endParaRPr lang="en-US"/>
          </a:p>
        </p:txBody>
      </p:sp>
      <p:sp>
        <p:nvSpPr>
          <p:cNvPr id="2" name="Title 1"/>
          <p:cNvSpPr>
            <a:spLocks noGrp="1"/>
          </p:cNvSpPr>
          <p:nvPr>
            <p:ph type="title"/>
          </p:nvPr>
        </p:nvSpPr>
        <p:spPr>
          <a:xfrm>
            <a:off x="605481" y="339611"/>
            <a:ext cx="11232292" cy="784854"/>
          </a:xfrm>
        </p:spPr>
        <p:txBody>
          <a:bodyPr>
            <a:noAutofit/>
          </a:bodyPr>
          <a:lstStyle/>
          <a:p>
            <a:pPr algn="l"/>
            <a:r>
              <a:rPr lang="en-US" sz="3200" b="1" dirty="0" smtClean="0">
                <a:solidFill>
                  <a:schemeClr val="bg1"/>
                </a:solidFill>
              </a:rPr>
              <a:t>List </a:t>
            </a:r>
            <a:r>
              <a:rPr lang="en-US" sz="3200" b="1" dirty="0">
                <a:solidFill>
                  <a:schemeClr val="bg1"/>
                </a:solidFill>
              </a:rPr>
              <a:t>of all the standard units of measurement used for data storage</a:t>
            </a:r>
          </a:p>
        </p:txBody>
      </p:sp>
      <p:cxnSp>
        <p:nvCxnSpPr>
          <p:cNvPr id="10" name="Straight Connector 9"/>
          <p:cNvCxnSpPr/>
          <p:nvPr/>
        </p:nvCxnSpPr>
        <p:spPr>
          <a:xfrm>
            <a:off x="2116667" y="759655"/>
            <a:ext cx="83312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763300992"/>
              </p:ext>
            </p:extLst>
          </p:nvPr>
        </p:nvGraphicFramePr>
        <p:xfrm>
          <a:off x="694263" y="1656182"/>
          <a:ext cx="11192934" cy="4473684"/>
        </p:xfrm>
        <a:graphic>
          <a:graphicData uri="http://schemas.openxmlformats.org/drawingml/2006/table">
            <a:tbl>
              <a:tblPr/>
              <a:tblGrid>
                <a:gridCol w="3730978">
                  <a:extLst>
                    <a:ext uri="{9D8B030D-6E8A-4147-A177-3AD203B41FA5}">
                      <a16:colId xmlns:a16="http://schemas.microsoft.com/office/drawing/2014/main" xmlns="" val="158114576"/>
                    </a:ext>
                  </a:extLst>
                </a:gridCol>
                <a:gridCol w="3730978">
                  <a:extLst>
                    <a:ext uri="{9D8B030D-6E8A-4147-A177-3AD203B41FA5}">
                      <a16:colId xmlns:a16="http://schemas.microsoft.com/office/drawing/2014/main" xmlns="" val="2935267121"/>
                    </a:ext>
                  </a:extLst>
                </a:gridCol>
                <a:gridCol w="3730978">
                  <a:extLst>
                    <a:ext uri="{9D8B030D-6E8A-4147-A177-3AD203B41FA5}">
                      <a16:colId xmlns:a16="http://schemas.microsoft.com/office/drawing/2014/main" xmlns="" val="1151225798"/>
                    </a:ext>
                  </a:extLst>
                </a:gridCol>
              </a:tblGrid>
              <a:tr h="417033">
                <a:tc>
                  <a:txBody>
                    <a:bodyPr/>
                    <a:lstStyle/>
                    <a:p>
                      <a:r>
                        <a:rPr lang="en-US" sz="1700" dirty="0">
                          <a:solidFill>
                            <a:schemeClr val="tx1"/>
                          </a:solidFill>
                        </a:rPr>
                        <a:t>Unit</a:t>
                      </a:r>
                    </a:p>
                  </a:txBody>
                  <a:tcPr marL="87027" marR="87027" marT="43513" marB="43513" anchor="ctr">
                    <a:lnL>
                      <a:noFill/>
                    </a:lnL>
                    <a:lnR>
                      <a:noFill/>
                    </a:lnR>
                    <a:lnT>
                      <a:noFill/>
                    </a:lnT>
                    <a:lnB>
                      <a:noFill/>
                    </a:lnB>
                  </a:tcPr>
                </a:tc>
                <a:tc>
                  <a:txBody>
                    <a:bodyPr/>
                    <a:lstStyle/>
                    <a:p>
                      <a:r>
                        <a:rPr lang="en-US" sz="1700"/>
                        <a:t>Value</a:t>
                      </a:r>
                    </a:p>
                  </a:txBody>
                  <a:tcPr marL="87027" marR="87027" marT="43513" marB="43513" anchor="ctr">
                    <a:lnL>
                      <a:noFill/>
                    </a:lnL>
                    <a:lnR>
                      <a:noFill/>
                    </a:lnR>
                    <a:lnT>
                      <a:noFill/>
                    </a:lnT>
                    <a:lnB>
                      <a:noFill/>
                    </a:lnB>
                  </a:tcPr>
                </a:tc>
                <a:tc>
                  <a:txBody>
                    <a:bodyPr/>
                    <a:lstStyle/>
                    <a:p>
                      <a:r>
                        <a:rPr lang="en-US" sz="1700" dirty="0"/>
                        <a:t>Size</a:t>
                      </a:r>
                    </a:p>
                  </a:txBody>
                  <a:tcPr marL="87027" marR="87027" marT="43513" marB="43513" anchor="ctr">
                    <a:lnL>
                      <a:noFill/>
                    </a:lnL>
                    <a:lnR>
                      <a:noFill/>
                    </a:lnR>
                    <a:lnT>
                      <a:noFill/>
                    </a:lnT>
                    <a:lnB>
                      <a:noFill/>
                    </a:lnB>
                  </a:tcPr>
                </a:tc>
                <a:extLst>
                  <a:ext uri="{0D108BD9-81ED-4DB2-BD59-A6C34878D82A}">
                    <a16:rowId xmlns:a16="http://schemas.microsoft.com/office/drawing/2014/main" xmlns="" val="844497796"/>
                  </a:ext>
                </a:extLst>
              </a:tr>
              <a:tr h="417033">
                <a:tc>
                  <a:txBody>
                    <a:bodyPr/>
                    <a:lstStyle/>
                    <a:p>
                      <a:r>
                        <a:rPr lang="en-US" sz="1700" dirty="0">
                          <a:solidFill>
                            <a:schemeClr val="tx1"/>
                          </a:solidFill>
                        </a:rPr>
                        <a:t>bit (b)</a:t>
                      </a:r>
                    </a:p>
                  </a:txBody>
                  <a:tcPr marL="87027" marR="87027" marT="43513" marB="43513" anchor="ctr">
                    <a:lnL>
                      <a:noFill/>
                    </a:lnL>
                    <a:lnR>
                      <a:noFill/>
                    </a:lnR>
                    <a:lnT>
                      <a:noFill/>
                    </a:lnT>
                    <a:lnB>
                      <a:noFill/>
                    </a:lnB>
                  </a:tcPr>
                </a:tc>
                <a:tc>
                  <a:txBody>
                    <a:bodyPr/>
                    <a:lstStyle/>
                    <a:p>
                      <a:r>
                        <a:rPr lang="en-US" sz="1700"/>
                        <a:t>0 or 1</a:t>
                      </a:r>
                    </a:p>
                  </a:txBody>
                  <a:tcPr marL="87027" marR="87027" marT="43513" marB="43513" anchor="ctr">
                    <a:lnL>
                      <a:noFill/>
                    </a:lnL>
                    <a:lnR>
                      <a:noFill/>
                    </a:lnR>
                    <a:lnT>
                      <a:noFill/>
                    </a:lnT>
                    <a:lnB>
                      <a:noFill/>
                    </a:lnB>
                  </a:tcPr>
                </a:tc>
                <a:tc>
                  <a:txBody>
                    <a:bodyPr/>
                    <a:lstStyle/>
                    <a:p>
                      <a:r>
                        <a:rPr lang="en-US" sz="1700"/>
                        <a:t>1/8 of a byte</a:t>
                      </a:r>
                    </a:p>
                  </a:txBody>
                  <a:tcPr marL="87027" marR="87027" marT="43513" marB="43513" anchor="ctr">
                    <a:lnL>
                      <a:noFill/>
                    </a:lnL>
                    <a:lnR>
                      <a:noFill/>
                    </a:lnR>
                    <a:lnT>
                      <a:noFill/>
                    </a:lnT>
                    <a:lnB>
                      <a:noFill/>
                    </a:lnB>
                  </a:tcPr>
                </a:tc>
                <a:extLst>
                  <a:ext uri="{0D108BD9-81ED-4DB2-BD59-A6C34878D82A}">
                    <a16:rowId xmlns:a16="http://schemas.microsoft.com/office/drawing/2014/main" xmlns="" val="3885209789"/>
                  </a:ext>
                </a:extLst>
              </a:tr>
              <a:tr h="417033">
                <a:tc>
                  <a:txBody>
                    <a:bodyPr/>
                    <a:lstStyle/>
                    <a:p>
                      <a:r>
                        <a:rPr lang="en-US" sz="1700" dirty="0">
                          <a:solidFill>
                            <a:schemeClr val="tx1"/>
                          </a:solidFill>
                        </a:rPr>
                        <a:t>byte (B)</a:t>
                      </a:r>
                    </a:p>
                  </a:txBody>
                  <a:tcPr marL="87027" marR="87027" marT="43513" marB="43513" anchor="ctr">
                    <a:lnL>
                      <a:noFill/>
                    </a:lnL>
                    <a:lnR>
                      <a:noFill/>
                    </a:lnR>
                    <a:lnT>
                      <a:noFill/>
                    </a:lnT>
                    <a:lnB>
                      <a:noFill/>
                    </a:lnB>
                  </a:tcPr>
                </a:tc>
                <a:tc>
                  <a:txBody>
                    <a:bodyPr/>
                    <a:lstStyle/>
                    <a:p>
                      <a:r>
                        <a:rPr lang="en-US" sz="1700" dirty="0"/>
                        <a:t>8 bits</a:t>
                      </a:r>
                    </a:p>
                  </a:txBody>
                  <a:tcPr marL="87027" marR="87027" marT="43513" marB="43513" anchor="ctr">
                    <a:lnL>
                      <a:noFill/>
                    </a:lnL>
                    <a:lnR>
                      <a:noFill/>
                    </a:lnR>
                    <a:lnT>
                      <a:noFill/>
                    </a:lnT>
                    <a:lnB>
                      <a:noFill/>
                    </a:lnB>
                  </a:tcPr>
                </a:tc>
                <a:tc>
                  <a:txBody>
                    <a:bodyPr/>
                    <a:lstStyle/>
                    <a:p>
                      <a:r>
                        <a:rPr lang="en-US" sz="1700"/>
                        <a:t>1 byte</a:t>
                      </a:r>
                    </a:p>
                  </a:txBody>
                  <a:tcPr marL="87027" marR="87027" marT="43513" marB="43513" anchor="ctr">
                    <a:lnL>
                      <a:noFill/>
                    </a:lnL>
                    <a:lnR>
                      <a:noFill/>
                    </a:lnR>
                    <a:lnT>
                      <a:noFill/>
                    </a:lnT>
                    <a:lnB>
                      <a:noFill/>
                    </a:lnB>
                  </a:tcPr>
                </a:tc>
                <a:extLst>
                  <a:ext uri="{0D108BD9-81ED-4DB2-BD59-A6C34878D82A}">
                    <a16:rowId xmlns:a16="http://schemas.microsoft.com/office/drawing/2014/main" xmlns="" val="3662855846"/>
                  </a:ext>
                </a:extLst>
              </a:tr>
              <a:tr h="417033">
                <a:tc>
                  <a:txBody>
                    <a:bodyPr/>
                    <a:lstStyle/>
                    <a:p>
                      <a:r>
                        <a:rPr lang="en-US" sz="1700" dirty="0">
                          <a:solidFill>
                            <a:schemeClr val="tx1"/>
                          </a:solidFill>
                        </a:rPr>
                        <a:t>kilobyte (KB)</a:t>
                      </a:r>
                    </a:p>
                  </a:txBody>
                  <a:tcPr marL="87027" marR="87027" marT="43513" marB="43513" anchor="ctr">
                    <a:lnL>
                      <a:noFill/>
                    </a:lnL>
                    <a:lnR>
                      <a:noFill/>
                    </a:lnR>
                    <a:lnT>
                      <a:noFill/>
                    </a:lnT>
                    <a:lnB>
                      <a:noFill/>
                    </a:lnB>
                  </a:tcPr>
                </a:tc>
                <a:tc>
                  <a:txBody>
                    <a:bodyPr/>
                    <a:lstStyle/>
                    <a:p>
                      <a:r>
                        <a:rPr lang="en-US" sz="1700" dirty="0"/>
                        <a:t>1000</a:t>
                      </a:r>
                      <a:r>
                        <a:rPr lang="en-US" sz="1700" baseline="30000" dirty="0"/>
                        <a:t>1</a:t>
                      </a:r>
                      <a:r>
                        <a:rPr lang="en-US" sz="1700" dirty="0"/>
                        <a:t> bytes</a:t>
                      </a:r>
                    </a:p>
                  </a:txBody>
                  <a:tcPr marL="87027" marR="87027" marT="43513" marB="43513" anchor="ctr">
                    <a:lnL>
                      <a:noFill/>
                    </a:lnL>
                    <a:lnR>
                      <a:noFill/>
                    </a:lnR>
                    <a:lnT>
                      <a:noFill/>
                    </a:lnT>
                    <a:lnB>
                      <a:noFill/>
                    </a:lnB>
                  </a:tcPr>
                </a:tc>
                <a:tc>
                  <a:txBody>
                    <a:bodyPr/>
                    <a:lstStyle/>
                    <a:p>
                      <a:r>
                        <a:rPr lang="en-US" sz="1700"/>
                        <a:t>1,000 bytes</a:t>
                      </a:r>
                    </a:p>
                  </a:txBody>
                  <a:tcPr marL="87027" marR="87027" marT="43513" marB="43513" anchor="ctr">
                    <a:lnL>
                      <a:noFill/>
                    </a:lnL>
                    <a:lnR>
                      <a:noFill/>
                    </a:lnR>
                    <a:lnT>
                      <a:noFill/>
                    </a:lnT>
                    <a:lnB>
                      <a:noFill/>
                    </a:lnB>
                  </a:tcPr>
                </a:tc>
                <a:extLst>
                  <a:ext uri="{0D108BD9-81ED-4DB2-BD59-A6C34878D82A}">
                    <a16:rowId xmlns:a16="http://schemas.microsoft.com/office/drawing/2014/main" xmlns="" val="3465110144"/>
                  </a:ext>
                </a:extLst>
              </a:tr>
              <a:tr h="417033">
                <a:tc>
                  <a:txBody>
                    <a:bodyPr/>
                    <a:lstStyle/>
                    <a:p>
                      <a:r>
                        <a:rPr lang="en-US" sz="1700" dirty="0">
                          <a:solidFill>
                            <a:schemeClr val="tx1"/>
                          </a:solidFill>
                        </a:rPr>
                        <a:t>megabyte (MB)</a:t>
                      </a:r>
                    </a:p>
                  </a:txBody>
                  <a:tcPr marL="87027" marR="87027" marT="43513" marB="43513" anchor="ctr">
                    <a:lnL>
                      <a:noFill/>
                    </a:lnL>
                    <a:lnR>
                      <a:noFill/>
                    </a:lnR>
                    <a:lnT>
                      <a:noFill/>
                    </a:lnT>
                    <a:lnB>
                      <a:noFill/>
                    </a:lnB>
                  </a:tcPr>
                </a:tc>
                <a:tc>
                  <a:txBody>
                    <a:bodyPr/>
                    <a:lstStyle/>
                    <a:p>
                      <a:r>
                        <a:rPr lang="en-US" sz="1700" dirty="0"/>
                        <a:t>1000</a:t>
                      </a:r>
                      <a:r>
                        <a:rPr lang="en-US" sz="1700" baseline="30000" dirty="0"/>
                        <a:t>2</a:t>
                      </a:r>
                      <a:r>
                        <a:rPr lang="en-US" sz="1700" dirty="0"/>
                        <a:t> bytes</a:t>
                      </a:r>
                    </a:p>
                  </a:txBody>
                  <a:tcPr marL="87027" marR="87027" marT="43513" marB="43513" anchor="ctr">
                    <a:lnL>
                      <a:noFill/>
                    </a:lnL>
                    <a:lnR>
                      <a:noFill/>
                    </a:lnR>
                    <a:lnT>
                      <a:noFill/>
                    </a:lnT>
                    <a:lnB>
                      <a:noFill/>
                    </a:lnB>
                  </a:tcPr>
                </a:tc>
                <a:tc>
                  <a:txBody>
                    <a:bodyPr/>
                    <a:lstStyle/>
                    <a:p>
                      <a:r>
                        <a:rPr lang="en-US" sz="1700"/>
                        <a:t>1,000,000 bytes</a:t>
                      </a:r>
                    </a:p>
                  </a:txBody>
                  <a:tcPr marL="87027" marR="87027" marT="43513" marB="43513" anchor="ctr">
                    <a:lnL>
                      <a:noFill/>
                    </a:lnL>
                    <a:lnR>
                      <a:noFill/>
                    </a:lnR>
                    <a:lnT>
                      <a:noFill/>
                    </a:lnT>
                    <a:lnB>
                      <a:noFill/>
                    </a:lnB>
                  </a:tcPr>
                </a:tc>
                <a:extLst>
                  <a:ext uri="{0D108BD9-81ED-4DB2-BD59-A6C34878D82A}">
                    <a16:rowId xmlns:a16="http://schemas.microsoft.com/office/drawing/2014/main" xmlns="" val="179608542"/>
                  </a:ext>
                </a:extLst>
              </a:tr>
              <a:tr h="417033">
                <a:tc>
                  <a:txBody>
                    <a:bodyPr/>
                    <a:lstStyle/>
                    <a:p>
                      <a:r>
                        <a:rPr lang="en-US" sz="1700" dirty="0">
                          <a:solidFill>
                            <a:schemeClr val="tx1"/>
                          </a:solidFill>
                        </a:rPr>
                        <a:t>gigabyte (GB)</a:t>
                      </a:r>
                    </a:p>
                  </a:txBody>
                  <a:tcPr marL="87027" marR="87027" marT="43513" marB="43513" anchor="ctr">
                    <a:lnL>
                      <a:noFill/>
                    </a:lnL>
                    <a:lnR>
                      <a:noFill/>
                    </a:lnR>
                    <a:lnT>
                      <a:noFill/>
                    </a:lnT>
                    <a:lnB>
                      <a:noFill/>
                    </a:lnB>
                  </a:tcPr>
                </a:tc>
                <a:tc>
                  <a:txBody>
                    <a:bodyPr/>
                    <a:lstStyle/>
                    <a:p>
                      <a:r>
                        <a:rPr lang="en-US" sz="1700" dirty="0"/>
                        <a:t>1000</a:t>
                      </a:r>
                      <a:r>
                        <a:rPr lang="en-US" sz="1700" baseline="30000" dirty="0"/>
                        <a:t>3</a:t>
                      </a:r>
                      <a:r>
                        <a:rPr lang="en-US" sz="1700" dirty="0"/>
                        <a:t> bytes</a:t>
                      </a:r>
                    </a:p>
                  </a:txBody>
                  <a:tcPr marL="87027" marR="87027" marT="43513" marB="43513" anchor="ctr">
                    <a:lnL>
                      <a:noFill/>
                    </a:lnL>
                    <a:lnR>
                      <a:noFill/>
                    </a:lnR>
                    <a:lnT>
                      <a:noFill/>
                    </a:lnT>
                    <a:lnB>
                      <a:noFill/>
                    </a:lnB>
                  </a:tcPr>
                </a:tc>
                <a:tc>
                  <a:txBody>
                    <a:bodyPr/>
                    <a:lstStyle/>
                    <a:p>
                      <a:r>
                        <a:rPr lang="en-US" sz="1700"/>
                        <a:t>1,000,000,000 bytes</a:t>
                      </a:r>
                    </a:p>
                  </a:txBody>
                  <a:tcPr marL="87027" marR="87027" marT="43513" marB="43513" anchor="ctr">
                    <a:lnL>
                      <a:noFill/>
                    </a:lnL>
                    <a:lnR>
                      <a:noFill/>
                    </a:lnR>
                    <a:lnT>
                      <a:noFill/>
                    </a:lnT>
                    <a:lnB>
                      <a:noFill/>
                    </a:lnB>
                  </a:tcPr>
                </a:tc>
                <a:extLst>
                  <a:ext uri="{0D108BD9-81ED-4DB2-BD59-A6C34878D82A}">
                    <a16:rowId xmlns:a16="http://schemas.microsoft.com/office/drawing/2014/main" xmlns="" val="1331792361"/>
                  </a:ext>
                </a:extLst>
              </a:tr>
              <a:tr h="417033">
                <a:tc>
                  <a:txBody>
                    <a:bodyPr/>
                    <a:lstStyle/>
                    <a:p>
                      <a:r>
                        <a:rPr lang="en-US" sz="1700" dirty="0">
                          <a:solidFill>
                            <a:schemeClr val="tx1"/>
                          </a:solidFill>
                        </a:rPr>
                        <a:t>terabyte (TB)</a:t>
                      </a:r>
                    </a:p>
                  </a:txBody>
                  <a:tcPr marL="87027" marR="87027" marT="43513" marB="43513" anchor="ctr">
                    <a:lnL>
                      <a:noFill/>
                    </a:lnL>
                    <a:lnR>
                      <a:noFill/>
                    </a:lnR>
                    <a:lnT>
                      <a:noFill/>
                    </a:lnT>
                    <a:lnB>
                      <a:noFill/>
                    </a:lnB>
                  </a:tcPr>
                </a:tc>
                <a:tc>
                  <a:txBody>
                    <a:bodyPr/>
                    <a:lstStyle/>
                    <a:p>
                      <a:r>
                        <a:rPr lang="en-US" sz="1700"/>
                        <a:t>1000</a:t>
                      </a:r>
                      <a:r>
                        <a:rPr lang="en-US" sz="1700" baseline="30000"/>
                        <a:t>4</a:t>
                      </a:r>
                      <a:r>
                        <a:rPr lang="en-US" sz="1700"/>
                        <a:t> bytes</a:t>
                      </a:r>
                    </a:p>
                  </a:txBody>
                  <a:tcPr marL="87027" marR="87027" marT="43513" marB="43513" anchor="ctr">
                    <a:lnL>
                      <a:noFill/>
                    </a:lnL>
                    <a:lnR>
                      <a:noFill/>
                    </a:lnR>
                    <a:lnT>
                      <a:noFill/>
                    </a:lnT>
                    <a:lnB>
                      <a:noFill/>
                    </a:lnB>
                  </a:tcPr>
                </a:tc>
                <a:tc>
                  <a:txBody>
                    <a:bodyPr/>
                    <a:lstStyle/>
                    <a:p>
                      <a:r>
                        <a:rPr lang="en-US" sz="1700"/>
                        <a:t>1,000,000,000,000 bytes</a:t>
                      </a:r>
                    </a:p>
                  </a:txBody>
                  <a:tcPr marL="87027" marR="87027" marT="43513" marB="43513" anchor="ctr">
                    <a:lnL>
                      <a:noFill/>
                    </a:lnL>
                    <a:lnR>
                      <a:noFill/>
                    </a:lnR>
                    <a:lnT>
                      <a:noFill/>
                    </a:lnT>
                    <a:lnB>
                      <a:noFill/>
                    </a:lnB>
                  </a:tcPr>
                </a:tc>
                <a:extLst>
                  <a:ext uri="{0D108BD9-81ED-4DB2-BD59-A6C34878D82A}">
                    <a16:rowId xmlns:a16="http://schemas.microsoft.com/office/drawing/2014/main" xmlns="" val="2573333894"/>
                  </a:ext>
                </a:extLst>
              </a:tr>
              <a:tr h="417033">
                <a:tc>
                  <a:txBody>
                    <a:bodyPr/>
                    <a:lstStyle/>
                    <a:p>
                      <a:r>
                        <a:rPr lang="en-US" sz="1700" dirty="0">
                          <a:solidFill>
                            <a:schemeClr val="tx1"/>
                          </a:solidFill>
                        </a:rPr>
                        <a:t>petabyte (PB)</a:t>
                      </a:r>
                    </a:p>
                  </a:txBody>
                  <a:tcPr marL="87027" marR="87027" marT="43513" marB="43513" anchor="ctr">
                    <a:lnL>
                      <a:noFill/>
                    </a:lnL>
                    <a:lnR>
                      <a:noFill/>
                    </a:lnR>
                    <a:lnT>
                      <a:noFill/>
                    </a:lnT>
                    <a:lnB>
                      <a:noFill/>
                    </a:lnB>
                  </a:tcPr>
                </a:tc>
                <a:tc>
                  <a:txBody>
                    <a:bodyPr/>
                    <a:lstStyle/>
                    <a:p>
                      <a:r>
                        <a:rPr lang="en-US" sz="1700"/>
                        <a:t>1000</a:t>
                      </a:r>
                      <a:r>
                        <a:rPr lang="en-US" sz="1700" baseline="30000"/>
                        <a:t>5</a:t>
                      </a:r>
                      <a:r>
                        <a:rPr lang="en-US" sz="1700"/>
                        <a:t> bytes</a:t>
                      </a:r>
                    </a:p>
                  </a:txBody>
                  <a:tcPr marL="87027" marR="87027" marT="43513" marB="43513" anchor="ctr">
                    <a:lnL>
                      <a:noFill/>
                    </a:lnL>
                    <a:lnR>
                      <a:noFill/>
                    </a:lnR>
                    <a:lnT>
                      <a:noFill/>
                    </a:lnT>
                    <a:lnB>
                      <a:noFill/>
                    </a:lnB>
                  </a:tcPr>
                </a:tc>
                <a:tc>
                  <a:txBody>
                    <a:bodyPr/>
                    <a:lstStyle/>
                    <a:p>
                      <a:r>
                        <a:rPr lang="en-US" sz="1700"/>
                        <a:t>1,000,000,000,000,000 bytes</a:t>
                      </a:r>
                    </a:p>
                  </a:txBody>
                  <a:tcPr marL="87027" marR="87027" marT="43513" marB="43513" anchor="ctr">
                    <a:lnL>
                      <a:noFill/>
                    </a:lnL>
                    <a:lnR>
                      <a:noFill/>
                    </a:lnR>
                    <a:lnT>
                      <a:noFill/>
                    </a:lnT>
                    <a:lnB>
                      <a:noFill/>
                    </a:lnB>
                  </a:tcPr>
                </a:tc>
                <a:extLst>
                  <a:ext uri="{0D108BD9-81ED-4DB2-BD59-A6C34878D82A}">
                    <a16:rowId xmlns:a16="http://schemas.microsoft.com/office/drawing/2014/main" xmlns="" val="1076608436"/>
                  </a:ext>
                </a:extLst>
              </a:tr>
              <a:tr h="417033">
                <a:tc>
                  <a:txBody>
                    <a:bodyPr/>
                    <a:lstStyle/>
                    <a:p>
                      <a:r>
                        <a:rPr lang="en-US" sz="1700" dirty="0" err="1" smtClean="0">
                          <a:solidFill>
                            <a:schemeClr val="tx1"/>
                          </a:solidFill>
                        </a:rPr>
                        <a:t>exabyte</a:t>
                      </a:r>
                      <a:r>
                        <a:rPr lang="en-US" sz="1700" dirty="0" smtClean="0">
                          <a:solidFill>
                            <a:schemeClr val="tx1"/>
                          </a:solidFill>
                        </a:rPr>
                        <a:t> </a:t>
                      </a:r>
                      <a:r>
                        <a:rPr lang="en-US" sz="1700" dirty="0">
                          <a:solidFill>
                            <a:schemeClr val="tx1"/>
                          </a:solidFill>
                        </a:rPr>
                        <a:t>(EB)</a:t>
                      </a:r>
                    </a:p>
                  </a:txBody>
                  <a:tcPr marL="87027" marR="87027" marT="43513" marB="43513" anchor="ctr">
                    <a:lnL>
                      <a:noFill/>
                    </a:lnL>
                    <a:lnR>
                      <a:noFill/>
                    </a:lnR>
                    <a:lnT>
                      <a:noFill/>
                    </a:lnT>
                    <a:lnB>
                      <a:noFill/>
                    </a:lnB>
                  </a:tcPr>
                </a:tc>
                <a:tc>
                  <a:txBody>
                    <a:bodyPr/>
                    <a:lstStyle/>
                    <a:p>
                      <a:r>
                        <a:rPr lang="en-US" sz="1700"/>
                        <a:t>1000</a:t>
                      </a:r>
                      <a:r>
                        <a:rPr lang="en-US" sz="1700" baseline="30000"/>
                        <a:t>6</a:t>
                      </a:r>
                      <a:r>
                        <a:rPr lang="en-US" sz="1700"/>
                        <a:t> bytes</a:t>
                      </a:r>
                    </a:p>
                  </a:txBody>
                  <a:tcPr marL="87027" marR="87027" marT="43513" marB="43513" anchor="ctr">
                    <a:lnL>
                      <a:noFill/>
                    </a:lnL>
                    <a:lnR>
                      <a:noFill/>
                    </a:lnR>
                    <a:lnT>
                      <a:noFill/>
                    </a:lnT>
                    <a:lnB>
                      <a:noFill/>
                    </a:lnB>
                  </a:tcPr>
                </a:tc>
                <a:tc>
                  <a:txBody>
                    <a:bodyPr/>
                    <a:lstStyle/>
                    <a:p>
                      <a:r>
                        <a:rPr lang="en-US" sz="1700" dirty="0"/>
                        <a:t>1,000,000,000,000,000,000 bytes</a:t>
                      </a:r>
                    </a:p>
                  </a:txBody>
                  <a:tcPr marL="87027" marR="87027" marT="43513" marB="43513" anchor="ctr">
                    <a:lnL>
                      <a:noFill/>
                    </a:lnL>
                    <a:lnR>
                      <a:noFill/>
                    </a:lnR>
                    <a:lnT>
                      <a:noFill/>
                    </a:lnT>
                    <a:lnB>
                      <a:noFill/>
                    </a:lnB>
                  </a:tcPr>
                </a:tc>
                <a:extLst>
                  <a:ext uri="{0D108BD9-81ED-4DB2-BD59-A6C34878D82A}">
                    <a16:rowId xmlns:a16="http://schemas.microsoft.com/office/drawing/2014/main" xmlns="" val="1056324909"/>
                  </a:ext>
                </a:extLst>
              </a:tr>
              <a:tr h="720387">
                <a:tc>
                  <a:txBody>
                    <a:bodyPr/>
                    <a:lstStyle/>
                    <a:p>
                      <a:r>
                        <a:rPr lang="en-US" sz="1700" dirty="0">
                          <a:solidFill>
                            <a:schemeClr val="tx1"/>
                          </a:solidFill>
                        </a:rPr>
                        <a:t>zettabyte (ZB)</a:t>
                      </a:r>
                    </a:p>
                  </a:txBody>
                  <a:tcPr marL="87027" marR="87027" marT="43513" marB="43513" anchor="ctr">
                    <a:lnL>
                      <a:noFill/>
                    </a:lnL>
                    <a:lnR>
                      <a:noFill/>
                    </a:lnR>
                    <a:lnT>
                      <a:noFill/>
                    </a:lnT>
                    <a:lnB>
                      <a:noFill/>
                    </a:lnB>
                  </a:tcPr>
                </a:tc>
                <a:tc>
                  <a:txBody>
                    <a:bodyPr/>
                    <a:lstStyle/>
                    <a:p>
                      <a:r>
                        <a:rPr lang="en-US" sz="1700"/>
                        <a:t>1000</a:t>
                      </a:r>
                      <a:r>
                        <a:rPr lang="en-US" sz="1700" baseline="30000"/>
                        <a:t>7</a:t>
                      </a:r>
                      <a:r>
                        <a:rPr lang="en-US" sz="1700"/>
                        <a:t> bytes</a:t>
                      </a:r>
                    </a:p>
                  </a:txBody>
                  <a:tcPr marL="87027" marR="87027" marT="43513" marB="43513" anchor="ctr">
                    <a:lnL>
                      <a:noFill/>
                    </a:lnL>
                    <a:lnR>
                      <a:noFill/>
                    </a:lnR>
                    <a:lnT>
                      <a:noFill/>
                    </a:lnT>
                    <a:lnB>
                      <a:noFill/>
                    </a:lnB>
                  </a:tcPr>
                </a:tc>
                <a:tc>
                  <a:txBody>
                    <a:bodyPr/>
                    <a:lstStyle/>
                    <a:p>
                      <a:r>
                        <a:rPr lang="en-US" sz="1700" dirty="0"/>
                        <a:t>1,000,000,000,000,000,000,000 bytes</a:t>
                      </a:r>
                    </a:p>
                  </a:txBody>
                  <a:tcPr marL="87027" marR="87027" marT="43513" marB="43513" anchor="ctr">
                    <a:lnL>
                      <a:noFill/>
                    </a:lnL>
                    <a:lnR>
                      <a:noFill/>
                    </a:lnR>
                    <a:lnT>
                      <a:noFill/>
                    </a:lnT>
                    <a:lnB>
                      <a:noFill/>
                    </a:lnB>
                  </a:tcPr>
                </a:tc>
                <a:extLst>
                  <a:ext uri="{0D108BD9-81ED-4DB2-BD59-A6C34878D82A}">
                    <a16:rowId xmlns:a16="http://schemas.microsoft.com/office/drawing/2014/main" xmlns="" val="3463209930"/>
                  </a:ext>
                </a:extLst>
              </a:tr>
            </a:tbl>
          </a:graphicData>
        </a:graphic>
      </p:graphicFrame>
    </p:spTree>
    <p:extLst>
      <p:ext uri="{BB962C8B-B14F-4D97-AF65-F5344CB8AC3E}">
        <p14:creationId xmlns:p14="http://schemas.microsoft.com/office/powerpoint/2010/main" val="239041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A754E9B-4231-430A-AEBC-85DFF7E5DFF7}" type="datetime4">
              <a:rPr lang="en-US" smtClean="0"/>
              <a:t>April 23, 2018</a:t>
            </a:fld>
            <a:endParaRPr lang="en-US" dirty="0"/>
          </a:p>
        </p:txBody>
      </p:sp>
      <p:sp>
        <p:nvSpPr>
          <p:cNvPr id="4" name="Footer Placeholder 3"/>
          <p:cNvSpPr>
            <a:spLocks noGrp="1"/>
          </p:cNvSpPr>
          <p:nvPr>
            <p:ph type="ftr" sz="quarter" idx="11"/>
          </p:nvPr>
        </p:nvSpPr>
        <p:spPr/>
        <p:txBody>
          <a:bodyPr/>
          <a:lstStyle/>
          <a:p>
            <a:r>
              <a:rPr lang="en-US"/>
              <a:t>info@shola.com; www.shola.com </a:t>
            </a:r>
            <a:endParaRPr lang="en-US" dirty="0"/>
          </a:p>
        </p:txBody>
      </p:sp>
      <p:sp>
        <p:nvSpPr>
          <p:cNvPr id="7" name="Slide Number Placeholder 6"/>
          <p:cNvSpPr>
            <a:spLocks noGrp="1"/>
          </p:cNvSpPr>
          <p:nvPr>
            <p:ph type="sldNum" sz="quarter" idx="12"/>
          </p:nvPr>
        </p:nvSpPr>
        <p:spPr/>
        <p:txBody>
          <a:bodyPr/>
          <a:lstStyle/>
          <a:p>
            <a:fld id="{DDB45755-0A14-4647-8EA4-71782B0C02B0}" type="slidenum">
              <a:rPr lang="en-US" smtClean="0"/>
              <a:t>9</a:t>
            </a:fld>
            <a:endParaRPr lang="en-US"/>
          </a:p>
        </p:txBody>
      </p:sp>
      <p:sp>
        <p:nvSpPr>
          <p:cNvPr id="2" name="Title 1"/>
          <p:cNvSpPr>
            <a:spLocks noGrp="1"/>
          </p:cNvSpPr>
          <p:nvPr>
            <p:ph type="title"/>
          </p:nvPr>
        </p:nvSpPr>
        <p:spPr>
          <a:xfrm>
            <a:off x="852526" y="339611"/>
            <a:ext cx="8413652" cy="523998"/>
          </a:xfrm>
        </p:spPr>
        <p:txBody>
          <a:bodyPr>
            <a:noAutofit/>
          </a:bodyPr>
          <a:lstStyle/>
          <a:p>
            <a:pPr algn="l"/>
            <a:r>
              <a:rPr lang="en-US" sz="3200" b="1" dirty="0">
                <a:solidFill>
                  <a:schemeClr val="bg1"/>
                </a:solidFill>
              </a:rPr>
              <a:t>Computer Software's </a:t>
            </a:r>
          </a:p>
        </p:txBody>
      </p:sp>
      <p:cxnSp>
        <p:nvCxnSpPr>
          <p:cNvPr id="10" name="Straight Connector 9"/>
          <p:cNvCxnSpPr/>
          <p:nvPr/>
        </p:nvCxnSpPr>
        <p:spPr>
          <a:xfrm>
            <a:off x="2116667" y="759655"/>
            <a:ext cx="8331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1294867" y="1957388"/>
            <a:ext cx="8932862" cy="3690937"/>
            <a:chOff x="1294867" y="1957388"/>
            <a:chExt cx="8932862" cy="3690937"/>
          </a:xfrm>
        </p:grpSpPr>
        <p:grpSp>
          <p:nvGrpSpPr>
            <p:cNvPr id="46" name="Group 45"/>
            <p:cNvGrpSpPr/>
            <p:nvPr/>
          </p:nvGrpSpPr>
          <p:grpSpPr>
            <a:xfrm>
              <a:off x="1294867" y="1957388"/>
              <a:ext cx="8932862" cy="3690937"/>
              <a:chOff x="1294867" y="1957388"/>
              <a:chExt cx="8932862" cy="3690937"/>
            </a:xfrm>
          </p:grpSpPr>
          <p:grpSp>
            <p:nvGrpSpPr>
              <p:cNvPr id="45" name="Group 44"/>
              <p:cNvGrpSpPr/>
              <p:nvPr/>
            </p:nvGrpSpPr>
            <p:grpSpPr>
              <a:xfrm>
                <a:off x="1437223" y="1957388"/>
                <a:ext cx="8193088" cy="2597150"/>
                <a:chOff x="1437223" y="1957388"/>
                <a:chExt cx="8193088" cy="2597150"/>
              </a:xfrm>
            </p:grpSpPr>
            <p:cxnSp>
              <p:nvCxnSpPr>
                <p:cNvPr id="42" name="Straight Connector 41"/>
                <p:cNvCxnSpPr>
                  <a:cxnSpLocks noChangeAspect="1"/>
                </p:cNvCxnSpPr>
                <p:nvPr/>
              </p:nvCxnSpPr>
              <p:spPr bwMode="auto">
                <a:xfrm>
                  <a:off x="1437223" y="4493683"/>
                  <a:ext cx="8193088" cy="1588"/>
                </a:xfrm>
                <a:prstGeom prst="line">
                  <a:avLst/>
                </a:prstGeom>
                <a:noFill/>
                <a:ln w="27305">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44" name="Group 43"/>
                <p:cNvGrpSpPr/>
                <p:nvPr/>
              </p:nvGrpSpPr>
              <p:grpSpPr>
                <a:xfrm>
                  <a:off x="2044689" y="1957388"/>
                  <a:ext cx="7568671" cy="2597150"/>
                  <a:chOff x="2044689" y="1957388"/>
                  <a:chExt cx="7568671" cy="2597150"/>
                </a:xfrm>
              </p:grpSpPr>
              <p:sp>
                <p:nvSpPr>
                  <p:cNvPr id="20" name="Rectangular Callout 19"/>
                  <p:cNvSpPr/>
                  <p:nvPr/>
                </p:nvSpPr>
                <p:spPr>
                  <a:xfrm>
                    <a:off x="2044689" y="1958975"/>
                    <a:ext cx="733425" cy="458788"/>
                  </a:xfrm>
                  <a:prstGeom prst="wedgeRectCallou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30KB</a:t>
                    </a:r>
                  </a:p>
                </p:txBody>
              </p:sp>
              <p:sp>
                <p:nvSpPr>
                  <p:cNvPr id="22" name="Rectangular Callout 21"/>
                  <p:cNvSpPr/>
                  <p:nvPr/>
                </p:nvSpPr>
                <p:spPr>
                  <a:xfrm>
                    <a:off x="3170227" y="1957388"/>
                    <a:ext cx="733425" cy="458787"/>
                  </a:xfrm>
                  <a:prstGeom prst="wedgeRectCallou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5 MB</a:t>
                    </a:r>
                  </a:p>
                </p:txBody>
              </p:sp>
              <p:sp>
                <p:nvSpPr>
                  <p:cNvPr id="24" name="Rectangular Callout 23"/>
                  <p:cNvSpPr/>
                  <p:nvPr/>
                </p:nvSpPr>
                <p:spPr>
                  <a:xfrm>
                    <a:off x="4092564" y="1958975"/>
                    <a:ext cx="733425" cy="458788"/>
                  </a:xfrm>
                  <a:prstGeom prst="wedgeRectCallou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5 GB</a:t>
                    </a:r>
                  </a:p>
                </p:txBody>
              </p:sp>
              <p:sp>
                <p:nvSpPr>
                  <p:cNvPr id="29" name="Rectangular Callout 28"/>
                  <p:cNvSpPr/>
                  <p:nvPr/>
                </p:nvSpPr>
                <p:spPr>
                  <a:xfrm>
                    <a:off x="5059352" y="1958975"/>
                    <a:ext cx="733425" cy="458788"/>
                  </a:xfrm>
                  <a:prstGeom prst="wedgeRectCallou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1 TB</a:t>
                    </a:r>
                  </a:p>
                </p:txBody>
              </p:sp>
              <p:sp>
                <p:nvSpPr>
                  <p:cNvPr id="32" name="Rectangular Callout 31"/>
                  <p:cNvSpPr/>
                  <p:nvPr/>
                </p:nvSpPr>
                <p:spPr>
                  <a:xfrm>
                    <a:off x="6070589" y="1960563"/>
                    <a:ext cx="733425" cy="458787"/>
                  </a:xfrm>
                  <a:prstGeom prst="wedgeRectCallou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1 PB</a:t>
                    </a:r>
                  </a:p>
                </p:txBody>
              </p:sp>
              <p:grpSp>
                <p:nvGrpSpPr>
                  <p:cNvPr id="8" name="Group 7"/>
                  <p:cNvGrpSpPr/>
                  <p:nvPr/>
                </p:nvGrpSpPr>
                <p:grpSpPr>
                  <a:xfrm>
                    <a:off x="2061622" y="2416175"/>
                    <a:ext cx="7551738" cy="2138363"/>
                    <a:chOff x="2061622" y="2416175"/>
                    <a:chExt cx="7551738" cy="2138363"/>
                  </a:xfrm>
                </p:grpSpPr>
                <p:cxnSp>
                  <p:nvCxnSpPr>
                    <p:cNvPr id="9" name="Straight Connector 8"/>
                    <p:cNvCxnSpPr>
                      <a:cxnSpLocks noChangeShapeType="1"/>
                    </p:cNvCxnSpPr>
                    <p:nvPr/>
                  </p:nvCxnSpPr>
                  <p:spPr bwMode="auto">
                    <a:xfrm rot="5400000">
                      <a:off x="3647534" y="3087688"/>
                      <a:ext cx="1344613" cy="1588"/>
                    </a:xfrm>
                    <a:prstGeom prst="line">
                      <a:avLst/>
                    </a:prstGeom>
                    <a:noFill/>
                    <a:ln w="1143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 name="Straight Connector 10"/>
                    <p:cNvCxnSpPr>
                      <a:cxnSpLocks noChangeShapeType="1"/>
                    </p:cNvCxnSpPr>
                    <p:nvPr/>
                  </p:nvCxnSpPr>
                  <p:spPr bwMode="auto">
                    <a:xfrm rot="5400000">
                      <a:off x="1601247" y="3090863"/>
                      <a:ext cx="1344613" cy="1587"/>
                    </a:xfrm>
                    <a:prstGeom prst="line">
                      <a:avLst/>
                    </a:prstGeom>
                    <a:noFill/>
                    <a:ln w="1143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Oval 11"/>
                    <p:cNvSpPr>
                      <a:spLocks noChangeAspect="1"/>
                    </p:cNvSpPr>
                    <p:nvPr/>
                  </p:nvSpPr>
                  <p:spPr bwMode="auto">
                    <a:xfrm>
                      <a:off x="2428335" y="4408488"/>
                      <a:ext cx="131762" cy="131762"/>
                    </a:xfrm>
                    <a:prstGeom prst="ellipse">
                      <a:avLst/>
                    </a:prstGeom>
                    <a:solidFill>
                      <a:srgbClr val="FF0000"/>
                    </a:solidFill>
                    <a:ln w="9525">
                      <a:solidFill>
                        <a:srgbClr val="FF0000"/>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3" name="Oval 12"/>
                    <p:cNvSpPr>
                      <a:spLocks noChangeAspect="1"/>
                    </p:cNvSpPr>
                    <p:nvPr/>
                  </p:nvSpPr>
                  <p:spPr bwMode="auto">
                    <a:xfrm>
                      <a:off x="3436397" y="4410075"/>
                      <a:ext cx="131763" cy="131763"/>
                    </a:xfrm>
                    <a:prstGeom prst="ellipse">
                      <a:avLst/>
                    </a:prstGeom>
                    <a:solidFill>
                      <a:srgbClr val="FF0000"/>
                    </a:solidFill>
                    <a:ln w="9525">
                      <a:solidFill>
                        <a:srgbClr val="FF0000"/>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4" name="Oval 13"/>
                    <p:cNvSpPr>
                      <a:spLocks noChangeAspect="1"/>
                    </p:cNvSpPr>
                    <p:nvPr/>
                  </p:nvSpPr>
                  <p:spPr bwMode="auto">
                    <a:xfrm>
                      <a:off x="4442872" y="4422775"/>
                      <a:ext cx="133350" cy="131763"/>
                    </a:xfrm>
                    <a:prstGeom prst="ellipse">
                      <a:avLst/>
                    </a:prstGeom>
                    <a:solidFill>
                      <a:srgbClr val="FF0000"/>
                    </a:solidFill>
                    <a:ln w="9525">
                      <a:solidFill>
                        <a:srgbClr val="FF0000"/>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5" name="Oval 14"/>
                    <p:cNvSpPr>
                      <a:spLocks noChangeAspect="1"/>
                    </p:cNvSpPr>
                    <p:nvPr/>
                  </p:nvSpPr>
                  <p:spPr bwMode="auto">
                    <a:xfrm>
                      <a:off x="5450935" y="4422775"/>
                      <a:ext cx="131762" cy="131763"/>
                    </a:xfrm>
                    <a:prstGeom prst="ellipse">
                      <a:avLst/>
                    </a:prstGeom>
                    <a:solidFill>
                      <a:srgbClr val="FF0000"/>
                    </a:solidFill>
                    <a:ln w="9525">
                      <a:solidFill>
                        <a:srgbClr val="FF0000"/>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6" name="Oval 15"/>
                    <p:cNvSpPr>
                      <a:spLocks noChangeAspect="1"/>
                    </p:cNvSpPr>
                    <p:nvPr/>
                  </p:nvSpPr>
                  <p:spPr bwMode="auto">
                    <a:xfrm>
                      <a:off x="6458997" y="4408488"/>
                      <a:ext cx="131763" cy="131762"/>
                    </a:xfrm>
                    <a:prstGeom prst="ellipse">
                      <a:avLst/>
                    </a:prstGeom>
                    <a:solidFill>
                      <a:srgbClr val="FF0000"/>
                    </a:solidFill>
                    <a:ln w="9525">
                      <a:solidFill>
                        <a:srgbClr val="FF0000"/>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7" name="Oval 16"/>
                    <p:cNvSpPr>
                      <a:spLocks noChangeAspect="1"/>
                    </p:cNvSpPr>
                    <p:nvPr/>
                  </p:nvSpPr>
                  <p:spPr bwMode="auto">
                    <a:xfrm>
                      <a:off x="7465472" y="4410075"/>
                      <a:ext cx="133350" cy="131763"/>
                    </a:xfrm>
                    <a:prstGeom prst="ellipse">
                      <a:avLst/>
                    </a:prstGeom>
                    <a:solidFill>
                      <a:srgbClr val="FF0000"/>
                    </a:solidFill>
                    <a:ln w="9525">
                      <a:solidFill>
                        <a:srgbClr val="FF0000"/>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8" name="Oval 17"/>
                    <p:cNvSpPr>
                      <a:spLocks noChangeAspect="1"/>
                    </p:cNvSpPr>
                    <p:nvPr/>
                  </p:nvSpPr>
                  <p:spPr bwMode="auto">
                    <a:xfrm>
                      <a:off x="8473535" y="4408488"/>
                      <a:ext cx="131762" cy="131762"/>
                    </a:xfrm>
                    <a:prstGeom prst="ellipse">
                      <a:avLst/>
                    </a:prstGeom>
                    <a:solidFill>
                      <a:srgbClr val="FF0000"/>
                    </a:solidFill>
                    <a:ln w="9525">
                      <a:solidFill>
                        <a:srgbClr val="FF0000"/>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9" name="Oval 18"/>
                    <p:cNvSpPr>
                      <a:spLocks noChangeAspect="1"/>
                    </p:cNvSpPr>
                    <p:nvPr/>
                  </p:nvSpPr>
                  <p:spPr bwMode="auto">
                    <a:xfrm>
                      <a:off x="9481597" y="4422775"/>
                      <a:ext cx="131763" cy="131763"/>
                    </a:xfrm>
                    <a:prstGeom prst="ellipse">
                      <a:avLst/>
                    </a:prstGeom>
                    <a:solidFill>
                      <a:srgbClr val="FF0000"/>
                    </a:solidFill>
                    <a:ln w="9525">
                      <a:solidFill>
                        <a:srgbClr val="FF0000"/>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pic>
                  <p:nvPicPr>
                    <p:cNvPr id="21" name="Picture 1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1622" y="3762375"/>
                      <a:ext cx="6159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2047" y="3673475"/>
                      <a:ext cx="56991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p:cNvCxnSpPr>
                      <a:cxnSpLocks noChangeShapeType="1"/>
                    </p:cNvCxnSpPr>
                    <p:nvPr/>
                  </p:nvCxnSpPr>
                  <p:spPr bwMode="auto">
                    <a:xfrm rot="5400000">
                      <a:off x="4823079" y="2869406"/>
                      <a:ext cx="901700" cy="1587"/>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26" name="Picture 30"/>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6285" y="3270250"/>
                      <a:ext cx="750887"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Straight Connector 26"/>
                    <p:cNvCxnSpPr>
                      <a:cxnSpLocks noChangeShapeType="1"/>
                    </p:cNvCxnSpPr>
                    <p:nvPr/>
                  </p:nvCxnSpPr>
                  <p:spPr bwMode="auto">
                    <a:xfrm rot="5400000">
                      <a:off x="2717259" y="3087688"/>
                      <a:ext cx="1344613" cy="1588"/>
                    </a:xfrm>
                    <a:prstGeom prst="line">
                      <a:avLst/>
                    </a:prstGeom>
                    <a:noFill/>
                    <a:ln w="1143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28" name="Picture 2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87160" y="3675063"/>
                      <a:ext cx="70485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41472" y="2787650"/>
                      <a:ext cx="1033463"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Straight Connector 30"/>
                    <p:cNvCxnSpPr>
                      <a:cxnSpLocks noChangeShapeType="1"/>
                    </p:cNvCxnSpPr>
                    <p:nvPr/>
                  </p:nvCxnSpPr>
                  <p:spPr bwMode="auto">
                    <a:xfrm rot="5400000">
                      <a:off x="5834316" y="2869406"/>
                      <a:ext cx="901700" cy="15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33" name="Picture 4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024147" y="3363913"/>
                      <a:ext cx="8826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4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875047" y="3224213"/>
                      <a:ext cx="11985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 name="Straight Connector 35"/>
                    <p:cNvCxnSpPr>
                      <a:cxnSpLocks noChangeShapeType="1"/>
                    </p:cNvCxnSpPr>
                    <p:nvPr/>
                  </p:nvCxnSpPr>
                  <p:spPr bwMode="auto">
                    <a:xfrm rot="5400000">
                      <a:off x="6889210" y="2911475"/>
                      <a:ext cx="903288" cy="1587"/>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7" name="Rectangular Callout 36"/>
                    <p:cNvSpPr/>
                    <p:nvPr/>
                  </p:nvSpPr>
                  <p:spPr>
                    <a:xfrm>
                      <a:off x="7116222" y="2416175"/>
                      <a:ext cx="735013" cy="458788"/>
                    </a:xfrm>
                    <a:prstGeom prst="wedgeRectCallou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5 EB</a:t>
                      </a:r>
                    </a:p>
                  </p:txBody>
                </p:sp>
                <p:cxnSp>
                  <p:nvCxnSpPr>
                    <p:cNvPr id="38" name="Straight Connector 37"/>
                    <p:cNvCxnSpPr>
                      <a:cxnSpLocks noChangeShapeType="1"/>
                    </p:cNvCxnSpPr>
                    <p:nvPr/>
                  </p:nvCxnSpPr>
                  <p:spPr bwMode="auto">
                    <a:xfrm rot="5400000">
                      <a:off x="7855997" y="2911475"/>
                      <a:ext cx="903288" cy="1588"/>
                    </a:xfrm>
                    <a:prstGeom prst="line">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9" name="Rectangular Callout 38"/>
                  <p:cNvSpPr/>
                  <p:nvPr/>
                </p:nvSpPr>
                <p:spPr>
                  <a:xfrm>
                    <a:off x="8091477" y="2001838"/>
                    <a:ext cx="733425" cy="458787"/>
                  </a:xfrm>
                  <a:prstGeom prst="wedgeRectCallou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000000"/>
                        </a:solidFill>
                      </a:rPr>
                      <a:t>1.8 ZB</a:t>
                    </a:r>
                  </a:p>
                </p:txBody>
              </p:sp>
            </p:grpSp>
          </p:grpSp>
          <p:sp>
            <p:nvSpPr>
              <p:cNvPr id="43" name="TextBox 15"/>
              <p:cNvSpPr txBox="1">
                <a:spLocks noChangeArrowheads="1"/>
              </p:cNvSpPr>
              <p:nvPr/>
            </p:nvSpPr>
            <p:spPr bwMode="auto">
              <a:xfrm>
                <a:off x="1294867" y="4633913"/>
                <a:ext cx="89328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0" fontAlgn="base" hangingPunct="0">
                  <a:spcBef>
                    <a:spcPct val="0"/>
                  </a:spcBef>
                  <a:spcAft>
                    <a:spcPct val="0"/>
                  </a:spcAft>
                  <a:buFontTx/>
                  <a:buNone/>
                </a:pPr>
                <a:r>
                  <a:rPr lang="en-US" altLang="en-US" sz="1400" b="1" dirty="0">
                    <a:solidFill>
                      <a:prstClr val="black"/>
                    </a:solidFill>
                    <a:latin typeface="Arial" panose="020B0604020202020204" pitchFamily="34" charset="0"/>
                  </a:rPr>
                  <a:t>Byte       Kilobyte    Megabyte     Gigabyte    Terabyte     Petabyte    Exabyte     Zettabyte    Yottabyte</a:t>
                </a:r>
              </a:p>
              <a:p>
                <a:pPr eaLnBrk="0" fontAlgn="base" hangingPunct="0">
                  <a:spcBef>
                    <a:spcPct val="0"/>
                  </a:spcBef>
                  <a:spcAft>
                    <a:spcPct val="0"/>
                  </a:spcAft>
                  <a:buFontTx/>
                  <a:buNone/>
                </a:pPr>
                <a:r>
                  <a:rPr lang="en-US" altLang="en-US" sz="1400" b="1" dirty="0">
                    <a:solidFill>
                      <a:prstClr val="black"/>
                    </a:solidFill>
                    <a:latin typeface="Arial" panose="020B0604020202020204" pitchFamily="34" charset="0"/>
                  </a:rPr>
                  <a:t>                  KB               MB                  GB               TB                   PB               EB                 ZB                YB</a:t>
                </a:r>
              </a:p>
              <a:p>
                <a:pPr eaLnBrk="0" fontAlgn="base" hangingPunct="0">
                  <a:spcBef>
                    <a:spcPct val="0"/>
                  </a:spcBef>
                  <a:spcAft>
                    <a:spcPct val="0"/>
                  </a:spcAft>
                  <a:buFontTx/>
                  <a:buNone/>
                </a:pPr>
                <a:r>
                  <a:rPr lang="en-US" altLang="en-US" sz="1600" dirty="0">
                    <a:solidFill>
                      <a:prstClr val="black"/>
                    </a:solidFill>
                    <a:latin typeface="Arial" panose="020B0604020202020204" pitchFamily="34" charset="0"/>
                  </a:rPr>
                  <a:t>              1000 bytes   1000 KB      1000 MB    1000 GB    1000 TB    1000 PB     1000 ZB     1000YB</a:t>
                </a:r>
              </a:p>
              <a:p>
                <a:pPr eaLnBrk="0" fontAlgn="base" hangingPunct="0">
                  <a:spcBef>
                    <a:spcPct val="0"/>
                  </a:spcBef>
                  <a:spcAft>
                    <a:spcPct val="0"/>
                  </a:spcAft>
                  <a:buFontTx/>
                  <a:buNone/>
                </a:pPr>
                <a:r>
                  <a:rPr lang="en-US" altLang="en-US" sz="1600" dirty="0">
                    <a:solidFill>
                      <a:prstClr val="black"/>
                    </a:solidFill>
                    <a:latin typeface="Arial" panose="020B0604020202020204" pitchFamily="34" charset="0"/>
                  </a:rPr>
                  <a:t>     </a:t>
                </a:r>
              </a:p>
            </p:txBody>
          </p:sp>
        </p:grpSp>
        <p:sp>
          <p:nvSpPr>
            <p:cNvPr id="47" name="Oval 46"/>
            <p:cNvSpPr>
              <a:spLocks noChangeAspect="1"/>
            </p:cNvSpPr>
            <p:nvPr/>
          </p:nvSpPr>
          <p:spPr bwMode="auto">
            <a:xfrm>
              <a:off x="1352542" y="4408488"/>
              <a:ext cx="131763" cy="131762"/>
            </a:xfrm>
            <a:prstGeom prst="ellipse">
              <a:avLst/>
            </a:prstGeom>
            <a:solidFill>
              <a:srgbClr val="FF0000"/>
            </a:solidFill>
            <a:ln w="9525">
              <a:solidFill>
                <a:srgbClr val="FF0000"/>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grpSp>
      <p:grpSp>
        <p:nvGrpSpPr>
          <p:cNvPr id="49" name="Group 48"/>
          <p:cNvGrpSpPr/>
          <p:nvPr/>
        </p:nvGrpSpPr>
        <p:grpSpPr>
          <a:xfrm>
            <a:off x="1993380" y="1365249"/>
            <a:ext cx="7018337" cy="871538"/>
            <a:chOff x="909638" y="1314450"/>
            <a:chExt cx="7018337" cy="871538"/>
          </a:xfrm>
        </p:grpSpPr>
        <p:sp>
          <p:nvSpPr>
            <p:cNvPr id="50" name="TextBox 19"/>
            <p:cNvSpPr txBox="1">
              <a:spLocks noChangeArrowheads="1"/>
            </p:cNvSpPr>
            <p:nvPr/>
          </p:nvSpPr>
          <p:spPr bwMode="auto">
            <a:xfrm>
              <a:off x="909638" y="1314450"/>
              <a:ext cx="1108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0" fontAlgn="base" hangingPunct="0">
                <a:spcBef>
                  <a:spcPct val="0"/>
                </a:spcBef>
                <a:spcAft>
                  <a:spcPct val="0"/>
                </a:spcAft>
                <a:buFontTx/>
                <a:buNone/>
              </a:pPr>
              <a:r>
                <a:rPr lang="en-US" altLang="en-US" sz="1600" i="1" dirty="0">
                  <a:solidFill>
                    <a:prstClr val="black"/>
                  </a:solidFill>
                  <a:latin typeface="Arial" panose="020B0604020202020204" pitchFamily="34" charset="0"/>
                </a:rPr>
                <a:t>One page</a:t>
              </a:r>
            </a:p>
            <a:p>
              <a:pPr eaLnBrk="0" fontAlgn="base" hangingPunct="0">
                <a:spcBef>
                  <a:spcPct val="0"/>
                </a:spcBef>
                <a:spcAft>
                  <a:spcPct val="0"/>
                </a:spcAft>
                <a:buFontTx/>
                <a:buNone/>
              </a:pPr>
              <a:r>
                <a:rPr lang="en-US" altLang="en-US" sz="1600" i="1" dirty="0">
                  <a:solidFill>
                    <a:prstClr val="black"/>
                  </a:solidFill>
                  <a:latin typeface="Arial" panose="020B0604020202020204" pitchFamily="34" charset="0"/>
                </a:rPr>
                <a:t>of text</a:t>
              </a:r>
            </a:p>
          </p:txBody>
        </p:sp>
        <p:sp>
          <p:nvSpPr>
            <p:cNvPr id="51" name="TextBox 25"/>
            <p:cNvSpPr txBox="1">
              <a:spLocks noChangeArrowheads="1"/>
            </p:cNvSpPr>
            <p:nvPr/>
          </p:nvSpPr>
          <p:spPr bwMode="auto">
            <a:xfrm>
              <a:off x="1965325" y="1314450"/>
              <a:ext cx="1095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0" fontAlgn="base" hangingPunct="0">
                <a:spcBef>
                  <a:spcPct val="0"/>
                </a:spcBef>
                <a:spcAft>
                  <a:spcPct val="0"/>
                </a:spcAft>
                <a:buFontTx/>
                <a:buNone/>
              </a:pPr>
              <a:r>
                <a:rPr lang="en-US" altLang="en-US" sz="1600" i="1">
                  <a:solidFill>
                    <a:prstClr val="black"/>
                  </a:solidFill>
                  <a:latin typeface="Arial" panose="020B0604020202020204" pitchFamily="34" charset="0"/>
                </a:rPr>
                <a:t>One song</a:t>
              </a:r>
            </a:p>
          </p:txBody>
        </p:sp>
        <p:sp>
          <p:nvSpPr>
            <p:cNvPr id="52" name="TextBox 29"/>
            <p:cNvSpPr txBox="1">
              <a:spLocks noChangeArrowheads="1"/>
            </p:cNvSpPr>
            <p:nvPr/>
          </p:nvSpPr>
          <p:spPr bwMode="auto">
            <a:xfrm>
              <a:off x="2933700" y="1314450"/>
              <a:ext cx="1217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0" fontAlgn="base" hangingPunct="0">
                <a:spcBef>
                  <a:spcPct val="0"/>
                </a:spcBef>
                <a:spcAft>
                  <a:spcPct val="0"/>
                </a:spcAft>
                <a:buFontTx/>
                <a:buNone/>
              </a:pPr>
              <a:r>
                <a:rPr lang="en-US" altLang="en-US" sz="1600" i="1">
                  <a:solidFill>
                    <a:prstClr val="black"/>
                  </a:solidFill>
                  <a:latin typeface="Arial" panose="020B0604020202020204" pitchFamily="34" charset="0"/>
                </a:rPr>
                <a:t>One movie</a:t>
              </a:r>
            </a:p>
          </p:txBody>
        </p:sp>
        <p:sp>
          <p:nvSpPr>
            <p:cNvPr id="53" name="TextBox 33"/>
            <p:cNvSpPr txBox="1">
              <a:spLocks noChangeArrowheads="1"/>
            </p:cNvSpPr>
            <p:nvPr/>
          </p:nvSpPr>
          <p:spPr bwMode="auto">
            <a:xfrm>
              <a:off x="4043363" y="1314450"/>
              <a:ext cx="1055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0" fontAlgn="base" hangingPunct="0">
                <a:spcBef>
                  <a:spcPct val="0"/>
                </a:spcBef>
                <a:spcAft>
                  <a:spcPct val="0"/>
                </a:spcAft>
                <a:buFontTx/>
                <a:buNone/>
              </a:pPr>
              <a:r>
                <a:rPr lang="en-US" altLang="en-US" sz="1600" i="1">
                  <a:solidFill>
                    <a:prstClr val="black"/>
                  </a:solidFill>
                  <a:latin typeface="Arial" panose="020B0604020202020204" pitchFamily="34" charset="0"/>
                </a:rPr>
                <a:t>6 million</a:t>
              </a:r>
            </a:p>
            <a:p>
              <a:pPr eaLnBrk="0" fontAlgn="base" hangingPunct="0">
                <a:spcBef>
                  <a:spcPct val="0"/>
                </a:spcBef>
                <a:spcAft>
                  <a:spcPct val="0"/>
                </a:spcAft>
                <a:buFontTx/>
                <a:buNone/>
              </a:pPr>
              <a:r>
                <a:rPr lang="en-US" altLang="en-US" sz="1600" i="1">
                  <a:solidFill>
                    <a:prstClr val="black"/>
                  </a:solidFill>
                  <a:latin typeface="Arial" panose="020B0604020202020204" pitchFamily="34" charset="0"/>
                </a:rPr>
                <a:t>books</a:t>
              </a:r>
            </a:p>
          </p:txBody>
        </p:sp>
        <p:sp>
          <p:nvSpPr>
            <p:cNvPr id="54" name="TextBox 40"/>
            <p:cNvSpPr txBox="1">
              <a:spLocks noChangeArrowheads="1"/>
            </p:cNvSpPr>
            <p:nvPr/>
          </p:nvSpPr>
          <p:spPr bwMode="auto">
            <a:xfrm>
              <a:off x="5018088" y="1314450"/>
              <a:ext cx="1184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0" fontAlgn="base" hangingPunct="0">
                <a:spcBef>
                  <a:spcPct val="0"/>
                </a:spcBef>
                <a:spcAft>
                  <a:spcPct val="0"/>
                </a:spcAft>
                <a:buFontTx/>
                <a:buNone/>
              </a:pPr>
              <a:r>
                <a:rPr lang="en-US" altLang="en-US" sz="1600" i="1">
                  <a:solidFill>
                    <a:prstClr val="black"/>
                  </a:solidFill>
                  <a:latin typeface="Arial" panose="020B0604020202020204" pitchFamily="34" charset="0"/>
                </a:rPr>
                <a:t>55 storeys</a:t>
              </a:r>
            </a:p>
            <a:p>
              <a:pPr eaLnBrk="0" fontAlgn="base" hangingPunct="0">
                <a:spcBef>
                  <a:spcPct val="0"/>
                </a:spcBef>
                <a:spcAft>
                  <a:spcPct val="0"/>
                </a:spcAft>
                <a:buFontTx/>
                <a:buNone/>
              </a:pPr>
              <a:r>
                <a:rPr lang="en-US" altLang="en-US" sz="1600" i="1">
                  <a:solidFill>
                    <a:prstClr val="black"/>
                  </a:solidFill>
                  <a:latin typeface="Arial" panose="020B0604020202020204" pitchFamily="34" charset="0"/>
                </a:rPr>
                <a:t>of DVD</a:t>
              </a:r>
            </a:p>
          </p:txBody>
        </p:sp>
        <p:sp>
          <p:nvSpPr>
            <p:cNvPr id="55" name="TextBox 46"/>
            <p:cNvSpPr txBox="1">
              <a:spLocks noChangeArrowheads="1"/>
            </p:cNvSpPr>
            <p:nvPr/>
          </p:nvSpPr>
          <p:spPr bwMode="auto">
            <a:xfrm>
              <a:off x="6072188" y="1355725"/>
              <a:ext cx="7461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0" fontAlgn="base" hangingPunct="0">
                <a:spcBef>
                  <a:spcPct val="0"/>
                </a:spcBef>
                <a:spcAft>
                  <a:spcPct val="0"/>
                </a:spcAft>
                <a:buFontTx/>
                <a:buNone/>
              </a:pPr>
              <a:r>
                <a:rPr lang="en-US" altLang="en-US" sz="1600" i="1">
                  <a:solidFill>
                    <a:prstClr val="black"/>
                  </a:solidFill>
                  <a:latin typeface="Arial" panose="020B0604020202020204" pitchFamily="34" charset="0"/>
                </a:rPr>
                <a:t>Data</a:t>
              </a:r>
            </a:p>
            <a:p>
              <a:pPr eaLnBrk="0" fontAlgn="base" hangingPunct="0">
                <a:spcBef>
                  <a:spcPct val="0"/>
                </a:spcBef>
                <a:spcAft>
                  <a:spcPct val="0"/>
                </a:spcAft>
                <a:buFontTx/>
                <a:buNone/>
              </a:pPr>
              <a:r>
                <a:rPr lang="en-US" altLang="en-US" sz="1600" i="1">
                  <a:solidFill>
                    <a:prstClr val="black"/>
                  </a:solidFill>
                  <a:latin typeface="Arial" panose="020B0604020202020204" pitchFamily="34" charset="0"/>
                </a:rPr>
                <a:t>up to</a:t>
              </a:r>
            </a:p>
            <a:p>
              <a:pPr eaLnBrk="0" fontAlgn="base" hangingPunct="0">
                <a:spcBef>
                  <a:spcPct val="0"/>
                </a:spcBef>
                <a:spcAft>
                  <a:spcPct val="0"/>
                </a:spcAft>
                <a:buFontTx/>
                <a:buNone/>
              </a:pPr>
              <a:r>
                <a:rPr lang="en-US" altLang="en-US" sz="1600" i="1">
                  <a:solidFill>
                    <a:prstClr val="black"/>
                  </a:solidFill>
                  <a:latin typeface="Arial" panose="020B0604020202020204" pitchFamily="34" charset="0"/>
                </a:rPr>
                <a:t>2003</a:t>
              </a:r>
            </a:p>
          </p:txBody>
        </p:sp>
        <p:sp>
          <p:nvSpPr>
            <p:cNvPr id="56" name="TextBox 49"/>
            <p:cNvSpPr txBox="1">
              <a:spLocks noChangeArrowheads="1"/>
            </p:cNvSpPr>
            <p:nvPr/>
          </p:nvSpPr>
          <p:spPr bwMode="auto">
            <a:xfrm>
              <a:off x="7038975" y="1355725"/>
              <a:ext cx="88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0" fontAlgn="base" hangingPunct="0">
                <a:spcBef>
                  <a:spcPct val="0"/>
                </a:spcBef>
                <a:spcAft>
                  <a:spcPct val="0"/>
                </a:spcAft>
                <a:buFontTx/>
                <a:buNone/>
              </a:pPr>
              <a:r>
                <a:rPr lang="en-US" altLang="en-US" sz="1600" i="1" dirty="0">
                  <a:solidFill>
                    <a:prstClr val="black"/>
                  </a:solidFill>
                  <a:latin typeface="Arial" panose="020B0604020202020204" pitchFamily="34" charset="0"/>
                </a:rPr>
                <a:t>Data</a:t>
              </a:r>
            </a:p>
            <a:p>
              <a:pPr eaLnBrk="0" fontAlgn="base" hangingPunct="0">
                <a:spcBef>
                  <a:spcPct val="0"/>
                </a:spcBef>
                <a:spcAft>
                  <a:spcPct val="0"/>
                </a:spcAft>
                <a:buFontTx/>
                <a:buNone/>
              </a:pPr>
              <a:r>
                <a:rPr lang="en-US" altLang="en-US" sz="1600" i="1" dirty="0">
                  <a:solidFill>
                    <a:prstClr val="black"/>
                  </a:solidFill>
                  <a:latin typeface="Arial" panose="020B0604020202020204" pitchFamily="34" charset="0"/>
                </a:rPr>
                <a:t>in 2011</a:t>
              </a:r>
            </a:p>
          </p:txBody>
        </p:sp>
      </p:grpSp>
      <p:sp>
        <p:nvSpPr>
          <p:cNvPr id="57" name="TextBox 56"/>
          <p:cNvSpPr txBox="1"/>
          <p:nvPr/>
        </p:nvSpPr>
        <p:spPr>
          <a:xfrm>
            <a:off x="9163562" y="3283829"/>
            <a:ext cx="966270" cy="1200329"/>
          </a:xfrm>
          <a:prstGeom prst="rect">
            <a:avLst/>
          </a:prstGeom>
          <a:noFill/>
        </p:spPr>
        <p:txBody>
          <a:bodyPr wrap="square" rtlCol="0">
            <a:spAutoFit/>
          </a:bodyPr>
          <a:lstStyle/>
          <a:p>
            <a:r>
              <a:rPr lang="en-US" dirty="0"/>
              <a:t>Who has this data size ???</a:t>
            </a:r>
          </a:p>
        </p:txBody>
      </p:sp>
      <p:sp>
        <p:nvSpPr>
          <p:cNvPr id="61" name="TextBox 14"/>
          <p:cNvSpPr txBox="1">
            <a:spLocks noChangeArrowheads="1"/>
          </p:cNvSpPr>
          <p:nvPr/>
        </p:nvSpPr>
        <p:spPr bwMode="auto">
          <a:xfrm>
            <a:off x="1333223" y="5462049"/>
            <a:ext cx="1011869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600" b="1" i="1" dirty="0">
                <a:solidFill>
                  <a:srgbClr val="0000FF"/>
                </a:solidFill>
                <a:latin typeface="Arial" panose="020B0604020202020204" pitchFamily="34" charset="0"/>
              </a:rPr>
              <a:t>1s       20 mins     11 days     30 years     300        30 million  30 billion ….</a:t>
            </a:r>
          </a:p>
          <a:p>
            <a:pPr>
              <a:spcBef>
                <a:spcPct val="0"/>
              </a:spcBef>
              <a:buFontTx/>
              <a:buNone/>
            </a:pPr>
            <a:r>
              <a:rPr lang="en-US" altLang="en-US" sz="1600" b="1" i="1" dirty="0">
                <a:solidFill>
                  <a:srgbClr val="0000FF"/>
                </a:solidFill>
                <a:latin typeface="Arial" panose="020B0604020202020204" pitchFamily="34" charset="0"/>
              </a:rPr>
              <a:t>                                                               </a:t>
            </a:r>
            <a:r>
              <a:rPr lang="en-US" altLang="en-US" sz="1600" b="1" i="1" dirty="0" smtClean="0">
                <a:solidFill>
                  <a:srgbClr val="0000FF"/>
                </a:solidFill>
                <a:latin typeface="Arial" panose="020B0604020202020204" pitchFamily="34" charset="0"/>
              </a:rPr>
              <a:t>  centuries     </a:t>
            </a:r>
            <a:r>
              <a:rPr lang="en-US" altLang="en-US" sz="1600" b="1" i="1" dirty="0">
                <a:solidFill>
                  <a:srgbClr val="0000FF"/>
                </a:solidFill>
                <a:latin typeface="Arial" panose="020B0604020202020204" pitchFamily="34" charset="0"/>
              </a:rPr>
              <a:t>years         </a:t>
            </a:r>
            <a:r>
              <a:rPr lang="en-US" altLang="en-US" sz="1600" b="1" i="1" dirty="0" err="1">
                <a:solidFill>
                  <a:srgbClr val="0000FF"/>
                </a:solidFill>
                <a:latin typeface="Arial" panose="020B0604020202020204" pitchFamily="34" charset="0"/>
              </a:rPr>
              <a:t>y</a:t>
            </a:r>
            <a:r>
              <a:rPr lang="en-US" altLang="en-US" sz="1600" b="1" i="1" dirty="0" err="1" smtClean="0">
                <a:solidFill>
                  <a:srgbClr val="0000FF"/>
                </a:solidFill>
                <a:latin typeface="Arial" panose="020B0604020202020204" pitchFamily="34" charset="0"/>
              </a:rPr>
              <a:t>ears</a:t>
            </a:r>
            <a:r>
              <a:rPr lang="en-US" altLang="en-US" sz="1600" b="1" i="1" dirty="0" smtClean="0">
                <a:solidFill>
                  <a:srgbClr val="0000FF"/>
                </a:solidFill>
                <a:latin typeface="Arial" panose="020B0604020202020204" pitchFamily="34" charset="0"/>
              </a:rPr>
              <a:t>   </a:t>
            </a:r>
            <a:r>
              <a:rPr lang="en-US" altLang="en-US" sz="1600" i="1" dirty="0" smtClean="0">
                <a:solidFill>
                  <a:srgbClr val="0000FF"/>
                </a:solidFill>
                <a:latin typeface="Arial" panose="020B0604020202020204" pitchFamily="34" charset="0"/>
              </a:rPr>
              <a:t>  </a:t>
            </a:r>
            <a:endParaRPr lang="en-US" altLang="en-US" sz="1600" i="1" dirty="0">
              <a:solidFill>
                <a:srgbClr val="0000FF"/>
              </a:solidFill>
              <a:latin typeface="Arial" panose="020B0604020202020204" pitchFamily="34" charset="0"/>
            </a:endParaRPr>
          </a:p>
        </p:txBody>
      </p:sp>
    </p:spTree>
    <p:extLst>
      <p:ext uri="{BB962C8B-B14F-4D97-AF65-F5344CB8AC3E}">
        <p14:creationId xmlns:p14="http://schemas.microsoft.com/office/powerpoint/2010/main" val="975012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4774</Words>
  <Application>Microsoft Office PowerPoint</Application>
  <PresentationFormat>Custom</PresentationFormat>
  <Paragraphs>532</Paragraphs>
  <Slides>35</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Waveform</vt:lpstr>
      <vt:lpstr>Clip</vt:lpstr>
      <vt:lpstr>Introduction to computer basics </vt:lpstr>
      <vt:lpstr>Introduction to computer ….</vt:lpstr>
      <vt:lpstr>Hardware Parts of a computer </vt:lpstr>
      <vt:lpstr>Hardware Parts of a computer  ….</vt:lpstr>
      <vt:lpstr>Hardware Parts of a computer  ….</vt:lpstr>
      <vt:lpstr>Computer Software's </vt:lpstr>
      <vt:lpstr>Data Representation: Unit of Measurement   </vt:lpstr>
      <vt:lpstr>List of all the standard units of measurement used for data storage</vt:lpstr>
      <vt:lpstr>Computer Software's </vt:lpstr>
      <vt:lpstr>File system management  </vt:lpstr>
      <vt:lpstr>Types of Computers </vt:lpstr>
      <vt:lpstr>Types of Computers  </vt:lpstr>
      <vt:lpstr>Major parts to consider during purchasing a computer  </vt:lpstr>
      <vt:lpstr>Computer networks   </vt:lpstr>
      <vt:lpstr>Types of Networking  </vt:lpstr>
      <vt:lpstr>Types of LAN</vt:lpstr>
      <vt:lpstr>Internet vs intranet</vt:lpstr>
      <vt:lpstr>LAN, WAN, MAN &amp; VPN</vt:lpstr>
      <vt:lpstr>LAN, WAN, MAN &amp; VPN</vt:lpstr>
      <vt:lpstr>LAN, WAN, MAN &amp; VPN</vt:lpstr>
      <vt:lpstr>Geteway</vt:lpstr>
      <vt:lpstr>Internet :</vt:lpstr>
      <vt:lpstr>Internet Connections</vt:lpstr>
      <vt:lpstr> Networking Communications </vt:lpstr>
      <vt:lpstr>Networking Communications ….</vt:lpstr>
      <vt:lpstr>Some common protocols …. </vt:lpstr>
      <vt:lpstr>Some common protocols  ….</vt:lpstr>
      <vt:lpstr>IP Addressing (Network Addressing)</vt:lpstr>
      <vt:lpstr>IP Addressing (Network Addressing) ….</vt:lpstr>
      <vt:lpstr>IP Addressing (Network Addressing) ….</vt:lpstr>
      <vt:lpstr>Virtualization and Virtual Machine </vt:lpstr>
      <vt:lpstr>Virtualization and … </vt:lpstr>
      <vt:lpstr>Domain Name system </vt:lpstr>
      <vt:lpstr>Domain Name system </vt:lpstr>
      <vt:lpstr>Domain Name system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SQL DBA TRAINING BI -SSRS</dc:title>
  <dc:creator>MAS A</dc:creator>
  <cp:lastModifiedBy>Salem Tmanot</cp:lastModifiedBy>
  <cp:revision>60</cp:revision>
  <dcterms:created xsi:type="dcterms:W3CDTF">2016-03-07T03:33:02Z</dcterms:created>
  <dcterms:modified xsi:type="dcterms:W3CDTF">2018-04-24T03:39:29Z</dcterms:modified>
</cp:coreProperties>
</file>