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7" r:id="rId3"/>
    <p:sldId id="275" r:id="rId4"/>
    <p:sldId id="260" r:id="rId5"/>
    <p:sldId id="258" r:id="rId6"/>
    <p:sldId id="261" r:id="rId7"/>
    <p:sldId id="263" r:id="rId8"/>
    <p:sldId id="262" r:id="rId9"/>
    <p:sldId id="265" r:id="rId10"/>
    <p:sldId id="266" r:id="rId11"/>
    <p:sldId id="267" r:id="rId12"/>
    <p:sldId id="264" r:id="rId13"/>
    <p:sldId id="268" r:id="rId14"/>
    <p:sldId id="269" r:id="rId15"/>
    <p:sldId id="272" r:id="rId16"/>
    <p:sldId id="271" r:id="rId17"/>
    <p:sldId id="274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598" autoAdjust="0"/>
  </p:normalViewPr>
  <p:slideViewPr>
    <p:cSldViewPr snapToGrid="0">
      <p:cViewPr>
        <p:scale>
          <a:sx n="77" d="100"/>
          <a:sy n="77" d="100"/>
        </p:scale>
        <p:origin x="-105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8CB2-D733-4CF5-B842-3A1513FF25D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304D-E591-4DAF-B9E8-A4E740C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datamanagement.techtarget.com/definition/tree-structure" TargetMode="External"/><Relationship Id="rId3" Type="http://schemas.openxmlformats.org/officeDocument/2006/relationships/hyperlink" Target="http://searchsecurity.techtarget.com/definition/DOS" TargetMode="External"/><Relationship Id="rId7" Type="http://schemas.openxmlformats.org/officeDocument/2006/relationships/hyperlink" Target="http://whatis.techtarget.com/definition/operating-system-OS" TargetMode="External"/><Relationship Id="rId12" Type="http://schemas.openxmlformats.org/officeDocument/2006/relationships/hyperlink" Target="http://searchsqlserver.techtarget.com/definition/databas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earchenterpriselinux.techtarget.com/definition/Unix" TargetMode="External"/><Relationship Id="rId11" Type="http://schemas.openxmlformats.org/officeDocument/2006/relationships/hyperlink" Target="http://whatis.techtarget.com/definition/algorithm" TargetMode="External"/><Relationship Id="rId5" Type="http://schemas.openxmlformats.org/officeDocument/2006/relationships/hyperlink" Target="http://whatis.techtarget.com/definition/Macintosh" TargetMode="External"/><Relationship Id="rId10" Type="http://schemas.openxmlformats.org/officeDocument/2006/relationships/hyperlink" Target="http://whatis.techtarget.com/definition/folder" TargetMode="External"/><Relationship Id="rId4" Type="http://schemas.openxmlformats.org/officeDocument/2006/relationships/hyperlink" Target="http://whatis.techtarget.com/definition/OS-2" TargetMode="External"/><Relationship Id="rId9" Type="http://schemas.openxmlformats.org/officeDocument/2006/relationships/hyperlink" Target="http://searchwinit.techtarget.com/definition/directory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c/compinst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omputerhope.com/jargon/s/software.htm" TargetMode="External"/><Relationship Id="rId4" Type="http://schemas.openxmlformats.org/officeDocument/2006/relationships/hyperlink" Target="http://www.computerhope.com/jargon/h/hardware.htm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cb.htm" TargetMode="External"/><Relationship Id="rId7" Type="http://schemas.openxmlformats.org/officeDocument/2006/relationships/hyperlink" Target="http://www.computerhope.com/comp/asus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omputerhope.com/jargon/h/hardware.htm" TargetMode="External"/><Relationship Id="rId5" Type="http://schemas.openxmlformats.org/officeDocument/2006/relationships/hyperlink" Target="http://www.computerhope.com/jargon/r/ram.htm" TargetMode="External"/><Relationship Id="rId4" Type="http://schemas.openxmlformats.org/officeDocument/2006/relationships/hyperlink" Target="http://www.computerhope.com/jargon/c/cpu.htm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-ray.com/news/?id=161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echterms.com/definition/storagecapacity" TargetMode="External"/><Relationship Id="rId3" Type="http://schemas.openxmlformats.org/officeDocument/2006/relationships/hyperlink" Target="http://techterms.com/definition/ascii" TargetMode="External"/><Relationship Id="rId7" Type="http://schemas.openxmlformats.org/officeDocument/2006/relationships/hyperlink" Target="http://techterms.com/definition/storagedevi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echterms.com/definition/megabyte" TargetMode="External"/><Relationship Id="rId5" Type="http://schemas.openxmlformats.org/officeDocument/2006/relationships/hyperlink" Target="http://techterms.com/definition/kilobyte" TargetMode="External"/><Relationship Id="rId10" Type="http://schemas.openxmlformats.org/officeDocument/2006/relationships/hyperlink" Target="http://techterms.com/definition/terabyte" TargetMode="External"/><Relationship Id="rId4" Type="http://schemas.openxmlformats.org/officeDocument/2006/relationships/hyperlink" Target="http://techterms.com/definition/file" TargetMode="External"/><Relationship Id="rId9" Type="http://schemas.openxmlformats.org/officeDocument/2006/relationships/hyperlink" Target="http://techterms.com/definition/gigabyt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i="1" dirty="0"/>
              <a:t>computer</a:t>
            </a:r>
            <a:r>
              <a:rPr lang="en-US" dirty="0"/>
              <a:t> is an electronic device used to store and process information. It plays a major role in our lives. You use computers in education and research; broadcasting news, maintaining official and personal records; making weather forecasts, and for various other business and recreation activities.</a:t>
            </a:r>
          </a:p>
          <a:p>
            <a:pPr eaLnBrk="1" hangingPunct="1">
              <a:defRPr/>
            </a:pPr>
            <a:r>
              <a:rPr lang="en-US" dirty="0"/>
              <a:t>By using computers, we save a lot of time, effort, and money.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After completing  lesson 1, you will be able to:</a:t>
            </a: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Describe the importance of computers in today’s world.</a:t>
            </a: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Identify the main parts of a computer</a:t>
            </a:r>
            <a:r>
              <a:rPr lang="en-US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 </a:t>
            </a:r>
            <a:r>
              <a:rPr lang="en-US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sym typeface="Wingdings" panose="05000000000000000000" pitchFamily="2" charset="2"/>
              </a:rPr>
              <a:t> HW/SW …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7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DOS</a:t>
            </a:r>
            <a:r>
              <a:rPr lang="en-US" dirty="0"/>
              <a:t>, Windows, </a:t>
            </a:r>
            <a:r>
              <a:rPr lang="en-US" dirty="0">
                <a:hlinkClick r:id="rId4"/>
              </a:rPr>
              <a:t>OS/2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Macintosh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Unix</a:t>
            </a:r>
            <a:r>
              <a:rPr lang="en-US" dirty="0"/>
              <a:t>-based operating systems (</a:t>
            </a:r>
            <a:r>
              <a:rPr lang="en-US" dirty="0">
                <a:hlinkClick r:id="rId7"/>
              </a:rPr>
              <a:t>OSes</a:t>
            </a:r>
            <a:r>
              <a:rPr lang="en-US" dirty="0"/>
              <a:t>) all have file systems in which files are placed somewhere in a hierarchical </a:t>
            </a:r>
            <a:r>
              <a:rPr lang="en-US" dirty="0">
                <a:hlinkClick r:id="rId8"/>
              </a:rPr>
              <a:t>(tree) structure</a:t>
            </a:r>
            <a:r>
              <a:rPr lang="en-US" dirty="0"/>
              <a:t>. A file is placed in a </a:t>
            </a:r>
            <a:r>
              <a:rPr lang="en-US" dirty="0">
                <a:hlinkClick r:id="rId9"/>
              </a:rPr>
              <a:t>directory</a:t>
            </a:r>
            <a:r>
              <a:rPr lang="en-US" dirty="0"/>
              <a:t> (</a:t>
            </a:r>
            <a:r>
              <a:rPr lang="en-US" i="1" dirty="0">
                <a:hlinkClick r:id="rId10"/>
              </a:rPr>
              <a:t>folder</a:t>
            </a:r>
            <a:r>
              <a:rPr lang="en-US" dirty="0"/>
              <a:t> in Windows) or subdirectory at the desired place in the tree structure.</a:t>
            </a:r>
          </a:p>
          <a:p>
            <a:endParaRPr lang="en-US" dirty="0"/>
          </a:p>
          <a:p>
            <a:r>
              <a:rPr lang="en-US" dirty="0"/>
              <a:t>A tree structure is an </a:t>
            </a:r>
            <a:r>
              <a:rPr lang="en-US" dirty="0">
                <a:hlinkClick r:id="rId11"/>
              </a:rPr>
              <a:t>algorithm</a:t>
            </a:r>
            <a:r>
              <a:rPr lang="en-US" dirty="0"/>
              <a:t> for placing and locating files (called records or keys) in a </a:t>
            </a:r>
            <a:r>
              <a:rPr lang="en-US" dirty="0">
                <a:hlinkClick r:id="rId12"/>
              </a:rPr>
              <a:t>database</a:t>
            </a:r>
            <a:r>
              <a:rPr lang="en-US" dirty="0"/>
              <a:t>. The algorithm finds data by repeatedly making choices at decision points called nodes. A node can have as few as two branches (also called children), or as many as several dozen.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Microcomputers:</a:t>
            </a:r>
            <a:r>
              <a:rPr lang="en-US" dirty="0"/>
              <a:t> A computer with a microprocessor and its central processing unit is known as a microcomputer. They do not occupy space as much as mainframes. When supplemented with a keyboard and a mouse, microcomputers can be called as personal computers. A monitor, a keyboard and other similar input output devices, computer memory in the form of RAM and a power supply unit come packaged in a microcomputer. These computers can fit on desks or tables and serve as the best choices for single-user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Alternately referred to as a </a:t>
            </a:r>
            <a:r>
              <a:rPr lang="en-US" b="1" dirty="0"/>
              <a:t>processor</a:t>
            </a:r>
            <a:r>
              <a:rPr lang="en-US" dirty="0"/>
              <a:t>, </a:t>
            </a:r>
            <a:r>
              <a:rPr lang="en-US" b="1" dirty="0"/>
              <a:t>central processor</a:t>
            </a:r>
            <a:r>
              <a:rPr lang="en-US" dirty="0"/>
              <a:t>, or </a:t>
            </a:r>
            <a:r>
              <a:rPr lang="en-US" b="1" dirty="0"/>
              <a:t>microprocessor</a:t>
            </a:r>
            <a:r>
              <a:rPr lang="en-US" dirty="0"/>
              <a:t>, the </a:t>
            </a:r>
            <a:r>
              <a:rPr lang="en-US" b="1" dirty="0"/>
              <a:t>CPU</a:t>
            </a:r>
            <a:r>
              <a:rPr lang="en-US" dirty="0"/>
              <a:t> (pronounced sea-pea-you) is the </a:t>
            </a:r>
            <a:r>
              <a:rPr lang="en-US" b="1" dirty="0"/>
              <a:t>Central Processing Unit</a:t>
            </a:r>
            <a:r>
              <a:rPr lang="en-US" dirty="0"/>
              <a:t> of the computer. A computer's CPU handles all </a:t>
            </a:r>
            <a:r>
              <a:rPr lang="en-US" dirty="0">
                <a:hlinkClick r:id="rId3"/>
              </a:rPr>
              <a:t>instructions</a:t>
            </a:r>
            <a:r>
              <a:rPr lang="en-US" dirty="0"/>
              <a:t> it receives from </a:t>
            </a:r>
            <a:r>
              <a:rPr lang="en-US" dirty="0">
                <a:hlinkClick r:id="rId4"/>
              </a:rPr>
              <a:t>hardware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software</a:t>
            </a:r>
            <a:r>
              <a:rPr lang="en-US" dirty="0"/>
              <a:t> running on the computer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342900" lvl="0" indent="-342900" eaLnBrk="1" hangingPunct="1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 Memory (RAM): It is the main memory and allows you to temporarily store commands and data.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 eaLnBrk="1" hangingPunct="1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 Only Memory (ROM): It is the memory that retains its contents even after the computer is turned off. </a:t>
            </a:r>
            <a:endParaRPr lang="en-US" sz="24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motherboard</a:t>
            </a:r>
            <a:r>
              <a:rPr lang="en-US" dirty="0"/>
              <a:t> is a printed </a:t>
            </a:r>
            <a:r>
              <a:rPr lang="en-US" dirty="0">
                <a:hlinkClick r:id="rId3"/>
              </a:rPr>
              <a:t>circuit board</a:t>
            </a:r>
            <a:r>
              <a:rPr lang="en-US" dirty="0"/>
              <a:t> that is the foundation of a computer, located at the bottom of the computer case. It allocates power to the </a:t>
            </a:r>
            <a:r>
              <a:rPr lang="en-US" dirty="0">
                <a:hlinkClick r:id="rId4"/>
              </a:rPr>
              <a:t>CPU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RAM</a:t>
            </a:r>
            <a:r>
              <a:rPr lang="en-US" dirty="0"/>
              <a:t>, and all other computer </a:t>
            </a:r>
            <a:r>
              <a:rPr lang="en-US" dirty="0">
                <a:hlinkClick r:id="rId6"/>
              </a:rPr>
              <a:t>hardware</a:t>
            </a:r>
            <a:r>
              <a:rPr lang="en-US" dirty="0"/>
              <a:t> components. Most importantly, the motherboard allows hardware components to communicate with one another.</a:t>
            </a:r>
          </a:p>
          <a:p>
            <a:r>
              <a:rPr lang="en-US" dirty="0"/>
              <a:t>The picture</a:t>
            </a:r>
            <a:r>
              <a:rPr lang="en-US" baseline="0" dirty="0"/>
              <a:t> above is</a:t>
            </a:r>
            <a:r>
              <a:rPr lang="en-US" dirty="0"/>
              <a:t> the </a:t>
            </a:r>
            <a:r>
              <a:rPr lang="en-US" dirty="0">
                <a:hlinkClick r:id="rId7"/>
              </a:rPr>
              <a:t>ASUS</a:t>
            </a:r>
            <a:r>
              <a:rPr lang="en-US" dirty="0"/>
              <a:t> P5AD2-E motherboard with names of each major component of the motherboard. Clicking on the image below gives you a larger more detailed version of the picture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You use storage devices to store computer information. Storage devices come in many forms. Some examples are hard drive or disk, CD-ROM, floppy disk, and DVD-ROM. Storage devices can be divided into two types, internal storage devices and external storage devices. Some common storage devices are described in the following list.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current optical disc technologies such as DVD, DVD±R, DVD±RW, and DVD-RAM rely on a red laser to read and write data, the new format uses a blue-violet laser instead, hence the name Blu-ray. Despite the different type of lasers used, Blu-ray products can easily be made backwards compatible with CDs and DVDs through the use of a BD/DVD/CD compatible optical pickup unit.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Blu-ray Discs to hold 25GB/50GB.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Recent development by Pioneer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pushed the storage capacity to 500GB on a single disc by using 20 layers.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The hardware and the operating system together are referred to as a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</a:rPr>
              <a:t>platform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</a:rPr>
              <a:t>Programs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, also called applications, use this platform to perform tasks. There are many types of programs. Some programs allow you to perform tasks such as writing letters, doing calculations, or sending e-mail messages. For example, a word processor, such as Microsoft® Office Word 2010/2016, is a program that helps you create a letter.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Other programs allow you to create illustrations, play games, watch movies, or communicate with other computer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byte can store 2</a:t>
            </a:r>
            <a:r>
              <a:rPr lang="en-US" baseline="30000" dirty="0"/>
              <a:t>8</a:t>
            </a:r>
            <a:r>
              <a:rPr lang="en-US" dirty="0"/>
              <a:t> or 256 different values, which is sufficient to represent standard </a:t>
            </a:r>
            <a:r>
              <a:rPr lang="en-US" dirty="0">
                <a:hlinkClick r:id="rId3"/>
              </a:rPr>
              <a:t>ASCII</a:t>
            </a:r>
            <a:r>
              <a:rPr lang="en-US" dirty="0"/>
              <a:t> characters, such as letters, numbers and symbols.</a:t>
            </a:r>
          </a:p>
          <a:p>
            <a:endParaRPr lang="en-US" dirty="0"/>
          </a:p>
          <a:p>
            <a:r>
              <a:rPr lang="en-US" dirty="0"/>
              <a:t>Since most </a:t>
            </a:r>
            <a:r>
              <a:rPr lang="en-US" dirty="0">
                <a:hlinkClick r:id="rId4"/>
              </a:rPr>
              <a:t>files</a:t>
            </a:r>
            <a:r>
              <a:rPr lang="en-US" dirty="0"/>
              <a:t> contain thousands of bytes, file sizes are often measured in </a:t>
            </a:r>
            <a:r>
              <a:rPr lang="en-US" dirty="0">
                <a:hlinkClick r:id="rId5"/>
              </a:rPr>
              <a:t>kilobytes</a:t>
            </a:r>
            <a:r>
              <a:rPr lang="en-US" dirty="0"/>
              <a:t>. Larger files, such as images, videos, and audio files, contain millions of bytes and therefore are measured in </a:t>
            </a:r>
            <a:r>
              <a:rPr lang="en-US" dirty="0">
                <a:hlinkClick r:id="rId6"/>
              </a:rPr>
              <a:t>megabytes</a:t>
            </a:r>
            <a:r>
              <a:rPr lang="en-US" dirty="0"/>
              <a:t>. Modern </a:t>
            </a:r>
            <a:r>
              <a:rPr lang="en-US" dirty="0">
                <a:hlinkClick r:id="rId7"/>
              </a:rPr>
              <a:t>storage devices</a:t>
            </a:r>
            <a:r>
              <a:rPr lang="en-US" dirty="0"/>
              <a:t> can store thousands of these files, which is why </a:t>
            </a:r>
            <a:r>
              <a:rPr lang="en-US" dirty="0">
                <a:hlinkClick r:id="rId8"/>
              </a:rPr>
              <a:t>storage capacity</a:t>
            </a:r>
            <a:r>
              <a:rPr lang="en-US" dirty="0"/>
              <a:t> is typically measured in </a:t>
            </a:r>
            <a:r>
              <a:rPr lang="en-US" dirty="0">
                <a:hlinkClick r:id="rId9"/>
              </a:rPr>
              <a:t>gigabytes</a:t>
            </a:r>
            <a:r>
              <a:rPr lang="en-US" dirty="0"/>
              <a:t> or even </a:t>
            </a:r>
            <a:r>
              <a:rPr lang="en-US" dirty="0">
                <a:hlinkClick r:id="rId10"/>
              </a:rPr>
              <a:t>terabytes</a:t>
            </a:r>
            <a:r>
              <a:rPr lang="en-US" dirty="0"/>
              <a:t>. Larger units of measurement are usually reserved for measuring the sum of multiple storage devices or the capacity of large data storage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A lowercase "b" is used as an abbreviation for bits, while an uppercase "B" represents bytes. This is an important distinction, since a byte is 8x as large as a bit.</a:t>
            </a:r>
          </a:p>
          <a:p>
            <a:r>
              <a:rPr lang="en-US" dirty="0"/>
              <a:t>For example, 100 KB (kilobytes) = 800 Kb (kilobits).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304D-E591-4DAF-B9E8-A4E740CA5E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6863-7C30-46DF-B9AF-34071F7A7FAC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8808-8132-4486-860D-A7D871AFA221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3A-3242-455C-8EB7-8EA1B53FDF39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5C25532D-9BA1-4BDB-AC76-A033A0E8D53D}" type="datetime4">
              <a:rPr lang="en-US" smtClean="0"/>
              <a:t>April 23, 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2C68720-E1C3-4A8B-B579-86E9C21B3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2A764-1030-4094-8758-FBBD7A0F538F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36298-9CEB-4154-A132-0B5FBC511E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FD053-2D1B-41BC-BF01-CBA2A10B65A9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C517-B816-42F8-86A0-31FEA074D0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A65C0-10AE-4005-AA64-32724D96EDA0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5750F-7578-4BCE-885E-3899165F3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14619-3240-4BF8-839F-51BC43F98F98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51636-BCD8-491A-8453-B3AD81E4E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F31D8-202E-4FD4-8D7D-E8CFAD80F7AB}" type="datetime4">
              <a:rPr lang="en-US" smtClean="0"/>
              <a:t>April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4E9DE-14CA-4D60-8CC3-1F7BA74AC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D544E-FE41-4892-9438-A4F8F15A0059}" type="datetime4">
              <a:rPr lang="en-US" smtClean="0"/>
              <a:t>April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D3857-F29B-48FB-95D1-3C61D66AF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8DE2D-6124-4A56-9365-063367E81087}" type="datetime4">
              <a:rPr lang="en-US" smtClean="0"/>
              <a:t>April 23,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0B5B9-22AE-4120-AEFF-7CE052617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BF7-A505-436E-8066-7A568D3B64DE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386E9-110B-4DAE-BA7C-95B707D05AD2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551DE-F1AB-4A8B-850F-73DCADD66E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2B6BD-F2AB-4855-97DB-E906CA822DD8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B6C7C-A87B-42C1-86CF-B444CB180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8D76A-7AFF-4CA3-B9E1-2E147DA0D3E9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2FF53-453E-46A5-89F1-4883E1AB82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0074-416A-42FC-8073-CB4D6F1A5EFA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E3D-CD04-4D8E-ABC4-3077070BC398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579-2764-4CA4-AB46-4509FFE24145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6344-827F-4511-8CA5-0E86AAE9E049}" type="datetime4">
              <a:rPr lang="en-US" smtClean="0"/>
              <a:t>April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D136-6BC5-40D9-B9EB-55BAB40D7A38}" type="datetime4">
              <a:rPr lang="en-US" smtClean="0"/>
              <a:t>April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A446-2228-444B-BDE1-D0FD04320127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E0BC-C8B0-4458-A0D9-197834382D74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5E3743-EA02-481E-BBF0-9218D1E0B210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58DFEEB5-93DE-4B74-A9EB-FCF547FD7A67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61C0D102-0D85-4BFE-B883-8CDC4D8C25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pcmech.com/wp-content/uploads/2007/08/usb_flash_drive.gif&amp;imgrefurl=http://www.pcmech.com/article/top-uses-for-a-usb-flash-drive/&amp;usg=__XnCeIPJOGPtJ7BNkoYlePKPnTHA=&amp;h=300&amp;w=300&amp;sz=14&amp;hl=en&amp;start=10&amp;sig2=1PtfgX4PnIKENKOiN7Gf1w&amp;um=1&amp;tbnid=fKWqxU7y_wZmlM:&amp;tbnh=116&amp;tbnw=116&amp;prev=/images?q=flash+drive&amp;hl=en&amp;sa=N&amp;um=1&amp;ei=kV7aSauPOOaGmQfhg9CADw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08671"/>
            <a:ext cx="7851648" cy="322690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9900" dirty="0">
                <a:solidFill>
                  <a:srgbClr val="00B0F0"/>
                </a:solidFill>
              </a:rPr>
              <a:t/>
            </a:r>
            <a:br>
              <a:rPr lang="en-US" sz="199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MS SQL 2012 Database Administration Training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by 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Sholla Corporation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info@shola.com; www.shola.com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4592" y="5015762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8204 Fenton Street</a:t>
            </a:r>
          </a:p>
          <a:p>
            <a:r>
              <a:rPr lang="en-US" b="1" i="1" dirty="0"/>
              <a:t>Silver Spring, MD 20910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71242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2430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Storage Devices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74" y="351968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Hardware Parts of a computer  ….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28800" y="1752600"/>
            <a:ext cx="30480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Hard Disk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Flash Drive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CD-ROM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DVD-ROM</a:t>
            </a:r>
          </a:p>
          <a:p>
            <a:pPr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BD-RE  </a:t>
            </a:r>
          </a:p>
          <a:p>
            <a:pPr lvl="1">
              <a:defRPr/>
            </a:pPr>
            <a:r>
              <a:rPr lang="en-US" sz="900"/>
              <a:t>Front of an experimental 200 GB rewritable Blu-ray Disc</a:t>
            </a:r>
            <a:endParaRPr lang="en-US" sz="9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05400" y="1581150"/>
            <a:ext cx="1466850" cy="4413250"/>
            <a:chOff x="5105400" y="1581150"/>
            <a:chExt cx="1466850" cy="441325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FFFF"/>
                </a:clrFrom>
                <a:clrTo>
                  <a:srgbClr val="00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581150"/>
              <a:ext cx="1382713" cy="84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FFFF"/>
                </a:clrFrom>
                <a:clrTo>
                  <a:srgbClr val="00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227388"/>
              <a:ext cx="123825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FFFF"/>
                </a:clrFrom>
                <a:clrTo>
                  <a:srgbClr val="00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340225"/>
              <a:ext cx="1208088" cy="60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 descr="usb_flash_drive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contras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305050"/>
              <a:ext cx="11049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5070475"/>
              <a:ext cx="9239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7446132" y="4108901"/>
            <a:ext cx="432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current optical disc technologies such as DVD, DVD±R, DVD±RW, and DVD-RAM rely on a red laser to read and write data, the new format uses a blue-violet laser instead, hence the name Blu-ray.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16667" y="759655"/>
            <a:ext cx="8314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31" y="988474"/>
            <a:ext cx="10882702" cy="547182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5100" dirty="0">
                <a:solidFill>
                  <a:schemeClr val="tx1"/>
                </a:solidFill>
              </a:rPr>
              <a:t>1. Operating Systems:</a:t>
            </a: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Is the most important software on the computer</a:t>
            </a:r>
          </a:p>
          <a:p>
            <a:pPr lvl="1">
              <a:lnSpc>
                <a:spcPct val="80000"/>
              </a:lnSpc>
            </a:pPr>
            <a:endParaRPr lang="en-US" altLang="en-US" sz="3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Controls and manages the hardware connected to your computer</a:t>
            </a:r>
          </a:p>
          <a:p>
            <a:pPr lvl="1">
              <a:lnSpc>
                <a:spcPct val="80000"/>
              </a:lnSpc>
            </a:pPr>
            <a:endParaRPr lang="en-US" altLang="en-US" sz="3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Provides an interface that helps you to interact with the computer</a:t>
            </a:r>
          </a:p>
          <a:p>
            <a:pPr lvl="1">
              <a:lnSpc>
                <a:spcPct val="80000"/>
              </a:lnSpc>
            </a:pPr>
            <a:endParaRPr lang="en-US" altLang="en-US" sz="3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Ensures that your computer is functioning properly</a:t>
            </a:r>
          </a:p>
          <a:p>
            <a:pPr lvl="1">
              <a:lnSpc>
                <a:spcPct val="80000"/>
              </a:lnSpc>
            </a:pPr>
            <a:endParaRPr lang="en-US" altLang="en-US" sz="3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Windows XP, 7, 8, 10 and Unix are examples of the operation system.</a:t>
            </a:r>
          </a:p>
          <a:p>
            <a:pPr lvl="1">
              <a:lnSpc>
                <a:spcPct val="80000"/>
              </a:lnSpc>
            </a:pPr>
            <a:endParaRPr lang="en-US" altLang="en-US" sz="3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Can be either text-based or graphics-based.</a:t>
            </a:r>
          </a:p>
          <a:p>
            <a:pPr marL="514350" indent="-514350">
              <a:lnSpc>
                <a:spcPct val="80000"/>
              </a:lnSpc>
              <a:buAutoNum type="arabicPeriod" startAt="2"/>
            </a:pPr>
            <a:r>
              <a:rPr lang="en-US" altLang="en-US" sz="5100" dirty="0">
                <a:solidFill>
                  <a:schemeClr val="tx1"/>
                </a:solidFill>
              </a:rPr>
              <a:t>Application Programs: </a:t>
            </a:r>
            <a:r>
              <a:rPr lang="en-US" altLang="en-US" sz="4400" dirty="0">
                <a:solidFill>
                  <a:schemeClr val="tx1"/>
                </a:solidFill>
              </a:rPr>
              <a:t>t</a:t>
            </a:r>
            <a:r>
              <a:rPr lang="en-US" sz="4400" dirty="0">
                <a:solidFill>
                  <a:schemeClr val="tx1"/>
                </a:solidFill>
                <a:latin typeface="Verdana" pitchFamily="34" charset="0"/>
              </a:rPr>
              <a:t>here are many types of programs</a:t>
            </a:r>
            <a:endParaRPr lang="en-US" sz="51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Clr>
                <a:schemeClr val="accent1"/>
              </a:buClr>
              <a:defRPr/>
            </a:pPr>
            <a:r>
              <a:rPr lang="en-US" sz="4400" dirty="0">
                <a:solidFill>
                  <a:schemeClr val="tx1"/>
                </a:solidFill>
              </a:rPr>
              <a:t>Some programs allow you to perform tasks   such as writing letters, doing calculations, or sending e-mail messages. 	</a:t>
            </a:r>
          </a:p>
          <a:p>
            <a:pPr marL="457200" lvl="1" indent="0">
              <a:buClr>
                <a:schemeClr val="accent1"/>
              </a:buClr>
              <a:buNone/>
              <a:defRPr/>
            </a:pPr>
            <a:endParaRPr lang="en-US" sz="4400" dirty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defRPr/>
            </a:pPr>
            <a:r>
              <a:rPr lang="en-US" sz="4400" dirty="0">
                <a:solidFill>
                  <a:schemeClr val="tx1"/>
                </a:solidFill>
              </a:rPr>
              <a:t>Other programs allow you to create illustrations, play games, watch movies, or communicate with other computer users.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339611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Computer Software's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31" y="988474"/>
            <a:ext cx="10882702" cy="5162324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Programs process data that you provide as input to your computer</a:t>
            </a:r>
          </a:p>
          <a:p>
            <a:pPr>
              <a:spcBef>
                <a:spcPct val="0"/>
              </a:spcBef>
              <a:buFontTx/>
              <a:buChar char="o"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 Data can be in the form of text, graphics, audio, or video depending on the type of program</a:t>
            </a:r>
          </a:p>
          <a:p>
            <a:pPr>
              <a:spcBef>
                <a:spcPct val="0"/>
              </a:spcBef>
              <a:buFontTx/>
              <a:buChar char="o"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 Program processes the data and displays the output on the screen. You can save this output in a file.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What units of measurement are used for data storage?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The smallest unit of measurement used for measuring data is a bit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A single bit can have a value of either 0 or 1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It may contain a binary value (such as On/Off or True/False)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a byte, or eight bits, is used as the fundamental unit of measurement for data. A byte can store 2</a:t>
            </a:r>
            <a:r>
              <a:rPr lang="en-US" baseline="30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 or 256 different values, which is sufficient to represent standard ASCII characters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950" y="429925"/>
            <a:ext cx="8413652" cy="523998"/>
          </a:xfrm>
        </p:spPr>
        <p:txBody>
          <a:bodyPr>
            <a:noAutofit/>
          </a:bodyPr>
          <a:lstStyle/>
          <a:p>
            <a:pPr lvl="0" algn="l"/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b="1" dirty="0" smtClean="0">
                <a:solidFill>
                  <a:schemeClr val="bg1"/>
                </a:solidFill>
              </a:rPr>
              <a:t>Representation: </a:t>
            </a:r>
            <a:r>
              <a:rPr lang="en-US" sz="3200" b="1" dirty="0">
                <a:solidFill>
                  <a:schemeClr val="bg1"/>
                </a:solidFill>
              </a:rPr>
              <a:t>Unit of Measurement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691924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1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31" y="988474"/>
            <a:ext cx="10882702" cy="547182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5100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81" y="339611"/>
            <a:ext cx="11232292" cy="784854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List </a:t>
            </a:r>
            <a:r>
              <a:rPr lang="en-US" sz="3200" b="1" dirty="0">
                <a:solidFill>
                  <a:schemeClr val="bg1"/>
                </a:solidFill>
              </a:rPr>
              <a:t>of all the standard units of measurement used for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0992"/>
              </p:ext>
            </p:extLst>
          </p:nvPr>
        </p:nvGraphicFramePr>
        <p:xfrm>
          <a:off x="694263" y="1656182"/>
          <a:ext cx="11192934" cy="4473684"/>
        </p:xfrm>
        <a:graphic>
          <a:graphicData uri="http://schemas.openxmlformats.org/drawingml/2006/table">
            <a:tbl>
              <a:tblPr/>
              <a:tblGrid>
                <a:gridCol w="3730978">
                  <a:extLst>
                    <a:ext uri="{9D8B030D-6E8A-4147-A177-3AD203B41FA5}">
                      <a16:colId xmlns="" xmlns:a16="http://schemas.microsoft.com/office/drawing/2014/main" val="158114576"/>
                    </a:ext>
                  </a:extLst>
                </a:gridCol>
                <a:gridCol w="3730978">
                  <a:extLst>
                    <a:ext uri="{9D8B030D-6E8A-4147-A177-3AD203B41FA5}">
                      <a16:colId xmlns="" xmlns:a16="http://schemas.microsoft.com/office/drawing/2014/main" val="2935267121"/>
                    </a:ext>
                  </a:extLst>
                </a:gridCol>
                <a:gridCol w="3730978">
                  <a:extLst>
                    <a:ext uri="{9D8B030D-6E8A-4147-A177-3AD203B41FA5}">
                      <a16:colId xmlns="" xmlns:a16="http://schemas.microsoft.com/office/drawing/2014/main" val="1151225798"/>
                    </a:ext>
                  </a:extLst>
                </a:gridCol>
              </a:tblGrid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Unit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Value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Size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44497796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bit (b)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 or 1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1/8 of a byte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5209789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byte (B)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 bits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byte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2855846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kilobyte (KB)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1000</a:t>
                      </a:r>
                      <a:r>
                        <a:rPr lang="en-US" sz="1700" baseline="30000" dirty="0"/>
                        <a:t>1</a:t>
                      </a:r>
                      <a:r>
                        <a:rPr lang="en-US" sz="1700" dirty="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5110144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megabyte (MB)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1000</a:t>
                      </a:r>
                      <a:r>
                        <a:rPr lang="en-US" sz="1700" baseline="30000" dirty="0"/>
                        <a:t>2</a:t>
                      </a:r>
                      <a:r>
                        <a:rPr lang="en-US" sz="1700" dirty="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608542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gigabyte (GB)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1000</a:t>
                      </a:r>
                      <a:r>
                        <a:rPr lang="en-US" sz="1700" baseline="30000" dirty="0"/>
                        <a:t>3</a:t>
                      </a:r>
                      <a:r>
                        <a:rPr lang="en-US" sz="1700" dirty="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1,000,000,000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792361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terabyte (TB)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</a:t>
                      </a:r>
                      <a:r>
                        <a:rPr lang="en-US" sz="1700" baseline="30000"/>
                        <a:t>4</a:t>
                      </a:r>
                      <a:r>
                        <a:rPr lang="en-US" sz="170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1,000,000,000,000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33894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petabyte (PB)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</a:t>
                      </a:r>
                      <a:r>
                        <a:rPr lang="en-US" sz="1700" baseline="30000"/>
                        <a:t>5</a:t>
                      </a:r>
                      <a:r>
                        <a:rPr lang="en-US" sz="170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1,000,000,000,000,000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608436"/>
                  </a:ext>
                </a:extLst>
              </a:tr>
              <a:tr h="417033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</a:rPr>
                        <a:t>exabyte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(EB)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</a:t>
                      </a:r>
                      <a:r>
                        <a:rPr lang="en-US" sz="1700" baseline="30000"/>
                        <a:t>6</a:t>
                      </a:r>
                      <a:r>
                        <a:rPr lang="en-US" sz="170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1,000,000,000,000,000,000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6324909"/>
                  </a:ext>
                </a:extLst>
              </a:tr>
              <a:tr h="720387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zettabyte (ZB)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</a:t>
                      </a:r>
                      <a:r>
                        <a:rPr lang="en-US" sz="1700" baseline="30000"/>
                        <a:t>7</a:t>
                      </a:r>
                      <a:r>
                        <a:rPr lang="en-US" sz="1700"/>
                        <a:t>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1,000,000,000,000,000,000,000 bytes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320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1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26" y="339611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Computer Software's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294867" y="1957388"/>
            <a:ext cx="8932862" cy="3690937"/>
            <a:chOff x="1294867" y="1957388"/>
            <a:chExt cx="8932862" cy="3690937"/>
          </a:xfrm>
        </p:grpSpPr>
        <p:grpSp>
          <p:nvGrpSpPr>
            <p:cNvPr id="46" name="Group 45"/>
            <p:cNvGrpSpPr/>
            <p:nvPr/>
          </p:nvGrpSpPr>
          <p:grpSpPr>
            <a:xfrm>
              <a:off x="1294867" y="1957388"/>
              <a:ext cx="8932862" cy="3690937"/>
              <a:chOff x="1294867" y="1957388"/>
              <a:chExt cx="8932862" cy="369093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437223" y="1957388"/>
                <a:ext cx="8193088" cy="2597150"/>
                <a:chOff x="1437223" y="1957388"/>
                <a:chExt cx="8193088" cy="2597150"/>
              </a:xfrm>
            </p:grpSpPr>
            <p:cxnSp>
              <p:nvCxnSpPr>
                <p:cNvPr id="42" name="Straight Connector 41"/>
                <p:cNvCxnSpPr>
                  <a:cxnSpLocks noChangeAspect="1"/>
                </p:cNvCxnSpPr>
                <p:nvPr/>
              </p:nvCxnSpPr>
              <p:spPr bwMode="auto">
                <a:xfrm>
                  <a:off x="1437223" y="4493683"/>
                  <a:ext cx="8193088" cy="1588"/>
                </a:xfrm>
                <a:prstGeom prst="line">
                  <a:avLst/>
                </a:prstGeom>
                <a:noFill/>
                <a:ln w="27305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2044689" y="1957388"/>
                  <a:ext cx="7568671" cy="2597150"/>
                  <a:chOff x="2044689" y="1957388"/>
                  <a:chExt cx="7568671" cy="2597150"/>
                </a:xfrm>
              </p:grpSpPr>
              <p:sp>
                <p:nvSpPr>
                  <p:cNvPr id="20" name="Rectangular Callout 19"/>
                  <p:cNvSpPr/>
                  <p:nvPr/>
                </p:nvSpPr>
                <p:spPr>
                  <a:xfrm>
                    <a:off x="2044689" y="1958975"/>
                    <a:ext cx="733425" cy="458788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30KB</a:t>
                    </a:r>
                  </a:p>
                </p:txBody>
              </p:sp>
              <p:sp>
                <p:nvSpPr>
                  <p:cNvPr id="22" name="Rectangular Callout 21"/>
                  <p:cNvSpPr/>
                  <p:nvPr/>
                </p:nvSpPr>
                <p:spPr>
                  <a:xfrm>
                    <a:off x="3170227" y="1957388"/>
                    <a:ext cx="733425" cy="458787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5 MB</a:t>
                    </a:r>
                  </a:p>
                </p:txBody>
              </p:sp>
              <p:sp>
                <p:nvSpPr>
                  <p:cNvPr id="24" name="Rectangular Callout 23"/>
                  <p:cNvSpPr/>
                  <p:nvPr/>
                </p:nvSpPr>
                <p:spPr>
                  <a:xfrm>
                    <a:off x="4092564" y="1958975"/>
                    <a:ext cx="733425" cy="458788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5 GB</a:t>
                    </a:r>
                  </a:p>
                </p:txBody>
              </p:sp>
              <p:sp>
                <p:nvSpPr>
                  <p:cNvPr id="29" name="Rectangular Callout 28"/>
                  <p:cNvSpPr/>
                  <p:nvPr/>
                </p:nvSpPr>
                <p:spPr>
                  <a:xfrm>
                    <a:off x="5059352" y="1958975"/>
                    <a:ext cx="733425" cy="458788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1 TB</a:t>
                    </a:r>
                  </a:p>
                </p:txBody>
              </p:sp>
              <p:sp>
                <p:nvSpPr>
                  <p:cNvPr id="32" name="Rectangular Callout 31"/>
                  <p:cNvSpPr/>
                  <p:nvPr/>
                </p:nvSpPr>
                <p:spPr>
                  <a:xfrm>
                    <a:off x="6070589" y="1960563"/>
                    <a:ext cx="733425" cy="458787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1 PB</a:t>
                    </a:r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061622" y="2416175"/>
                    <a:ext cx="7551738" cy="2138363"/>
                    <a:chOff x="2061622" y="2416175"/>
                    <a:chExt cx="7551738" cy="2138363"/>
                  </a:xfrm>
                </p:grpSpPr>
                <p:cxnSp>
                  <p:nvCxnSpPr>
                    <p:cNvPr id="9" name="Straight Connector 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47534" y="3087688"/>
                      <a:ext cx="1344613" cy="1588"/>
                    </a:xfrm>
                    <a:prstGeom prst="line">
                      <a:avLst/>
                    </a:prstGeom>
                    <a:noFill/>
                    <a:ln w="1143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" name="Straight Connector 10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601247" y="3090863"/>
                      <a:ext cx="1344613" cy="1587"/>
                    </a:xfrm>
                    <a:prstGeom prst="line">
                      <a:avLst/>
                    </a:prstGeom>
                    <a:noFill/>
                    <a:ln w="1143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2" name="Oval 1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428335" y="4408488"/>
                      <a:ext cx="131762" cy="13176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3" name="Oval 1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436397" y="4410075"/>
                      <a:ext cx="131763" cy="13176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4" name="Oval 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2872" y="4422775"/>
                      <a:ext cx="133350" cy="13176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5" name="Oval 1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450935" y="4422775"/>
                      <a:ext cx="131762" cy="13176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6" name="Oval 1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458997" y="4408488"/>
                      <a:ext cx="131763" cy="13176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7" name="Oval 1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465472" y="4410075"/>
                      <a:ext cx="133350" cy="13176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8" name="Oval 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73535" y="4408488"/>
                      <a:ext cx="131762" cy="13176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9" name="Oval 1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481597" y="4422775"/>
                      <a:ext cx="131763" cy="13176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>
                      <a:outerShdw blurRad="40000" dist="23000" dir="5400000" rotWithShape="0">
                        <a:srgbClr val="808080">
                          <a:alpha val="34999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>
                        <a:solidFill>
                          <a:schemeClr val="lt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pic>
                  <p:nvPicPr>
                    <p:cNvPr id="21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61622" y="3762375"/>
                      <a:ext cx="615950" cy="5349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3" name="Picture 2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92047" y="3673475"/>
                      <a:ext cx="569913" cy="711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5" name="Straight Connector 24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4823079" y="2869406"/>
                      <a:ext cx="901700" cy="158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pic>
                  <p:nvPicPr>
                    <p:cNvPr id="26" name="Picture 30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76285" y="3270250"/>
                      <a:ext cx="750887" cy="1138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7" name="Straight Connector 26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2717259" y="3087688"/>
                      <a:ext cx="1344613" cy="1588"/>
                    </a:xfrm>
                    <a:prstGeom prst="line">
                      <a:avLst/>
                    </a:prstGeom>
                    <a:noFill/>
                    <a:ln w="1143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pic>
                  <p:nvPicPr>
                    <p:cNvPr id="28" name="Picture 22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7160" y="3675063"/>
                      <a:ext cx="704850" cy="709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0" name="Picture 38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941472" y="2787650"/>
                      <a:ext cx="1033463" cy="1509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31" name="Straight Connector 30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5834316" y="2869406"/>
                      <a:ext cx="901700" cy="15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pic>
                  <p:nvPicPr>
                    <p:cNvPr id="33" name="Picture 42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24147" y="3363913"/>
                      <a:ext cx="882650" cy="7937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4" name="Picture 43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875047" y="3224213"/>
                      <a:ext cx="1198563" cy="1079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36" name="Straight Connector 35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6889210" y="2911475"/>
                      <a:ext cx="903288" cy="158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7" name="Rectangular Callout 36"/>
                    <p:cNvSpPr/>
                    <p:nvPr/>
                  </p:nvSpPr>
                  <p:spPr>
                    <a:xfrm>
                      <a:off x="7116222" y="2416175"/>
                      <a:ext cx="735013" cy="458788"/>
                    </a:xfrm>
                    <a:prstGeom prst="wedgeRectCallout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 EB</a:t>
                      </a:r>
                    </a:p>
                  </p:txBody>
                </p:sp>
                <p:cxnSp>
                  <p:nvCxnSpPr>
                    <p:cNvPr id="38" name="Straight Connector 37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7855997" y="2911475"/>
                      <a:ext cx="903288" cy="15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40000" dist="20000" dir="5400000" rotWithShape="0">
                        <a:srgbClr val="808080">
                          <a:alpha val="37999"/>
                        </a:srgb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39" name="Rectangular Callout 38"/>
                  <p:cNvSpPr/>
                  <p:nvPr/>
                </p:nvSpPr>
                <p:spPr>
                  <a:xfrm>
                    <a:off x="8091477" y="2001838"/>
                    <a:ext cx="733425" cy="458787"/>
                  </a:xfrm>
                  <a:prstGeom prst="wedgeRectCallou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dirty="0">
                        <a:solidFill>
                          <a:srgbClr val="000000"/>
                        </a:solidFill>
                      </a:rPr>
                      <a:t>1.8 ZB</a:t>
                    </a:r>
                  </a:p>
                </p:txBody>
              </p:sp>
            </p:grpSp>
          </p:grp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294867" y="4633913"/>
                <a:ext cx="8932862" cy="1014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 b="1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Byte       Kilobyte    Megabyte     Gigabyte    Terabyte     Petabyte    Exabyte     Zettabyte    Yottabyte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 b="1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                 KB               MB                  GB               TB                   PB               EB                 ZB                YB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             1000 bytes   1000 KB      1000 MB    1000 GB    1000 TB    1000 PB     1000 ZB     1000YB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    </a:t>
                </a:r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1352542" y="4408488"/>
              <a:ext cx="131763" cy="1317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93380" y="1365249"/>
            <a:ext cx="7018337" cy="871538"/>
            <a:chOff x="909638" y="1314450"/>
            <a:chExt cx="7018337" cy="871538"/>
          </a:xfrm>
        </p:grpSpPr>
        <p:sp>
          <p:nvSpPr>
            <p:cNvPr id="50" name="TextBox 19"/>
            <p:cNvSpPr txBox="1">
              <a:spLocks noChangeArrowheads="1"/>
            </p:cNvSpPr>
            <p:nvPr/>
          </p:nvSpPr>
          <p:spPr bwMode="auto">
            <a:xfrm>
              <a:off x="909638" y="1314450"/>
              <a:ext cx="11080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 dirty="0">
                  <a:solidFill>
                    <a:prstClr val="black"/>
                  </a:solidFill>
                  <a:latin typeface="Arial" panose="020B0604020202020204" pitchFamily="34" charset="0"/>
                </a:rPr>
                <a:t>One page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 dirty="0">
                  <a:solidFill>
                    <a:prstClr val="black"/>
                  </a:solidFill>
                  <a:latin typeface="Arial" panose="020B0604020202020204" pitchFamily="34" charset="0"/>
                </a:rPr>
                <a:t>of text</a:t>
              </a: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1965325" y="1314450"/>
              <a:ext cx="1095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One song</a:t>
              </a:r>
            </a:p>
          </p:txBody>
        </p:sp>
        <p:sp>
          <p:nvSpPr>
            <p:cNvPr id="52" name="TextBox 29"/>
            <p:cNvSpPr txBox="1">
              <a:spLocks noChangeArrowheads="1"/>
            </p:cNvSpPr>
            <p:nvPr/>
          </p:nvSpPr>
          <p:spPr bwMode="auto">
            <a:xfrm>
              <a:off x="2933700" y="1314450"/>
              <a:ext cx="12176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One movie</a:t>
              </a:r>
            </a:p>
          </p:txBody>
        </p:sp>
        <p:sp>
          <p:nvSpPr>
            <p:cNvPr id="53" name="TextBox 33"/>
            <p:cNvSpPr txBox="1">
              <a:spLocks noChangeArrowheads="1"/>
            </p:cNvSpPr>
            <p:nvPr/>
          </p:nvSpPr>
          <p:spPr bwMode="auto">
            <a:xfrm>
              <a:off x="4043363" y="1314450"/>
              <a:ext cx="10556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6 million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books</a:t>
              </a:r>
            </a:p>
          </p:txBody>
        </p:sp>
        <p:sp>
          <p:nvSpPr>
            <p:cNvPr id="54" name="TextBox 40"/>
            <p:cNvSpPr txBox="1">
              <a:spLocks noChangeArrowheads="1"/>
            </p:cNvSpPr>
            <p:nvPr/>
          </p:nvSpPr>
          <p:spPr bwMode="auto">
            <a:xfrm>
              <a:off x="5018088" y="1314450"/>
              <a:ext cx="11842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55 storeys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of DVD</a:t>
              </a:r>
            </a:p>
          </p:txBody>
        </p:sp>
        <p:sp>
          <p:nvSpPr>
            <p:cNvPr id="55" name="TextBox 46"/>
            <p:cNvSpPr txBox="1">
              <a:spLocks noChangeArrowheads="1"/>
            </p:cNvSpPr>
            <p:nvPr/>
          </p:nvSpPr>
          <p:spPr bwMode="auto">
            <a:xfrm>
              <a:off x="6072188" y="1355725"/>
              <a:ext cx="74612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Data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up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>
                  <a:solidFill>
                    <a:prstClr val="black"/>
                  </a:solidFill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56" name="TextBox 49"/>
            <p:cNvSpPr txBox="1">
              <a:spLocks noChangeArrowheads="1"/>
            </p:cNvSpPr>
            <p:nvPr/>
          </p:nvSpPr>
          <p:spPr bwMode="auto">
            <a:xfrm>
              <a:off x="7038975" y="1355725"/>
              <a:ext cx="889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 dirty="0">
                  <a:solidFill>
                    <a:prstClr val="black"/>
                  </a:solidFill>
                  <a:latin typeface="Arial" panose="020B0604020202020204" pitchFamily="34" charset="0"/>
                </a:rPr>
                <a:t>Data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i="1" dirty="0">
                  <a:solidFill>
                    <a:prstClr val="black"/>
                  </a:solidFill>
                  <a:latin typeface="Arial" panose="020B0604020202020204" pitchFamily="34" charset="0"/>
                </a:rPr>
                <a:t>in 2011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163562" y="3283829"/>
            <a:ext cx="96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has this data size ???</a:t>
            </a:r>
          </a:p>
        </p:txBody>
      </p:sp>
      <p:sp>
        <p:nvSpPr>
          <p:cNvPr id="61" name="TextBox 14"/>
          <p:cNvSpPr txBox="1">
            <a:spLocks noChangeArrowheads="1"/>
          </p:cNvSpPr>
          <p:nvPr/>
        </p:nvSpPr>
        <p:spPr bwMode="auto">
          <a:xfrm>
            <a:off x="1333223" y="5462049"/>
            <a:ext cx="1011869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Arial" panose="020B0604020202020204" pitchFamily="34" charset="0"/>
              </a:rPr>
              <a:t>1s       20 mins     11 days     30 years     300        30 million  30 billion 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en-US" altLang="en-US" sz="1600" b="1" i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centuries     </a:t>
            </a:r>
            <a:r>
              <a:rPr lang="en-US" altLang="en-US" sz="1600" b="1" i="1" dirty="0">
                <a:solidFill>
                  <a:srgbClr val="0000FF"/>
                </a:solidFill>
                <a:latin typeface="Arial" panose="020B0604020202020204" pitchFamily="34" charset="0"/>
              </a:rPr>
              <a:t>years         </a:t>
            </a:r>
            <a:r>
              <a:rPr lang="en-US" altLang="en-US" sz="1600" b="1" i="1" dirty="0" err="1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  <a:r>
              <a:rPr lang="en-US" altLang="en-US" sz="1600" b="1" i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ears</a:t>
            </a:r>
            <a:r>
              <a:rPr lang="en-US" altLang="en-US" sz="1600" b="1" i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600" i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endParaRPr lang="en-US" altLang="en-US" sz="160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1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51" y="1470455"/>
            <a:ext cx="11144482" cy="48191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1"/>
                </a:solidFill>
              </a:rPr>
              <a:t>A file system (sometimes written </a:t>
            </a:r>
            <a:r>
              <a:rPr lang="en-US" sz="3500" i="1" dirty="0">
                <a:solidFill>
                  <a:schemeClr val="tx1"/>
                </a:solidFill>
              </a:rPr>
              <a:t>filesystem</a:t>
            </a:r>
            <a:r>
              <a:rPr lang="en-US" sz="3500" dirty="0">
                <a:solidFill>
                  <a:schemeClr val="tx1"/>
                </a:solidFill>
              </a:rPr>
              <a:t>) is the way in which files  are named and where they are placed logically for storage and retrieval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1"/>
                </a:solidFill>
              </a:rPr>
              <a:t>All OS have file systems in which files are placed somewhere in a hierarchical </a:t>
            </a:r>
            <a:r>
              <a:rPr lang="en-US" sz="3500" dirty="0" smtClean="0">
                <a:solidFill>
                  <a:schemeClr val="tx1"/>
                </a:solidFill>
              </a:rPr>
              <a:t>form called </a:t>
            </a:r>
            <a:r>
              <a:rPr lang="en-US" sz="3500" u="sng" dirty="0">
                <a:solidFill>
                  <a:schemeClr val="tx1"/>
                </a:solidFill>
              </a:rPr>
              <a:t>tree structure  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1"/>
                </a:solidFill>
              </a:rPr>
              <a:t>Files </a:t>
            </a:r>
            <a:r>
              <a:rPr lang="en-US" sz="3500" dirty="0" smtClean="0">
                <a:solidFill>
                  <a:schemeClr val="tx1"/>
                </a:solidFill>
              </a:rPr>
              <a:t>are placed </a:t>
            </a:r>
            <a:r>
              <a:rPr lang="en-US" sz="3500" dirty="0">
                <a:solidFill>
                  <a:schemeClr val="tx1"/>
                </a:solidFill>
              </a:rPr>
              <a:t>at leaves in a tree structured directory system</a:t>
            </a:r>
          </a:p>
          <a:p>
            <a:pPr lvl="1">
              <a:lnSpc>
                <a:spcPct val="80000"/>
              </a:lnSpc>
            </a:pPr>
            <a:r>
              <a:rPr lang="en-US" sz="3500" dirty="0" err="1">
                <a:solidFill>
                  <a:schemeClr val="tx1"/>
                </a:solidFill>
              </a:rPr>
              <a:t>E.g</a:t>
            </a:r>
            <a:r>
              <a:rPr lang="en-US" sz="3500" dirty="0">
                <a:solidFill>
                  <a:schemeClr val="tx1"/>
                </a:solidFill>
              </a:rPr>
              <a:t>: Root Directory/Directory/sub-directory/…/ file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535" y="371581"/>
            <a:ext cx="6705408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File system management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4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31" y="988474"/>
            <a:ext cx="10882702" cy="54718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Supercomputers: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highly calculation-intensive tasks can be effectively performed by means of supercomputers. Quantum physics, mechanics, weather forecasting, molecular theory are best studied by means of supercomputers.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/>
              <a:t>Mainframe Computers: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Large organizations use mainframes for highly critical applications such as bulk data processing and ERP. Most of the mainframe computers </a:t>
            </a:r>
            <a:r>
              <a:rPr lang="en-US" dirty="0" smtClean="0"/>
              <a:t>have capacity </a:t>
            </a:r>
            <a:r>
              <a:rPr lang="en-US" dirty="0"/>
              <a:t>to host multiple operating systems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/>
              <a:t>Microcomputers: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computer with a microprocessor and its central processing unit is known as a microcomputer.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dirty="0"/>
              <a:t>Personal computers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Desktops: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Laptops: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Personal Digital Assistants (PDAs):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339611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Types of Computers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1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339611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Types of Computers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t1.ftcdn.net/jpg/00/05/02/74/400_F_5027451_YgR7UPtdq3ISTTubJipr0qiOtwhfh2l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999067"/>
            <a:ext cx="3503795" cy="296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i.i.com.com/cnwk.1d/i/bto/20071129/ibm_mainframe_t-rex_270x3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67" y="759655"/>
            <a:ext cx="2061633" cy="246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www.warepin.com/wp-content/uploads/2009/11/computer-470x4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49" y="1055774"/>
            <a:ext cx="2937933" cy="293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www.insidemind.net/wp-content/uploads/2010/03/ipaq-pda-pocket-p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18" y="3769778"/>
            <a:ext cx="2410883" cy="241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36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31" y="988474"/>
            <a:ext cx="10882702" cy="54718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dirty="0"/>
              <a:t>Before you decide purchasing a computer: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Know </a:t>
            </a:r>
            <a:r>
              <a:rPr lang="en-US" sz="2800" dirty="0"/>
              <a:t>your requirements and purpose 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Does </a:t>
            </a:r>
            <a:r>
              <a:rPr lang="en-US" sz="2800" dirty="0"/>
              <a:t>your requirement need high </a:t>
            </a:r>
            <a:r>
              <a:rPr lang="en-US" sz="2800" dirty="0" smtClean="0"/>
              <a:t>graphics? </a:t>
            </a:r>
            <a:endParaRPr lang="en-US" sz="2800" dirty="0"/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Do you carry </a:t>
            </a:r>
            <a:r>
              <a:rPr lang="en-US" sz="2800" dirty="0" smtClean="0"/>
              <a:t>it and </a:t>
            </a:r>
            <a:r>
              <a:rPr lang="en-US" sz="2800" dirty="0"/>
              <a:t>travel long </a:t>
            </a:r>
            <a:r>
              <a:rPr lang="en-US" sz="2800" dirty="0" smtClean="0"/>
              <a:t>distance? </a:t>
            </a:r>
            <a:endParaRPr lang="en-US" sz="2800" dirty="0"/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How much </a:t>
            </a:r>
            <a:r>
              <a:rPr lang="en-US" sz="2800" dirty="0" smtClean="0"/>
              <a:t>do you </a:t>
            </a:r>
            <a:r>
              <a:rPr lang="en-US" sz="2800" dirty="0"/>
              <a:t>want to </a:t>
            </a:r>
            <a:r>
              <a:rPr lang="en-US" sz="2800" dirty="0" smtClean="0"/>
              <a:t>invest?</a:t>
            </a:r>
            <a:endParaRPr lang="en-US" sz="2800" dirty="0"/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Battery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/>
              <a:t>First: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2800" dirty="0"/>
              <a:t>Processor speed, type and its version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Memory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Disc storage size  or screen </a:t>
            </a:r>
            <a:r>
              <a:rPr lang="en-US" sz="2800" dirty="0" smtClean="0"/>
              <a:t>size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Second: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Weight </a:t>
            </a:r>
            <a:endParaRPr lang="en-US" sz="2800" dirty="0"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800" dirty="0">
                <a:sym typeface="Wingdings" panose="05000000000000000000" pitchFamily="2" charset="2"/>
              </a:rPr>
              <a:t>Battery power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Available </a:t>
            </a:r>
            <a:r>
              <a:rPr lang="en-US" sz="2800" dirty="0">
                <a:sym typeface="Wingdings" panose="05000000000000000000" pitchFamily="2" charset="2"/>
              </a:rPr>
              <a:t>p</a:t>
            </a:r>
            <a:r>
              <a:rPr lang="en-US" sz="2800" dirty="0" smtClean="0">
                <a:sym typeface="Wingdings" panose="05000000000000000000" pitchFamily="2" charset="2"/>
              </a:rPr>
              <a:t>orts </a:t>
            </a:r>
            <a:r>
              <a:rPr lang="en-US" sz="2800" dirty="0">
                <a:sym typeface="Wingdings" panose="05000000000000000000" pitchFamily="2" charset="2"/>
              </a:rPr>
              <a:t>and DVD/BD type 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32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79" y="319383"/>
            <a:ext cx="9166090" cy="88054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parts </a:t>
            </a: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consider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during purchasing a computer </a:t>
            </a: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16667" y="759655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233031"/>
            <a:ext cx="10515600" cy="47569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Course Content :</a:t>
            </a:r>
            <a:endParaRPr lang="en-US" sz="2400" b="1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Part I. Introduction to Computers, Networking and Windows Admin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Introduction to Computer Basics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Introduction to Networking</a:t>
            </a: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485389"/>
            <a:ext cx="8413652" cy="523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MS-SQL 2012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1642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Course Content :</a:t>
            </a:r>
            <a:endParaRPr lang="en-US" sz="31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Part II. MS SQL Database Design, Development and Administration </a:t>
            </a:r>
          </a:p>
          <a:p>
            <a:pPr marL="0" indent="0">
              <a:buNone/>
            </a:pPr>
            <a:endParaRPr lang="en-US" sz="1400" b="1" dirty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 smtClean="0"/>
              <a:t>Introduction </a:t>
            </a:r>
            <a:r>
              <a:rPr lang="en-US" sz="2900" dirty="0"/>
              <a:t>to Relational Database Management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T-SQL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SQL 2012 Features and Installation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SQL Server 2012 Administrative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MS SQL Systems and user Defined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Data Files and Indexing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Securing SQL Server 2012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SQL Server 2012 Performance Tuning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Data Protection, High Availability and Disaster Recovery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Moving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MS SQL Job Agent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Introduction to SSRS &amp; SSBI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Project </a:t>
            </a:r>
          </a:p>
          <a:p>
            <a:pPr marL="457200" lvl="1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Part III. Job Placement Preparation, and Mentoring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740" y="351968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MS-SQL 2012 Database …</a:t>
            </a:r>
          </a:p>
        </p:txBody>
      </p:sp>
    </p:spTree>
    <p:extLst>
      <p:ext uri="{BB962C8B-B14F-4D97-AF65-F5344CB8AC3E}">
        <p14:creationId xmlns:p14="http://schemas.microsoft.com/office/powerpoint/2010/main" val="1053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233031"/>
            <a:ext cx="10515600" cy="47569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5500" b="1" dirty="0" smtClean="0">
                <a:solidFill>
                  <a:srgbClr val="0070C0"/>
                </a:solidFill>
              </a:rPr>
              <a:t>Part I</a:t>
            </a:r>
            <a:endParaRPr lang="en-US" sz="5500" b="1" dirty="0"/>
          </a:p>
          <a:p>
            <a:pPr marL="457200" lvl="1" indent="0">
              <a:buNone/>
            </a:pPr>
            <a:r>
              <a:rPr lang="en-US" sz="5500" b="1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485389"/>
            <a:ext cx="8413652" cy="523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MS-SQL 2012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4885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Part I. Introduction to Computers, Networking and Windows Admin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Introduction to Computer Basics:</a:t>
            </a:r>
          </a:p>
          <a:p>
            <a:pPr lvl="1"/>
            <a:r>
              <a:rPr lang="en-US" dirty="0"/>
              <a:t>Components of any  computer (Hardware parts)</a:t>
            </a:r>
          </a:p>
          <a:p>
            <a:pPr lvl="1"/>
            <a:r>
              <a:rPr lang="en-US" dirty="0"/>
              <a:t>Computer software's (OS and application)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representation </a:t>
            </a:r>
            <a:r>
              <a:rPr lang="en-US" dirty="0"/>
              <a:t>&amp; unit of measurements </a:t>
            </a:r>
          </a:p>
          <a:p>
            <a:pPr lvl="1"/>
            <a:r>
              <a:rPr lang="en-US" dirty="0"/>
              <a:t>File system managements </a:t>
            </a:r>
          </a:p>
          <a:p>
            <a:pPr lvl="1"/>
            <a:r>
              <a:rPr lang="en-US" dirty="0"/>
              <a:t>Types of computers </a:t>
            </a:r>
          </a:p>
          <a:p>
            <a:pPr lvl="1"/>
            <a:r>
              <a:rPr lang="en-US" i="1" dirty="0"/>
              <a:t>Major parts </a:t>
            </a:r>
            <a:r>
              <a:rPr lang="en-US" i="1" dirty="0" smtClean="0"/>
              <a:t>to consider </a:t>
            </a:r>
            <a:r>
              <a:rPr lang="en-US" i="1" dirty="0"/>
              <a:t>during purchasing a computer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23" y="389038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MS-SQL 2012 Database 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0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24300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Computers are machines that perform tasks or calculations according to a set of instructions, or programs.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</a:rPr>
              <a:t>Computers play a major role in our daily lives</a:t>
            </a:r>
          </a:p>
          <a:p>
            <a:pPr lvl="1"/>
            <a:r>
              <a:rPr lang="en-US" sz="2800" dirty="0"/>
              <a:t>Computers work through an interaction of hardware and software. </a:t>
            </a:r>
          </a:p>
          <a:p>
            <a:pPr lvl="1"/>
            <a:r>
              <a:rPr lang="en-US" sz="2800" dirty="0"/>
              <a:t>Hardware refers to the components of a computer that you can see and touch, including the case and everything inside it</a:t>
            </a:r>
          </a:p>
          <a:p>
            <a:pPr lvl="1"/>
            <a:r>
              <a:rPr lang="en-US" sz="2800" dirty="0"/>
              <a:t>Software is an instruction or program that </a:t>
            </a:r>
            <a:r>
              <a:rPr lang="en-US" sz="2800" dirty="0" smtClean="0"/>
              <a:t>executes </a:t>
            </a:r>
            <a:r>
              <a:rPr lang="en-US" sz="2800" dirty="0"/>
              <a:t>some jobs when it </a:t>
            </a:r>
            <a:r>
              <a:rPr lang="en-US" sz="2800" dirty="0" smtClean="0"/>
              <a:t>runs </a:t>
            </a:r>
            <a:r>
              <a:rPr lang="en-US" sz="2800" dirty="0"/>
              <a:t>on a computer </a:t>
            </a:r>
          </a:p>
          <a:p>
            <a:pPr lvl="2"/>
            <a:r>
              <a:rPr lang="en-US" sz="2800" dirty="0"/>
              <a:t>Two type </a:t>
            </a:r>
            <a:r>
              <a:rPr lang="en-US" sz="2800" dirty="0">
                <a:sym typeface="Wingdings" panose="05000000000000000000" pitchFamily="2" charset="2"/>
              </a:rPr>
              <a:t> OS and application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40" y="389038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Introduction to computer basics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26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2430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Hardware components/parts of a computer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Input Devices (Keyboard, Mouse, webcam, scanner, mic)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Output Devices (Monitor, Speakers, etc.)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Central Processing Unit (CPU) and memory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Motherboard (Circuit Board)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Expansion Cards (Video Card, Sound Card, or NIC)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Hard Drive Ports and Connections (USB, </a:t>
            </a:r>
            <a:r>
              <a:rPr lang="en-US" dirty="0" err="1"/>
              <a:t>Firewire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459" y="376681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Introduction to computer ….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99733" y="759655"/>
            <a:ext cx="839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2430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Central Processing Unit (CPU)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device that interprets and runs the commands that you give to the computer.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Also referred to as the processor or microprocessor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CPU is often referred to as the </a:t>
            </a:r>
            <a:r>
              <a:rPr lang="en-US" b="1" dirty="0">
                <a:solidFill>
                  <a:schemeClr val="tx1"/>
                </a:solidFill>
              </a:rPr>
              <a:t>brain</a:t>
            </a:r>
            <a:r>
              <a:rPr lang="en-US" dirty="0">
                <a:solidFill>
                  <a:schemeClr val="tx1"/>
                </a:solidFill>
              </a:rPr>
              <a:t> of the computer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Major brands of commercialized processors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intel, AMD, ARM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>
                <a:solidFill>
                  <a:schemeClr val="tx1"/>
                </a:solidFill>
              </a:rPr>
              <a:t>The Latest intel processor logo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Memory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 is where information is stored and retrieved by the CPU. </a:t>
            </a:r>
          </a:p>
          <a:p>
            <a:pPr lvl="1">
              <a:defRPr/>
            </a:pP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There are two main types of memory:</a:t>
            </a:r>
          </a:p>
          <a:p>
            <a:pPr lvl="2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 Memory (RAM) &amp; Read Only Memory (ROM)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05" y="327254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Hardware Parts of a computer </a:t>
            </a:r>
          </a:p>
        </p:txBody>
      </p:sp>
      <p:pic>
        <p:nvPicPr>
          <p:cNvPr id="8" name="Picture 2" descr="i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34" y="3630892"/>
            <a:ext cx="876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065867" y="759655"/>
            <a:ext cx="8297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2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2430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Mother board</a:t>
            </a:r>
          </a:p>
          <a:p>
            <a:pPr>
              <a:buClr>
                <a:schemeClr val="tx2"/>
              </a:buClr>
              <a:buFontTx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Is the main circuit board inside the computer</a:t>
            </a:r>
          </a:p>
          <a:p>
            <a:pPr>
              <a:buClr>
                <a:schemeClr val="tx2"/>
              </a:buClr>
              <a:buFontTx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Has tiny electronic circuits and other components on it</a:t>
            </a:r>
          </a:p>
          <a:p>
            <a:pPr>
              <a:buClr>
                <a:schemeClr val="tx2"/>
              </a:buClr>
              <a:buFontTx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Connects input, output, and processing devices together </a:t>
            </a:r>
          </a:p>
          <a:p>
            <a:pPr marL="0" indent="0">
              <a:buClr>
                <a:schemeClr val="tx2"/>
              </a:buClr>
              <a:buNone/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(CPU, Memory, Hard Drive, DVD Drive)</a:t>
            </a:r>
          </a:p>
          <a:p>
            <a:pPr marL="0" indent="0">
              <a:buClr>
                <a:schemeClr val="tx2"/>
              </a:buClr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Expansion Cards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Video Card – is connected to the computer monitor and is used to display information on the monitor.</a:t>
            </a:r>
          </a:p>
          <a:p>
            <a:pPr>
              <a:buClr>
                <a:schemeClr val="tx2"/>
              </a:buCl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interface card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81" y="283806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Hardware Parts of a computer  ….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37" y="339611"/>
            <a:ext cx="2657475" cy="2314575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63533"/>
            <a:ext cx="2421466" cy="12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2015067" y="759655"/>
            <a:ext cx="7552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9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2233</Words>
  <Application>Microsoft Office PowerPoint</Application>
  <PresentationFormat>Custom</PresentationFormat>
  <Paragraphs>311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Waveform</vt:lpstr>
      <vt:lpstr>Austin</vt:lpstr>
      <vt:lpstr> MS SQL 2012 Database Administration Training by  Sholla Corporation  </vt:lpstr>
      <vt:lpstr>MS-SQL 2012 Database Administrator</vt:lpstr>
      <vt:lpstr>MS-SQL 2012 Database …</vt:lpstr>
      <vt:lpstr>MS-SQL 2012 Database Administrator</vt:lpstr>
      <vt:lpstr>MS-SQL 2012 Database …</vt:lpstr>
      <vt:lpstr>Introduction to computer basics </vt:lpstr>
      <vt:lpstr>Introduction to computer ….</vt:lpstr>
      <vt:lpstr>Hardware Parts of a computer </vt:lpstr>
      <vt:lpstr>Hardware Parts of a computer  ….</vt:lpstr>
      <vt:lpstr>Hardware Parts of a computer  ….</vt:lpstr>
      <vt:lpstr>Computer Software's </vt:lpstr>
      <vt:lpstr>Data Representation: Unit of Measurement   </vt:lpstr>
      <vt:lpstr>List of all the standard units of measurement used for data storage</vt:lpstr>
      <vt:lpstr>Computer Software's </vt:lpstr>
      <vt:lpstr>File system management  </vt:lpstr>
      <vt:lpstr>Types of Computers </vt:lpstr>
      <vt:lpstr>Types of Computers  </vt:lpstr>
      <vt:lpstr>Major parts to consider during purchasing a computer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DBA TRAINING BI -SSRS</dc:title>
  <dc:creator>MAS A</dc:creator>
  <cp:lastModifiedBy>Salem Tmanot</cp:lastModifiedBy>
  <cp:revision>58</cp:revision>
  <dcterms:created xsi:type="dcterms:W3CDTF">2016-03-07T03:33:02Z</dcterms:created>
  <dcterms:modified xsi:type="dcterms:W3CDTF">2018-04-23T13:38:20Z</dcterms:modified>
</cp:coreProperties>
</file>