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0" r:id="rId2"/>
    <p:sldId id="293" r:id="rId3"/>
    <p:sldId id="257" r:id="rId4"/>
    <p:sldId id="258" r:id="rId5"/>
    <p:sldId id="259" r:id="rId6"/>
    <p:sldId id="260" r:id="rId7"/>
    <p:sldId id="262" r:id="rId8"/>
    <p:sldId id="261" r:id="rId9"/>
    <p:sldId id="288" r:id="rId10"/>
    <p:sldId id="287" r:id="rId11"/>
    <p:sldId id="286" r:id="rId12"/>
    <p:sldId id="263" r:id="rId13"/>
    <p:sldId id="268" r:id="rId14"/>
    <p:sldId id="270" r:id="rId15"/>
    <p:sldId id="269" r:id="rId16"/>
    <p:sldId id="265" r:id="rId17"/>
    <p:sldId id="266" r:id="rId18"/>
    <p:sldId id="272" r:id="rId19"/>
    <p:sldId id="278" r:id="rId20"/>
    <p:sldId id="279" r:id="rId21"/>
    <p:sldId id="271" r:id="rId22"/>
    <p:sldId id="277" r:id="rId23"/>
    <p:sldId id="273" r:id="rId24"/>
    <p:sldId id="289"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280" autoAdjust="0"/>
  </p:normalViewPr>
  <p:slideViewPr>
    <p:cSldViewPr snapToGrid="0">
      <p:cViewPr>
        <p:scale>
          <a:sx n="94" d="100"/>
          <a:sy n="94" d="100"/>
        </p:scale>
        <p:origin x="-31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DFB6C-7DA5-4148-92EC-A3D37C45AB7F}"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18B18-8DC5-4F97-B27E-F0276570DD5F}" type="slidenum">
              <a:rPr lang="en-US" smtClean="0"/>
              <a:t>‹#›</a:t>
            </a:fld>
            <a:endParaRPr lang="en-US"/>
          </a:p>
        </p:txBody>
      </p:sp>
    </p:spTree>
    <p:extLst>
      <p:ext uri="{BB962C8B-B14F-4D97-AF65-F5344CB8AC3E}">
        <p14:creationId xmlns:p14="http://schemas.microsoft.com/office/powerpoint/2010/main" val="148395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ebopedia.com/TERM/I/Interne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pcmag.com/encyclopedia/term/41220/dhcp"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pcmag.com/encyclopedia/term/46422/mac-address" TargetMode="External"/><Relationship Id="rId4" Type="http://schemas.openxmlformats.org/officeDocument/2006/relationships/hyperlink" Target="http://www.pcmag.com/encyclopedia/term/37988/arp"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businessdictionary.com/definition/member.html" TargetMode="External"/><Relationship Id="rId13" Type="http://schemas.openxmlformats.org/officeDocument/2006/relationships/hyperlink" Target="http://www.businessdictionary.com/definition/firewall.html" TargetMode="External"/><Relationship Id="rId18" Type="http://schemas.openxmlformats.org/officeDocument/2006/relationships/hyperlink" Target="http://www.businessdictionary.com/definition/storage.html" TargetMode="External"/><Relationship Id="rId26" Type="http://schemas.openxmlformats.org/officeDocument/2006/relationships/hyperlink" Target="http://www.businessdictionary.com/definition/product.html" TargetMode="External"/><Relationship Id="rId3" Type="http://schemas.openxmlformats.org/officeDocument/2006/relationships/hyperlink" Target="http://www.webopedia.com/TERM/T/TCP_IP.html" TargetMode="External"/><Relationship Id="rId21" Type="http://schemas.openxmlformats.org/officeDocument/2006/relationships/hyperlink" Target="http://www.businessdictionary.com/definition/employment.html" TargetMode="External"/><Relationship Id="rId7" Type="http://schemas.openxmlformats.org/officeDocument/2006/relationships/hyperlink" Target="http://www.businessdictionary.com/definition/employee.html" TargetMode="External"/><Relationship Id="rId12" Type="http://schemas.openxmlformats.org/officeDocument/2006/relationships/hyperlink" Target="http://www.businessdictionary.com/definition/system.html" TargetMode="External"/><Relationship Id="rId17" Type="http://schemas.openxmlformats.org/officeDocument/2006/relationships/hyperlink" Target="http://www.businessdictionary.com/definition/data.html" TargetMode="External"/><Relationship Id="rId25" Type="http://schemas.openxmlformats.org/officeDocument/2006/relationships/hyperlink" Target="http://www.businessdictionary.com/definition/labor-rate-price-variance.html" TargetMode="External"/><Relationship Id="rId2" Type="http://schemas.openxmlformats.org/officeDocument/2006/relationships/slide" Target="../slides/slide7.xml"/><Relationship Id="rId16" Type="http://schemas.openxmlformats.org/officeDocument/2006/relationships/hyperlink" Target="http://www.businessdictionary.com/definition/electronic-mail-email.html" TargetMode="External"/><Relationship Id="rId20" Type="http://schemas.openxmlformats.org/officeDocument/2006/relationships/hyperlink" Target="http://www.businessdictionary.com/definition/function.html" TargetMode="External"/><Relationship Id="rId29" Type="http://schemas.openxmlformats.org/officeDocument/2006/relationships/hyperlink" Target="http://www.businessdictionary.com/definition/specification-spec.html" TargetMode="External"/><Relationship Id="rId1" Type="http://schemas.openxmlformats.org/officeDocument/2006/relationships/notesMaster" Target="../notesMasters/notesMaster1.xml"/><Relationship Id="rId6" Type="http://schemas.openxmlformats.org/officeDocument/2006/relationships/hyperlink" Target="http://www.businessdictionary.com/definition/customer.html" TargetMode="External"/><Relationship Id="rId11" Type="http://schemas.openxmlformats.org/officeDocument/2006/relationships/hyperlink" Target="http://www.businessdictionary.com/definition/security.html" TargetMode="External"/><Relationship Id="rId24" Type="http://schemas.openxmlformats.org/officeDocument/2006/relationships/hyperlink" Target="http://www.businessdictionary.com/definition/directory.html" TargetMode="External"/><Relationship Id="rId5" Type="http://schemas.openxmlformats.org/officeDocument/2006/relationships/hyperlink" Target="http://www.businessdictionary.com/definition/associate.html" TargetMode="External"/><Relationship Id="rId15" Type="http://schemas.openxmlformats.org/officeDocument/2006/relationships/hyperlink" Target="http://www.businessdictionary.com/definition/services.html" TargetMode="External"/><Relationship Id="rId23" Type="http://schemas.openxmlformats.org/officeDocument/2006/relationships/hyperlink" Target="http://www.businessdictionary.com/definition/manual.html" TargetMode="External"/><Relationship Id="rId28" Type="http://schemas.openxmlformats.org/officeDocument/2006/relationships/hyperlink" Target="http://www.businessdictionary.com/definition/requirements.html" TargetMode="External"/><Relationship Id="rId10" Type="http://schemas.openxmlformats.org/officeDocument/2006/relationships/hyperlink" Target="http://www.businessdictionary.com/definition/unauthorized-access.html" TargetMode="External"/><Relationship Id="rId19" Type="http://schemas.openxmlformats.org/officeDocument/2006/relationships/hyperlink" Target="http://www.businessdictionary.com/definition/search.html" TargetMode="External"/><Relationship Id="rId4" Type="http://schemas.openxmlformats.org/officeDocument/2006/relationships/hyperlink" Target="http://www.webopedia.com/TERM/A/authorization.html" TargetMode="External"/><Relationship Id="rId9" Type="http://schemas.openxmlformats.org/officeDocument/2006/relationships/hyperlink" Target="http://www.businessdictionary.com/definition/supplier.html" TargetMode="External"/><Relationship Id="rId14" Type="http://schemas.openxmlformats.org/officeDocument/2006/relationships/hyperlink" Target="http://www.businessdictionary.com/definition/provide.html" TargetMode="External"/><Relationship Id="rId22" Type="http://schemas.openxmlformats.org/officeDocument/2006/relationships/hyperlink" Target="http://www.businessdictionary.com/definition/policy.html" TargetMode="External"/><Relationship Id="rId27" Type="http://schemas.openxmlformats.org/officeDocument/2006/relationships/hyperlink" Target="http://www.businessdictionary.com/definition/information.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Private_network" TargetMode="External"/><Relationship Id="rId3" Type="http://schemas.openxmlformats.org/officeDocument/2006/relationships/hyperlink" Target="https://en.wikipedia.org/wiki/Network_protocol" TargetMode="External"/><Relationship Id="rId7" Type="http://schemas.openxmlformats.org/officeDocument/2006/relationships/hyperlink" Target="https://en.wikipedia.org/wiki/Internet" TargetMode="External"/><Relationship Id="rId12" Type="http://schemas.openxmlformats.org/officeDocument/2006/relationships/hyperlink" Target="https://en.wikipedia.org/wiki/World_Wide_Web"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Hierarchical" TargetMode="External"/><Relationship Id="rId11" Type="http://schemas.openxmlformats.org/officeDocument/2006/relationships/hyperlink" Target="https://en.wikipedia.org/wiki/Computer_network" TargetMode="External"/><Relationship Id="rId5" Type="http://schemas.openxmlformats.org/officeDocument/2006/relationships/hyperlink" Target="https://en.wikipedia.org/wiki/IP_address" TargetMode="External"/><Relationship Id="rId10" Type="http://schemas.openxmlformats.org/officeDocument/2006/relationships/hyperlink" Target="https://en.wikipedia.org/wiki/Client%E2%80%93server_model" TargetMode="External"/><Relationship Id="rId4" Type="http://schemas.openxmlformats.org/officeDocument/2006/relationships/hyperlink" Target="https://en.wikipedia.org/wiki/Internet_Protocol" TargetMode="External"/><Relationship Id="rId9" Type="http://schemas.openxmlformats.org/officeDocument/2006/relationships/hyperlink" Target="https://en.wikipedia.org/wiki/Computer_file"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Internet" TargetMode="External"/><Relationship Id="rId13" Type="http://schemas.openxmlformats.org/officeDocument/2006/relationships/hyperlink" Target="https://en.wikipedia.org/wiki/Encapsulation_(networking)"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Internetwork" TargetMode="External"/><Relationship Id="rId12" Type="http://schemas.openxmlformats.org/officeDocument/2006/relationships/hyperlink" Target="https://en.wikipedia.org/wiki/Header_(computing)"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Routing" TargetMode="External"/><Relationship Id="rId11" Type="http://schemas.openxmlformats.org/officeDocument/2006/relationships/hyperlink" Target="https://en.wikipedia.org/wiki/IP_address" TargetMode="External"/><Relationship Id="rId5" Type="http://schemas.openxmlformats.org/officeDocument/2006/relationships/hyperlink" Target="https://en.wikipedia.org/wiki/Datagram" TargetMode="External"/><Relationship Id="rId10" Type="http://schemas.openxmlformats.org/officeDocument/2006/relationships/hyperlink" Target="https://en.wikipedia.org/wiki/Host_(network)" TargetMode="External"/><Relationship Id="rId4" Type="http://schemas.openxmlformats.org/officeDocument/2006/relationships/hyperlink" Target="https://en.wikipedia.org/wiki/Internet_protocol_suite" TargetMode="External"/><Relationship Id="rId9" Type="http://schemas.openxmlformats.org/officeDocument/2006/relationships/hyperlink" Target="https://en.wikipedia.org/wiki/Packet_(information_techn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Data transfer rate is a </a:t>
            </a:r>
            <a:r>
              <a:rPr lang="en-US" altLang="en-US" dirty="0">
                <a:solidFill>
                  <a:srgbClr val="3333FF"/>
                </a:solidFill>
              </a:rPr>
              <a:t>key issue</a:t>
            </a:r>
            <a:r>
              <a:rPr lang="en-US" altLang="en-US" dirty="0"/>
              <a:t> in computer networks</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4</a:t>
            </a:fld>
            <a:endParaRPr lang="en-US"/>
          </a:p>
        </p:txBody>
      </p:sp>
    </p:spTree>
    <p:extLst>
      <p:ext uri="{BB962C8B-B14F-4D97-AF65-F5344CB8AC3E}">
        <p14:creationId xmlns:p14="http://schemas.microsoft.com/office/powerpoint/2010/main" val="2996315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IP by itself can be compared to something like the postal system. It allows you to address a package and drop it in the system, but there's no direct link between you and the recipient.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18</a:t>
            </a:fld>
            <a:endParaRPr lang="en-US"/>
          </a:p>
        </p:txBody>
      </p:sp>
    </p:spTree>
    <p:extLst>
      <p:ext uri="{BB962C8B-B14F-4D97-AF65-F5344CB8AC3E}">
        <p14:creationId xmlns:p14="http://schemas.microsoft.com/office/powerpoint/2010/main" val="408983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IP by itself can be compared to something like the postal system. It allows you to address a package and drop it in the system, but there's no direct link between you and the recipient. </a:t>
            </a:r>
          </a:p>
          <a:p>
            <a:r>
              <a:rPr lang="en-US" sz="1200" kern="1200" dirty="0">
                <a:solidFill>
                  <a:schemeClr val="tx1"/>
                </a:solidFill>
                <a:effectLst/>
                <a:latin typeface="+mn-lt"/>
                <a:ea typeface="+mn-ea"/>
                <a:cs typeface="+mn-cs"/>
              </a:rPr>
              <a:t>With the growth of the </a:t>
            </a:r>
            <a:r>
              <a:rPr lang="en-US" sz="1200" kern="1200" dirty="0">
                <a:solidFill>
                  <a:schemeClr val="tx1"/>
                </a:solidFill>
                <a:effectLst/>
                <a:latin typeface="+mn-lt"/>
                <a:ea typeface="+mn-ea"/>
                <a:cs typeface="+mn-cs"/>
                <a:hlinkClick r:id="rId3"/>
              </a:rPr>
              <a:t>Internet</a:t>
            </a:r>
            <a:r>
              <a:rPr lang="en-US" sz="1200" kern="1200" dirty="0">
                <a:solidFill>
                  <a:schemeClr val="tx1"/>
                </a:solidFill>
                <a:effectLst/>
                <a:latin typeface="+mn-lt"/>
                <a:ea typeface="+mn-ea"/>
                <a:cs typeface="+mn-cs"/>
              </a:rPr>
              <a:t> it is expected that the number of unused IPv4 addresses will eventually run out because every device -- including computers, smartphones and game consoles -- that connects to the Internet requires an address.</a:t>
            </a:r>
          </a:p>
          <a:p>
            <a:r>
              <a:rPr lang="en-US" sz="1200" kern="1200" dirty="0">
                <a:solidFill>
                  <a:schemeClr val="tx1"/>
                </a:solidFill>
                <a:effectLst/>
                <a:latin typeface="+mn-lt"/>
                <a:ea typeface="+mn-ea"/>
                <a:cs typeface="+mn-cs"/>
              </a:rPr>
              <a:t>A new Internet addressing system Internet Protocol version 6 (IPv6) is being deployed to fulfill the need for more Internet addresses.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19</a:t>
            </a:fld>
            <a:endParaRPr lang="en-US"/>
          </a:p>
        </p:txBody>
      </p:sp>
    </p:spTree>
    <p:extLst>
      <p:ext uri="{BB962C8B-B14F-4D97-AF65-F5344CB8AC3E}">
        <p14:creationId xmlns:p14="http://schemas.microsoft.com/office/powerpoint/2010/main" val="4139376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An IP address is a logical address that is assigned by software residing in a server or router (see </a:t>
            </a:r>
            <a:r>
              <a:rPr lang="en-US" sz="1200" kern="1200" dirty="0">
                <a:solidFill>
                  <a:schemeClr val="tx1"/>
                </a:solidFill>
                <a:effectLst/>
                <a:latin typeface="+mn-lt"/>
                <a:ea typeface="+mn-ea"/>
                <a:cs typeface="+mn-cs"/>
                <a:hlinkClick r:id="rId3"/>
              </a:rPr>
              <a:t>DHCP</a:t>
            </a:r>
            <a:r>
              <a:rPr lang="en-US" sz="1200" kern="1200" dirty="0">
                <a:solidFill>
                  <a:schemeClr val="tx1"/>
                </a:solidFill>
                <a:effectLst/>
                <a:latin typeface="+mn-lt"/>
                <a:ea typeface="+mn-ea"/>
                <a:cs typeface="+mn-cs"/>
              </a:rPr>
              <a:t>). In order to locate a device in the network, the logical IP address is converted to a physical address by a function within the TCP/IP protocol software (see </a:t>
            </a:r>
            <a:r>
              <a:rPr lang="en-US" sz="1200" kern="1200" dirty="0">
                <a:solidFill>
                  <a:schemeClr val="tx1"/>
                </a:solidFill>
                <a:effectLst/>
                <a:latin typeface="+mn-lt"/>
                <a:ea typeface="+mn-ea"/>
                <a:cs typeface="+mn-cs"/>
                <a:hlinkClick r:id="rId4"/>
              </a:rPr>
              <a:t>ARP</a:t>
            </a:r>
            <a:r>
              <a:rPr lang="en-US" sz="1200" kern="1200" dirty="0">
                <a:solidFill>
                  <a:schemeClr val="tx1"/>
                </a:solidFill>
                <a:effectLst/>
                <a:latin typeface="+mn-lt"/>
                <a:ea typeface="+mn-ea"/>
                <a:cs typeface="+mn-cs"/>
              </a:rPr>
              <a:t>). The physical address is actually built into the hardware (see </a:t>
            </a:r>
            <a:r>
              <a:rPr lang="en-US" sz="1200" kern="1200" dirty="0">
                <a:solidFill>
                  <a:schemeClr val="tx1"/>
                </a:solidFill>
                <a:effectLst/>
                <a:latin typeface="+mn-lt"/>
                <a:ea typeface="+mn-ea"/>
                <a:cs typeface="+mn-cs"/>
                <a:hlinkClick r:id="rId5"/>
              </a:rPr>
              <a:t>MAC address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20</a:t>
            </a:fld>
            <a:endParaRPr lang="en-US"/>
          </a:p>
        </p:txBody>
      </p:sp>
    </p:spTree>
    <p:extLst>
      <p:ext uri="{BB962C8B-B14F-4D97-AF65-F5344CB8AC3E}">
        <p14:creationId xmlns:p14="http://schemas.microsoft.com/office/powerpoint/2010/main" val="3472220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It allows multiple virtual machines, with heterogeneous operating systems to run in isolation, side-by-side on the same physical machine.</a:t>
            </a:r>
          </a:p>
          <a:p>
            <a:r>
              <a:rPr lang="en-US" altLang="en-US" dirty="0"/>
              <a:t>Each virtual machine has its own set of virtual hardware (e.g., RAM, CPU, NIC, etc.) upon which an operating system and applications are loaded.</a:t>
            </a:r>
          </a:p>
          <a:p>
            <a:r>
              <a:rPr lang="en-US" altLang="en-US" dirty="0"/>
              <a:t> The operating system creates the illusion of multiple processes, each executing on its own processor with its own (virtual) memory.</a:t>
            </a:r>
          </a:p>
          <a:p>
            <a:r>
              <a:rPr lang="en-US" altLang="en-US" dirty="0"/>
              <a:t>The host software that provides virtualization is often referred to as a </a:t>
            </a:r>
            <a:r>
              <a:rPr lang="en-US" altLang="en-US" b="1" dirty="0"/>
              <a:t>virtual machine monitor (VMM)</a:t>
            </a:r>
            <a:r>
              <a:rPr lang="en-US" altLang="en-US" dirty="0"/>
              <a:t> or hypervisor. </a:t>
            </a:r>
          </a:p>
          <a:p>
            <a:r>
              <a:rPr lang="en-US" altLang="en-US" dirty="0"/>
              <a:t>The VMM gives each virtual machine an illusion of a complete computer to itself.</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21</a:t>
            </a:fld>
            <a:endParaRPr lang="en-US"/>
          </a:p>
        </p:txBody>
      </p:sp>
    </p:spTree>
    <p:extLst>
      <p:ext uri="{BB962C8B-B14F-4D97-AF65-F5344CB8AC3E}">
        <p14:creationId xmlns:p14="http://schemas.microsoft.com/office/powerpoint/2010/main" val="315399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allow you to run an operating system in a window on your desktop. Use them to run software made for other operating systems, experiment with different operating systems, and sandbox software.</a:t>
            </a:r>
          </a:p>
          <a:p>
            <a:r>
              <a:rPr lang="en-US" dirty="0"/>
              <a:t>A virtual machine program is a computer program that creates a virtual computer system, complete with virtual hardware devices.</a:t>
            </a:r>
          </a:p>
        </p:txBody>
      </p:sp>
      <p:sp>
        <p:nvSpPr>
          <p:cNvPr id="4" name="Slide Number Placeholder 3"/>
          <p:cNvSpPr>
            <a:spLocks noGrp="1"/>
          </p:cNvSpPr>
          <p:nvPr>
            <p:ph type="sldNum" sz="quarter" idx="10"/>
          </p:nvPr>
        </p:nvSpPr>
        <p:spPr/>
        <p:txBody>
          <a:bodyPr/>
          <a:lstStyle/>
          <a:p>
            <a:fld id="{10518B18-8DC5-4F97-B27E-F0276570DD5F}" type="slidenum">
              <a:rPr lang="en-US" smtClean="0"/>
              <a:t>22</a:t>
            </a:fld>
            <a:endParaRPr lang="en-US"/>
          </a:p>
        </p:txBody>
      </p:sp>
    </p:spTree>
    <p:extLst>
      <p:ext uri="{BB962C8B-B14F-4D97-AF65-F5344CB8AC3E}">
        <p14:creationId xmlns:p14="http://schemas.microsoft.com/office/powerpoint/2010/main" val="419673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In USA there are around 13 top level domain names all over the world </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23</a:t>
            </a:fld>
            <a:endParaRPr lang="en-US"/>
          </a:p>
        </p:txBody>
      </p:sp>
    </p:spTree>
    <p:extLst>
      <p:ext uri="{BB962C8B-B14F-4D97-AF65-F5344CB8AC3E}">
        <p14:creationId xmlns:p14="http://schemas.microsoft.com/office/powerpoint/2010/main" val="233107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In USA there are around 13 top level domain names all over the world </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24</a:t>
            </a:fld>
            <a:endParaRPr lang="en-US"/>
          </a:p>
        </p:txBody>
      </p:sp>
    </p:spTree>
    <p:extLst>
      <p:ext uri="{BB962C8B-B14F-4D97-AF65-F5344CB8AC3E}">
        <p14:creationId xmlns:p14="http://schemas.microsoft.com/office/powerpoint/2010/main" val="2331079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25</a:t>
            </a:fld>
            <a:endParaRPr lang="en-US"/>
          </a:p>
        </p:txBody>
      </p:sp>
    </p:spTree>
    <p:extLst>
      <p:ext uri="{BB962C8B-B14F-4D97-AF65-F5344CB8AC3E}">
        <p14:creationId xmlns:p14="http://schemas.microsoft.com/office/powerpoint/2010/main" val="11785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intranet is a network based on </a:t>
            </a:r>
            <a:r>
              <a:rPr lang="en-US" dirty="0">
                <a:hlinkClick r:id="rId3"/>
              </a:rPr>
              <a:t>TCP/IP protocols</a:t>
            </a:r>
            <a:r>
              <a:rPr lang="en-US" dirty="0"/>
              <a:t> (an internet) belonging to an organization, usually a corporation, accessible only by the organization's members, employees, or others with </a:t>
            </a:r>
            <a:r>
              <a:rPr lang="en-US" dirty="0">
                <a:hlinkClick r:id="rId4"/>
              </a:rPr>
              <a:t>authorization</a:t>
            </a:r>
            <a:r>
              <a:rPr lang="en-US" dirty="0"/>
              <a:t>.</a:t>
            </a:r>
          </a:p>
          <a:p>
            <a:r>
              <a:rPr lang="en-US" sz="1200" u="none" strike="noStrike" kern="1200" dirty="0">
                <a:solidFill>
                  <a:schemeClr val="tx1"/>
                </a:solidFill>
                <a:effectLst/>
                <a:latin typeface="+mn-lt"/>
                <a:ea typeface="+mn-ea"/>
                <a:cs typeface="+mn-cs"/>
              </a:rPr>
              <a:t>An intranet is meant for the exclusive use of the organization and its </a:t>
            </a:r>
            <a:r>
              <a:rPr lang="en-US" sz="1200" u="none" strike="noStrike" kern="1200" dirty="0">
                <a:solidFill>
                  <a:schemeClr val="tx1"/>
                </a:solidFill>
                <a:effectLst/>
                <a:latin typeface="+mn-lt"/>
                <a:ea typeface="+mn-ea"/>
                <a:cs typeface="+mn-cs"/>
                <a:hlinkClick r:id="rId5"/>
              </a:rPr>
              <a:t>associates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6"/>
              </a:rPr>
              <a:t>customers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7"/>
              </a:rPr>
              <a:t>employees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8"/>
              </a:rPr>
              <a:t>members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9"/>
              </a:rPr>
              <a:t>suppliers</a:t>
            </a:r>
            <a:r>
              <a:rPr lang="en-US" sz="1200" u="none" strike="noStrike" kern="1200" dirty="0">
                <a:solidFill>
                  <a:schemeClr val="tx1"/>
                </a:solidFill>
                <a:effectLst/>
                <a:latin typeface="+mn-lt"/>
                <a:ea typeface="+mn-ea"/>
                <a:cs typeface="+mn-cs"/>
              </a:rPr>
              <a:t>, etc.) and is protected from </a:t>
            </a:r>
            <a:r>
              <a:rPr lang="en-US" sz="1200" u="none" strike="noStrike" kern="1200" dirty="0">
                <a:solidFill>
                  <a:schemeClr val="tx1"/>
                </a:solidFill>
                <a:effectLst/>
                <a:latin typeface="+mn-lt"/>
                <a:ea typeface="+mn-ea"/>
                <a:cs typeface="+mn-cs"/>
                <a:hlinkClick r:id="rId10"/>
              </a:rPr>
              <a:t>unauthorized access</a:t>
            </a:r>
            <a:r>
              <a:rPr lang="en-US" sz="1200" u="none" strike="noStrike" kern="1200" dirty="0">
                <a:solidFill>
                  <a:schemeClr val="tx1"/>
                </a:solidFill>
                <a:effectLst/>
                <a:latin typeface="+mn-lt"/>
                <a:ea typeface="+mn-ea"/>
                <a:cs typeface="+mn-cs"/>
              </a:rPr>
              <a:t> with </a:t>
            </a:r>
            <a:r>
              <a:rPr lang="en-US" sz="1200" u="none" strike="noStrike" kern="1200" dirty="0">
                <a:solidFill>
                  <a:schemeClr val="tx1"/>
                </a:solidFill>
                <a:effectLst/>
                <a:latin typeface="+mn-lt"/>
                <a:ea typeface="+mn-ea"/>
                <a:cs typeface="+mn-cs"/>
                <a:hlinkClick r:id="rId11"/>
              </a:rPr>
              <a:t>security</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2"/>
              </a:rPr>
              <a:t>systems</a:t>
            </a:r>
            <a:r>
              <a:rPr lang="en-US" sz="1200" u="none" strike="noStrike" kern="1200" dirty="0">
                <a:solidFill>
                  <a:schemeClr val="tx1"/>
                </a:solidFill>
                <a:effectLst/>
                <a:latin typeface="+mn-lt"/>
                <a:ea typeface="+mn-ea"/>
                <a:cs typeface="+mn-cs"/>
              </a:rPr>
              <a:t> such as </a:t>
            </a:r>
            <a:r>
              <a:rPr lang="en-US" sz="1200" u="none" strike="noStrike" kern="1200" dirty="0">
                <a:solidFill>
                  <a:schemeClr val="tx1"/>
                </a:solidFill>
                <a:effectLst/>
                <a:latin typeface="+mn-lt"/>
                <a:ea typeface="+mn-ea"/>
                <a:cs typeface="+mn-cs"/>
                <a:hlinkClick r:id="rId13"/>
              </a:rPr>
              <a:t>firewalls</a:t>
            </a:r>
            <a:r>
              <a:rPr lang="en-US" sz="1200" u="none" strike="noStrike" kern="1200" dirty="0">
                <a:solidFill>
                  <a:schemeClr val="tx1"/>
                </a:solidFill>
                <a:effectLst/>
                <a:latin typeface="+mn-lt"/>
                <a:ea typeface="+mn-ea"/>
                <a:cs typeface="+mn-cs"/>
              </a:rPr>
              <a:t>. Intranets </a:t>
            </a:r>
            <a:r>
              <a:rPr lang="en-US" sz="1200" u="none" strike="noStrike" kern="1200" dirty="0">
                <a:solidFill>
                  <a:schemeClr val="tx1"/>
                </a:solidFill>
                <a:effectLst/>
                <a:latin typeface="+mn-lt"/>
                <a:ea typeface="+mn-ea"/>
                <a:cs typeface="+mn-cs"/>
                <a:hlinkClick r:id="rId14"/>
              </a:rPr>
              <a:t>provide</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5"/>
              </a:rPr>
              <a:t>services</a:t>
            </a:r>
            <a:r>
              <a:rPr lang="en-US" sz="1200" u="none" strike="noStrike" kern="1200" dirty="0">
                <a:solidFill>
                  <a:schemeClr val="tx1"/>
                </a:solidFill>
                <a:effectLst/>
                <a:latin typeface="+mn-lt"/>
                <a:ea typeface="+mn-ea"/>
                <a:cs typeface="+mn-cs"/>
              </a:rPr>
              <a:t> such as </a:t>
            </a:r>
            <a:r>
              <a:rPr lang="en-US" sz="1200" u="none" strike="noStrike" kern="1200" dirty="0">
                <a:solidFill>
                  <a:schemeClr val="tx1"/>
                </a:solidFill>
                <a:effectLst/>
                <a:latin typeface="+mn-lt"/>
                <a:ea typeface="+mn-ea"/>
                <a:cs typeface="+mn-cs"/>
                <a:hlinkClick r:id="rId16"/>
              </a:rPr>
              <a:t>email</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7"/>
              </a:rPr>
              <a:t>data</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8"/>
              </a:rPr>
              <a:t>storage</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19"/>
              </a:rPr>
              <a:t>search</a:t>
            </a:r>
            <a:r>
              <a:rPr lang="en-US" sz="1200" u="none" strike="noStrike" kern="1200" dirty="0">
                <a:solidFill>
                  <a:schemeClr val="tx1"/>
                </a:solidFill>
                <a:effectLst/>
                <a:latin typeface="+mn-lt"/>
                <a:ea typeface="+mn-ea"/>
                <a:cs typeface="+mn-cs"/>
              </a:rPr>
              <a:t> and retrieval </a:t>
            </a:r>
            <a:r>
              <a:rPr lang="en-US" sz="1200" u="none" strike="noStrike" kern="1200" dirty="0">
                <a:solidFill>
                  <a:schemeClr val="tx1"/>
                </a:solidFill>
                <a:effectLst/>
                <a:latin typeface="+mn-lt"/>
                <a:ea typeface="+mn-ea"/>
                <a:cs typeface="+mn-cs"/>
                <a:hlinkClick r:id="rId20"/>
              </a:rPr>
              <a:t>functions</a:t>
            </a:r>
            <a:r>
              <a:rPr lang="en-US" sz="1200" u="none" strike="noStrike" kern="1200" dirty="0">
                <a:solidFill>
                  <a:schemeClr val="tx1"/>
                </a:solidFill>
                <a:effectLst/>
                <a:latin typeface="+mn-lt"/>
                <a:ea typeface="+mn-ea"/>
                <a:cs typeface="+mn-cs"/>
              </a:rPr>
              <a:t>, and are </a:t>
            </a:r>
            <a:r>
              <a:rPr lang="en-US" sz="1200" u="none" strike="noStrike" kern="1200" dirty="0">
                <a:solidFill>
                  <a:schemeClr val="tx1"/>
                </a:solidFill>
                <a:effectLst/>
                <a:latin typeface="+mn-lt"/>
                <a:ea typeface="+mn-ea"/>
                <a:cs typeface="+mn-cs"/>
                <a:hlinkClick r:id="rId21"/>
              </a:rPr>
              <a:t>employed</a:t>
            </a:r>
            <a:r>
              <a:rPr lang="en-US" sz="1200" u="none" strike="noStrike" kern="1200" dirty="0">
                <a:solidFill>
                  <a:schemeClr val="tx1"/>
                </a:solidFill>
                <a:effectLst/>
                <a:latin typeface="+mn-lt"/>
                <a:ea typeface="+mn-ea"/>
                <a:cs typeface="+mn-cs"/>
              </a:rPr>
              <a:t> in disseminating </a:t>
            </a:r>
            <a:r>
              <a:rPr lang="en-US" sz="1200" u="none" strike="noStrike" kern="1200" dirty="0">
                <a:solidFill>
                  <a:schemeClr val="tx1"/>
                </a:solidFill>
                <a:effectLst/>
                <a:latin typeface="+mn-lt"/>
                <a:ea typeface="+mn-ea"/>
                <a:cs typeface="+mn-cs"/>
                <a:hlinkClick r:id="rId22"/>
              </a:rPr>
              <a:t>policy</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23"/>
              </a:rPr>
              <a:t>manuals</a:t>
            </a:r>
            <a:r>
              <a:rPr lang="en-US" sz="1200" u="none" strike="noStrike" kern="1200" dirty="0">
                <a:solidFill>
                  <a:schemeClr val="tx1"/>
                </a:solidFill>
                <a:effectLst/>
                <a:latin typeface="+mn-lt"/>
                <a:ea typeface="+mn-ea"/>
                <a:cs typeface="+mn-cs"/>
              </a:rPr>
              <a:t> and internal </a:t>
            </a:r>
            <a:r>
              <a:rPr lang="en-US" sz="1200" u="none" strike="noStrike" kern="1200" dirty="0">
                <a:solidFill>
                  <a:schemeClr val="tx1"/>
                </a:solidFill>
                <a:effectLst/>
                <a:latin typeface="+mn-lt"/>
                <a:ea typeface="+mn-ea"/>
                <a:cs typeface="+mn-cs"/>
                <a:hlinkClick r:id="rId24"/>
              </a:rPr>
              <a:t>directories</a:t>
            </a:r>
            <a:r>
              <a:rPr lang="en-US" sz="1200" u="none" strike="noStrike" kern="1200" dirty="0">
                <a:solidFill>
                  <a:schemeClr val="tx1"/>
                </a:solidFill>
                <a:effectLst/>
                <a:latin typeface="+mn-lt"/>
                <a:ea typeface="+mn-ea"/>
                <a:cs typeface="+mn-cs"/>
              </a:rPr>
              <a:t> for the employees, </a:t>
            </a:r>
            <a:r>
              <a:rPr lang="en-US" sz="1200" u="none" strike="noStrike" kern="1200" dirty="0">
                <a:solidFill>
                  <a:schemeClr val="tx1"/>
                </a:solidFill>
                <a:effectLst/>
                <a:latin typeface="+mn-lt"/>
                <a:ea typeface="+mn-ea"/>
                <a:cs typeface="+mn-cs"/>
                <a:hlinkClick r:id="rId25"/>
              </a:rPr>
              <a:t>price</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26"/>
              </a:rPr>
              <a:t>product</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27"/>
              </a:rPr>
              <a:t>information</a:t>
            </a:r>
            <a:r>
              <a:rPr lang="en-US" sz="1200" u="none" strike="noStrike" kern="1200" dirty="0">
                <a:solidFill>
                  <a:schemeClr val="tx1"/>
                </a:solidFill>
                <a:effectLst/>
                <a:latin typeface="+mn-lt"/>
                <a:ea typeface="+mn-ea"/>
                <a:cs typeface="+mn-cs"/>
              </a:rPr>
              <a:t> for the customers, and </a:t>
            </a:r>
            <a:r>
              <a:rPr lang="en-US" sz="1200" u="none" strike="noStrike" kern="1200" dirty="0">
                <a:solidFill>
                  <a:schemeClr val="tx1"/>
                </a:solidFill>
                <a:effectLst/>
                <a:latin typeface="+mn-lt"/>
                <a:ea typeface="+mn-ea"/>
                <a:cs typeface="+mn-cs"/>
                <a:hlinkClick r:id="rId28"/>
              </a:rPr>
              <a:t>requirements</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29"/>
              </a:rPr>
              <a:t>specifications</a:t>
            </a:r>
            <a:r>
              <a:rPr lang="en-US" sz="1200" u="none" strike="noStrike" kern="1200" dirty="0">
                <a:solidFill>
                  <a:schemeClr val="tx1"/>
                </a:solidFill>
                <a:effectLst/>
                <a:latin typeface="+mn-lt"/>
                <a:ea typeface="+mn-ea"/>
                <a:cs typeface="+mn-cs"/>
              </a:rPr>
              <a:t> for the suppliers. </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a:r>
            <a:br>
              <a:rPr lang="en-US" sz="1200" u="none" strike="noStrike"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7</a:t>
            </a:fld>
            <a:endParaRPr lang="en-US"/>
          </a:p>
        </p:txBody>
      </p:sp>
    </p:spTree>
    <p:extLst>
      <p:ext uri="{BB962C8B-B14F-4D97-AF65-F5344CB8AC3E}">
        <p14:creationId xmlns:p14="http://schemas.microsoft.com/office/powerpoint/2010/main" val="291024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8</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9</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10</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11</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10000"/>
              </a:lnSpc>
            </a:pPr>
            <a:r>
              <a:rPr lang="en-US" altLang="en-US" sz="2800" b="1" dirty="0">
                <a:solidFill>
                  <a:srgbClr val="3333FF"/>
                </a:solidFill>
              </a:rPr>
              <a:t>Broadband</a:t>
            </a:r>
            <a:r>
              <a:rPr lang="en-US" altLang="en-US" sz="2800" b="1" dirty="0"/>
              <a:t>  </a:t>
            </a:r>
            <a:r>
              <a:rPr lang="en-US" altLang="en-US" sz="2800" dirty="0"/>
              <a:t>A connection in which transfer speeds are faster than 128 bits per second</a:t>
            </a:r>
          </a:p>
          <a:p>
            <a:pPr lvl="1" eaLnBrk="1" hangingPunct="1">
              <a:lnSpc>
                <a:spcPct val="110000"/>
              </a:lnSpc>
            </a:pPr>
            <a:r>
              <a:rPr lang="en-US" altLang="en-US" sz="2400" dirty="0"/>
              <a:t>DSL connections and cable modems are broadband connections</a:t>
            </a:r>
          </a:p>
          <a:p>
            <a:pPr lvl="1" eaLnBrk="1" hangingPunct="1">
              <a:lnSpc>
                <a:spcPct val="110000"/>
              </a:lnSpc>
            </a:pPr>
            <a:r>
              <a:rPr lang="en-US" altLang="en-US" sz="2400" dirty="0"/>
              <a:t>The speed for </a:t>
            </a:r>
            <a:r>
              <a:rPr lang="en-US" altLang="en-US" sz="2400" b="1" dirty="0"/>
              <a:t>downloads</a:t>
            </a:r>
            <a:r>
              <a:rPr lang="en-US" altLang="en-US" sz="2400" dirty="0"/>
              <a:t> (getting data from the Internet to your home computer) may not be the same as </a:t>
            </a:r>
            <a:r>
              <a:rPr lang="en-US" altLang="en-US" sz="2400" b="1" dirty="0"/>
              <a:t>uploads</a:t>
            </a:r>
            <a:r>
              <a:rPr lang="en-US" altLang="en-US" sz="2400" dirty="0"/>
              <a:t> (sending data from your home computer to the Internet)</a:t>
            </a:r>
          </a:p>
          <a:p>
            <a:pPr marL="457200" marR="0" lvl="1" indent="0" algn="l" defTabSz="914400" rtl="0" eaLnBrk="1" fontAlgn="auto" latinLnBrk="0" hangingPunct="1">
              <a:lnSpc>
                <a:spcPct val="110000"/>
              </a:lnSpc>
              <a:spcBef>
                <a:spcPts val="0"/>
              </a:spcBef>
              <a:spcAft>
                <a:spcPts val="0"/>
              </a:spcAft>
              <a:buClrTx/>
              <a:buSzTx/>
              <a:buFontTx/>
              <a:buNone/>
              <a:tabLst/>
              <a:defRPr/>
            </a:pPr>
            <a:r>
              <a:rPr lang="en-US" altLang="en-US" sz="2400" dirty="0"/>
              <a:t>Internet connections : Various technologies available to connect a home computer to the Internet (ADSL, ADSL2+, VDSL2, </a:t>
            </a:r>
            <a:r>
              <a:rPr lang="en-US" altLang="en-US" sz="2400" dirty="0" err="1"/>
              <a:t>xDSL</a:t>
            </a:r>
            <a:r>
              <a:rPr lang="en-US" altLang="en-US" sz="2400" dirty="0"/>
              <a:t>, cable modem)</a:t>
            </a:r>
          </a:p>
          <a:p>
            <a:pPr lvl="1" eaLnBrk="1" hangingPunct="1">
              <a:lnSpc>
                <a:spcPct val="110000"/>
              </a:lnSpc>
            </a:pPr>
            <a:endParaRPr lang="en-US" altLang="en-US" sz="24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12</a:t>
            </a:fld>
            <a:endParaRPr lang="en-US"/>
          </a:p>
        </p:txBody>
      </p:sp>
    </p:spTree>
    <p:extLst>
      <p:ext uri="{BB962C8B-B14F-4D97-AF65-F5344CB8AC3E}">
        <p14:creationId xmlns:p14="http://schemas.microsoft.com/office/powerpoint/2010/main" val="146580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Protocols may be implemented by hardware, software, or a combination of the two. At the lowest level, a protocol defines the behavior of a hardware connection.</a:t>
            </a:r>
          </a:p>
          <a:p>
            <a:pPr marL="171450" indent="-171450">
              <a:buFont typeface="Arial" panose="020B0604020202020204" pitchFamily="34" charset="0"/>
              <a:buChar char="•"/>
            </a:pPr>
            <a:r>
              <a:rPr lang="en-US" dirty="0">
                <a:effectLst/>
              </a:rPr>
              <a:t>The </a:t>
            </a:r>
            <a:r>
              <a:rPr lang="en-US" b="1" dirty="0">
                <a:effectLst/>
              </a:rPr>
              <a:t>Dynamic Host Configuration Protocol</a:t>
            </a:r>
            <a:r>
              <a:rPr lang="en-US" dirty="0">
                <a:effectLst/>
              </a:rPr>
              <a:t> (</a:t>
            </a:r>
            <a:r>
              <a:rPr lang="en-US" b="1" dirty="0">
                <a:effectLst/>
              </a:rPr>
              <a:t>DHCP</a:t>
            </a:r>
            <a:r>
              <a:rPr lang="en-US" dirty="0">
                <a:effectLst/>
              </a:rPr>
              <a:t>) is a standardized </a:t>
            </a:r>
            <a:r>
              <a:rPr lang="en-US" dirty="0">
                <a:effectLst/>
                <a:hlinkClick r:id="rId3" tooltip="Network protocol"/>
              </a:rPr>
              <a:t>network protocol</a:t>
            </a:r>
            <a:r>
              <a:rPr lang="en-US" dirty="0">
                <a:effectLst/>
              </a:rPr>
              <a:t> used on </a:t>
            </a:r>
            <a:r>
              <a:rPr lang="en-US" dirty="0">
                <a:effectLst/>
                <a:hlinkClick r:id="rId4" tooltip="Internet Protocol"/>
              </a:rPr>
              <a:t>Internet Protocol</a:t>
            </a:r>
            <a:r>
              <a:rPr lang="en-US" dirty="0">
                <a:effectLst/>
              </a:rPr>
              <a:t> (IP) networks for dynamically distributing network configuration parameters, such as </a:t>
            </a:r>
            <a:r>
              <a:rPr lang="en-US" dirty="0">
                <a:effectLst/>
                <a:hlinkClick r:id="rId5" tooltip="IP address"/>
              </a:rPr>
              <a:t>IP addresses</a:t>
            </a:r>
            <a:r>
              <a:rPr lang="en-US" dirty="0">
                <a:effectLst/>
              </a:rPr>
              <a:t> for interfaces and services.</a:t>
            </a:r>
          </a:p>
          <a:p>
            <a:pPr marL="171450" indent="-171450">
              <a:buFont typeface="Arial" panose="020B0604020202020204" pitchFamily="34" charset="0"/>
              <a:buChar char="•"/>
            </a:pPr>
            <a:r>
              <a:rPr lang="en-US" dirty="0">
                <a:effectLst/>
              </a:rPr>
              <a:t>The </a:t>
            </a:r>
            <a:r>
              <a:rPr lang="en-US" b="1" dirty="0">
                <a:effectLst/>
              </a:rPr>
              <a:t>Domain Name System</a:t>
            </a:r>
            <a:r>
              <a:rPr lang="en-US" dirty="0">
                <a:effectLst/>
              </a:rPr>
              <a:t> (</a:t>
            </a:r>
            <a:r>
              <a:rPr lang="en-US" b="1" dirty="0">
                <a:effectLst/>
              </a:rPr>
              <a:t>DNS</a:t>
            </a:r>
            <a:r>
              <a:rPr lang="en-US" dirty="0">
                <a:effectLst/>
              </a:rPr>
              <a:t>) is a </a:t>
            </a:r>
            <a:r>
              <a:rPr lang="en-US" dirty="0">
                <a:effectLst/>
                <a:hlinkClick r:id="rId6" tooltip="Hierarchical"/>
              </a:rPr>
              <a:t>hierarchical</a:t>
            </a:r>
            <a:r>
              <a:rPr lang="en-US" dirty="0">
                <a:effectLst/>
              </a:rPr>
              <a:t> decentralized naming system for computers, services, or any resource connected to the </a:t>
            </a:r>
            <a:r>
              <a:rPr lang="en-US" dirty="0">
                <a:effectLst/>
                <a:hlinkClick r:id="rId7" tooltip="Internet"/>
              </a:rPr>
              <a:t>Internet</a:t>
            </a:r>
            <a:r>
              <a:rPr lang="en-US" dirty="0">
                <a:effectLst/>
              </a:rPr>
              <a:t> or a </a:t>
            </a:r>
            <a:r>
              <a:rPr lang="en-US" dirty="0">
                <a:effectLst/>
                <a:hlinkClick r:id="rId8" tooltip="Private network"/>
              </a:rPr>
              <a:t>private network</a:t>
            </a:r>
            <a:r>
              <a:rPr lang="en-US" dirty="0">
                <a:effectLst/>
              </a:rPr>
              <a:t>. </a:t>
            </a:r>
          </a:p>
          <a:p>
            <a:pPr marL="171450" indent="-171450">
              <a:buFont typeface="Arial" panose="020B0604020202020204" pitchFamily="34" charset="0"/>
              <a:buChar char="•"/>
            </a:pPr>
            <a:r>
              <a:rPr lang="en-US" dirty="0">
                <a:effectLst/>
              </a:rPr>
              <a:t>The </a:t>
            </a:r>
            <a:r>
              <a:rPr lang="en-US" b="1" dirty="0">
                <a:effectLst/>
              </a:rPr>
              <a:t>File Transfer Protocol</a:t>
            </a:r>
            <a:r>
              <a:rPr lang="en-US" dirty="0">
                <a:effectLst/>
              </a:rPr>
              <a:t> (</a:t>
            </a:r>
            <a:r>
              <a:rPr lang="en-US" b="1" dirty="0">
                <a:effectLst/>
              </a:rPr>
              <a:t>FTP</a:t>
            </a:r>
            <a:r>
              <a:rPr lang="en-US" dirty="0">
                <a:effectLst/>
              </a:rPr>
              <a:t>) is a standard </a:t>
            </a:r>
            <a:r>
              <a:rPr lang="en-US" dirty="0">
                <a:effectLst/>
                <a:hlinkClick r:id="rId3" tooltip="Network protocol"/>
              </a:rPr>
              <a:t>network protocol</a:t>
            </a:r>
            <a:r>
              <a:rPr lang="en-US" dirty="0">
                <a:effectLst/>
              </a:rPr>
              <a:t> used to transfer </a:t>
            </a:r>
            <a:r>
              <a:rPr lang="en-US" dirty="0">
                <a:effectLst/>
                <a:hlinkClick r:id="rId9" tooltip="Computer file"/>
              </a:rPr>
              <a:t>computer files</a:t>
            </a:r>
            <a:r>
              <a:rPr lang="en-US" dirty="0">
                <a:effectLst/>
              </a:rPr>
              <a:t> between </a:t>
            </a:r>
            <a:r>
              <a:rPr lang="en-US" dirty="0">
                <a:effectLst/>
                <a:hlinkClick r:id="rId10" tooltip="Client–server model"/>
              </a:rPr>
              <a:t>a client and server</a:t>
            </a:r>
            <a:r>
              <a:rPr lang="en-US" dirty="0">
                <a:effectLst/>
              </a:rPr>
              <a:t> on a </a:t>
            </a:r>
            <a:r>
              <a:rPr lang="en-US" dirty="0">
                <a:effectLst/>
                <a:hlinkClick r:id="rId11" tooltip="Computer network"/>
              </a:rPr>
              <a:t>computer network</a:t>
            </a:r>
            <a:r>
              <a:rPr lang="en-US" dirty="0">
                <a:effectLst/>
              </a:rPr>
              <a:t>.</a:t>
            </a:r>
          </a:p>
          <a:p>
            <a:pPr marL="171450" indent="-171450">
              <a:buFont typeface="Arial" panose="020B0604020202020204" pitchFamily="34" charset="0"/>
              <a:buChar char="•"/>
            </a:pPr>
            <a:r>
              <a:rPr lang="en-US" dirty="0">
                <a:effectLst/>
              </a:rPr>
              <a:t>HTTP is the foundation of data communication for the </a:t>
            </a:r>
            <a:r>
              <a:rPr lang="en-US" dirty="0">
                <a:effectLst/>
                <a:hlinkClick r:id="rId12" tooltip="World Wide Web"/>
              </a:rPr>
              <a:t>World Wide Web</a:t>
            </a:r>
            <a:r>
              <a:rPr lang="en-US" dirty="0">
                <a:effectLst/>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16</a:t>
            </a:fld>
            <a:endParaRPr lang="en-US"/>
          </a:p>
        </p:txBody>
      </p:sp>
    </p:spTree>
    <p:extLst>
      <p:ext uri="{BB962C8B-B14F-4D97-AF65-F5344CB8AC3E}">
        <p14:creationId xmlns:p14="http://schemas.microsoft.com/office/powerpoint/2010/main" val="22068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The </a:t>
            </a:r>
            <a:r>
              <a:rPr lang="en-US" b="1" dirty="0">
                <a:effectLst/>
              </a:rPr>
              <a:t>Internet Protocol</a:t>
            </a:r>
            <a:r>
              <a:rPr lang="en-US" dirty="0">
                <a:effectLst/>
              </a:rPr>
              <a:t> (</a:t>
            </a:r>
            <a:r>
              <a:rPr lang="en-US" b="1" dirty="0">
                <a:effectLst/>
              </a:rPr>
              <a:t>IP</a:t>
            </a:r>
            <a:r>
              <a:rPr lang="en-US" dirty="0">
                <a:effectLst/>
              </a:rPr>
              <a:t>) is the principal </a:t>
            </a:r>
            <a:r>
              <a:rPr lang="en-US" dirty="0">
                <a:effectLst/>
                <a:hlinkClick r:id="rId3" tooltip="Communications protocol"/>
              </a:rPr>
              <a:t>communications protocol</a:t>
            </a:r>
            <a:r>
              <a:rPr lang="en-US" dirty="0">
                <a:effectLst/>
              </a:rPr>
              <a:t> in the </a:t>
            </a:r>
            <a:r>
              <a:rPr lang="en-US" dirty="0">
                <a:effectLst/>
                <a:hlinkClick r:id="rId4" tooltip="Internet protocol suite"/>
              </a:rPr>
              <a:t>Internet protocol suite</a:t>
            </a:r>
            <a:r>
              <a:rPr lang="en-US" dirty="0">
                <a:effectLst/>
              </a:rPr>
              <a:t> for relaying </a:t>
            </a:r>
            <a:r>
              <a:rPr lang="en-US" dirty="0">
                <a:effectLst/>
                <a:hlinkClick r:id="rId5" tooltip="Datagram"/>
              </a:rPr>
              <a:t>datagrams</a:t>
            </a:r>
            <a:r>
              <a:rPr lang="en-US" dirty="0">
                <a:effectLst/>
              </a:rPr>
              <a:t> across network boundaries. Its </a:t>
            </a:r>
            <a:r>
              <a:rPr lang="en-US" dirty="0">
                <a:effectLst/>
                <a:hlinkClick r:id="rId6" tooltip="Routing"/>
              </a:rPr>
              <a:t>routing</a:t>
            </a:r>
            <a:r>
              <a:rPr lang="en-US" dirty="0">
                <a:effectLst/>
              </a:rPr>
              <a:t> function enables </a:t>
            </a:r>
            <a:r>
              <a:rPr lang="en-US" dirty="0">
                <a:effectLst/>
                <a:hlinkClick r:id="rId7" tooltip="Internetwork"/>
              </a:rPr>
              <a:t>internetworking</a:t>
            </a:r>
            <a:r>
              <a:rPr lang="en-US" dirty="0">
                <a:effectLst/>
              </a:rPr>
              <a:t>, and essentially establishes the </a:t>
            </a:r>
            <a:r>
              <a:rPr lang="en-US" dirty="0">
                <a:effectLst/>
                <a:hlinkClick r:id="rId8" tooltip="Internet"/>
              </a:rPr>
              <a:t>Internet</a:t>
            </a:r>
            <a:r>
              <a:rPr lang="en-US" dirty="0">
                <a:effectLst/>
              </a:rPr>
              <a:t>.</a:t>
            </a:r>
          </a:p>
          <a:p>
            <a:pPr rtl="0"/>
            <a:r>
              <a:rPr lang="en-US" dirty="0">
                <a:effectLst/>
              </a:rPr>
              <a:t>IP has the task of delivering </a:t>
            </a:r>
            <a:r>
              <a:rPr lang="en-US" dirty="0">
                <a:effectLst/>
                <a:hlinkClick r:id="rId9" tooltip="Packet (information technology)"/>
              </a:rPr>
              <a:t>packets</a:t>
            </a:r>
            <a:r>
              <a:rPr lang="en-US" dirty="0">
                <a:effectLst/>
              </a:rPr>
              <a:t> from the source </a:t>
            </a:r>
            <a:r>
              <a:rPr lang="en-US" dirty="0">
                <a:effectLst/>
                <a:hlinkClick r:id="rId10" tooltip="Host (network)"/>
              </a:rPr>
              <a:t>host</a:t>
            </a:r>
            <a:r>
              <a:rPr lang="en-US" dirty="0">
                <a:effectLst/>
              </a:rPr>
              <a:t> to the destination host solely based on the </a:t>
            </a:r>
            <a:r>
              <a:rPr lang="en-US" dirty="0">
                <a:effectLst/>
                <a:hlinkClick r:id="rId11" tooltip="IP address"/>
              </a:rPr>
              <a:t>IP addresses</a:t>
            </a:r>
            <a:r>
              <a:rPr lang="en-US" dirty="0">
                <a:effectLst/>
              </a:rPr>
              <a:t> in the packet </a:t>
            </a:r>
            <a:r>
              <a:rPr lang="en-US" dirty="0">
                <a:effectLst/>
                <a:hlinkClick r:id="rId12" tooltip="Header (computing)"/>
              </a:rPr>
              <a:t>headers</a:t>
            </a:r>
            <a:r>
              <a:rPr lang="en-US" dirty="0">
                <a:effectLst/>
              </a:rPr>
              <a:t>. For this purpose, IP defines packet structures that </a:t>
            </a:r>
            <a:r>
              <a:rPr lang="en-US" dirty="0">
                <a:effectLst/>
                <a:hlinkClick r:id="rId13" tooltip="Encapsulation (networking)"/>
              </a:rPr>
              <a:t>encapsulate</a:t>
            </a:r>
            <a:r>
              <a:rPr lang="en-US" dirty="0">
                <a:effectLst/>
              </a:rPr>
              <a:t> the data to be delivered. It also defines addressing methods that are used to label the datagram with source and destination information.</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17</a:t>
            </a:fld>
            <a:endParaRPr lang="en-US"/>
          </a:p>
        </p:txBody>
      </p:sp>
    </p:spTree>
    <p:extLst>
      <p:ext uri="{BB962C8B-B14F-4D97-AF65-F5344CB8AC3E}">
        <p14:creationId xmlns:p14="http://schemas.microsoft.com/office/powerpoint/2010/main" val="20083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256863-7C30-46DF-B9AF-34071F7A7FAC}"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28808-8132-4486-860D-A7D871AFA221}"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871D3A-3242-455C-8EB7-8EA1B53FDF39}"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7BF7-A505-436E-8066-7A568D3B64DE}"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80074-416A-42FC-8073-CB4D6F1A5EFA}"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EB2BE3D-CD04-4D8E-ABC4-3077070BC398}"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7B579-2764-4CA4-AB46-4509FFE24145}" type="datetime4">
              <a:rPr lang="en-US" smtClean="0"/>
              <a:t>April 23, 2018</a:t>
            </a:fld>
            <a:endParaRPr lang="en-US"/>
          </a:p>
        </p:txBody>
      </p:sp>
      <p:sp>
        <p:nvSpPr>
          <p:cNvPr id="8" name="Footer Placeholder 7"/>
          <p:cNvSpPr>
            <a:spLocks noGrp="1"/>
          </p:cNvSpPr>
          <p:nvPr>
            <p:ph type="ftr" sz="quarter" idx="11"/>
          </p:nvPr>
        </p:nvSpPr>
        <p:spPr/>
        <p:txBody>
          <a:bodyPr/>
          <a:lstStyle/>
          <a:p>
            <a:r>
              <a:rPr lang="en-US" smtClean="0"/>
              <a:t>info@shola.com; www.shola.com </a:t>
            </a:r>
            <a:endParaRPr lang="en-US"/>
          </a:p>
        </p:txBody>
      </p:sp>
      <p:sp>
        <p:nvSpPr>
          <p:cNvPr id="9" name="Slide Number Placeholder 8"/>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A6344-827F-4511-8CA5-0E86AAE9E049}" type="datetime4">
              <a:rPr lang="en-US" smtClean="0"/>
              <a:t>April 23, 2018</a:t>
            </a:fld>
            <a:endParaRPr lang="en-US"/>
          </a:p>
        </p:txBody>
      </p:sp>
      <p:sp>
        <p:nvSpPr>
          <p:cNvPr id="4" name="Footer Placeholder 3"/>
          <p:cNvSpPr>
            <a:spLocks noGrp="1"/>
          </p:cNvSpPr>
          <p:nvPr>
            <p:ph type="ftr" sz="quarter" idx="11"/>
          </p:nvPr>
        </p:nvSpPr>
        <p:spPr/>
        <p:txBody>
          <a:bodyPr/>
          <a:lstStyle/>
          <a:p>
            <a:r>
              <a:rPr lang="en-US" smtClean="0"/>
              <a:t>info@shola.com; www.shola.com </a:t>
            </a:r>
            <a:endParaRPr lang="en-US"/>
          </a:p>
        </p:txBody>
      </p:sp>
      <p:sp>
        <p:nvSpPr>
          <p:cNvPr id="5" name="Slide Number Placeholder 4"/>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B4AD136-6BC5-40D9-B9EB-55BAB40D7A38}" type="datetime4">
              <a:rPr lang="en-US" smtClean="0"/>
              <a:t>April 23, 2018</a:t>
            </a:fld>
            <a:endParaRPr lang="en-US"/>
          </a:p>
        </p:txBody>
      </p:sp>
      <p:sp>
        <p:nvSpPr>
          <p:cNvPr id="3" name="Footer Placeholder 2"/>
          <p:cNvSpPr>
            <a:spLocks noGrp="1"/>
          </p:cNvSpPr>
          <p:nvPr>
            <p:ph type="ftr" sz="quarter" idx="11"/>
          </p:nvPr>
        </p:nvSpPr>
        <p:spPr/>
        <p:txBody>
          <a:bodyPr/>
          <a:lstStyle/>
          <a:p>
            <a:r>
              <a:rPr lang="en-US" smtClean="0"/>
              <a:t>info@shola.com; www.shola.com </a:t>
            </a:r>
            <a:endParaRPr lang="en-US"/>
          </a:p>
        </p:txBody>
      </p:sp>
      <p:sp>
        <p:nvSpPr>
          <p:cNvPr id="4" name="Slide Number Placeholder 3"/>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22A446-2228-444B-BDE1-D0FD04320127}"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7E0BC-C8B0-4458-A0D9-197834382D74}"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1B5E3743-EA02-481E-BBF0-9218D1E0B210}" type="datetime4">
              <a:rPr lang="en-US" smtClean="0"/>
              <a:t>April 23, 2018</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info@shola.com; www.shola.com </a:t>
            </a:r>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DB45755-0A14-4647-8EA4-71782B0C02B0}"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cmag.com/encyclopedia/term/41220/dhc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408671"/>
            <a:ext cx="7851648" cy="3226904"/>
          </a:xfrm>
        </p:spPr>
        <p:txBody>
          <a:bodyPr>
            <a:noAutofit/>
          </a:bodyPr>
          <a:lstStyle/>
          <a:p>
            <a:pPr algn="ctr" eaLnBrk="1" fontAlgn="auto" hangingPunct="1">
              <a:spcAft>
                <a:spcPts val="0"/>
              </a:spcAft>
              <a:defRPr/>
            </a:pPr>
            <a:r>
              <a:rPr lang="en-US" sz="19900" dirty="0">
                <a:solidFill>
                  <a:srgbClr val="00B0F0"/>
                </a:solidFill>
              </a:rPr>
              <a:t/>
            </a:r>
            <a:br>
              <a:rPr lang="en-US" sz="19900" dirty="0">
                <a:solidFill>
                  <a:srgbClr val="00B0F0"/>
                </a:solidFill>
              </a:rPr>
            </a:br>
            <a:r>
              <a:rPr lang="en-US" sz="5400" dirty="0">
                <a:solidFill>
                  <a:srgbClr val="00B0F0"/>
                </a:solidFill>
              </a:rPr>
              <a:t>MS SQL 2012 Database Administration Training</a:t>
            </a:r>
            <a:br>
              <a:rPr lang="en-US" sz="5400" dirty="0">
                <a:solidFill>
                  <a:srgbClr val="00B0F0"/>
                </a:solidFill>
              </a:rPr>
            </a:br>
            <a:r>
              <a:rPr lang="en-US" sz="5400" dirty="0">
                <a:solidFill>
                  <a:srgbClr val="00B0F0"/>
                </a:solidFill>
              </a:rPr>
              <a:t>by </a:t>
            </a:r>
            <a:br>
              <a:rPr lang="en-US" sz="5400" dirty="0">
                <a:solidFill>
                  <a:srgbClr val="00B0F0"/>
                </a:solidFill>
              </a:rPr>
            </a:br>
            <a:r>
              <a:rPr lang="en-US" sz="5400" dirty="0">
                <a:solidFill>
                  <a:srgbClr val="00B0F0"/>
                </a:solidFill>
              </a:rPr>
              <a:t>Sholla Corporation  </a:t>
            </a:r>
          </a:p>
        </p:txBody>
      </p:sp>
      <p:sp>
        <p:nvSpPr>
          <p:cNvPr id="8" name="Footer Placeholder 7"/>
          <p:cNvSpPr>
            <a:spLocks noGrp="1"/>
          </p:cNvSpPr>
          <p:nvPr>
            <p:ph type="ftr" sz="quarter" idx="11"/>
          </p:nvPr>
        </p:nvSpPr>
        <p:spPr/>
        <p:txBody>
          <a:bodyPr/>
          <a:lstStyle/>
          <a:p>
            <a:pPr>
              <a:defRPr/>
            </a:pPr>
            <a:r>
              <a:rPr lang="en-US">
                <a:solidFill>
                  <a:schemeClr val="tx1"/>
                </a:solidFill>
              </a:rPr>
              <a:t>info@shola.com; www.shola.com </a:t>
            </a:r>
          </a:p>
        </p:txBody>
      </p:sp>
      <p:sp>
        <p:nvSpPr>
          <p:cNvPr id="11" name="Rectangle 10"/>
          <p:cNvSpPr/>
          <p:nvPr/>
        </p:nvSpPr>
        <p:spPr>
          <a:xfrm>
            <a:off x="8684592" y="5015762"/>
            <a:ext cx="3048000" cy="923330"/>
          </a:xfrm>
          <a:prstGeom prst="rect">
            <a:avLst/>
          </a:prstGeom>
        </p:spPr>
        <p:txBody>
          <a:bodyPr wrap="square">
            <a:spAutoFit/>
          </a:bodyPr>
          <a:lstStyle/>
          <a:p>
            <a:endParaRPr lang="en-US" dirty="0"/>
          </a:p>
          <a:p>
            <a:r>
              <a:rPr lang="en-US" b="1" i="1" dirty="0"/>
              <a:t>8204 Fenton Street</a:t>
            </a:r>
          </a:p>
          <a:p>
            <a:r>
              <a:rPr lang="en-US" b="1" i="1" dirty="0"/>
              <a:t>Silver Spring, MD 20910</a:t>
            </a:r>
          </a:p>
        </p:txBody>
      </p:sp>
      <p:pic>
        <p:nvPicPr>
          <p:cNvPr id="6" name="Picture 5"/>
          <p:cNvPicPr>
            <a:picLocks noChangeAspect="1"/>
          </p:cNvPicPr>
          <p:nvPr/>
        </p:nvPicPr>
        <p:blipFill>
          <a:blip r:embed="rId2"/>
          <a:stretch>
            <a:fillRect/>
          </a:stretch>
        </p:blipFill>
        <p:spPr>
          <a:xfrm>
            <a:off x="1" y="0"/>
            <a:ext cx="1671242" cy="759655"/>
          </a:xfrm>
          <a:prstGeom prst="rect">
            <a:avLst/>
          </a:prstGeom>
        </p:spPr>
      </p:pic>
    </p:spTree>
    <p:extLst>
      <p:ext uri="{BB962C8B-B14F-4D97-AF65-F5344CB8AC3E}">
        <p14:creationId xmlns:p14="http://schemas.microsoft.com/office/powerpoint/2010/main" val="32094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4719" y="1971041"/>
            <a:ext cx="7429595" cy="4072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5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232908"/>
            <a:ext cx="10515600" cy="5450916"/>
          </a:xfrm>
        </p:spPr>
        <p:txBody>
          <a:bodyPr>
            <a:normAutofit/>
          </a:bodyPr>
          <a:lstStyle/>
          <a:p>
            <a:pPr lvl="1"/>
            <a:r>
              <a:rPr lang="en-US" altLang="en-US" sz="3000" dirty="0">
                <a:solidFill>
                  <a:schemeClr val="tx1"/>
                </a:solidFill>
              </a:rPr>
              <a:t>Often one particular node on a LAN is set up to serve as a </a:t>
            </a:r>
            <a:r>
              <a:rPr lang="en-US" altLang="en-US" sz="3000" b="1" u="sng" dirty="0">
                <a:solidFill>
                  <a:schemeClr val="tx1"/>
                </a:solidFill>
              </a:rPr>
              <a:t>gateway</a:t>
            </a:r>
            <a:r>
              <a:rPr lang="en-US" altLang="en-US" sz="3000" b="1" dirty="0">
                <a:solidFill>
                  <a:schemeClr val="tx1"/>
                </a:solidFill>
              </a:rPr>
              <a:t> </a:t>
            </a:r>
            <a:r>
              <a:rPr lang="en-US" altLang="en-US" sz="3000" dirty="0">
                <a:solidFill>
                  <a:schemeClr val="tx1"/>
                </a:solidFill>
              </a:rPr>
              <a:t>to handle all communication going between that LAN and other networks</a:t>
            </a:r>
          </a:p>
          <a:p>
            <a:pPr lvl="1"/>
            <a:r>
              <a:rPr lang="en-US" altLang="en-US" sz="3000" dirty="0">
                <a:solidFill>
                  <a:schemeClr val="tx1"/>
                </a:solidFill>
              </a:rPr>
              <a:t>Communication between networks is called internetworking</a:t>
            </a:r>
          </a:p>
          <a:p>
            <a:pPr mar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77761" y="315315"/>
            <a:ext cx="8413652" cy="523998"/>
          </a:xfrm>
        </p:spPr>
        <p:txBody>
          <a:bodyPr>
            <a:noAutofit/>
          </a:bodyPr>
          <a:lstStyle/>
          <a:p>
            <a:pPr lvl="1" algn="l" rtl="0">
              <a:lnSpc>
                <a:spcPct val="90000"/>
              </a:lnSpc>
              <a:spcBef>
                <a:spcPct val="0"/>
              </a:spcBef>
            </a:pPr>
            <a:r>
              <a:rPr lang="en-US" sz="3500" b="1" kern="1200" dirty="0" err="1" smtClean="0">
                <a:solidFill>
                  <a:schemeClr val="bg1"/>
                </a:solidFill>
                <a:latin typeface="+mn-lt"/>
                <a:ea typeface="+mn-ea"/>
                <a:cs typeface="+mn-cs"/>
              </a:rPr>
              <a:t>Geteway</a:t>
            </a:r>
            <a:endParaRPr lang="en-US" sz="3500" b="1" dirty="0">
              <a:solidFill>
                <a:schemeClr val="bg1"/>
              </a:solidFill>
            </a:endParaRPr>
          </a:p>
        </p:txBody>
      </p:sp>
      <p:cxnSp>
        <p:nvCxnSpPr>
          <p:cNvPr id="9" name="Straight Connector 8"/>
          <p:cNvCxnSpPr/>
          <p:nvPr/>
        </p:nvCxnSpPr>
        <p:spPr>
          <a:xfrm>
            <a:off x="1012613" y="736990"/>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09094" y="3521345"/>
            <a:ext cx="4668078" cy="2909531"/>
            <a:chOff x="4038600" y="3582305"/>
            <a:chExt cx="4284663" cy="2909531"/>
          </a:xfrm>
        </p:grpSpPr>
        <p:pic>
          <p:nvPicPr>
            <p:cNvPr id="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582305"/>
              <a:ext cx="4284663" cy="267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147930" y="6122504"/>
              <a:ext cx="3260035"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40791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fontScale="85000" lnSpcReduction="10000"/>
          </a:bodyPr>
          <a:lstStyle/>
          <a:p>
            <a:pPr marL="0" indent="0">
              <a:buNone/>
            </a:pPr>
            <a:r>
              <a:rPr lang="en-US" altLang="en-US" sz="3600" dirty="0" smtClean="0">
                <a:solidFill>
                  <a:schemeClr val="tx1"/>
                </a:solidFill>
              </a:rPr>
              <a:t>Well</a:t>
            </a:r>
            <a:r>
              <a:rPr lang="en-US" altLang="en-US" sz="3600" dirty="0">
                <a:solidFill>
                  <a:schemeClr val="tx1"/>
                </a:solidFill>
              </a:rPr>
              <a:t>, nobody does. No single person or company owns the Internet or even controls it entirely. As a wide-area network, it is made up of many smaller networks. These smaller networks are often owned and managed by a person or organization. The Internet, then, is really defined by how connections can be made between these networks.	</a:t>
            </a:r>
          </a:p>
          <a:p>
            <a:r>
              <a:rPr lang="en-US" altLang="en-US" sz="3600" b="1" dirty="0">
                <a:solidFill>
                  <a:schemeClr val="tx1"/>
                </a:solidFill>
              </a:rPr>
              <a:t>Internet backbone</a:t>
            </a:r>
            <a:r>
              <a:rPr lang="en-US" altLang="en-US" sz="3600" dirty="0">
                <a:solidFill>
                  <a:schemeClr val="tx1"/>
                </a:solidFill>
              </a:rPr>
              <a:t>  A set of high-speed networks that carry Internet traffic. These networks are provided by companies such as AT&amp;T, …</a:t>
            </a:r>
          </a:p>
          <a:p>
            <a:r>
              <a:rPr lang="en-US" altLang="en-US" sz="3600" b="1" dirty="0">
                <a:solidFill>
                  <a:schemeClr val="tx1"/>
                </a:solidFill>
              </a:rPr>
              <a:t>Internet service provider (ISP)</a:t>
            </a:r>
            <a:r>
              <a:rPr lang="en-US" altLang="en-US" sz="3600" dirty="0">
                <a:solidFill>
                  <a:schemeClr val="tx1"/>
                </a:solidFill>
              </a:rPr>
              <a:t>  A company that provides other companies or individuals with access to the Internet</a:t>
            </a:r>
          </a:p>
          <a:p>
            <a:endParaRPr lang="en-US" sz="36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20223" y="355955"/>
            <a:ext cx="8413652" cy="523998"/>
          </a:xfrm>
        </p:spPr>
        <p:txBody>
          <a:bodyPr>
            <a:noAutofit/>
          </a:bodyPr>
          <a:lstStyle/>
          <a:p>
            <a:pPr marL="0" lvl="0" indent="0" algn="l"/>
            <a:r>
              <a:rPr lang="en-US" sz="3600" b="1" dirty="0">
                <a:solidFill>
                  <a:schemeClr val="bg1"/>
                </a:solidFill>
              </a:rPr>
              <a:t>Internet :</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40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a:lnSpc>
                <a:spcPct val="110000"/>
              </a:lnSpc>
            </a:pPr>
            <a:r>
              <a:rPr lang="en-US" altLang="en-US" b="1" dirty="0">
                <a:solidFill>
                  <a:schemeClr val="tx1"/>
                </a:solidFill>
              </a:rPr>
              <a:t>Broadband  </a:t>
            </a:r>
            <a:r>
              <a:rPr lang="en-US" altLang="en-US" dirty="0">
                <a:solidFill>
                  <a:schemeClr val="tx1"/>
                </a:solidFill>
              </a:rPr>
              <a:t>A connection in which transfer speeds are faster than 380 bits per second</a:t>
            </a:r>
          </a:p>
          <a:p>
            <a:pPr lvl="1">
              <a:lnSpc>
                <a:spcPct val="110000"/>
              </a:lnSpc>
            </a:pPr>
            <a:r>
              <a:rPr lang="en-US" altLang="en-US" dirty="0" smtClean="0">
                <a:solidFill>
                  <a:schemeClr val="tx1"/>
                </a:solidFill>
              </a:rPr>
              <a:t>Digital Subscriber Line (DSL) </a:t>
            </a:r>
            <a:r>
              <a:rPr lang="en-US" altLang="en-US" dirty="0">
                <a:solidFill>
                  <a:schemeClr val="tx1"/>
                </a:solidFill>
              </a:rPr>
              <a:t>connections and cable modems are broadband connections</a:t>
            </a:r>
          </a:p>
          <a:p>
            <a:pPr lvl="1">
              <a:lnSpc>
                <a:spcPct val="110000"/>
              </a:lnSpc>
            </a:pPr>
            <a:r>
              <a:rPr lang="en-US" altLang="en-US" dirty="0">
                <a:solidFill>
                  <a:schemeClr val="tx1"/>
                </a:solidFill>
              </a:rPr>
              <a:t>The speed for </a:t>
            </a:r>
            <a:r>
              <a:rPr lang="en-US" altLang="en-US" b="1" dirty="0">
                <a:solidFill>
                  <a:schemeClr val="tx1"/>
                </a:solidFill>
              </a:rPr>
              <a:t>downloads</a:t>
            </a:r>
            <a:r>
              <a:rPr lang="en-US" altLang="en-US" dirty="0">
                <a:solidFill>
                  <a:schemeClr val="tx1"/>
                </a:solidFill>
              </a:rPr>
              <a:t> (getting data from the Internet to your home computer) may not be the same as </a:t>
            </a:r>
            <a:r>
              <a:rPr lang="en-US" altLang="en-US" b="1" dirty="0">
                <a:solidFill>
                  <a:schemeClr val="tx1"/>
                </a:solidFill>
              </a:rPr>
              <a:t>uploads</a:t>
            </a:r>
            <a:r>
              <a:rPr lang="en-US" altLang="en-US" dirty="0">
                <a:solidFill>
                  <a:schemeClr val="tx1"/>
                </a:solidFill>
              </a:rPr>
              <a:t> (sending data from your home computer to the Internet</a:t>
            </a:r>
            <a:r>
              <a:rPr lang="en-US" altLang="en-US" dirty="0" smtClean="0">
                <a:solidFill>
                  <a:schemeClr val="tx1"/>
                </a:solidFill>
              </a:rPr>
              <a:t>)</a:t>
            </a:r>
          </a:p>
          <a:p>
            <a:pPr marL="457200" lvl="1" indent="0">
              <a:lnSpc>
                <a:spcPct val="110000"/>
              </a:lnSpc>
              <a:buNone/>
            </a:pPr>
            <a:endParaRPr lang="en-US" altLang="en-US" dirty="0">
              <a:solidFill>
                <a:schemeClr val="tx1"/>
              </a:solidFill>
            </a:endParaRPr>
          </a:p>
          <a:p>
            <a:pPr marL="0" lvl="0" indent="0">
              <a:buNone/>
            </a:pPr>
            <a:endParaRPr lang="en-US" sz="32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74783" y="366115"/>
            <a:ext cx="8413652" cy="523998"/>
          </a:xfrm>
        </p:spPr>
        <p:txBody>
          <a:bodyPr>
            <a:noAutofit/>
          </a:bodyPr>
          <a:lstStyle/>
          <a:p>
            <a:pPr lvl="1" algn="l" rtl="0">
              <a:lnSpc>
                <a:spcPct val="90000"/>
              </a:lnSpc>
              <a:spcBef>
                <a:spcPct val="0"/>
              </a:spcBef>
            </a:pPr>
            <a:r>
              <a:rPr lang="en-US" altLang="en-US" sz="3200" b="1" dirty="0">
                <a:solidFill>
                  <a:schemeClr val="bg1"/>
                </a:solidFill>
              </a:rPr>
              <a:t>Internet Connections</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dirty="0"/>
              <a:t>There are two type of network communication : </a:t>
            </a:r>
          </a:p>
          <a:p>
            <a:pPr marL="971550" lvl="1" indent="-514350">
              <a:buFont typeface="+mj-lt"/>
              <a:buAutoNum type="arabicPeriod"/>
            </a:pPr>
            <a:r>
              <a:rPr lang="en-US" dirty="0"/>
              <a:t>Peer-to-Peer (P2P)</a:t>
            </a:r>
          </a:p>
          <a:p>
            <a:pPr marL="971550" lvl="1" indent="-514350">
              <a:buFont typeface="+mj-lt"/>
              <a:buAutoNum type="arabicPeriod"/>
            </a:pPr>
            <a:r>
              <a:rPr lang="en-US" dirty="0"/>
              <a:t>Client-Server </a:t>
            </a:r>
          </a:p>
          <a:p>
            <a:pPr marL="0" indent="0">
              <a:buNone/>
            </a:pPr>
            <a:r>
              <a:rPr lang="en-US" dirty="0"/>
              <a:t>P2P</a:t>
            </a:r>
          </a:p>
          <a:p>
            <a:pPr lvl="1"/>
            <a:r>
              <a:rPr lang="en-US" altLang="en-US" dirty="0"/>
              <a:t>Network built and sustained by resources of each participant</a:t>
            </a:r>
          </a:p>
          <a:p>
            <a:pPr lvl="1"/>
            <a:r>
              <a:rPr lang="en-US" altLang="en-US" dirty="0"/>
              <a:t>Peers act as both client and server</a:t>
            </a:r>
          </a:p>
          <a:p>
            <a:pPr lvl="1"/>
            <a:r>
              <a:rPr lang="en-US" altLang="en-US" dirty="0"/>
              <a:t>Issues: </a:t>
            </a:r>
          </a:p>
          <a:p>
            <a:pPr lvl="2"/>
            <a:r>
              <a:rPr lang="en-US" altLang="en-US" dirty="0"/>
              <a:t>volatility, scalability, legality</a:t>
            </a:r>
          </a:p>
          <a:p>
            <a:pPr marL="457200" lvl="1" indent="0">
              <a:buNone/>
            </a:pPr>
            <a:endParaRPr lang="en-US" dirty="0"/>
          </a:p>
          <a:p>
            <a:pPr marL="457200" lvl="1" indent="0">
              <a:buNone/>
            </a:pPr>
            <a:endParaRPr lang="en-US"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15423" y="37627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 Networking Communications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descr="p2p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170" y="4121836"/>
            <a:ext cx="4550682" cy="232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8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dirty="0"/>
              <a:t>2:  Client – Server</a:t>
            </a:r>
          </a:p>
          <a:p>
            <a:pPr lvl="1"/>
            <a:r>
              <a:rPr lang="en-US" altLang="en-US" dirty="0"/>
              <a:t>Clients specialize in user interface</a:t>
            </a:r>
          </a:p>
          <a:p>
            <a:pPr lvl="1"/>
            <a:r>
              <a:rPr lang="en-US" altLang="en-US" dirty="0"/>
              <a:t>Servers specialize in managing data and application logic</a:t>
            </a:r>
          </a:p>
          <a:p>
            <a:pPr lvl="1"/>
            <a:r>
              <a:rPr lang="en-US" altLang="en-US" dirty="0"/>
              <a:t>Asymmetric relationship</a:t>
            </a:r>
          </a:p>
          <a:p>
            <a:pPr lvl="1"/>
            <a:r>
              <a:rPr lang="en-US" altLang="en-US" dirty="0"/>
              <a:t>Client predominately makes requests, server makes replies</a:t>
            </a:r>
          </a:p>
          <a:p>
            <a:pPr marL="457200" lvl="1" indent="0">
              <a:buNone/>
            </a:pPr>
            <a:endParaRPr lang="en-US" altLang="en-US" dirty="0"/>
          </a:p>
          <a:p>
            <a:pPr marL="0" lvl="0" indent="0">
              <a:buNone/>
            </a:pPr>
            <a:r>
              <a:rPr lang="en-US" dirty="0"/>
              <a:t> </a:t>
            </a:r>
          </a:p>
          <a:p>
            <a:pPr marL="0" lvl="0" indent="0">
              <a:buNone/>
            </a:pPr>
            <a:r>
              <a:rPr lang="en-US" dirty="0"/>
              <a:t>  </a:t>
            </a: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44303" y="376275"/>
            <a:ext cx="8413652" cy="523998"/>
          </a:xfrm>
        </p:spPr>
        <p:txBody>
          <a:bodyPr>
            <a:noAutofit/>
          </a:bodyPr>
          <a:lstStyle/>
          <a:p>
            <a:pPr lvl="1" algn="l" rtl="0">
              <a:lnSpc>
                <a:spcPct val="90000"/>
              </a:lnSpc>
              <a:spcBef>
                <a:spcPct val="0"/>
              </a:spcBef>
            </a:pPr>
            <a:r>
              <a:rPr lang="en-US" sz="2800" b="1" kern="1200" dirty="0">
                <a:solidFill>
                  <a:schemeClr val="bg1"/>
                </a:solidFill>
              </a:rPr>
              <a:t>Networking Communications ….</a:t>
            </a:r>
            <a:endParaRPr lang="en-US" sz="3200" b="1" dirty="0">
              <a:solidFill>
                <a:schemeClr val="bg1"/>
              </a:solidFill>
            </a:endParaRPr>
          </a:p>
        </p:txBody>
      </p:sp>
      <p:cxnSp>
        <p:nvCxnSpPr>
          <p:cNvPr id="9" name="Straight Connector 8"/>
          <p:cNvCxnSpPr/>
          <p:nvPr/>
        </p:nvCxnSpPr>
        <p:spPr>
          <a:xfrm>
            <a:off x="717973" y="85109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582588" y="3193369"/>
            <a:ext cx="8418342" cy="3090203"/>
            <a:chOff x="838200" y="1516063"/>
            <a:chExt cx="7378700" cy="4275137"/>
          </a:xfrm>
        </p:grpSpPr>
        <p:graphicFrame>
          <p:nvGraphicFramePr>
            <p:cNvPr id="11" name="Object 2"/>
            <p:cNvGraphicFramePr>
              <a:graphicFrameLocks noChangeAspect="1"/>
            </p:cNvGraphicFramePr>
            <p:nvPr>
              <p:extLst>
                <p:ext uri="{D42A27DB-BD31-4B8C-83A1-F6EECF244321}">
                  <p14:modId xmlns:p14="http://schemas.microsoft.com/office/powerpoint/2010/main" val="4019243951"/>
                </p:ext>
              </p:extLst>
            </p:nvPr>
          </p:nvGraphicFramePr>
          <p:xfrm>
            <a:off x="1371600" y="2354263"/>
            <a:ext cx="990600" cy="762000"/>
          </p:xfrm>
          <a:graphic>
            <a:graphicData uri="http://schemas.openxmlformats.org/presentationml/2006/ole">
              <mc:AlternateContent xmlns:mc="http://schemas.openxmlformats.org/markup-compatibility/2006">
                <mc:Choice xmlns:v="urn:schemas-microsoft-com:vml" Requires="v">
                  <p:oleObj spid="_x0000_s1306" name="Clip" r:id="rId3" imgW="4182480" imgH="3215880" progId="MS_ClipArt_Gallery.2">
                    <p:embed/>
                  </p:oleObj>
                </mc:Choice>
                <mc:Fallback>
                  <p:oleObj name="Clip" r:id="rId3" imgW="4182480" imgH="3215880" progId="MS_ClipArt_Gallery.2">
                    <p:embed/>
                    <p:pic>
                      <p:nvPicPr>
                        <p:cNvPr id="1361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54263"/>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1414749591"/>
                </p:ext>
              </p:extLst>
            </p:nvPr>
          </p:nvGraphicFramePr>
          <p:xfrm>
            <a:off x="3886200" y="4183063"/>
            <a:ext cx="1149350" cy="1608137"/>
          </p:xfrm>
          <a:graphic>
            <a:graphicData uri="http://schemas.openxmlformats.org/presentationml/2006/ole">
              <mc:AlternateContent xmlns:mc="http://schemas.openxmlformats.org/markup-compatibility/2006">
                <mc:Choice xmlns:v="urn:schemas-microsoft-com:vml" Requires="v">
                  <p:oleObj spid="_x0000_s1307" name="Clip" r:id="rId5" imgW="2734920" imgH="3825360" progId="MS_ClipArt_Gallery.2">
                    <p:embed/>
                  </p:oleObj>
                </mc:Choice>
                <mc:Fallback>
                  <p:oleObj name="Clip" r:id="rId5" imgW="2734920" imgH="3825360" progId="MS_ClipArt_Gallery.2">
                    <p:embed/>
                    <p:pic>
                      <p:nvPicPr>
                        <p:cNvPr id="1361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183063"/>
                          <a:ext cx="114935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4"/>
            <p:cNvGrpSpPr>
              <a:grpSpLocks/>
            </p:cNvGrpSpPr>
            <p:nvPr/>
          </p:nvGrpSpPr>
          <p:grpSpPr bwMode="auto">
            <a:xfrm>
              <a:off x="838200" y="2354263"/>
              <a:ext cx="292100" cy="552450"/>
              <a:chOff x="283" y="1598"/>
              <a:chExt cx="184" cy="348"/>
            </a:xfrm>
          </p:grpSpPr>
          <p:sp>
            <p:nvSpPr>
              <p:cNvPr id="27" name="Freeform 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Rectangle 7"/>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8"/>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9"/>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4" name="Object 10"/>
            <p:cNvGraphicFramePr>
              <a:graphicFrameLocks noChangeAspect="1"/>
            </p:cNvGraphicFramePr>
            <p:nvPr>
              <p:extLst>
                <p:ext uri="{D42A27DB-BD31-4B8C-83A1-F6EECF244321}">
                  <p14:modId xmlns:p14="http://schemas.microsoft.com/office/powerpoint/2010/main" val="3028121234"/>
                </p:ext>
              </p:extLst>
            </p:nvPr>
          </p:nvGraphicFramePr>
          <p:xfrm>
            <a:off x="6858000" y="2354263"/>
            <a:ext cx="990600" cy="762000"/>
          </p:xfrm>
          <a:graphic>
            <a:graphicData uri="http://schemas.openxmlformats.org/presentationml/2006/ole">
              <mc:AlternateContent xmlns:mc="http://schemas.openxmlformats.org/markup-compatibility/2006">
                <mc:Choice xmlns:v="urn:schemas-microsoft-com:vml" Requires="v">
                  <p:oleObj spid="_x0000_s1308" name="Clip" r:id="rId7" imgW="4182480" imgH="3215880" progId="MS_ClipArt_Gallery.2">
                    <p:embed/>
                  </p:oleObj>
                </mc:Choice>
                <mc:Fallback>
                  <p:oleObj name="Clip" r:id="rId7" imgW="4182480" imgH="3215880" progId="MS_ClipArt_Gallery.2">
                    <p:embed/>
                    <p:pic>
                      <p:nvPicPr>
                        <p:cNvPr id="13620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354263"/>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1"/>
            <p:cNvGrpSpPr>
              <a:grpSpLocks/>
            </p:cNvGrpSpPr>
            <p:nvPr/>
          </p:nvGrpSpPr>
          <p:grpSpPr bwMode="auto">
            <a:xfrm flipH="1">
              <a:off x="7924800" y="2430463"/>
              <a:ext cx="292100" cy="552450"/>
              <a:chOff x="283" y="1598"/>
              <a:chExt cx="184" cy="348"/>
            </a:xfrm>
          </p:grpSpPr>
          <p:sp>
            <p:nvSpPr>
              <p:cNvPr id="22" name="Freeform 1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1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14"/>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5"/>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6"/>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Text Box 17"/>
            <p:cNvSpPr txBox="1">
              <a:spLocks noChangeArrowheads="1"/>
            </p:cNvSpPr>
            <p:nvPr/>
          </p:nvSpPr>
          <p:spPr bwMode="auto">
            <a:xfrm>
              <a:off x="1447800" y="1516063"/>
              <a:ext cx="803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Client</a:t>
              </a:r>
            </a:p>
            <a:p>
              <a:r>
                <a:rPr lang="en-US" altLang="en-US" sz="2000"/>
                <a:t>host</a:t>
              </a:r>
            </a:p>
          </p:txBody>
        </p:sp>
        <p:sp>
          <p:nvSpPr>
            <p:cNvPr id="17" name="Text Box 18"/>
            <p:cNvSpPr txBox="1">
              <a:spLocks noChangeArrowheads="1"/>
            </p:cNvSpPr>
            <p:nvPr/>
          </p:nvSpPr>
          <p:spPr bwMode="auto">
            <a:xfrm>
              <a:off x="5105400" y="4716463"/>
              <a:ext cx="846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Server</a:t>
              </a:r>
            </a:p>
            <a:p>
              <a:r>
                <a:rPr lang="en-US" altLang="en-US" sz="2000"/>
                <a:t>host</a:t>
              </a:r>
            </a:p>
          </p:txBody>
        </p:sp>
        <p:sp>
          <p:nvSpPr>
            <p:cNvPr id="18" name="Text Box 19"/>
            <p:cNvSpPr txBox="1">
              <a:spLocks noChangeArrowheads="1"/>
            </p:cNvSpPr>
            <p:nvPr/>
          </p:nvSpPr>
          <p:spPr bwMode="auto">
            <a:xfrm>
              <a:off x="7010400" y="1592263"/>
              <a:ext cx="803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Client</a:t>
              </a:r>
            </a:p>
            <a:p>
              <a:r>
                <a:rPr lang="en-US" altLang="en-US" sz="2000"/>
                <a:t>host</a:t>
              </a:r>
            </a:p>
          </p:txBody>
        </p:sp>
        <p:graphicFrame>
          <p:nvGraphicFramePr>
            <p:cNvPr id="19" name="Object 20"/>
            <p:cNvGraphicFramePr>
              <a:graphicFrameLocks noChangeAspect="1"/>
            </p:cNvGraphicFramePr>
            <p:nvPr>
              <p:extLst>
                <p:ext uri="{D42A27DB-BD31-4B8C-83A1-F6EECF244321}">
                  <p14:modId xmlns:p14="http://schemas.microsoft.com/office/powerpoint/2010/main" val="3695556748"/>
                </p:ext>
              </p:extLst>
            </p:nvPr>
          </p:nvGraphicFramePr>
          <p:xfrm>
            <a:off x="3505200" y="1820863"/>
            <a:ext cx="1905000" cy="1604962"/>
          </p:xfrm>
          <a:graphic>
            <a:graphicData uri="http://schemas.openxmlformats.org/presentationml/2006/ole">
              <mc:AlternateContent xmlns:mc="http://schemas.openxmlformats.org/markup-compatibility/2006">
                <mc:Choice xmlns:v="urn:schemas-microsoft-com:vml" Requires="v">
                  <p:oleObj spid="_x0000_s1309" name="Clip" r:id="rId8" imgW="3573360" imgH="3009240" progId="MS_ClipArt_Gallery.2">
                    <p:embed/>
                  </p:oleObj>
                </mc:Choice>
                <mc:Fallback>
                  <p:oleObj name="Clip" r:id="rId8" imgW="3573360" imgH="3009240" progId="MS_ClipArt_Gallery.2">
                    <p:embed/>
                    <p:pic>
                      <p:nvPicPr>
                        <p:cNvPr id="136212"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1820863"/>
                          <a:ext cx="190500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Freeform 21"/>
            <p:cNvSpPr>
              <a:spLocks/>
            </p:cNvSpPr>
            <p:nvPr/>
          </p:nvSpPr>
          <p:spPr bwMode="auto">
            <a:xfrm>
              <a:off x="2438400" y="2659063"/>
              <a:ext cx="1890713" cy="1371600"/>
            </a:xfrm>
            <a:custGeom>
              <a:avLst/>
              <a:gdLst>
                <a:gd name="T0" fmla="*/ 0 w 1191"/>
                <a:gd name="T1" fmla="*/ 0 h 864"/>
                <a:gd name="T2" fmla="*/ 960 w 1191"/>
                <a:gd name="T3" fmla="*/ 0 h 864"/>
                <a:gd name="T4" fmla="*/ 1191 w 1191"/>
                <a:gd name="T5" fmla="*/ 864 h 864"/>
              </a:gdLst>
              <a:ahLst/>
              <a:cxnLst>
                <a:cxn ang="0">
                  <a:pos x="T0" y="T1"/>
                </a:cxn>
                <a:cxn ang="0">
                  <a:pos x="T2" y="T3"/>
                </a:cxn>
                <a:cxn ang="0">
                  <a:pos x="T4" y="T5"/>
                </a:cxn>
              </a:cxnLst>
              <a:rect l="0" t="0" r="r" b="b"/>
              <a:pathLst>
                <a:path w="1191" h="864">
                  <a:moveTo>
                    <a:pt x="0" y="0"/>
                  </a:moveTo>
                  <a:lnTo>
                    <a:pt x="960" y="0"/>
                  </a:lnTo>
                  <a:lnTo>
                    <a:pt x="1191" y="864"/>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2"/>
            <p:cNvSpPr>
              <a:spLocks/>
            </p:cNvSpPr>
            <p:nvPr/>
          </p:nvSpPr>
          <p:spPr bwMode="auto">
            <a:xfrm>
              <a:off x="4605338" y="2735263"/>
              <a:ext cx="2252662" cy="1295400"/>
            </a:xfrm>
            <a:custGeom>
              <a:avLst/>
              <a:gdLst>
                <a:gd name="T0" fmla="*/ 1419 w 1419"/>
                <a:gd name="T1" fmla="*/ 0 h 816"/>
                <a:gd name="T2" fmla="*/ 219 w 1419"/>
                <a:gd name="T3" fmla="*/ 0 h 816"/>
                <a:gd name="T4" fmla="*/ 0 w 1419"/>
                <a:gd name="T5" fmla="*/ 816 h 816"/>
              </a:gdLst>
              <a:ahLst/>
              <a:cxnLst>
                <a:cxn ang="0">
                  <a:pos x="T0" y="T1"/>
                </a:cxn>
                <a:cxn ang="0">
                  <a:pos x="T2" y="T3"/>
                </a:cxn>
                <a:cxn ang="0">
                  <a:pos x="T4" y="T5"/>
                </a:cxn>
              </a:cxnLst>
              <a:rect l="0" t="0" r="r" b="b"/>
              <a:pathLst>
                <a:path w="1419" h="816">
                  <a:moveTo>
                    <a:pt x="1419" y="0"/>
                  </a:moveTo>
                  <a:lnTo>
                    <a:pt x="219" y="0"/>
                  </a:lnTo>
                  <a:lnTo>
                    <a:pt x="0" y="816"/>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Box 7"/>
          <p:cNvSpPr txBox="1"/>
          <p:nvPr/>
        </p:nvSpPr>
        <p:spPr>
          <a:xfrm>
            <a:off x="614363" y="4328130"/>
            <a:ext cx="4695855" cy="2031325"/>
          </a:xfrm>
          <a:prstGeom prst="rect">
            <a:avLst/>
          </a:prstGeom>
          <a:noFill/>
          <a:ln>
            <a:solidFill>
              <a:srgbClr val="FFC000"/>
            </a:solidFill>
          </a:ln>
        </p:spPr>
        <p:txBody>
          <a:bodyPr wrap="square" rtlCol="0">
            <a:spAutoFit/>
          </a:bodyPr>
          <a:lstStyle/>
          <a:p>
            <a:r>
              <a:rPr lang="en-US" dirty="0">
                <a:solidFill>
                  <a:srgbClr val="FF0000"/>
                </a:solidFill>
              </a:rPr>
              <a:t>Note:</a:t>
            </a:r>
          </a:p>
          <a:p>
            <a:pPr marL="285750" indent="-285750">
              <a:buFont typeface="Arial" panose="020B0604020202020204" pitchFamily="34" charset="0"/>
              <a:buChar char="•"/>
            </a:pPr>
            <a:r>
              <a:rPr lang="en-US" dirty="0">
                <a:solidFill>
                  <a:srgbClr val="FF0000"/>
                </a:solidFill>
              </a:rPr>
              <a:t> </a:t>
            </a:r>
            <a:r>
              <a:rPr lang="en-US" dirty="0"/>
              <a:t>communication between computers or connected devices within the network is done based on standard  set of rules and regulations.</a:t>
            </a:r>
          </a:p>
          <a:p>
            <a:pPr marL="285750" indent="-285750">
              <a:buFont typeface="Arial" panose="020B0604020202020204" pitchFamily="34" charset="0"/>
              <a:buChar char="•"/>
            </a:pPr>
            <a:r>
              <a:rPr lang="en-US" dirty="0"/>
              <a:t>These rules and regulation is known as </a:t>
            </a:r>
            <a:r>
              <a:rPr lang="en-US" dirty="0">
                <a:solidFill>
                  <a:srgbClr val="FF0000"/>
                </a:solidFill>
              </a:rPr>
              <a:t>Protocols</a:t>
            </a:r>
            <a:r>
              <a:rPr lang="en-US" dirty="0"/>
              <a:t>.  </a:t>
            </a:r>
          </a:p>
        </p:txBody>
      </p:sp>
      <p:cxnSp>
        <p:nvCxnSpPr>
          <p:cNvPr id="33" name="Straight Connector 32"/>
          <p:cNvCxnSpPr/>
          <p:nvPr/>
        </p:nvCxnSpPr>
        <p:spPr>
          <a:xfrm>
            <a:off x="2998094" y="52145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35237" y="4572000"/>
            <a:ext cx="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7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049" y="1517388"/>
            <a:ext cx="10515600" cy="4805625"/>
          </a:xfrm>
        </p:spPr>
        <p:txBody>
          <a:bodyPr>
            <a:normAutofit/>
          </a:bodyPr>
          <a:lstStyle/>
          <a:p>
            <a:r>
              <a:rPr lang="en-US" dirty="0"/>
              <a:t>A protocol is a convention or standard that controls or enables the connection, communication, and data transfer between computing endpoints</a:t>
            </a:r>
          </a:p>
          <a:p>
            <a:pPr lvl="1"/>
            <a:r>
              <a:rPr lang="en-US" dirty="0"/>
              <a:t>a protocol can be defined as the rules governing the syntax, semantics, and synchronization of communication</a:t>
            </a:r>
          </a:p>
          <a:p>
            <a:pPr marL="457200" lvl="1" indent="0">
              <a:buNone/>
            </a:pPr>
            <a:endParaRPr lang="en-US" i="1" dirty="0"/>
          </a:p>
          <a:p>
            <a:pPr marL="457200" lvl="1" indent="0">
              <a:buNone/>
            </a:pPr>
            <a:r>
              <a:rPr lang="en-US" i="1" dirty="0"/>
              <a:t>Some Examples of protocols grouped in their respective layers </a:t>
            </a:r>
          </a:p>
          <a:p>
            <a:pPr lvl="1"/>
            <a:r>
              <a:rPr lang="en-US" i="1" dirty="0"/>
              <a:t>Application layer </a:t>
            </a:r>
            <a:r>
              <a:rPr lang="en-US" i="1" dirty="0">
                <a:sym typeface="Wingdings" panose="05000000000000000000" pitchFamily="2" charset="2"/>
              </a:rPr>
              <a:t> </a:t>
            </a:r>
            <a:r>
              <a:rPr lang="en-US" sz="2000" dirty="0"/>
              <a:t>DNS, TFTP, SSL, FTP, HTTP, POP3, SMTP, SNMP, SSH, Telnet, </a:t>
            </a:r>
          </a:p>
          <a:p>
            <a:pPr lvl="1"/>
            <a:r>
              <a:rPr lang="en-US" sz="2000" dirty="0"/>
              <a:t>Transport Layer </a:t>
            </a:r>
            <a:r>
              <a:rPr lang="en-US" sz="2000" dirty="0">
                <a:sym typeface="Wingdings" panose="05000000000000000000" pitchFamily="2" charset="2"/>
              </a:rPr>
              <a:t> TCP, UDP</a:t>
            </a:r>
          </a:p>
          <a:p>
            <a:pPr lvl="1"/>
            <a:r>
              <a:rPr lang="en-US" sz="2000" dirty="0">
                <a:sym typeface="Wingdings" panose="05000000000000000000" pitchFamily="2" charset="2"/>
              </a:rPr>
              <a:t>Internet Protocol Layer  IP, </a:t>
            </a:r>
            <a:r>
              <a:rPr lang="en-US" sz="2000" dirty="0" err="1">
                <a:sym typeface="Wingdings" panose="05000000000000000000" pitchFamily="2" charset="2"/>
              </a:rPr>
              <a:t>Ipsec</a:t>
            </a:r>
            <a:r>
              <a:rPr lang="en-US" sz="2000" dirty="0">
                <a:sym typeface="Wingdings" panose="05000000000000000000" pitchFamily="2" charset="2"/>
              </a:rPr>
              <a:t>, DHCP</a:t>
            </a:r>
          </a:p>
          <a:p>
            <a:pPr lvl="1"/>
            <a:r>
              <a:rPr lang="en-US" sz="2000" dirty="0">
                <a:sym typeface="Wingdings" panose="05000000000000000000" pitchFamily="2" charset="2"/>
              </a:rPr>
              <a:t>Data Link Layer  ARP, MAC (Ethernet, DSL, ISDN, …)</a:t>
            </a:r>
            <a:endParaRPr lang="en-US" sz="2000"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49103" y="386435"/>
            <a:ext cx="8413652" cy="523998"/>
          </a:xfrm>
        </p:spPr>
        <p:txBody>
          <a:bodyPr>
            <a:noAutofit/>
          </a:bodyPr>
          <a:lstStyle/>
          <a:p>
            <a:pPr lvl="1" algn="l" rtl="0">
              <a:lnSpc>
                <a:spcPct val="90000"/>
              </a:lnSpc>
              <a:spcBef>
                <a:spcPct val="0"/>
              </a:spcBef>
            </a:pPr>
            <a:r>
              <a:rPr lang="en-US" sz="2800" b="1" kern="1200" dirty="0">
                <a:solidFill>
                  <a:schemeClr val="bg1"/>
                </a:solidFill>
              </a:rPr>
              <a:t>Some common protocols ….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02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r>
              <a:rPr lang="en-US" altLang="en-US" dirty="0"/>
              <a:t>TCP stands for </a:t>
            </a:r>
            <a:r>
              <a:rPr lang="en-US" altLang="en-US" b="1" dirty="0">
                <a:solidFill>
                  <a:srgbClr val="3333FF"/>
                </a:solidFill>
              </a:rPr>
              <a:t>Transmission Control Protocol</a:t>
            </a:r>
            <a:endParaRPr lang="en-US" altLang="en-US" b="1" dirty="0"/>
          </a:p>
          <a:p>
            <a:pPr lvl="1">
              <a:buNone/>
            </a:pPr>
            <a:r>
              <a:rPr lang="en-US" altLang="en-US" dirty="0"/>
              <a:t>	TCP software breaks messages into packets, hands them off to the IP software for delivery, and then orders and reassembles the packets at their destination</a:t>
            </a:r>
          </a:p>
          <a:p>
            <a:r>
              <a:rPr lang="en-US" altLang="en-US" dirty="0"/>
              <a:t>UDP stands for </a:t>
            </a:r>
            <a:r>
              <a:rPr lang="en-US" altLang="en-US" b="1" dirty="0">
                <a:solidFill>
                  <a:srgbClr val="3333FF"/>
                </a:solidFill>
              </a:rPr>
              <a:t>User Datagram Protocol</a:t>
            </a:r>
            <a:endParaRPr lang="en-US" altLang="en-US" dirty="0"/>
          </a:p>
          <a:p>
            <a:pPr lvl="1">
              <a:spcBef>
                <a:spcPct val="50000"/>
              </a:spcBef>
            </a:pPr>
            <a:r>
              <a:rPr lang="en-US" altLang="en-US" dirty="0"/>
              <a:t>It is an alternative to TCP</a:t>
            </a:r>
          </a:p>
          <a:p>
            <a:pPr lvl="1">
              <a:spcBef>
                <a:spcPct val="50000"/>
              </a:spcBef>
            </a:pPr>
            <a:r>
              <a:rPr lang="en-US" altLang="en-US" dirty="0"/>
              <a:t>The main difference is that TCP is highly reliable, at the cost of decreased performance, while UDP is less reliable, but generally faster</a:t>
            </a:r>
          </a:p>
          <a:p>
            <a:r>
              <a:rPr lang="en-US" altLang="en-US" dirty="0"/>
              <a:t>IP stands for </a:t>
            </a:r>
            <a:r>
              <a:rPr lang="en-US" altLang="en-US" b="1" dirty="0">
                <a:solidFill>
                  <a:srgbClr val="3333FF"/>
                </a:solidFill>
              </a:rPr>
              <a:t>Internet Protocol</a:t>
            </a:r>
            <a:endParaRPr lang="en-US" altLang="en-US" dirty="0"/>
          </a:p>
          <a:p>
            <a:pPr lvl="1">
              <a:buNone/>
            </a:pPr>
            <a:r>
              <a:rPr lang="en-US" altLang="en-US" dirty="0"/>
              <a:t>	IP software deals with the routing of packets through the maze of interconnected networks to their final destination</a:t>
            </a: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95103" y="366115"/>
            <a:ext cx="8413652" cy="523998"/>
          </a:xfrm>
        </p:spPr>
        <p:txBody>
          <a:bodyPr>
            <a:noAutofit/>
          </a:bodyPr>
          <a:lstStyle/>
          <a:p>
            <a:pPr lvl="1" algn="l" rtl="0">
              <a:lnSpc>
                <a:spcPct val="90000"/>
              </a:lnSpc>
              <a:spcBef>
                <a:spcPct val="0"/>
              </a:spcBef>
            </a:pPr>
            <a:r>
              <a:rPr lang="en-US" sz="3200" b="1" kern="1200" dirty="0">
                <a:solidFill>
                  <a:schemeClr val="bg1"/>
                </a:solidFill>
              </a:rPr>
              <a:t>Some common protocols  ….</a:t>
            </a:r>
            <a:endParaRPr lang="en-US" sz="3200" b="1" dirty="0">
              <a:solidFill>
                <a:schemeClr val="bg1"/>
              </a:solidFill>
            </a:endParaRPr>
          </a:p>
        </p:txBody>
      </p:sp>
      <p:cxnSp>
        <p:nvCxnSpPr>
          <p:cNvPr id="9" name="Straight Connector 8"/>
          <p:cNvCxnSpPr/>
          <p:nvPr/>
        </p:nvCxnSpPr>
        <p:spPr>
          <a:xfrm>
            <a:off x="465666" y="76747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indent="0">
              <a:buNone/>
            </a:pPr>
            <a:r>
              <a:rPr lang="en-US" b="1" dirty="0"/>
              <a:t>What is </a:t>
            </a:r>
            <a:r>
              <a:rPr lang="en-US" b="1" dirty="0">
                <a:solidFill>
                  <a:srgbClr val="FF0000"/>
                </a:solidFill>
              </a:rPr>
              <a:t>Internet Protocol (IP) address mean?</a:t>
            </a:r>
            <a:endParaRPr lang="en-US" dirty="0">
              <a:solidFill>
                <a:srgbClr val="FF0000"/>
              </a:solidFill>
            </a:endParaRPr>
          </a:p>
          <a:p>
            <a:r>
              <a:rPr lang="en-US" dirty="0"/>
              <a:t>The address of a connected device in an IP network (TCP/IP network)</a:t>
            </a:r>
          </a:p>
          <a:p>
            <a:pPr lvl="1"/>
            <a:r>
              <a:rPr lang="en-US" dirty="0"/>
              <a:t> Every desktop and laptop computer, server, scanner, printer, modem, router, smartphone and tablet is assigned an IP address, and every IP packet traversing an IP network contains a source IP address and a destination IP address.</a:t>
            </a:r>
          </a:p>
          <a:p>
            <a:r>
              <a:rPr lang="en-US" dirty="0"/>
              <a:t>IP addresses are written in "dotted decimal" notation, which is four sets of numbers separated by decimal points; for example, 204.171.64.2. and 10.10.10.120</a:t>
            </a:r>
          </a:p>
          <a:p>
            <a:pPr lvl="1"/>
            <a:r>
              <a:rPr lang="en-US" dirty="0"/>
              <a:t>Instead of the domain name of a Web site, the actual IP address can be entered into the browser. However, the Domain Name System (DNS) exists so users can enter computerlanguage.com instead of an IP address, and the domain (the URL) is converted to the numeric IP address (see DNS).</a:t>
            </a:r>
            <a:br>
              <a:rPr lang="en-US" dirty="0"/>
            </a:br>
            <a:r>
              <a:rPr lang="en-US" dirty="0"/>
              <a:t/>
            </a:r>
            <a:br>
              <a:rPr lang="en-US" dirty="0"/>
            </a:br>
            <a:endParaRPr lang="en-US"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84943" y="35595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a:t>
            </a:r>
            <a:endParaRPr lang="en-US" sz="3200" b="1" dirty="0">
              <a:solidFill>
                <a:schemeClr val="bg1"/>
              </a:solidFill>
            </a:endParaRPr>
          </a:p>
        </p:txBody>
      </p:sp>
      <p:cxnSp>
        <p:nvCxnSpPr>
          <p:cNvPr id="9" name="Straight Connector 8"/>
          <p:cNvCxnSpPr/>
          <p:nvPr/>
        </p:nvCxnSpPr>
        <p:spPr>
          <a:xfrm>
            <a:off x="44365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346962"/>
          </a:xfrm>
        </p:spPr>
        <p:txBody>
          <a:bodyPr>
            <a:normAutofit fontScale="92500" lnSpcReduction="10000"/>
          </a:bodyPr>
          <a:lstStyle/>
          <a:p>
            <a:pPr marL="0" indent="0">
              <a:buNone/>
            </a:pPr>
            <a:r>
              <a:rPr lang="en-US" dirty="0"/>
              <a:t>There are currently two version of Internet Protocol (IP):</a:t>
            </a:r>
          </a:p>
          <a:p>
            <a:pPr>
              <a:buFont typeface="Wingdings" panose="05000000000000000000" pitchFamily="2" charset="2"/>
              <a:buChar char="Ø"/>
            </a:pPr>
            <a:r>
              <a:rPr lang="en-US" b="1" i="1" dirty="0"/>
              <a:t> </a:t>
            </a:r>
            <a:r>
              <a:rPr lang="en-US" b="1" i="1" dirty="0">
                <a:solidFill>
                  <a:srgbClr val="FF0000"/>
                </a:solidFill>
              </a:rPr>
              <a:t>IPv4</a:t>
            </a:r>
            <a:r>
              <a:rPr lang="en-US" dirty="0"/>
              <a:t> and a new version called </a:t>
            </a:r>
            <a:r>
              <a:rPr lang="en-US" b="1" i="1" dirty="0">
                <a:solidFill>
                  <a:srgbClr val="FF0000"/>
                </a:solidFill>
              </a:rPr>
              <a:t>IPv6</a:t>
            </a:r>
          </a:p>
          <a:p>
            <a:pPr lvl="2"/>
            <a:r>
              <a:rPr lang="en-US" b="1" i="1" dirty="0"/>
              <a:t> </a:t>
            </a:r>
            <a:r>
              <a:rPr lang="en-US" dirty="0"/>
              <a:t>IPv6 is an evolutionary </a:t>
            </a:r>
            <a:r>
              <a:rPr lang="en-US" u="sng" dirty="0"/>
              <a:t>upgrade</a:t>
            </a:r>
            <a:r>
              <a:rPr lang="en-US" dirty="0"/>
              <a:t> to the Internet Protocol. IPv6 will coexist with the older IPv4 for some time.</a:t>
            </a:r>
          </a:p>
          <a:p>
            <a:pPr lvl="1"/>
            <a:r>
              <a:rPr lang="en-US" dirty="0"/>
              <a:t>IPv4 (</a:t>
            </a:r>
            <a:r>
              <a:rPr lang="en-US" b="1" i="1" dirty="0"/>
              <a:t>I</a:t>
            </a:r>
            <a:r>
              <a:rPr lang="en-US" i="1" dirty="0"/>
              <a:t>nternet </a:t>
            </a:r>
            <a:r>
              <a:rPr lang="en-US" b="1" i="1" dirty="0"/>
              <a:t>P</a:t>
            </a:r>
            <a:r>
              <a:rPr lang="en-US" i="1" dirty="0"/>
              <a:t>rotocol </a:t>
            </a:r>
            <a:r>
              <a:rPr lang="en-US" b="1" i="1" dirty="0"/>
              <a:t>V</a:t>
            </a:r>
            <a:r>
              <a:rPr lang="en-US" i="1" dirty="0"/>
              <a:t>ersion </a:t>
            </a:r>
            <a:r>
              <a:rPr lang="en-US" b="1" i="1" dirty="0"/>
              <a:t>4</a:t>
            </a:r>
            <a:r>
              <a:rPr lang="en-US" dirty="0"/>
              <a:t>):</a:t>
            </a:r>
          </a:p>
          <a:p>
            <a:pPr lvl="2"/>
            <a:r>
              <a:rPr lang="en-US" dirty="0"/>
              <a:t>is the fourth revision of the Internet Protocol (IP) used to identify </a:t>
            </a:r>
            <a:r>
              <a:rPr lang="en-US" dirty="0">
                <a:solidFill>
                  <a:srgbClr val="FF0000"/>
                </a:solidFill>
              </a:rPr>
              <a:t>device</a:t>
            </a:r>
            <a:r>
              <a:rPr lang="en-US" dirty="0"/>
              <a:t> on a </a:t>
            </a:r>
            <a:r>
              <a:rPr lang="en-US" dirty="0">
                <a:solidFill>
                  <a:srgbClr val="FF0000"/>
                </a:solidFill>
              </a:rPr>
              <a:t>network</a:t>
            </a:r>
            <a:r>
              <a:rPr lang="en-US" dirty="0"/>
              <a:t> through an addressing system </a:t>
            </a:r>
          </a:p>
          <a:p>
            <a:pPr lvl="2"/>
            <a:r>
              <a:rPr lang="en-US" dirty="0"/>
              <a:t>is the most widely deployed Internet protocol used to connect devices to the Internet. IPv4 uses a </a:t>
            </a:r>
            <a:r>
              <a:rPr lang="en-US" u="sng" dirty="0"/>
              <a:t>32-bit</a:t>
            </a:r>
            <a:r>
              <a:rPr lang="en-US" dirty="0"/>
              <a:t> address scheme allowing for a total of 2^32 addresses (just over 4 billion addresses)</a:t>
            </a:r>
          </a:p>
          <a:p>
            <a:pPr lvl="1"/>
            <a:r>
              <a:rPr lang="en-US" dirty="0"/>
              <a:t>IPv6 (</a:t>
            </a:r>
            <a:r>
              <a:rPr lang="en-US" b="1" i="1" dirty="0"/>
              <a:t>I</a:t>
            </a:r>
            <a:r>
              <a:rPr lang="en-US" i="1" dirty="0"/>
              <a:t>nternet </a:t>
            </a:r>
            <a:r>
              <a:rPr lang="en-US" b="1" i="1" dirty="0"/>
              <a:t>P</a:t>
            </a:r>
            <a:r>
              <a:rPr lang="en-US" i="1" dirty="0"/>
              <a:t>rotocol </a:t>
            </a:r>
            <a:r>
              <a:rPr lang="en-US" b="1" i="1" dirty="0"/>
              <a:t>V</a:t>
            </a:r>
            <a:r>
              <a:rPr lang="en-US" i="1" dirty="0"/>
              <a:t>ersion </a:t>
            </a:r>
            <a:r>
              <a:rPr lang="en-US" b="1" i="1" dirty="0"/>
              <a:t>6</a:t>
            </a:r>
            <a:r>
              <a:rPr lang="en-US" dirty="0"/>
              <a:t>) :</a:t>
            </a:r>
          </a:p>
          <a:p>
            <a:pPr lvl="2"/>
            <a:r>
              <a:rPr lang="en-US" dirty="0"/>
              <a:t>It is also called </a:t>
            </a:r>
            <a:r>
              <a:rPr lang="en-US" dirty="0" err="1">
                <a:solidFill>
                  <a:srgbClr val="FF0000"/>
                </a:solidFill>
              </a:rPr>
              <a:t>IPng</a:t>
            </a:r>
            <a:r>
              <a:rPr lang="en-US" dirty="0"/>
              <a:t> (</a:t>
            </a:r>
            <a:r>
              <a:rPr lang="en-US" b="1" i="1" dirty="0"/>
              <a:t>I</a:t>
            </a:r>
            <a:r>
              <a:rPr lang="en-US" i="1" dirty="0"/>
              <a:t>nternet </a:t>
            </a:r>
            <a:r>
              <a:rPr lang="en-US" b="1" i="1" dirty="0"/>
              <a:t>P</a:t>
            </a:r>
            <a:r>
              <a:rPr lang="en-US" i="1" dirty="0"/>
              <a:t>rotocol </a:t>
            </a:r>
            <a:r>
              <a:rPr lang="en-US" b="1" i="1" dirty="0"/>
              <a:t>n</a:t>
            </a:r>
            <a:r>
              <a:rPr lang="en-US" i="1" dirty="0"/>
              <a:t>ext </a:t>
            </a:r>
            <a:r>
              <a:rPr lang="en-US" b="1" i="1" dirty="0"/>
              <a:t>g</a:t>
            </a:r>
            <a:r>
              <a:rPr lang="en-US" i="1" dirty="0"/>
              <a:t>eneration</a:t>
            </a:r>
            <a:r>
              <a:rPr lang="en-US" dirty="0"/>
              <a:t>) and it is the newest version of the Internet Protocol (IP) </a:t>
            </a:r>
            <a:r>
              <a:rPr lang="en-US" dirty="0">
                <a:sym typeface="Wingdings" panose="05000000000000000000" pitchFamily="2" charset="2"/>
              </a:rPr>
              <a:t> uses 128 bit</a:t>
            </a:r>
            <a:endParaRPr lang="en-US" dirty="0"/>
          </a:p>
          <a:p>
            <a:pPr lvl="3"/>
            <a:r>
              <a:rPr lang="en-US" dirty="0"/>
              <a:t>Will replace the current version of IPv4 (Internet Protocol Version 4) in the future </a:t>
            </a:r>
          </a:p>
          <a:p>
            <a:pPr lvl="2"/>
            <a:r>
              <a:rPr lang="en-US" dirty="0"/>
              <a:t>IPv6 is designed to allow the Internet to grow steadily, both in terms of the number of hosts connected and the total amount of data traffic transmitted</a:t>
            </a:r>
            <a:br>
              <a:rPr lang="en-US" dirty="0"/>
            </a:b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76383" y="38643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54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233031"/>
            <a:ext cx="10515600" cy="4756952"/>
          </a:xfrm>
        </p:spPr>
        <p:txBody>
          <a:bodyPr>
            <a:normAutofit/>
          </a:bodyPr>
          <a:lstStyle/>
          <a:p>
            <a:pPr marL="0" lvl="0" indent="0">
              <a:buNone/>
            </a:pPr>
            <a:endParaRPr lang="en-US" sz="2400" dirty="0" smtClean="0">
              <a:solidFill>
                <a:srgbClr val="0070C0"/>
              </a:solidFill>
            </a:endParaRPr>
          </a:p>
          <a:p>
            <a:pPr marL="457200" lvl="1" indent="0">
              <a:buNone/>
            </a:pPr>
            <a:r>
              <a:rPr lang="en-US" sz="5500" b="1" dirty="0" smtClean="0">
                <a:solidFill>
                  <a:srgbClr val="0070C0"/>
                </a:solidFill>
              </a:rPr>
              <a:t>Part I</a:t>
            </a:r>
            <a:endParaRPr lang="en-US" sz="5500" b="1" dirty="0" smtClean="0"/>
          </a:p>
          <a:p>
            <a:pPr marL="457200" lvl="1" indent="0">
              <a:buNone/>
            </a:pPr>
            <a:r>
              <a:rPr lang="en-US" sz="5500" b="1" dirty="0" smtClean="0"/>
              <a:t>Chapter II </a:t>
            </a:r>
            <a:endParaRPr lang="en-US" sz="5500" b="1" dirty="0"/>
          </a:p>
          <a:p>
            <a:pPr marL="914400" lvl="1" indent="-457200">
              <a:buFont typeface="+mj-lt"/>
              <a:buAutoNum type="arabicPeriod"/>
            </a:pPr>
            <a:endParaRPr lang="en-US" sz="2000" dirty="0"/>
          </a:p>
          <a:p>
            <a:pPr marL="914400" lvl="1" indent="-457200">
              <a:buFont typeface="+mj-lt"/>
              <a:buAutoNum type="arabicPeriod"/>
            </a:pP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2</a:t>
            </a:fld>
            <a:endParaRPr lang="en-US"/>
          </a:p>
        </p:txBody>
      </p:sp>
      <p:sp>
        <p:nvSpPr>
          <p:cNvPr id="2" name="Title 1"/>
          <p:cNvSpPr>
            <a:spLocks noGrp="1"/>
          </p:cNvSpPr>
          <p:nvPr>
            <p:ph type="title"/>
          </p:nvPr>
        </p:nvSpPr>
        <p:spPr>
          <a:xfrm>
            <a:off x="1998783" y="485389"/>
            <a:ext cx="8413652" cy="523998"/>
          </a:xfrm>
        </p:spPr>
        <p:txBody>
          <a:bodyPr>
            <a:normAutofit fontScale="90000"/>
          </a:bodyPr>
          <a:lstStyle/>
          <a:p>
            <a:r>
              <a:rPr lang="en-US" dirty="0">
                <a:solidFill>
                  <a:srgbClr val="0070C0"/>
                </a:solidFill>
              </a:rPr>
              <a:t>MS-SQL 2012 Database Administrator</a:t>
            </a:r>
          </a:p>
        </p:txBody>
      </p:sp>
    </p:spTree>
    <p:extLst>
      <p:ext uri="{BB962C8B-B14F-4D97-AF65-F5344CB8AC3E}">
        <p14:creationId xmlns:p14="http://schemas.microsoft.com/office/powerpoint/2010/main" val="132274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601766" cy="5346962"/>
          </a:xfrm>
        </p:spPr>
        <p:txBody>
          <a:bodyPr>
            <a:normAutofit lnSpcReduction="10000"/>
          </a:bodyPr>
          <a:lstStyle/>
          <a:p>
            <a:pPr>
              <a:buFont typeface="Wingdings" panose="05000000000000000000" pitchFamily="2" charset="2"/>
              <a:buChar char="Ø"/>
            </a:pPr>
            <a:r>
              <a:rPr lang="en-US" b="1" dirty="0"/>
              <a:t>Public and Private Addresses:</a:t>
            </a:r>
          </a:p>
          <a:p>
            <a:pPr lvl="1"/>
            <a:r>
              <a:rPr lang="en-US" dirty="0"/>
              <a:t>The entire local network is exposed to the public Internet via one public IP address for homes and small businesses. Large companies use several public IPs.</a:t>
            </a:r>
          </a:p>
          <a:p>
            <a:pPr lvl="1"/>
            <a:r>
              <a:rPr lang="en-US" dirty="0"/>
              <a:t>In contrast, the devices within the network use private addresses not reachable from the outside world, and the routers and firewalls make sure of it</a:t>
            </a:r>
          </a:p>
          <a:p>
            <a:pPr lvl="1"/>
            <a:r>
              <a:rPr lang="en-US" dirty="0"/>
              <a:t>these same private IP address ranges are used in every network. (192.168.1.1)</a:t>
            </a:r>
          </a:p>
          <a:p>
            <a:pPr marL="457200" lvl="1" indent="0">
              <a:buNone/>
            </a:pPr>
            <a:endParaRPr lang="en-US" sz="900" i="1" dirty="0"/>
          </a:p>
          <a:p>
            <a:pPr>
              <a:buFont typeface="Wingdings" panose="05000000000000000000" pitchFamily="2" charset="2"/>
              <a:buChar char="Ø"/>
            </a:pPr>
            <a:r>
              <a:rPr lang="en-US" b="1" dirty="0"/>
              <a:t>Static and Dynamic IP:</a:t>
            </a:r>
          </a:p>
          <a:p>
            <a:pPr lvl="1"/>
            <a:r>
              <a:rPr lang="en-US" dirty="0"/>
              <a:t>Network infrastructure devices such as servers, routers and firewalls are typically assigned permanent "static" IP addresses</a:t>
            </a:r>
          </a:p>
          <a:p>
            <a:pPr lvl="1"/>
            <a:r>
              <a:rPr lang="en-US" dirty="0"/>
              <a:t> The client machines can also be assigned static IPs by a network administrator, but most often are automatically assigned "dynamic" IP addresses via software </a:t>
            </a:r>
            <a:r>
              <a:rPr lang="en-US" sz="1700" dirty="0"/>
              <a:t>(see </a:t>
            </a:r>
            <a:r>
              <a:rPr lang="en-US" sz="1700" dirty="0">
                <a:hlinkClick r:id="rId3"/>
              </a:rPr>
              <a:t>DHCP</a:t>
            </a:r>
            <a:r>
              <a:rPr lang="en-US" sz="1700" dirty="0"/>
              <a:t>)</a:t>
            </a:r>
          </a:p>
          <a:p>
            <a:pPr lvl="2"/>
            <a:r>
              <a:rPr lang="en-US" dirty="0"/>
              <a:t>Example :</a:t>
            </a:r>
          </a:p>
          <a:p>
            <a:pPr lvl="3"/>
            <a:r>
              <a:rPr lang="en-US" dirty="0"/>
              <a:t> </a:t>
            </a:r>
            <a:r>
              <a:rPr lang="en-US" sz="2200" dirty="0"/>
              <a:t>Cable and DSL modems are typically assigned dynamic IPs for home users and static IPs for business users</a:t>
            </a:r>
          </a:p>
          <a:p>
            <a:pPr marL="1371600" lvl="3" indent="0">
              <a:buNone/>
            </a:pPr>
            <a:endParaRPr lang="en-US" sz="2200"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34143" y="31531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41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962787"/>
          </a:xfrm>
        </p:spPr>
        <p:txBody>
          <a:bodyPr>
            <a:normAutofit/>
          </a:bodyPr>
          <a:lstStyle/>
          <a:p>
            <a:pPr marL="0" lvl="0" indent="0">
              <a:buNone/>
            </a:pPr>
            <a:r>
              <a:rPr lang="en-US" dirty="0">
                <a:solidFill>
                  <a:schemeClr val="tx1"/>
                </a:solidFill>
              </a:rPr>
              <a:t>What is virtual </a:t>
            </a:r>
            <a:r>
              <a:rPr lang="en-US" dirty="0" smtClean="0">
                <a:solidFill>
                  <a:schemeClr val="tx1"/>
                </a:solidFill>
              </a:rPr>
              <a:t>Machine: </a:t>
            </a:r>
            <a:endParaRPr lang="en-US" dirty="0">
              <a:solidFill>
                <a:schemeClr val="tx1"/>
              </a:solidFill>
            </a:endParaRPr>
          </a:p>
          <a:p>
            <a:r>
              <a:rPr lang="en-US" altLang="en-US" dirty="0">
                <a:solidFill>
                  <a:schemeClr val="tx1"/>
                </a:solidFill>
              </a:rPr>
              <a:t>A </a:t>
            </a:r>
            <a:r>
              <a:rPr lang="en-US" altLang="en-US" b="1" dirty="0">
                <a:solidFill>
                  <a:schemeClr val="tx1"/>
                </a:solidFill>
              </a:rPr>
              <a:t>Virtual Machine</a:t>
            </a:r>
            <a:r>
              <a:rPr lang="en-US" altLang="en-US" dirty="0">
                <a:solidFill>
                  <a:schemeClr val="tx1"/>
                </a:solidFill>
              </a:rPr>
              <a:t> is a software that creates a virtualized environment between the computer platform and the end user in which the end user can operate software. </a:t>
            </a:r>
          </a:p>
          <a:p>
            <a:r>
              <a:rPr lang="en-US" altLang="en-US" dirty="0">
                <a:solidFill>
                  <a:schemeClr val="tx1"/>
                </a:solidFill>
              </a:rPr>
              <a:t>A virtual machine provides an interface identical to the underlying bare hardware</a:t>
            </a:r>
          </a:p>
          <a:p>
            <a:pPr marL="0" indent="0">
              <a:buNone/>
            </a:pPr>
            <a:r>
              <a:rPr lang="en-US" altLang="en-US" dirty="0">
                <a:solidFill>
                  <a:schemeClr val="tx1"/>
                </a:solidFill>
              </a:rPr>
              <a:t>Virtualization: </a:t>
            </a:r>
          </a:p>
          <a:p>
            <a:r>
              <a:rPr lang="en-US" altLang="en-US" dirty="0">
                <a:solidFill>
                  <a:schemeClr val="tx1"/>
                </a:solidFill>
              </a:rPr>
              <a:t>Virtualization is an abstraction layer that decouples the physical hardware from the operating system to deliver greater IT resource utilization and flexibility</a:t>
            </a:r>
            <a:endParaRPr lang="en-US"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312223" y="298133"/>
            <a:ext cx="8413652" cy="561500"/>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Virtualization and Virtual Machine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2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7769753" y="3932913"/>
            <a:ext cx="3400422" cy="1990725"/>
            <a:chOff x="4586289" y="4486274"/>
            <a:chExt cx="3400422" cy="1990725"/>
          </a:xfrm>
        </p:grpSpPr>
        <p:cxnSp>
          <p:nvCxnSpPr>
            <p:cNvPr id="27" name="Straight Connector 26"/>
            <p:cNvCxnSpPr/>
            <p:nvPr/>
          </p:nvCxnSpPr>
          <p:spPr>
            <a:xfrm>
              <a:off x="4595812" y="5417661"/>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586289" y="4486274"/>
              <a:ext cx="3400422" cy="1990725"/>
              <a:chOff x="4586289" y="4486274"/>
              <a:chExt cx="3400422" cy="1990725"/>
            </a:xfrm>
          </p:grpSpPr>
          <p:sp>
            <p:nvSpPr>
              <p:cNvPr id="11" name="Rectangle 14"/>
              <p:cNvSpPr>
                <a:spLocks noChangeArrowheads="1"/>
              </p:cNvSpPr>
              <p:nvPr/>
            </p:nvSpPr>
            <p:spPr bwMode="auto">
              <a:xfrm>
                <a:off x="4595811" y="4486274"/>
                <a:ext cx="3390899" cy="1990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cxnSp>
            <p:nvCxnSpPr>
              <p:cNvPr id="25" name="Straight Connector 24"/>
              <p:cNvCxnSpPr/>
              <p:nvPr/>
            </p:nvCxnSpPr>
            <p:spPr>
              <a:xfrm>
                <a:off x="4605336" y="5909747"/>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29363" y="4486274"/>
                <a:ext cx="1" cy="950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86289" y="4931886"/>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947809" y="1009388"/>
            <a:ext cx="10515600" cy="5167892"/>
          </a:xfrm>
        </p:spPr>
        <p:txBody>
          <a:bodyPr>
            <a:normAutofit/>
          </a:bodyPr>
          <a:lstStyle/>
          <a:p>
            <a:pPr marL="0" lvl="0" indent="0">
              <a:buNone/>
            </a:pPr>
            <a:r>
              <a:rPr lang="en-US" dirty="0">
                <a:solidFill>
                  <a:schemeClr val="tx1"/>
                </a:solidFill>
              </a:rPr>
              <a:t>Benefits:</a:t>
            </a:r>
          </a:p>
          <a:p>
            <a:r>
              <a:rPr lang="en-US" altLang="en-US" dirty="0">
                <a:solidFill>
                  <a:schemeClr val="tx1"/>
                </a:solidFill>
              </a:rPr>
              <a:t>Partitioning</a:t>
            </a:r>
          </a:p>
          <a:p>
            <a:pPr lvl="1" algn="just"/>
            <a:r>
              <a:rPr lang="en-US" altLang="en-US" dirty="0">
                <a:solidFill>
                  <a:schemeClr val="tx1"/>
                </a:solidFill>
              </a:rPr>
              <a:t> Multiple applications and operating systems can be supported within a single physical system.</a:t>
            </a:r>
          </a:p>
          <a:p>
            <a:r>
              <a:rPr lang="en-US" altLang="en-US" dirty="0">
                <a:solidFill>
                  <a:schemeClr val="tx1"/>
                </a:solidFill>
              </a:rPr>
              <a:t>Isolation</a:t>
            </a:r>
          </a:p>
          <a:p>
            <a:pPr lvl="1" algn="just"/>
            <a:r>
              <a:rPr lang="en-US" altLang="en-US" dirty="0">
                <a:solidFill>
                  <a:schemeClr val="tx1"/>
                </a:solidFill>
              </a:rPr>
              <a:t> Virtual machines are completely isolated from the host machine and other virtual machines. If a virtual machine crashes, all others are unaffected. </a:t>
            </a:r>
          </a:p>
          <a:p>
            <a:pPr marL="0" lvl="0" indent="0">
              <a:buNone/>
            </a:pPr>
            <a:endParaRPr lang="en-US"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631392" y="198155"/>
            <a:ext cx="8413652" cy="561500"/>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Virtualization and … </a:t>
            </a:r>
            <a:endParaRPr lang="en-US" sz="3200"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831664" y="4024353"/>
            <a:ext cx="3297443" cy="1729768"/>
            <a:chOff x="4601633" y="4056360"/>
            <a:chExt cx="3297443" cy="1729768"/>
          </a:xfrm>
        </p:grpSpPr>
        <p:grpSp>
          <p:nvGrpSpPr>
            <p:cNvPr id="42" name="Group 41"/>
            <p:cNvGrpSpPr/>
            <p:nvPr/>
          </p:nvGrpSpPr>
          <p:grpSpPr>
            <a:xfrm>
              <a:off x="4622476" y="4056360"/>
              <a:ext cx="3276600" cy="1729768"/>
              <a:chOff x="4622476" y="4056360"/>
              <a:chExt cx="3276600" cy="1729768"/>
            </a:xfrm>
          </p:grpSpPr>
          <p:sp>
            <p:nvSpPr>
              <p:cNvPr id="8" name="TextBox 7"/>
              <p:cNvSpPr txBox="1"/>
              <p:nvPr/>
            </p:nvSpPr>
            <p:spPr>
              <a:xfrm>
                <a:off x="4622476" y="5416796"/>
                <a:ext cx="3276600" cy="369332"/>
              </a:xfrm>
              <a:prstGeom prst="rect">
                <a:avLst/>
              </a:prstGeom>
              <a:noFill/>
            </p:spPr>
            <p:txBody>
              <a:bodyPr wrap="square" rtlCol="0">
                <a:spAutoFit/>
              </a:bodyPr>
              <a:lstStyle/>
              <a:p>
                <a:pPr algn="ctr"/>
                <a:r>
                  <a:rPr lang="en-US" dirty="0"/>
                  <a:t>Hardware </a:t>
                </a:r>
              </a:p>
            </p:txBody>
          </p:sp>
          <p:sp>
            <p:nvSpPr>
              <p:cNvPr id="32" name="TextBox 31"/>
              <p:cNvSpPr txBox="1"/>
              <p:nvPr/>
            </p:nvSpPr>
            <p:spPr>
              <a:xfrm>
                <a:off x="4842297" y="4584483"/>
                <a:ext cx="914400" cy="369332"/>
              </a:xfrm>
              <a:prstGeom prst="rect">
                <a:avLst/>
              </a:prstGeom>
              <a:noFill/>
            </p:spPr>
            <p:txBody>
              <a:bodyPr wrap="square" rtlCol="0">
                <a:spAutoFit/>
              </a:bodyPr>
              <a:lstStyle/>
              <a:p>
                <a:pPr algn="ctr"/>
                <a:r>
                  <a:rPr lang="en-US" dirty="0"/>
                  <a:t>OS</a:t>
                </a:r>
              </a:p>
            </p:txBody>
          </p:sp>
          <p:sp>
            <p:nvSpPr>
              <p:cNvPr id="33" name="TextBox 32"/>
              <p:cNvSpPr txBox="1"/>
              <p:nvPr/>
            </p:nvSpPr>
            <p:spPr>
              <a:xfrm>
                <a:off x="6430964" y="4546540"/>
                <a:ext cx="914400" cy="369332"/>
              </a:xfrm>
              <a:prstGeom prst="rect">
                <a:avLst/>
              </a:prstGeom>
              <a:noFill/>
            </p:spPr>
            <p:txBody>
              <a:bodyPr wrap="square" rtlCol="0">
                <a:spAutoFit/>
              </a:bodyPr>
              <a:lstStyle/>
              <a:p>
                <a:pPr algn="ctr"/>
                <a:r>
                  <a:rPr lang="en-US" dirty="0"/>
                  <a:t>OS</a:t>
                </a:r>
              </a:p>
            </p:txBody>
          </p:sp>
          <p:sp>
            <p:nvSpPr>
              <p:cNvPr id="34" name="TextBox 33"/>
              <p:cNvSpPr txBox="1"/>
              <p:nvPr/>
            </p:nvSpPr>
            <p:spPr>
              <a:xfrm>
                <a:off x="6430964" y="4056360"/>
                <a:ext cx="1304924" cy="369332"/>
              </a:xfrm>
              <a:prstGeom prst="rect">
                <a:avLst/>
              </a:prstGeom>
              <a:noFill/>
            </p:spPr>
            <p:txBody>
              <a:bodyPr wrap="square" rtlCol="0">
                <a:spAutoFit/>
              </a:bodyPr>
              <a:lstStyle/>
              <a:p>
                <a:pPr algn="ctr"/>
                <a:r>
                  <a:rPr lang="en-US" dirty="0"/>
                  <a:t>Application</a:t>
                </a:r>
              </a:p>
            </p:txBody>
          </p:sp>
          <p:sp>
            <p:nvSpPr>
              <p:cNvPr id="35" name="TextBox 34"/>
              <p:cNvSpPr txBox="1"/>
              <p:nvPr/>
            </p:nvSpPr>
            <p:spPr>
              <a:xfrm>
                <a:off x="4842297" y="4071064"/>
                <a:ext cx="1304924" cy="369332"/>
              </a:xfrm>
              <a:prstGeom prst="rect">
                <a:avLst/>
              </a:prstGeom>
              <a:noFill/>
            </p:spPr>
            <p:txBody>
              <a:bodyPr wrap="square" rtlCol="0">
                <a:spAutoFit/>
              </a:bodyPr>
              <a:lstStyle/>
              <a:p>
                <a:pPr algn="ctr"/>
                <a:r>
                  <a:rPr lang="en-US" dirty="0"/>
                  <a:t>Application</a:t>
                </a:r>
              </a:p>
            </p:txBody>
          </p:sp>
        </p:grpSp>
        <p:sp>
          <p:nvSpPr>
            <p:cNvPr id="26" name="TextBox 25"/>
            <p:cNvSpPr txBox="1"/>
            <p:nvPr/>
          </p:nvSpPr>
          <p:spPr>
            <a:xfrm>
              <a:off x="4601633" y="5032248"/>
              <a:ext cx="3297443" cy="369332"/>
            </a:xfrm>
            <a:prstGeom prst="rect">
              <a:avLst/>
            </a:prstGeom>
            <a:noFill/>
          </p:spPr>
          <p:txBody>
            <a:bodyPr wrap="square" rtlCol="0">
              <a:spAutoFit/>
            </a:bodyPr>
            <a:lstStyle/>
            <a:p>
              <a:pPr algn="ctr"/>
              <a:r>
                <a:rPr lang="en-US" dirty="0"/>
                <a:t>Virtual Machine  </a:t>
              </a:r>
            </a:p>
          </p:txBody>
        </p:sp>
      </p:grpSp>
      <p:cxnSp>
        <p:nvCxnSpPr>
          <p:cNvPr id="40" name="Straight Connector 39"/>
          <p:cNvCxnSpPr>
            <a:stCxn id="11" idx="1"/>
            <a:endCxn id="11" idx="3"/>
          </p:cNvCxnSpPr>
          <p:nvPr/>
        </p:nvCxnSpPr>
        <p:spPr>
          <a:xfrm>
            <a:off x="7779275" y="4928276"/>
            <a:ext cx="3390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43050" y="3987137"/>
            <a:ext cx="5314950" cy="1754326"/>
          </a:xfrm>
          <a:prstGeom prst="rect">
            <a:avLst/>
          </a:prstGeom>
          <a:noFill/>
        </p:spPr>
        <p:txBody>
          <a:bodyPr wrap="square" rtlCol="0">
            <a:spAutoFit/>
          </a:bodyPr>
          <a:lstStyle/>
          <a:p>
            <a:r>
              <a:rPr lang="en-US" altLang="en-US" b="1" dirty="0"/>
              <a:t>Note:</a:t>
            </a:r>
          </a:p>
          <a:p>
            <a:r>
              <a:rPr lang="en-US" altLang="en-US" dirty="0"/>
              <a:t>Virtualizing hardware resources: CPU, I/O, memory, networking and GUI</a:t>
            </a:r>
          </a:p>
          <a:p>
            <a:pPr lvl="1"/>
            <a:r>
              <a:rPr lang="en-US" altLang="en-US" dirty="0"/>
              <a:t>The virtualizing software is called VMM (virtual machine monitor) or hypervisor</a:t>
            </a:r>
          </a:p>
          <a:p>
            <a:endParaRPr lang="en-US" dirty="0"/>
          </a:p>
        </p:txBody>
      </p:sp>
    </p:spTree>
    <p:extLst>
      <p:ext uri="{BB962C8B-B14F-4D97-AF65-F5344CB8AC3E}">
        <p14:creationId xmlns:p14="http://schemas.microsoft.com/office/powerpoint/2010/main" val="168707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009" y="1273548"/>
            <a:ext cx="10515600" cy="5450916"/>
          </a:xfrm>
        </p:spPr>
        <p:txBody>
          <a:bodyPr>
            <a:normAutofit/>
          </a:bodyPr>
          <a:lstStyle/>
          <a:p>
            <a:r>
              <a:rPr lang="en-US" dirty="0" smtClean="0"/>
              <a:t>The </a:t>
            </a:r>
            <a:r>
              <a:rPr lang="en-US" dirty="0"/>
              <a:t>Domain Name System (DNS) is the phonebook of the Internet. </a:t>
            </a:r>
            <a:endParaRPr lang="en-US" dirty="0" smtClean="0"/>
          </a:p>
          <a:p>
            <a:r>
              <a:rPr lang="en-US" dirty="0" smtClean="0"/>
              <a:t>Humans </a:t>
            </a:r>
            <a:r>
              <a:rPr lang="en-US" dirty="0"/>
              <a:t>access information online through domain names, like </a:t>
            </a:r>
            <a:r>
              <a:rPr lang="en-US" dirty="0" smtClean="0"/>
              <a:t>amazon.com </a:t>
            </a:r>
            <a:r>
              <a:rPr lang="en-US" dirty="0"/>
              <a:t>or espn.com. </a:t>
            </a:r>
            <a:endParaRPr lang="en-US" dirty="0" smtClean="0"/>
          </a:p>
          <a:p>
            <a:r>
              <a:rPr lang="en-US" dirty="0" smtClean="0"/>
              <a:t>Web </a:t>
            </a:r>
            <a:r>
              <a:rPr lang="en-US" dirty="0"/>
              <a:t>browsers interact through Internet Protocol (IP) addresses. </a:t>
            </a:r>
            <a:endParaRPr lang="en-US" dirty="0" smtClean="0"/>
          </a:p>
          <a:p>
            <a:r>
              <a:rPr lang="en-US" dirty="0" smtClean="0"/>
              <a:t>DNS </a:t>
            </a:r>
            <a:r>
              <a:rPr lang="en-US" dirty="0"/>
              <a:t>translates domain names to IP addresses so browsers can load Internet resources.</a:t>
            </a:r>
          </a:p>
          <a:p>
            <a:r>
              <a:rPr lang="en-US" dirty="0"/>
              <a:t>Each device connected to the Internet has a unique IP address which other machines use to find the device. </a:t>
            </a:r>
            <a:endParaRPr lang="en-US" dirty="0" smtClean="0"/>
          </a:p>
          <a:p>
            <a:r>
              <a:rPr lang="en-US" dirty="0" smtClean="0"/>
              <a:t>DNS </a:t>
            </a:r>
            <a:r>
              <a:rPr lang="en-US" dirty="0"/>
              <a:t>servers eliminate the need for humans to memorize IP addresses such as 192.168.1.1 (in IPv4), or more complex newer alphanumeric IP addresses such as 2400:cb00:2048:1::c629:d7a2 (in IPv6). </a:t>
            </a:r>
          </a:p>
          <a:p>
            <a:pPr marL="0" lvl="0" indent="0">
              <a:buNone/>
            </a:pPr>
            <a:endParaRPr lang="en-US"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30383" y="396595"/>
            <a:ext cx="8413652" cy="523998"/>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Domain Name system </a:t>
            </a:r>
            <a:endParaRPr lang="en-US" sz="3200" dirty="0">
              <a:solidFill>
                <a:schemeClr val="bg1"/>
              </a:solidFill>
            </a:endParaRPr>
          </a:p>
        </p:txBody>
      </p:sp>
      <p:cxnSp>
        <p:nvCxnSpPr>
          <p:cNvPr id="9" name="Straight Connector 8"/>
          <p:cNvCxnSpPr/>
          <p:nvPr/>
        </p:nvCxnSpPr>
        <p:spPr>
          <a:xfrm>
            <a:off x="951653" y="89173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6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009" y="1273548"/>
            <a:ext cx="10515600" cy="5450916"/>
          </a:xfrm>
        </p:spPr>
        <p:txBody>
          <a:bodyPr>
            <a:normAutofit/>
          </a:bodyPr>
          <a:lstStyle/>
          <a:p>
            <a:r>
              <a:rPr lang="en-US" altLang="en-US" sz="2500" dirty="0" smtClean="0">
                <a:solidFill>
                  <a:schemeClr val="tx1"/>
                </a:solidFill>
              </a:rPr>
              <a:t>A </a:t>
            </a:r>
            <a:r>
              <a:rPr lang="en-US" altLang="en-US" sz="2500" dirty="0">
                <a:solidFill>
                  <a:schemeClr val="tx1"/>
                </a:solidFill>
              </a:rPr>
              <a:t>hostname consists of the computer name followed by </a:t>
            </a:r>
            <a:r>
              <a:rPr lang="en-US" altLang="en-US" sz="2500" b="1" dirty="0">
                <a:solidFill>
                  <a:schemeClr val="tx1"/>
                </a:solidFill>
              </a:rPr>
              <a:t>the domain </a:t>
            </a:r>
            <a:r>
              <a:rPr lang="en-US" altLang="en-US" sz="2500" b="1" dirty="0" smtClean="0">
                <a:solidFill>
                  <a:schemeClr val="tx1"/>
                </a:solidFill>
              </a:rPr>
              <a:t>name, server1.sholla.com is an example of a computer name (host name).</a:t>
            </a:r>
            <a:endParaRPr lang="en-US" altLang="en-US" sz="2500" dirty="0">
              <a:solidFill>
                <a:schemeClr val="tx1"/>
              </a:solidFill>
            </a:endParaRPr>
          </a:p>
          <a:p>
            <a:r>
              <a:rPr lang="en-US" altLang="en-US" sz="2500" dirty="0" smtClean="0">
                <a:solidFill>
                  <a:schemeClr val="tx1"/>
                </a:solidFill>
              </a:rPr>
              <a:t>Amazon.com or sholla.com </a:t>
            </a:r>
            <a:r>
              <a:rPr lang="en-US" altLang="en-US" sz="2500" dirty="0">
                <a:solidFill>
                  <a:schemeClr val="tx1"/>
                </a:solidFill>
              </a:rPr>
              <a:t>is the domain name</a:t>
            </a:r>
          </a:p>
          <a:p>
            <a:pPr lvl="1"/>
            <a:r>
              <a:rPr lang="en-US" altLang="en-US" sz="2500" dirty="0">
                <a:solidFill>
                  <a:schemeClr val="tx1"/>
                </a:solidFill>
              </a:rPr>
              <a:t>A domain name is separated into two or more sections that specify the organization, and possibly a subset of an organization, of which the computer is a part</a:t>
            </a:r>
          </a:p>
          <a:p>
            <a:pPr lvl="1">
              <a:spcBef>
                <a:spcPct val="50000"/>
              </a:spcBef>
            </a:pPr>
            <a:r>
              <a:rPr lang="en-US" altLang="en-US" sz="2500" dirty="0">
                <a:solidFill>
                  <a:schemeClr val="tx1"/>
                </a:solidFill>
              </a:rPr>
              <a:t>Two organizations can have a computer named the same thing because the domain name makes it clear which one is being referred </a:t>
            </a:r>
            <a:r>
              <a:rPr lang="en-US" altLang="en-US" sz="2500" dirty="0" smtClean="0">
                <a:solidFill>
                  <a:schemeClr val="tx1"/>
                </a:solidFill>
              </a:rPr>
              <a:t>to.</a:t>
            </a:r>
          </a:p>
          <a:p>
            <a:pPr lvl="2">
              <a:spcBef>
                <a:spcPct val="50000"/>
              </a:spcBef>
            </a:pPr>
            <a:r>
              <a:rPr lang="en-US" altLang="en-US" sz="2500" b="1" dirty="0" smtClean="0">
                <a:solidFill>
                  <a:schemeClr val="tx1"/>
                </a:solidFill>
              </a:rPr>
              <a:t>Server1.amazon.com or server1.sholla.com </a:t>
            </a:r>
            <a:endParaRPr lang="en-US" altLang="en-US" sz="2500" b="1" dirty="0">
              <a:solidFill>
                <a:schemeClr val="tx1"/>
              </a:solidFill>
            </a:endParaRPr>
          </a:p>
          <a:p>
            <a:pPr marL="0" lvl="0" indent="0">
              <a:buNone/>
            </a:pPr>
            <a:endParaRPr lang="en-US"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30383" y="396595"/>
            <a:ext cx="8413652" cy="523998"/>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Domain Name system </a:t>
            </a:r>
            <a:endParaRPr lang="en-US" sz="3200" dirty="0">
              <a:solidFill>
                <a:schemeClr val="bg1"/>
              </a:solidFill>
            </a:endParaRPr>
          </a:p>
        </p:txBody>
      </p:sp>
      <p:cxnSp>
        <p:nvCxnSpPr>
          <p:cNvPr id="9" name="Straight Connector 8"/>
          <p:cNvCxnSpPr/>
          <p:nvPr/>
        </p:nvCxnSpPr>
        <p:spPr>
          <a:xfrm>
            <a:off x="951653" y="89173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08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222748"/>
            <a:ext cx="10515600" cy="5450916"/>
          </a:xfrm>
        </p:spPr>
        <p:txBody>
          <a:bodyPr>
            <a:normAutofit/>
          </a:bodyPr>
          <a:lstStyle/>
          <a:p>
            <a:pPr marL="342900" lvl="0" indent="-342900" fontAlgn="base">
              <a:lnSpc>
                <a:spcPct val="100000"/>
              </a:lnSpc>
              <a:spcBef>
                <a:spcPct val="50000"/>
              </a:spcBef>
              <a:spcAft>
                <a:spcPct val="0"/>
              </a:spcAft>
              <a:buFontTx/>
              <a:buChar char="•"/>
            </a:pPr>
            <a:r>
              <a:rPr lang="en-US" altLang="en-US" sz="3200" dirty="0">
                <a:solidFill>
                  <a:srgbClr val="000000"/>
                </a:solidFill>
                <a:latin typeface="Arial"/>
              </a:rPr>
              <a:t>The </a:t>
            </a:r>
            <a:r>
              <a:rPr lang="en-US" altLang="en-US" sz="3200" b="1" dirty="0">
                <a:solidFill>
                  <a:srgbClr val="000000"/>
                </a:solidFill>
                <a:latin typeface="Arial"/>
              </a:rPr>
              <a:t>domain name system</a:t>
            </a:r>
            <a:r>
              <a:rPr lang="en-US" altLang="en-US" sz="3200" dirty="0">
                <a:solidFill>
                  <a:srgbClr val="000000"/>
                </a:solidFill>
                <a:latin typeface="Arial"/>
              </a:rPr>
              <a:t> (DNS) is chiefly used to translate hostnames into numeric IP addresses</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DNS is an example of a distributed database </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If that server can resolve the hostname, it does so</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If not, that server asks another domain name </a:t>
            </a:r>
            <a:r>
              <a:rPr lang="en-US" altLang="en-US" sz="2800" dirty="0" smtClean="0">
                <a:solidFill>
                  <a:srgbClr val="000000"/>
                </a:solidFill>
                <a:latin typeface="Arial"/>
              </a:rPr>
              <a:t>server</a:t>
            </a:r>
          </a:p>
          <a:p>
            <a:pPr marL="0" lvl="0" indent="0">
              <a:buNone/>
            </a:pPr>
            <a:endParaRPr lang="en-US" sz="2800" i="1" dirty="0">
              <a:solidFill>
                <a:srgbClr val="000000"/>
              </a:solidFill>
              <a:latin typeface="Arial"/>
            </a:endParaRPr>
          </a:p>
          <a:p>
            <a:pPr marL="0" lvl="0" indent="0">
              <a:buNone/>
            </a:pPr>
            <a:r>
              <a:rPr lang="en-US" sz="2800" i="1" dirty="0" smtClean="0">
                <a:solidFill>
                  <a:srgbClr val="000000"/>
                </a:solidFill>
                <a:latin typeface="Arial"/>
              </a:rPr>
              <a:t>Note: learn about DNS servers and what they are used for.</a:t>
            </a: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89743" y="35595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Domain Name system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4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dirty="0"/>
              <a:t>Agenda</a:t>
            </a:r>
          </a:p>
          <a:p>
            <a:pPr lvl="1"/>
            <a:r>
              <a:rPr lang="en-US" dirty="0"/>
              <a:t>What is a computer Network?</a:t>
            </a:r>
          </a:p>
          <a:p>
            <a:pPr lvl="1"/>
            <a:r>
              <a:rPr lang="en-US" dirty="0"/>
              <a:t>Types of Networks (LAN, MAN, WAN, Intranet, Internet, Virtual Private Network(VPN)</a:t>
            </a:r>
          </a:p>
          <a:p>
            <a:pPr lvl="1"/>
            <a:r>
              <a:rPr lang="en-US" dirty="0"/>
              <a:t>Network Communication (Peer to Peer, Client – Server)</a:t>
            </a:r>
          </a:p>
          <a:p>
            <a:pPr lvl="1"/>
            <a:r>
              <a:rPr lang="en-US" dirty="0"/>
              <a:t>Network Topology ( Bus, Ring, Mesh)</a:t>
            </a:r>
          </a:p>
          <a:p>
            <a:pPr lvl="1"/>
            <a:r>
              <a:rPr lang="en-US" dirty="0"/>
              <a:t>Common Protocols (UDP, TCP, IP, SMTP, FTP, HTTP, HTTPS, SSL, URL, URI)</a:t>
            </a:r>
          </a:p>
          <a:p>
            <a:pPr lvl="1"/>
            <a:r>
              <a:rPr lang="en-US" dirty="0" smtClean="0"/>
              <a:t>Virtualization</a:t>
            </a:r>
            <a:r>
              <a:rPr lang="en-US" dirty="0"/>
              <a:t>, Virtual Machine(VM), VM software’s(VMWare, MS Hyper-V, Oracle Virtual Box)</a:t>
            </a: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15422" y="386435"/>
            <a:ext cx="9522657" cy="523998"/>
          </a:xfrm>
        </p:spPr>
        <p:txBody>
          <a:bodyPr>
            <a:noAutofit/>
          </a:bodyPr>
          <a:lstStyle/>
          <a:p>
            <a:pPr marL="0" lvl="0" indent="0"/>
            <a:r>
              <a:rPr lang="en-US" sz="2500" dirty="0">
                <a:solidFill>
                  <a:schemeClr val="bg1"/>
                </a:solidFill>
              </a:rPr>
              <a:t>Part I. Introduction to Computers, Networking and Windows Admin</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43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969" y="1767840"/>
            <a:ext cx="10515600" cy="4334510"/>
          </a:xfrm>
        </p:spPr>
        <p:txBody>
          <a:bodyPr>
            <a:normAutofit/>
          </a:bodyPr>
          <a:lstStyle/>
          <a:p>
            <a:r>
              <a:rPr lang="en-US" altLang="en-US" dirty="0" smtClean="0">
                <a:ea typeface="ＭＳ Ｐゴシック" panose="020B0600070205080204" pitchFamily="34" charset="-128"/>
              </a:rPr>
              <a:t>A </a:t>
            </a:r>
            <a:r>
              <a:rPr lang="en-US" altLang="en-US" dirty="0">
                <a:ea typeface="ＭＳ Ｐゴシック" panose="020B0600070205080204" pitchFamily="34" charset="-128"/>
              </a:rPr>
              <a:t>collection of computing devices connected in order to communicate and share resources</a:t>
            </a:r>
          </a:p>
          <a:p>
            <a:r>
              <a:rPr lang="en-US" altLang="en-US" dirty="0">
                <a:ea typeface="ＭＳ Ｐゴシック" panose="020B0600070205080204" pitchFamily="34" charset="-128"/>
              </a:rPr>
              <a:t>Connections between computing devices can be physical using wires or cables or wireless using radio waves or infrared signals</a:t>
            </a:r>
          </a:p>
          <a:p>
            <a:pPr marL="514350" indent="-457200"/>
            <a:r>
              <a:rPr lang="en-US" altLang="en-US" dirty="0">
                <a:ea typeface="ＭＳ Ｐゴシック" panose="020B0600070205080204" pitchFamily="34" charset="-128"/>
              </a:rPr>
              <a:t>Any device on a network </a:t>
            </a:r>
            <a:r>
              <a:rPr lang="en-US" altLang="en-US" dirty="0" smtClean="0">
                <a:ea typeface="ＭＳ Ｐゴシック" panose="020B0600070205080204" pitchFamily="34" charset="-128"/>
              </a:rPr>
              <a:t>is called </a:t>
            </a:r>
            <a:r>
              <a:rPr lang="en-US" altLang="en-US" dirty="0">
                <a:solidFill>
                  <a:srgbClr val="0070C0"/>
                </a:solidFill>
                <a:ea typeface="ＭＳ Ｐゴシック" panose="020B0600070205080204" pitchFamily="34" charset="-128"/>
              </a:rPr>
              <a:t>Node or Host </a:t>
            </a:r>
          </a:p>
          <a:p>
            <a:pPr marL="514350" indent="-457200"/>
            <a:r>
              <a:rPr lang="en-US" altLang="en-US" dirty="0">
                <a:ea typeface="ＭＳ Ｐゴシック" panose="020B0600070205080204" pitchFamily="34" charset="-128"/>
              </a:rPr>
              <a:t>The speed with which data is moved from one place to another</a:t>
            </a:r>
            <a:r>
              <a:rPr lang="en-US" altLang="en-US" b="1" dirty="0">
                <a:ea typeface="ＭＳ Ｐゴシック" panose="020B0600070205080204" pitchFamily="34" charset="-128"/>
              </a:rPr>
              <a:t> </a:t>
            </a:r>
            <a:r>
              <a:rPr lang="en-US" altLang="en-US" dirty="0">
                <a:ea typeface="ＭＳ Ｐゴシック" panose="020B0600070205080204" pitchFamily="34" charset="-128"/>
              </a:rPr>
              <a:t>on a network bandwidth (</a:t>
            </a:r>
            <a:r>
              <a:rPr lang="en-US" altLang="en-US" i="1" dirty="0">
                <a:solidFill>
                  <a:srgbClr val="00B0F0"/>
                </a:solidFill>
                <a:ea typeface="ＭＳ Ｐゴシック" panose="020B0600070205080204" pitchFamily="34" charset="-128"/>
              </a:rPr>
              <a:t>data transfer rate</a:t>
            </a:r>
            <a:r>
              <a:rPr lang="en-US" altLang="en-US" dirty="0">
                <a:ea typeface="ＭＳ Ｐゴシック" panose="020B0600070205080204" pitchFamily="34" charset="-128"/>
              </a:rPr>
              <a:t>)</a:t>
            </a:r>
          </a:p>
          <a:p>
            <a:pPr marL="514350" indent="-457200">
              <a:defRPr/>
            </a:pPr>
            <a:r>
              <a:rPr lang="en-US" altLang="en-US" dirty="0">
                <a:ea typeface="ＭＳ Ｐゴシック" panose="020B0600070205080204" pitchFamily="34" charset="-128"/>
              </a:rPr>
              <a:t>A set of rules that defines how data is formatted and processed on a network is called Protocols </a:t>
            </a:r>
          </a:p>
          <a:p>
            <a:pPr marL="514350" indent="-457200">
              <a:defRPr/>
            </a:pPr>
            <a:endParaRPr lang="en-US" altLang="en-US" dirty="0">
              <a:ea typeface="ＭＳ Ｐゴシック" panose="020B0600070205080204" pitchFamily="34" charset="-128"/>
            </a:endParaRPr>
          </a:p>
          <a:p>
            <a:pPr marL="514350" indent="-457200"/>
            <a:endParaRPr lang="en-US" altLang="en-US" b="1" dirty="0">
              <a:ea typeface="ＭＳ Ｐゴシック" panose="020B0600070205080204" pitchFamily="34" charset="-128"/>
            </a:endParaRPr>
          </a:p>
          <a:p>
            <a:endParaRPr lang="en-US" altLang="en-US" dirty="0">
              <a:ea typeface="ＭＳ Ｐゴシック" panose="020B0600070205080204" pitchFamily="34" charset="-128"/>
            </a:endParaRP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59263" y="335635"/>
            <a:ext cx="8413652" cy="523998"/>
          </a:xfrm>
        </p:spPr>
        <p:txBody>
          <a:bodyPr>
            <a:noAutofit/>
          </a:bodyPr>
          <a:lstStyle/>
          <a:p>
            <a:pPr marL="0" indent="0" algn="l"/>
            <a:r>
              <a:rPr lang="en-US" altLang="en-US" sz="3500" b="1" dirty="0">
                <a:solidFill>
                  <a:schemeClr val="bg1"/>
                </a:solidFill>
                <a:ea typeface="ＭＳ Ｐゴシック" panose="020B0600070205080204" pitchFamily="34" charset="-128"/>
              </a:rPr>
              <a:t>Computer networks</a:t>
            </a:r>
            <a:r>
              <a:rPr lang="en-US" altLang="en-US" sz="3500" dirty="0">
                <a:solidFill>
                  <a:schemeClr val="bg1"/>
                </a:solidFill>
                <a:ea typeface="ＭＳ Ｐゴシック" panose="020B0600070205080204" pitchFamily="34" charset="-128"/>
              </a:rPr>
              <a:t>   </a:t>
            </a:r>
          </a:p>
        </p:txBody>
      </p:sp>
      <p:cxnSp>
        <p:nvCxnSpPr>
          <p:cNvPr id="9" name="Straight Connector 8"/>
          <p:cNvCxnSpPr/>
          <p:nvPr/>
        </p:nvCxnSpPr>
        <p:spPr>
          <a:xfrm>
            <a:off x="1205653" y="73699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9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514350" indent="-514350">
              <a:buFont typeface="+mj-lt"/>
              <a:buAutoNum type="arabicPeriod"/>
            </a:pPr>
            <a:endParaRPr lang="en-US" dirty="0" smtClean="0">
              <a:solidFill>
                <a:srgbClr val="FF0000"/>
              </a:solidFill>
            </a:endParaRPr>
          </a:p>
          <a:p>
            <a:pPr marL="0" indent="0">
              <a:buNone/>
            </a:pPr>
            <a:endParaRPr lang="en-US" dirty="0" smtClean="0">
              <a:solidFill>
                <a:srgbClr val="FF0000"/>
              </a:solidFill>
            </a:endParaRPr>
          </a:p>
          <a:p>
            <a:pPr marL="514350" indent="-514350">
              <a:buFont typeface="+mj-lt"/>
              <a:buAutoNum type="arabicPeriod"/>
            </a:pPr>
            <a:r>
              <a:rPr lang="en-US" dirty="0" smtClean="0">
                <a:solidFill>
                  <a:schemeClr val="tx1"/>
                </a:solidFill>
              </a:rPr>
              <a:t>Local </a:t>
            </a:r>
            <a:r>
              <a:rPr lang="en-US" dirty="0">
                <a:solidFill>
                  <a:schemeClr val="tx1"/>
                </a:solidFill>
              </a:rPr>
              <a:t>Area network (LAN)</a:t>
            </a:r>
          </a:p>
          <a:p>
            <a:pPr marL="0" indent="0">
              <a:buNone/>
            </a:pPr>
            <a:r>
              <a:rPr lang="en-US" altLang="en-US" dirty="0">
                <a:solidFill>
                  <a:schemeClr val="tx1"/>
                </a:solidFill>
                <a:ea typeface="ＭＳ Ｐゴシック" panose="020B0600070205080204" pitchFamily="34" charset="-128"/>
              </a:rPr>
              <a:t>A network that connects a relatively small number of machines in a relatively close geographical area</a:t>
            </a:r>
          </a:p>
          <a:p>
            <a:pPr marL="520700" lvl="1" indent="0">
              <a:spcBef>
                <a:spcPct val="50000"/>
              </a:spcBef>
              <a:buNone/>
            </a:pPr>
            <a:r>
              <a:rPr lang="en-US" altLang="en-US" b="1" dirty="0">
                <a:solidFill>
                  <a:schemeClr val="tx1"/>
                </a:solidFill>
                <a:ea typeface="ＭＳ Ｐゴシック" panose="020B0600070205080204" pitchFamily="34" charset="-128"/>
              </a:rPr>
              <a:t>Ring topology</a:t>
            </a:r>
            <a:r>
              <a:rPr lang="en-US" altLang="en-US" dirty="0">
                <a:solidFill>
                  <a:schemeClr val="tx1"/>
                </a:solidFill>
                <a:ea typeface="ＭＳ Ｐゴシック" panose="020B0600070205080204" pitchFamily="34" charset="-128"/>
              </a:rPr>
              <a:t>   connects all nodes in a closed loop on which messages travel in one direction</a:t>
            </a:r>
          </a:p>
          <a:p>
            <a:pPr marL="520700" lvl="1" indent="0">
              <a:spcBef>
                <a:spcPct val="50000"/>
              </a:spcBef>
              <a:buNone/>
            </a:pPr>
            <a:r>
              <a:rPr lang="en-US" altLang="en-US" b="1" dirty="0">
                <a:solidFill>
                  <a:schemeClr val="tx1"/>
                </a:solidFill>
                <a:ea typeface="ＭＳ Ｐゴシック" panose="020B0600070205080204" pitchFamily="34" charset="-128"/>
              </a:rPr>
              <a:t>Star topology</a:t>
            </a:r>
            <a:r>
              <a:rPr lang="en-US" altLang="en-US" dirty="0">
                <a:solidFill>
                  <a:schemeClr val="tx1"/>
                </a:solidFill>
                <a:ea typeface="ＭＳ Ｐゴシック" panose="020B0600070205080204" pitchFamily="34" charset="-128"/>
              </a:rPr>
              <a:t>   centers around one node to which all others are connected and through which all messages are sent</a:t>
            </a:r>
          </a:p>
          <a:p>
            <a:pPr marL="520700" lvl="1" indent="0">
              <a:spcBef>
                <a:spcPct val="50000"/>
              </a:spcBef>
              <a:buNone/>
            </a:pPr>
            <a:r>
              <a:rPr lang="en-US" altLang="en-US" b="1" dirty="0">
                <a:solidFill>
                  <a:schemeClr val="tx1"/>
                </a:solidFill>
                <a:ea typeface="ＭＳ Ｐゴシック" panose="020B0600070205080204" pitchFamily="34" charset="-128"/>
              </a:rPr>
              <a:t>Bus topology</a:t>
            </a:r>
            <a:r>
              <a:rPr lang="en-US" altLang="en-US" dirty="0">
                <a:solidFill>
                  <a:schemeClr val="tx1"/>
                </a:solidFill>
                <a:ea typeface="ＭＳ Ｐゴシック" panose="020B0600070205080204" pitchFamily="34" charset="-128"/>
              </a:rPr>
              <a:t>    nodes are connected to a single communication line that carries messages in both directions</a:t>
            </a:r>
          </a:p>
          <a:p>
            <a:pPr marL="457200" lvl="1" indent="0">
              <a:buNone/>
            </a:pPr>
            <a:endParaRPr lang="en-US"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54463" y="619392"/>
            <a:ext cx="8413652" cy="523998"/>
          </a:xfrm>
        </p:spPr>
        <p:txBody>
          <a:bodyPr>
            <a:noAutofit/>
          </a:bodyPr>
          <a:lstStyle/>
          <a:p>
            <a:pPr lvl="1" algn="l" rtl="0">
              <a:lnSpc>
                <a:spcPct val="90000"/>
              </a:lnSpc>
              <a:spcBef>
                <a:spcPct val="0"/>
              </a:spcBef>
            </a:pPr>
            <a:r>
              <a:rPr lang="en-US" sz="3200" b="1" dirty="0">
                <a:solidFill>
                  <a:schemeClr val="bg1"/>
                </a:solidFill>
              </a:rPr>
              <a:t>Types of Networking </a:t>
            </a:r>
            <a:r>
              <a:rPr lang="en-US" sz="3200" dirty="0"/>
              <a:t/>
            </a:r>
            <a:br>
              <a:rPr lang="en-US" sz="3200" dirty="0"/>
            </a:br>
            <a:endParaRPr lang="en-US" sz="3200" dirty="0">
              <a:solidFill>
                <a:srgbClr val="0070C0"/>
              </a:solidFill>
            </a:endParaRPr>
          </a:p>
        </p:txBody>
      </p:sp>
      <p:cxnSp>
        <p:nvCxnSpPr>
          <p:cNvPr id="9" name="Straight Connector 8"/>
          <p:cNvCxnSpPr/>
          <p:nvPr/>
        </p:nvCxnSpPr>
        <p:spPr>
          <a:xfrm>
            <a:off x="342053" y="114339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07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i="1" dirty="0" smtClean="0"/>
              <a:t>Ring, star and bus </a:t>
            </a: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43653" y="408377"/>
            <a:ext cx="8413652" cy="523998"/>
          </a:xfrm>
        </p:spPr>
        <p:txBody>
          <a:bodyPr>
            <a:noAutofit/>
          </a:bodyPr>
          <a:lstStyle/>
          <a:p>
            <a:pPr marL="0" lvl="0" indent="0" algn="l"/>
            <a:r>
              <a:rPr lang="en-US" sz="3500" b="1" dirty="0"/>
              <a:t>Types of LAN</a:t>
            </a:r>
          </a:p>
        </p:txBody>
      </p:sp>
      <p:cxnSp>
        <p:nvCxnSpPr>
          <p:cNvPr id="9" name="Straight Connector 8"/>
          <p:cNvCxnSpPr/>
          <p:nvPr/>
        </p:nvCxnSpPr>
        <p:spPr>
          <a:xfrm>
            <a:off x="443653" y="93237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91478" y="1812483"/>
            <a:ext cx="8314916" cy="3612286"/>
            <a:chOff x="1391478" y="1812483"/>
            <a:chExt cx="8314916" cy="3612286"/>
          </a:xfrm>
        </p:grpSpPr>
        <p:pic>
          <p:nvPicPr>
            <p:cNvPr id="1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812483"/>
              <a:ext cx="8314916" cy="348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71242" y="5055437"/>
              <a:ext cx="2367357"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198386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16504"/>
          </a:xfrm>
        </p:spPr>
        <p:txBody>
          <a:bodyPr>
            <a:normAutofit fontScale="92500" lnSpcReduction="20000"/>
          </a:bodyPr>
          <a:lstStyle/>
          <a:p>
            <a:pPr lvl="1"/>
            <a:r>
              <a:rPr lang="en-US" altLang="en-US" sz="3000" dirty="0"/>
              <a:t>	</a:t>
            </a:r>
            <a:endParaRPr lang="en-US" altLang="en-US" sz="3000" dirty="0" smtClean="0"/>
          </a:p>
          <a:p>
            <a:pPr lvl="1"/>
            <a:r>
              <a:rPr lang="en-US" altLang="en-US" sz="3000" dirty="0" smtClean="0">
                <a:solidFill>
                  <a:schemeClr val="tx1"/>
                </a:solidFill>
              </a:rPr>
              <a:t>The </a:t>
            </a:r>
            <a:r>
              <a:rPr lang="en-US" altLang="en-US" sz="3000" b="1" dirty="0">
                <a:solidFill>
                  <a:schemeClr val="tx1"/>
                </a:solidFill>
              </a:rPr>
              <a:t>Internet,</a:t>
            </a:r>
            <a:r>
              <a:rPr lang="en-US" altLang="en-US" sz="3000" dirty="0">
                <a:solidFill>
                  <a:schemeClr val="tx1"/>
                </a:solidFill>
              </a:rPr>
              <a:t> as we know it today, is essentially the ultimate wide-area network, spanning the entire </a:t>
            </a:r>
            <a:r>
              <a:rPr lang="en-US" altLang="en-US" sz="3000" dirty="0" smtClean="0">
                <a:solidFill>
                  <a:schemeClr val="tx1"/>
                </a:solidFill>
              </a:rPr>
              <a:t>globe</a:t>
            </a:r>
          </a:p>
          <a:p>
            <a:pPr marL="457200" lvl="1" indent="0">
              <a:buNone/>
            </a:pPr>
            <a:endParaRPr lang="en-US" altLang="en-US" sz="3000" dirty="0">
              <a:solidFill>
                <a:schemeClr val="tx1"/>
              </a:solidFill>
            </a:endParaRPr>
          </a:p>
          <a:p>
            <a:pPr lvl="1"/>
            <a:r>
              <a:rPr lang="en-US" altLang="en-US" sz="3000" dirty="0">
                <a:solidFill>
                  <a:schemeClr val="tx1"/>
                </a:solidFill>
              </a:rPr>
              <a:t>Intranet : (</a:t>
            </a:r>
            <a:r>
              <a:rPr lang="en-US" sz="3000" dirty="0">
                <a:solidFill>
                  <a:schemeClr val="tx1"/>
                </a:solidFill>
              </a:rPr>
              <a:t>computing) an internal network that makes use of internet technology </a:t>
            </a:r>
            <a:endParaRPr lang="en-US" sz="3000" dirty="0" smtClean="0">
              <a:solidFill>
                <a:schemeClr val="tx1"/>
              </a:solidFill>
            </a:endParaRPr>
          </a:p>
          <a:p>
            <a:pPr lvl="1"/>
            <a:endParaRPr lang="en-US" sz="3000" dirty="0">
              <a:solidFill>
                <a:schemeClr val="tx1"/>
              </a:solidFill>
            </a:endParaRPr>
          </a:p>
          <a:p>
            <a:pPr lvl="1"/>
            <a:r>
              <a:rPr lang="en-US" sz="3400" dirty="0">
                <a:solidFill>
                  <a:schemeClr val="tx1"/>
                </a:solidFill>
              </a:rPr>
              <a:t>Internal or a private network of an organization based on internet protocol technology and accessed over the internet</a:t>
            </a:r>
            <a:br>
              <a:rPr lang="en-US" sz="3400" dirty="0">
                <a:solidFill>
                  <a:schemeClr val="tx1"/>
                </a:solidFill>
              </a:rPr>
            </a:br>
            <a:r>
              <a:rPr lang="en-US" sz="3400" dirty="0">
                <a:solidFill>
                  <a:schemeClr val="tx1"/>
                </a:solidFill>
              </a:rPr>
              <a:t/>
            </a:r>
            <a:br>
              <a:rPr lang="en-US" sz="3400" dirty="0">
                <a:solidFill>
                  <a:schemeClr val="tx1"/>
                </a:solidFill>
              </a:rPr>
            </a:br>
            <a:endParaRPr lang="en-US" sz="34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25583" y="416915"/>
            <a:ext cx="8413652" cy="523998"/>
          </a:xfrm>
        </p:spPr>
        <p:txBody>
          <a:bodyPr>
            <a:noAutofit/>
          </a:bodyPr>
          <a:lstStyle/>
          <a:p>
            <a:pPr lvl="1" algn="l" rtl="0">
              <a:lnSpc>
                <a:spcPct val="90000"/>
              </a:lnSpc>
              <a:spcBef>
                <a:spcPct val="0"/>
              </a:spcBef>
            </a:pPr>
            <a:r>
              <a:rPr lang="en-US" sz="3500" b="1" kern="1200" dirty="0" smtClean="0">
                <a:solidFill>
                  <a:schemeClr val="bg1"/>
                </a:solidFill>
                <a:latin typeface="+mn-lt"/>
                <a:ea typeface="+mn-ea"/>
                <a:cs typeface="+mn-cs"/>
              </a:rPr>
              <a:t>Internet vs intranet</a:t>
            </a:r>
            <a:endParaRPr lang="en-US" sz="3500" b="1" dirty="0">
              <a:solidFill>
                <a:schemeClr val="bg1"/>
              </a:solidFill>
            </a:endParaRPr>
          </a:p>
        </p:txBody>
      </p:sp>
      <p:cxnSp>
        <p:nvCxnSpPr>
          <p:cNvPr id="9" name="Straight Connector 8"/>
          <p:cNvCxnSpPr/>
          <p:nvPr/>
        </p:nvCxnSpPr>
        <p:spPr>
          <a:xfrm>
            <a:off x="311573" y="87141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33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12" y="1222748"/>
            <a:ext cx="11098107" cy="5450916"/>
          </a:xfrm>
        </p:spPr>
        <p:txBody>
          <a:bodyPr>
            <a:normAutofit/>
          </a:bodyPr>
          <a:lstStyle/>
          <a:p>
            <a:pPr marL="0" indent="0">
              <a:buNone/>
            </a:pPr>
            <a:r>
              <a:rPr lang="en-US" altLang="en-US" sz="2800" b="1" dirty="0">
                <a:solidFill>
                  <a:schemeClr val="tx1"/>
                </a:solidFill>
                <a:ea typeface="ＭＳ Ｐゴシック" panose="020B0600070205080204" pitchFamily="34" charset="-128"/>
              </a:rPr>
              <a:t>Local Area Network (LAN) </a:t>
            </a:r>
            <a:endParaRPr lang="en-US" altLang="en-US" sz="2800" b="1" dirty="0" smtClean="0">
              <a:solidFill>
                <a:schemeClr val="tx1"/>
              </a:solidFill>
              <a:ea typeface="ＭＳ Ｐゴシック" panose="020B0600070205080204" pitchFamily="34" charset="-128"/>
            </a:endParaRPr>
          </a:p>
          <a:p>
            <a:pPr marL="0" indent="0">
              <a:buNone/>
            </a:pPr>
            <a:r>
              <a:rPr lang="en-US" sz="2800" dirty="0">
                <a:solidFill>
                  <a:schemeClr val="tx1"/>
                </a:solidFill>
                <a:ea typeface="ＭＳ Ｐゴシック" panose="020B0600070205080204" pitchFamily="34" charset="-128"/>
              </a:rPr>
              <a:t>network that interconnects computers within a limited area such as a residence, school, laboratory, university campus or office building</a:t>
            </a:r>
            <a:endParaRPr lang="en-US" altLang="en-US" sz="2800" dirty="0">
              <a:solidFill>
                <a:schemeClr val="tx1"/>
              </a:solidFill>
              <a:ea typeface="ＭＳ Ｐゴシック" panose="020B0600070205080204" pitchFamily="34" charset="-128"/>
            </a:endParaRPr>
          </a:p>
          <a:p>
            <a:pPr marL="0" indent="0">
              <a:buNone/>
            </a:pPr>
            <a:r>
              <a:rPr lang="en-US" altLang="en-US" sz="2800" b="1" dirty="0">
                <a:solidFill>
                  <a:schemeClr val="tx1"/>
                </a:solidFill>
                <a:ea typeface="ＭＳ Ｐゴシック" panose="020B0600070205080204" pitchFamily="34" charset="-128"/>
              </a:rPr>
              <a:t>Wide-Area Network (WAN)   </a:t>
            </a:r>
          </a:p>
          <a:p>
            <a:pPr marL="0" indent="0">
              <a:buNone/>
            </a:pPr>
            <a:r>
              <a:rPr lang="en-US" altLang="en-US" sz="2800" dirty="0">
                <a:solidFill>
                  <a:schemeClr val="tx1"/>
                </a:solidFill>
                <a:ea typeface="ＭＳ Ｐゴシック" panose="020B0600070205080204" pitchFamily="34" charset="-128"/>
              </a:rPr>
              <a:t>A network that connects local-area networks over a potentially large geographic </a:t>
            </a:r>
            <a:r>
              <a:rPr lang="en-US" altLang="en-US" sz="2800" dirty="0" smtClean="0">
                <a:solidFill>
                  <a:schemeClr val="tx1"/>
                </a:solidFill>
                <a:ea typeface="ＭＳ Ｐゴシック" panose="020B0600070205080204" pitchFamily="34" charset="-128"/>
              </a:rPr>
              <a:t>distance</a:t>
            </a:r>
          </a:p>
          <a:p>
            <a:pPr marL="0" indent="0">
              <a:buNone/>
            </a:pPr>
            <a:r>
              <a:rPr lang="en-US" altLang="en-US" sz="2800" b="1" dirty="0" smtClean="0">
                <a:solidFill>
                  <a:schemeClr val="tx1"/>
                </a:solidFill>
                <a:ea typeface="ＭＳ Ｐゴシック" panose="020B0600070205080204" pitchFamily="34" charset="-128"/>
              </a:rPr>
              <a:t>Metropolitan-area </a:t>
            </a:r>
            <a:r>
              <a:rPr lang="en-US" altLang="en-US" sz="2800" b="1" dirty="0">
                <a:solidFill>
                  <a:schemeClr val="tx1"/>
                </a:solidFill>
                <a:ea typeface="ＭＳ Ｐゴシック" panose="020B0600070205080204" pitchFamily="34" charset="-128"/>
              </a:rPr>
              <a:t>network (MAN)</a:t>
            </a:r>
            <a:r>
              <a:rPr lang="en-US" altLang="en-US" sz="2800" dirty="0">
                <a:solidFill>
                  <a:schemeClr val="tx1"/>
                </a:solidFill>
                <a:ea typeface="ＭＳ Ｐゴシック" panose="020B0600070205080204" pitchFamily="34" charset="-128"/>
              </a:rPr>
              <a:t>  </a:t>
            </a:r>
          </a:p>
          <a:p>
            <a:pPr marL="0" indent="0">
              <a:buNone/>
            </a:pPr>
            <a:r>
              <a:rPr lang="en-US" altLang="en-US" sz="2800" dirty="0">
                <a:solidFill>
                  <a:schemeClr val="tx1"/>
                </a:solidFill>
                <a:ea typeface="ＭＳ Ｐゴシック" panose="020B0600070205080204" pitchFamily="34" charset="-128"/>
              </a:rPr>
              <a:t>The communication infrastructures that have been developed in and around large </a:t>
            </a:r>
            <a:r>
              <a:rPr lang="en-US" altLang="en-US" sz="2800" dirty="0" smtClean="0">
                <a:solidFill>
                  <a:schemeClr val="tx1"/>
                </a:solidFill>
                <a:ea typeface="ＭＳ Ｐゴシック" panose="020B0600070205080204" pitchFamily="34" charset="-128"/>
              </a:rPr>
              <a:t>cities</a:t>
            </a:r>
            <a:endParaRPr lang="en-US" altLang="en-US" sz="2800" dirty="0">
              <a:solidFill>
                <a:schemeClr val="tx1"/>
              </a:solidFill>
              <a:ea typeface="ＭＳ Ｐゴシック" panose="020B0600070205080204" pitchFamily="34" charset="-128"/>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76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12" y="1222748"/>
            <a:ext cx="11098107" cy="5450916"/>
          </a:xfrm>
        </p:spPr>
        <p:txBody>
          <a:bodyPr>
            <a:normAutofit/>
          </a:bodyPr>
          <a:lstStyle/>
          <a:p>
            <a:pPr marL="0" lvl="0" indent="0">
              <a:buNone/>
            </a:pPr>
            <a:r>
              <a:rPr lang="en-US" sz="2800" b="1" i="1" dirty="0" smtClean="0">
                <a:solidFill>
                  <a:schemeClr val="tx1"/>
                </a:solidFill>
              </a:rPr>
              <a:t>VPN? VIRTUAL PRIVATE NETWORK </a:t>
            </a:r>
          </a:p>
          <a:p>
            <a:pPr algn="just"/>
            <a:r>
              <a:rPr lang="en-US" sz="2500" dirty="0">
                <a:solidFill>
                  <a:schemeClr val="tx1"/>
                </a:solidFill>
              </a:rPr>
              <a:t>A </a:t>
            </a:r>
            <a:r>
              <a:rPr lang="en-US" sz="2500" b="1" dirty="0">
                <a:solidFill>
                  <a:schemeClr val="tx1"/>
                </a:solidFill>
              </a:rPr>
              <a:t>virtual private network</a:t>
            </a:r>
            <a:r>
              <a:rPr lang="en-US" sz="2500" dirty="0">
                <a:solidFill>
                  <a:schemeClr val="tx1"/>
                </a:solidFill>
              </a:rPr>
              <a:t> (</a:t>
            </a:r>
            <a:r>
              <a:rPr lang="en-US" sz="2500" b="1" dirty="0">
                <a:solidFill>
                  <a:schemeClr val="tx1"/>
                </a:solidFill>
              </a:rPr>
              <a:t>VPN</a:t>
            </a:r>
            <a:r>
              <a:rPr lang="en-US" sz="2500" dirty="0">
                <a:solidFill>
                  <a:schemeClr val="tx1"/>
                </a:solidFill>
              </a:rPr>
              <a:t>) extends a private network across a public network, and enables users to send and receive data across shared or public networks as if their computing devices were directly connected to the private network. </a:t>
            </a:r>
            <a:endParaRPr lang="en-US" sz="2500" dirty="0" smtClean="0">
              <a:solidFill>
                <a:schemeClr val="tx1"/>
              </a:solidFill>
            </a:endParaRPr>
          </a:p>
          <a:p>
            <a:pPr algn="just"/>
            <a:r>
              <a:rPr lang="en-US" sz="2500" dirty="0" smtClean="0">
                <a:solidFill>
                  <a:schemeClr val="tx1"/>
                </a:solidFill>
              </a:rPr>
              <a:t>Applications </a:t>
            </a:r>
            <a:r>
              <a:rPr lang="en-US" sz="2500" dirty="0">
                <a:solidFill>
                  <a:schemeClr val="tx1"/>
                </a:solidFill>
              </a:rPr>
              <a:t>running across the VPN may therefore benefit from the functionality, security, and management of the private </a:t>
            </a:r>
            <a:r>
              <a:rPr lang="en-US" sz="2500" dirty="0" smtClean="0">
                <a:solidFill>
                  <a:schemeClr val="tx1"/>
                </a:solidFill>
              </a:rPr>
              <a:t>network.</a:t>
            </a:r>
          </a:p>
          <a:p>
            <a:pPr algn="just"/>
            <a:r>
              <a:rPr lang="en-US" sz="2800" dirty="0" smtClean="0"/>
              <a:t>VPNs </a:t>
            </a:r>
            <a:r>
              <a:rPr lang="en-US" sz="2800" dirty="0"/>
              <a:t>may allow employees to securely access a corporate intranet while located outside the office.</a:t>
            </a:r>
            <a:endParaRPr lang="en-US" sz="2500" b="1"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362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1312</TotalTime>
  <Words>2868</Words>
  <Application>Microsoft Office PowerPoint</Application>
  <PresentationFormat>Custom</PresentationFormat>
  <Paragraphs>300</Paragraphs>
  <Slides>25</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Waveform</vt:lpstr>
      <vt:lpstr>Clip</vt:lpstr>
      <vt:lpstr> MS SQL 2012 Database Administration Training by  Sholla Corporation  </vt:lpstr>
      <vt:lpstr>MS-SQL 2012 Database Administrator</vt:lpstr>
      <vt:lpstr>Part I. Introduction to Computers, Networking and Windows Admin</vt:lpstr>
      <vt:lpstr>Computer networks   </vt:lpstr>
      <vt:lpstr>Types of Networking  </vt:lpstr>
      <vt:lpstr>Types of LAN</vt:lpstr>
      <vt:lpstr>Internet vs intranet</vt:lpstr>
      <vt:lpstr>LAN, WAN, MAN &amp; VPN</vt:lpstr>
      <vt:lpstr>LAN, WAN, MAN &amp; VPN</vt:lpstr>
      <vt:lpstr>LAN, WAN, MAN &amp; VPN</vt:lpstr>
      <vt:lpstr>Geteway</vt:lpstr>
      <vt:lpstr>Internet :</vt:lpstr>
      <vt:lpstr>Internet Connections</vt:lpstr>
      <vt:lpstr> Networking Communications </vt:lpstr>
      <vt:lpstr>Networking Communications ….</vt:lpstr>
      <vt:lpstr>Some common protocols …. </vt:lpstr>
      <vt:lpstr>Some common protocols  ….</vt:lpstr>
      <vt:lpstr>IP Addressing (Network Addressing)</vt:lpstr>
      <vt:lpstr>IP Addressing (Network Addressing) ….</vt:lpstr>
      <vt:lpstr>IP Addressing (Network Addressing) ….</vt:lpstr>
      <vt:lpstr>Virtualization and Virtual Machine </vt:lpstr>
      <vt:lpstr>Virtualization and … </vt:lpstr>
      <vt:lpstr>Domain Name system </vt:lpstr>
      <vt:lpstr>Domain Name system </vt:lpstr>
      <vt:lpstr>Domain Name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Networking</dc:title>
  <dc:creator>MAS A</dc:creator>
  <cp:lastModifiedBy>Salem Tmanot</cp:lastModifiedBy>
  <cp:revision>100</cp:revision>
  <dcterms:created xsi:type="dcterms:W3CDTF">2016-03-08T23:26:47Z</dcterms:created>
  <dcterms:modified xsi:type="dcterms:W3CDTF">2018-04-23T19:34:29Z</dcterms:modified>
</cp:coreProperties>
</file>