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305" r:id="rId2"/>
    <p:sldId id="308" r:id="rId3"/>
    <p:sldId id="307" r:id="rId4"/>
    <p:sldId id="295" r:id="rId5"/>
    <p:sldId id="296" r:id="rId6"/>
    <p:sldId id="297" r:id="rId7"/>
    <p:sldId id="302" r:id="rId8"/>
    <p:sldId id="303" r:id="rId9"/>
    <p:sldId id="304" r:id="rId10"/>
    <p:sldId id="299" r:id="rId11"/>
    <p:sldId id="309" r:id="rId12"/>
    <p:sldId id="300" r:id="rId13"/>
    <p:sldId id="311" r:id="rId14"/>
    <p:sldId id="332" r:id="rId15"/>
    <p:sldId id="331" r:id="rId16"/>
    <p:sldId id="335" r:id="rId17"/>
    <p:sldId id="336" r:id="rId18"/>
    <p:sldId id="3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280" autoAdjust="0"/>
  </p:normalViewPr>
  <p:slideViewPr>
    <p:cSldViewPr snapToGrid="0">
      <p:cViewPr>
        <p:scale>
          <a:sx n="94" d="100"/>
          <a:sy n="94" d="100"/>
        </p:scale>
        <p:origin x="-31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DFB6C-7DA5-4148-92EC-A3D37C45AB7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8B18-8DC5-4F97-B27E-F027657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5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6863-7C30-46DF-B9AF-34071F7A7FAC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8808-8132-4486-860D-A7D871AFA221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3A-3242-455C-8EB7-8EA1B53FDF39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BF7-A505-436E-8066-7A568D3B64DE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0074-416A-42FC-8073-CB4D6F1A5EFA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BE3D-CD04-4D8E-ABC4-3077070BC398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579-2764-4CA4-AB46-4509FFE24145}" type="datetime4">
              <a:rPr lang="en-US" smtClean="0"/>
              <a:t>April 23,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6344-827F-4511-8CA5-0E86AAE9E049}" type="datetime4">
              <a:rPr lang="en-US" smtClean="0"/>
              <a:t>April 23,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D136-6BC5-40D9-B9EB-55BAB40D7A38}" type="datetime4">
              <a:rPr lang="en-US" smtClean="0"/>
              <a:t>April 23,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A446-2228-444B-BDE1-D0FD04320127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E0BC-C8B0-4458-A0D9-197834382D74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B5E3743-EA02-481E-BBF0-9218D1E0B210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info@shola.com; www.shola.com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DB45755-0A14-4647-8EA4-71782B0C02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11231@g.c" TargetMode="External"/><Relationship Id="rId2" Type="http://schemas.openxmlformats.org/officeDocument/2006/relationships/hyperlink" Target="mailto:111@gg.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kl@eu.ne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11231@g.c" TargetMode="External"/><Relationship Id="rId2" Type="http://schemas.openxmlformats.org/officeDocument/2006/relationships/hyperlink" Target="mailto:111@gg.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kl@eu.ne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11231@g.c" TargetMode="External"/><Relationship Id="rId2" Type="http://schemas.openxmlformats.org/officeDocument/2006/relationships/hyperlink" Target="mailto:111@gg.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kl@eu.n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408671"/>
            <a:ext cx="7851648" cy="322690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9900" dirty="0">
                <a:solidFill>
                  <a:srgbClr val="00B0F0"/>
                </a:solidFill>
              </a:rPr>
              <a:t/>
            </a:r>
            <a:br>
              <a:rPr lang="en-US" sz="19900" dirty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MS SQL 2012 Database Administration Training</a:t>
            </a:r>
            <a:br>
              <a:rPr lang="en-US" sz="5400" dirty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by </a:t>
            </a:r>
            <a:br>
              <a:rPr lang="en-US" sz="5400" dirty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Sholla Corporation 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info@shola.com; www.shola.com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84592" y="5015762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i="1" dirty="0"/>
              <a:t>8204 Fenton Street</a:t>
            </a:r>
          </a:p>
          <a:p>
            <a:r>
              <a:rPr lang="en-US" b="1" i="1" dirty="0"/>
              <a:t>Silver Spring, MD 20910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20"/>
            <a:ext cx="1671242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8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009388"/>
            <a:ext cx="10599809" cy="545091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Purpose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Optimizes data management</a:t>
            </a:r>
            <a:br>
              <a:rPr lang="en-US" altLang="en-US" sz="2800" dirty="0"/>
            </a:br>
            <a:endParaRPr lang="en-US" altLang="en-US" sz="2800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sz="2800" dirty="0"/>
              <a:t>Transforms data into information</a:t>
            </a:r>
            <a:br>
              <a:rPr lang="en-US" altLang="en-US" sz="2800" dirty="0"/>
            </a:br>
            <a:endParaRPr lang="en-US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Importance of Database Design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Defines the database’s expected use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/>
              <a:t>Avoid </a:t>
            </a:r>
            <a:r>
              <a:rPr lang="en-US" altLang="en-US" sz="2800" dirty="0"/>
              <a:t>data redundancy &amp; ensure data integrity</a:t>
            </a:r>
          </a:p>
          <a:p>
            <a:pPr lvl="1">
              <a:lnSpc>
                <a:spcPct val="80000"/>
              </a:lnSpc>
            </a:pPr>
            <a:r>
              <a:rPr lang="en-US" altLang="en-US" sz="3000" dirty="0"/>
              <a:t>data is accurate and </a:t>
            </a:r>
            <a:r>
              <a:rPr lang="en-US" altLang="en-US" sz="3000" dirty="0" smtClean="0"/>
              <a:t>verifiable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altLang="en-US" sz="3200" dirty="0" smtClean="0"/>
              <a:t>Poorly </a:t>
            </a:r>
            <a:r>
              <a:rPr lang="en-US" altLang="en-US" sz="3200" dirty="0"/>
              <a:t>designed database generates errors</a:t>
            </a:r>
          </a:p>
          <a:p>
            <a:pPr lvl="1">
              <a:lnSpc>
                <a:spcPct val="80000"/>
              </a:lnSpc>
            </a:pPr>
            <a:r>
              <a:rPr lang="en-US" altLang="en-US" sz="3000" dirty="0">
                <a:sym typeface="Wingdings" pitchFamily="2" charset="2"/>
              </a:rPr>
              <a:t>leads to </a:t>
            </a:r>
            <a:r>
              <a:rPr lang="en-US" altLang="en-US" sz="3000" dirty="0"/>
              <a:t>bad decisions </a:t>
            </a:r>
          </a:p>
          <a:p>
            <a:pPr lvl="1">
              <a:lnSpc>
                <a:spcPct val="80000"/>
              </a:lnSpc>
            </a:pPr>
            <a:r>
              <a:rPr lang="en-US" altLang="en-US" sz="3000" dirty="0"/>
              <a:t>can lead to failure of </a:t>
            </a:r>
            <a:r>
              <a:rPr lang="en-US" altLang="en-US" sz="3000" dirty="0" smtClean="0"/>
              <a:t>organization</a:t>
            </a:r>
            <a:endParaRPr lang="en-US" altLang="en-US" sz="30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3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23" y="235657"/>
            <a:ext cx="8413652" cy="52399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en-US" sz="3500" b="1" dirty="0">
                <a:solidFill>
                  <a:schemeClr val="bg1"/>
                </a:solidFill>
              </a:rPr>
              <a:t>Database: Why</a:t>
            </a:r>
            <a:endParaRPr lang="en-US" sz="35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50533" y="75965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009388"/>
            <a:ext cx="10599809" cy="545091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 smtClean="0"/>
              <a:t>Functions of DBMS/Database System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/>
              <a:t>Stores data and related data entry forms, report definitions, etc.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/>
              <a:t>Hides the complexities of relational database model from the user</a:t>
            </a:r>
          </a:p>
          <a:p>
            <a:pPr lvl="1">
              <a:lnSpc>
                <a:spcPct val="80000"/>
              </a:lnSpc>
            </a:pPr>
            <a:r>
              <a:rPr lang="en-US" altLang="en-US" sz="3000" dirty="0" smtClean="0"/>
              <a:t>facilitates the construction/definition of data elements and their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3000" dirty="0" smtClean="0"/>
              <a:t>enables data transformation and presentation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/>
              <a:t>Enforces data integrity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/>
              <a:t>Implements data security management</a:t>
            </a:r>
          </a:p>
          <a:p>
            <a:pPr lvl="1">
              <a:lnSpc>
                <a:spcPct val="80000"/>
              </a:lnSpc>
            </a:pPr>
            <a:r>
              <a:rPr lang="en-US" altLang="en-US" sz="3000" dirty="0" smtClean="0"/>
              <a:t>access, privacy, backup &amp; restoration</a:t>
            </a:r>
            <a:endParaRPr lang="en-US" altLang="en-US" sz="3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23" y="235657"/>
            <a:ext cx="8413652" cy="52399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en-US" sz="3500" b="1" dirty="0">
                <a:solidFill>
                  <a:schemeClr val="bg1"/>
                </a:solidFill>
              </a:rPr>
              <a:t>Database: Why</a:t>
            </a:r>
            <a:endParaRPr lang="en-US" sz="35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50533" y="75965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7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9" y="1056640"/>
            <a:ext cx="10515600" cy="446024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b="1" dirty="0" smtClean="0"/>
              <a:t>Identify</a:t>
            </a:r>
          </a:p>
          <a:p>
            <a:pPr>
              <a:lnSpc>
                <a:spcPct val="70000"/>
              </a:lnSpc>
            </a:pPr>
            <a:r>
              <a:rPr lang="en-US" altLang="en-US" dirty="0" smtClean="0"/>
              <a:t>Database needs :what </a:t>
            </a:r>
            <a:r>
              <a:rPr lang="en-US" altLang="en-US" dirty="0"/>
              <a:t>database can do to further the goal of the organization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User needs and </a:t>
            </a:r>
            <a:r>
              <a:rPr lang="en-US" altLang="en-US" dirty="0" smtClean="0"/>
              <a:t>characteristics: who </a:t>
            </a:r>
            <a:r>
              <a:rPr lang="en-US" altLang="en-US" dirty="0"/>
              <a:t>the users are, what they want to do, how they envision doing </a:t>
            </a:r>
            <a:r>
              <a:rPr lang="en-US" altLang="en-US" dirty="0" smtClean="0"/>
              <a:t>it</a:t>
            </a:r>
          </a:p>
          <a:p>
            <a:pPr>
              <a:lnSpc>
                <a:spcPct val="70000"/>
              </a:lnSpc>
            </a:pPr>
            <a:r>
              <a:rPr lang="en-US" altLang="en-US" dirty="0" smtClean="0"/>
              <a:t>Database </a:t>
            </a:r>
            <a:r>
              <a:rPr lang="en-US" altLang="en-US" dirty="0"/>
              <a:t>system </a:t>
            </a:r>
            <a:r>
              <a:rPr lang="en-US" altLang="en-US" dirty="0" smtClean="0"/>
              <a:t>requirements: what </a:t>
            </a:r>
            <a:r>
              <a:rPr lang="en-US" altLang="en-US" dirty="0"/>
              <a:t>the database system should do to satisfy the database and user needs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b="1" dirty="0" smtClean="0"/>
              <a:t>Design</a:t>
            </a:r>
            <a:endParaRPr lang="en-US" altLang="en-US" b="1" dirty="0"/>
          </a:p>
          <a:p>
            <a:pPr>
              <a:lnSpc>
                <a:spcPct val="70000"/>
              </a:lnSpc>
            </a:pPr>
            <a:r>
              <a:rPr lang="en-US" altLang="en-US" dirty="0"/>
              <a:t>From conceptual design to a detailed system </a:t>
            </a:r>
            <a:r>
              <a:rPr lang="en-US" altLang="en-US" dirty="0" smtClean="0"/>
              <a:t>specification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b="1" dirty="0" smtClean="0"/>
              <a:t>Implementation</a:t>
            </a:r>
            <a:endParaRPr lang="en-US" altLang="en-US" b="1" dirty="0"/>
          </a:p>
          <a:p>
            <a:pPr>
              <a:lnSpc>
                <a:spcPct val="70000"/>
              </a:lnSpc>
            </a:pPr>
            <a:r>
              <a:rPr lang="en-US" altLang="en-US" dirty="0"/>
              <a:t>Create the </a:t>
            </a:r>
            <a:r>
              <a:rPr lang="en-US" altLang="en-US" dirty="0" smtClean="0"/>
              <a:t>database</a:t>
            </a:r>
            <a:endParaRPr lang="en-US" alt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en-US" b="1" dirty="0"/>
              <a:t>Maintenance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Troubleshoot, update, streamline the database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23" y="366115"/>
            <a:ext cx="8413652" cy="52399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chemeClr val="bg1"/>
                </a:solidFill>
              </a:rPr>
              <a:t>Database: How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83077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4509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23" y="366115"/>
            <a:ext cx="8413652" cy="523998"/>
          </a:xfrm>
        </p:spPr>
        <p:txBody>
          <a:bodyPr>
            <a:noAutofit/>
          </a:bodyPr>
          <a:lstStyle/>
          <a:p>
            <a:pPr marL="0" lvl="0" indent="0" algn="l"/>
            <a:r>
              <a:rPr lang="en-US" i="1" dirty="0"/>
              <a:t>RDBMS Design and normalization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83077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8930" y="1267996"/>
            <a:ext cx="101837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Normalization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Process for evaluating and correcting table structures to minimize data redundancies</a:t>
            </a:r>
          </a:p>
          <a:p>
            <a:pPr lvl="2"/>
            <a:r>
              <a:rPr lang="en-US" altLang="en-US" sz="2400" dirty="0" smtClean="0"/>
              <a:t>Reduces data anomalies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Works through a series of stages called normal forms: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First normal form (1NF)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Second normal form (2NF)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Third normal form (3NF)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2NF is better than 1NF; 3NF is better than 2NF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For most business database design purposes, 3NF is as high as we need to go in normalization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Highest level of normalization is not always most desirable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058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450916"/>
          </a:xfrm>
        </p:spPr>
        <p:txBody>
          <a:bodyPr>
            <a:normAutofit/>
          </a:bodyPr>
          <a:lstStyle/>
          <a:p>
            <a:r>
              <a:rPr lang="en-US" altLang="en-US" dirty="0"/>
              <a:t>Each table represents a single subject</a:t>
            </a:r>
          </a:p>
          <a:p>
            <a:r>
              <a:rPr lang="en-US" altLang="en-US" dirty="0"/>
              <a:t>No data item will be unnecessarily stored in more than one table</a:t>
            </a:r>
          </a:p>
          <a:p>
            <a:r>
              <a:rPr lang="en-US" altLang="en-US" dirty="0"/>
              <a:t>All attributes in a table are dependent on the primary key</a:t>
            </a:r>
          </a:p>
          <a:p>
            <a:pPr marL="0" lvl="0" indent="0">
              <a:buNone/>
            </a:pPr>
            <a:endParaRPr lang="en-US" i="1" dirty="0" smtClean="0"/>
          </a:p>
          <a:p>
            <a:pPr marL="0" lvl="0" indent="0">
              <a:buNone/>
            </a:pPr>
            <a:endParaRPr lang="en-US" i="1" dirty="0"/>
          </a:p>
          <a:p>
            <a:pPr marL="0" lvl="0" indent="0">
              <a:buNone/>
            </a:pPr>
            <a:endParaRPr lang="en-US" i="1" dirty="0" smtClean="0"/>
          </a:p>
          <a:p>
            <a:pPr marL="0" lvl="0" indent="0">
              <a:buNone/>
            </a:pPr>
            <a:endParaRPr lang="en-US" i="1" dirty="0"/>
          </a:p>
          <a:p>
            <a:pPr marL="0" lvl="0" indent="0">
              <a:buNone/>
            </a:pPr>
            <a:endParaRPr lang="en-US" i="1" dirty="0" smtClean="0"/>
          </a:p>
          <a:p>
            <a:r>
              <a:rPr lang="en-US" i="1" dirty="0" smtClean="0"/>
              <a:t>Why is this flat table very resource intensive (look at this from OLTP (Online Transactional Processing) </a:t>
            </a:r>
            <a:r>
              <a:rPr lang="en-US" i="1" dirty="0" smtClean="0"/>
              <a:t>Vs </a:t>
            </a:r>
            <a:r>
              <a:rPr lang="en-US" i="1" dirty="0" smtClean="0"/>
              <a:t>Reporting Database point)? 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23" y="366115"/>
            <a:ext cx="8413652" cy="52399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 smtClean="0">
                <a:solidFill>
                  <a:schemeClr val="bg1"/>
                </a:solidFill>
              </a:rPr>
              <a:t>Normalization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83077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24598"/>
              </p:ext>
            </p:extLst>
          </p:nvPr>
        </p:nvGraphicFramePr>
        <p:xfrm>
          <a:off x="193040" y="2479040"/>
          <a:ext cx="1174496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284"/>
                <a:gridCol w="559284"/>
                <a:gridCol w="559284"/>
                <a:gridCol w="559284"/>
                <a:gridCol w="559284"/>
                <a:gridCol w="601617"/>
                <a:gridCol w="516950"/>
                <a:gridCol w="449220"/>
                <a:gridCol w="669347"/>
                <a:gridCol w="559284"/>
                <a:gridCol w="559284"/>
                <a:gridCol w="559284"/>
                <a:gridCol w="559284"/>
                <a:gridCol w="559284"/>
                <a:gridCol w="559284"/>
                <a:gridCol w="559284"/>
                <a:gridCol w="559284"/>
                <a:gridCol w="559284"/>
                <a:gridCol w="559284"/>
                <a:gridCol w="559284"/>
                <a:gridCol w="559284"/>
              </a:tblGrid>
              <a:tr h="46736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Reg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Std_ID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F_Name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L_Name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S_Adds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City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Zip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Primary_</a:t>
                      </a:r>
                      <a:r>
                        <a:rPr lang="en-US" sz="900" baseline="0" dirty="0" smtClean="0"/>
                        <a:t> Email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Secondary_Emial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Primary_Phone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Secondary_ Phone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Course#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Course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Credit hour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Contact</a:t>
                      </a:r>
                      <a:r>
                        <a:rPr lang="en-US" sz="900" baseline="0" dirty="0" err="1" smtClean="0"/>
                        <a:t>_Hr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Inst_ID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Inst_F_name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Inst_LName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Inst_Primary_Phne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Inst _</a:t>
                      </a:r>
                      <a:r>
                        <a:rPr lang="en-US" sz="900" dirty="0" err="1" smtClean="0"/>
                        <a:t>Primary_email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01101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Maya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 N 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xxx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0012112122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2"/>
                        </a:rPr>
                        <a:t>111@gg.c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22222222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333333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SQL Amin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32546544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Peter…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01102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324 DT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xxx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01325465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3"/>
                        </a:rPr>
                        <a:t>11231@g.c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SQL Amin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32546544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Peter…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01103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Adam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3231 kl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xxx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011234598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4"/>
                        </a:rPr>
                        <a:t>lkl@eu.net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5655412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SQL Amin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32546544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Peter…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9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4509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23" y="366115"/>
            <a:ext cx="8413652" cy="523998"/>
          </a:xfrm>
        </p:spPr>
        <p:txBody>
          <a:bodyPr>
            <a:noAutofit/>
          </a:bodyPr>
          <a:lstStyle/>
          <a:p>
            <a:pPr marL="0" lvl="0" indent="0" algn="l"/>
            <a:r>
              <a:rPr lang="en-US" i="1" dirty="0"/>
              <a:t>RDBMS Design and normalization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83077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42733"/>
              </p:ext>
            </p:extLst>
          </p:nvPr>
        </p:nvGraphicFramePr>
        <p:xfrm>
          <a:off x="5177536" y="1381760"/>
          <a:ext cx="1761744" cy="165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36"/>
                <a:gridCol w="440436"/>
                <a:gridCol w="440436"/>
                <a:gridCol w="440436"/>
              </a:tblGrid>
              <a:tr h="46736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Reg</a:t>
                      </a:r>
                      <a:r>
                        <a:rPr lang="en-US" sz="900" dirty="0" smtClean="0"/>
                        <a:t># 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Std_ID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Course#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Inst_ID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01101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01102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01103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38768"/>
              </p:ext>
            </p:extLst>
          </p:nvPr>
        </p:nvGraphicFramePr>
        <p:xfrm>
          <a:off x="2397760" y="3828626"/>
          <a:ext cx="8818882" cy="14647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1717"/>
                <a:gridCol w="801717"/>
                <a:gridCol w="801717"/>
                <a:gridCol w="801717"/>
                <a:gridCol w="862399"/>
                <a:gridCol w="741033"/>
                <a:gridCol w="643943"/>
                <a:gridCol w="959488"/>
                <a:gridCol w="801717"/>
                <a:gridCol w="801717"/>
                <a:gridCol w="801717"/>
              </a:tblGrid>
              <a:tr h="435461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Std_ID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F_Name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L_Name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S_Adds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City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Zip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Primary_</a:t>
                      </a:r>
                      <a:r>
                        <a:rPr lang="en-US" sz="900" baseline="0" dirty="0" smtClean="0"/>
                        <a:t> Email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Secondary_Emial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Primary_Phone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Secondary_ Phone</a:t>
                      </a:r>
                      <a:endParaRPr lang="en-US" sz="900" dirty="0"/>
                    </a:p>
                  </a:txBody>
                  <a:tcPr/>
                </a:tc>
              </a:tr>
              <a:tr h="343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Maya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 N 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xxx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0012112122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2"/>
                        </a:rPr>
                        <a:t>111@gg.c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22222222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333333</a:t>
                      </a:r>
                      <a:endParaRPr lang="en-US" sz="1000" dirty="0"/>
                    </a:p>
                  </a:txBody>
                  <a:tcPr/>
                </a:tc>
              </a:tr>
              <a:tr h="343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324 DT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xxx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01325465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3"/>
                        </a:rPr>
                        <a:t>11231@g.c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</a:tr>
              <a:tr h="343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Adam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3231 kl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xxx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011234598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4"/>
                        </a:rPr>
                        <a:t>lkl@eu.net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5655412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02856"/>
              </p:ext>
            </p:extLst>
          </p:nvPr>
        </p:nvGraphicFramePr>
        <p:xfrm>
          <a:off x="778931" y="1422401"/>
          <a:ext cx="2985348" cy="1264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337"/>
                <a:gridCol w="746337"/>
                <a:gridCol w="746337"/>
                <a:gridCol w="746337"/>
              </a:tblGrid>
              <a:tr h="41923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Course#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Course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Credit hour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Contact</a:t>
                      </a:r>
                      <a:r>
                        <a:rPr lang="en-US" sz="900" baseline="0" dirty="0" err="1" smtClean="0"/>
                        <a:t>_Hr</a:t>
                      </a:r>
                      <a:endParaRPr lang="en-US" sz="900" dirty="0"/>
                    </a:p>
                  </a:txBody>
                  <a:tcPr/>
                </a:tc>
              </a:tr>
              <a:tr h="2818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SQL Amin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818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SQL Amin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818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SQL Amin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44857"/>
              </p:ext>
            </p:extLst>
          </p:nvPr>
        </p:nvGraphicFramePr>
        <p:xfrm>
          <a:off x="8249920" y="1471506"/>
          <a:ext cx="2936240" cy="17187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248"/>
                <a:gridCol w="587248"/>
                <a:gridCol w="587248"/>
                <a:gridCol w="587248"/>
                <a:gridCol w="587248"/>
              </a:tblGrid>
              <a:tr h="530014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Inst_ID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Inst_F_name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Inst_LName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Inst_Primary_Phne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Inst _</a:t>
                      </a:r>
                      <a:r>
                        <a:rPr lang="en-US" sz="900" dirty="0" err="1" smtClean="0"/>
                        <a:t>Primary_email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32546544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Peter…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32546544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Peter…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32546544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Peter…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 flipV="1">
            <a:off x="1737360" y="1198880"/>
            <a:ext cx="0" cy="29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37360" y="1198880"/>
            <a:ext cx="347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37360" y="1198880"/>
            <a:ext cx="4103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0984" y="1198880"/>
            <a:ext cx="108712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895600" y="1584960"/>
            <a:ext cx="2428240" cy="23977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563360" y="1076960"/>
            <a:ext cx="751840" cy="304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315200" y="1076960"/>
            <a:ext cx="1198880" cy="4165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5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4509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i="1" dirty="0" smtClean="0"/>
              <a:t>Normalized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23" y="366115"/>
            <a:ext cx="8413652" cy="52399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 smtClean="0">
                <a:solidFill>
                  <a:schemeClr val="bg1"/>
                </a:solidFill>
              </a:rPr>
              <a:t>Normalization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83077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82786"/>
              </p:ext>
            </p:extLst>
          </p:nvPr>
        </p:nvGraphicFramePr>
        <p:xfrm>
          <a:off x="1635758" y="4023360"/>
          <a:ext cx="3578014" cy="11521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0790"/>
                <a:gridCol w="959132"/>
                <a:gridCol w="922445"/>
                <a:gridCol w="755647"/>
              </a:tblGrid>
              <a:tr h="237066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Std_ID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S_Adds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City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Zip</a:t>
                      </a:r>
                      <a:endParaRPr lang="en-US" sz="900" dirty="0"/>
                    </a:p>
                  </a:txBody>
                  <a:tcPr/>
                </a:tc>
              </a:tr>
              <a:tr h="30501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 N 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xxx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/>
                </a:tc>
              </a:tr>
              <a:tr h="30501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324 DT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xxx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035</a:t>
                      </a:r>
                      <a:endParaRPr lang="en-US" sz="1000" dirty="0"/>
                    </a:p>
                  </a:txBody>
                  <a:tcPr/>
                </a:tc>
              </a:tr>
              <a:tr h="30501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3231 kl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xxx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74655"/>
              </p:ext>
            </p:extLst>
          </p:nvPr>
        </p:nvGraphicFramePr>
        <p:xfrm>
          <a:off x="6778414" y="2529840"/>
          <a:ext cx="4358638" cy="14000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17"/>
                <a:gridCol w="1003770"/>
                <a:gridCol w="838717"/>
                <a:gridCol w="838717"/>
                <a:gridCol w="838717"/>
              </a:tblGrid>
              <a:tr h="164631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Std_ID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Primary_</a:t>
                      </a:r>
                      <a:r>
                        <a:rPr lang="en-US" sz="900" baseline="0" dirty="0" smtClean="0"/>
                        <a:t> Email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Secondary_Emial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Primary_Phone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Secondary_ Phone</a:t>
                      </a:r>
                      <a:endParaRPr lang="en-US" sz="900" dirty="0"/>
                    </a:p>
                  </a:txBody>
                  <a:tcPr/>
                </a:tc>
              </a:tr>
              <a:tr h="34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0012112122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2"/>
                        </a:rPr>
                        <a:t>111@gg.c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22222222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333333</a:t>
                      </a:r>
                      <a:endParaRPr lang="en-US" sz="1000" dirty="0"/>
                    </a:p>
                  </a:txBody>
                  <a:tcPr/>
                </a:tc>
              </a:tr>
              <a:tr h="34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01325465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3"/>
                        </a:rPr>
                        <a:t>11231@g.c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</a:tr>
              <a:tr h="34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011234598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4"/>
                        </a:rPr>
                        <a:t>lkl@eu.net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5655412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38952"/>
              </p:ext>
            </p:extLst>
          </p:nvPr>
        </p:nvGraphicFramePr>
        <p:xfrm>
          <a:off x="1645920" y="2049975"/>
          <a:ext cx="3048000" cy="1156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76665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Std_ID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F_Name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M_Name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L_Name</a:t>
                      </a:r>
                      <a:endParaRPr lang="en-US" sz="900" dirty="0"/>
                    </a:p>
                  </a:txBody>
                  <a:tcPr/>
                </a:tc>
              </a:tr>
              <a:tr h="29326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Maya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</a:t>
                      </a:r>
                      <a:endParaRPr lang="en-US" sz="1000" dirty="0"/>
                    </a:p>
                  </a:txBody>
                  <a:tcPr/>
                </a:tc>
              </a:tr>
              <a:tr h="29326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Ben</a:t>
                      </a:r>
                      <a:endParaRPr lang="en-US" sz="1000" dirty="0"/>
                    </a:p>
                  </a:txBody>
                  <a:tcPr/>
                </a:tc>
              </a:tr>
              <a:tr h="29326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Adam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1188720" y="2133600"/>
            <a:ext cx="396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78560" y="2133600"/>
            <a:ext cx="10160" cy="197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78560" y="4104640"/>
            <a:ext cx="518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052320" y="1798320"/>
            <a:ext cx="10160" cy="264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2320" y="1798320"/>
            <a:ext cx="51511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03440" y="1798320"/>
            <a:ext cx="0" cy="7518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2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29" y="1273548"/>
            <a:ext cx="10515600" cy="5450916"/>
          </a:xfrm>
        </p:spPr>
        <p:txBody>
          <a:bodyPr>
            <a:normAutofit/>
          </a:bodyPr>
          <a:lstStyle/>
          <a:p>
            <a:r>
              <a:rPr lang="en-US" b="1" dirty="0"/>
              <a:t>The PRIMARY KEY constraint uniquely</a:t>
            </a:r>
            <a:r>
              <a:rPr lang="en-US" dirty="0"/>
              <a:t> identifies each record in a database table.</a:t>
            </a:r>
          </a:p>
          <a:p>
            <a:r>
              <a:rPr lang="en-US" dirty="0"/>
              <a:t>Primary keys must contain UNIQUE values, and cannot contain NULL values.</a:t>
            </a:r>
          </a:p>
          <a:p>
            <a:r>
              <a:rPr lang="en-US" dirty="0"/>
              <a:t>A table can have only one primary key, which may consist of single or multiple fields</a:t>
            </a:r>
          </a:p>
          <a:p>
            <a:r>
              <a:rPr lang="en-US" b="1" dirty="0"/>
              <a:t>A FOREIGN KEY </a:t>
            </a:r>
            <a:r>
              <a:rPr lang="en-US" dirty="0"/>
              <a:t>is a key used to link two tables together.</a:t>
            </a:r>
          </a:p>
          <a:p>
            <a:r>
              <a:rPr lang="en-US" dirty="0"/>
              <a:t>A FOREIGN KEY is a field (or collection of fields) in one table that refers to the PRIMARY KEY in another table.</a:t>
            </a:r>
          </a:p>
          <a:p>
            <a:r>
              <a:rPr lang="en-US" dirty="0"/>
              <a:t>The table containing the foreign key is called the child table, and the table containing the candidate key is called the referenced or parent table.</a:t>
            </a:r>
          </a:p>
          <a:p>
            <a:pPr marL="0" lvl="0" indent="0">
              <a:buNone/>
            </a:pP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23" y="366115"/>
            <a:ext cx="8413652" cy="52399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Primary Key and Foreign Key 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83077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6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29" y="1273548"/>
            <a:ext cx="10515600" cy="5450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Transactions </a:t>
            </a:r>
            <a:r>
              <a:rPr lang="en-US" dirty="0"/>
              <a:t>have the following four standard properties, usually referred to by the acronym ACID: </a:t>
            </a:r>
          </a:p>
          <a:p>
            <a:pPr lvl="0" fontAlgn="base"/>
            <a:r>
              <a:rPr lang="en-US" b="1" dirty="0"/>
              <a:t>Atomicity</a:t>
            </a:r>
            <a:r>
              <a:rPr lang="en-US" dirty="0"/>
              <a:t>: Ensures that all operations within the work unit are completed successfully; otherwise, the transaction is aborted at the point of failure, and previous operations are rolled back to their former state. </a:t>
            </a:r>
          </a:p>
          <a:p>
            <a:pPr lvl="0" fontAlgn="base"/>
            <a:r>
              <a:rPr lang="en-US" b="1" dirty="0" smtClean="0"/>
              <a:t>Consistency</a:t>
            </a:r>
            <a:r>
              <a:rPr lang="en-US" dirty="0"/>
              <a:t>: Ensures that the database properly changes state upon a successfully committed transaction. </a:t>
            </a:r>
          </a:p>
          <a:p>
            <a:pPr lvl="0" fontAlgn="base"/>
            <a:r>
              <a:rPr lang="en-US" b="1" dirty="0" smtClean="0"/>
              <a:t>Isolation</a:t>
            </a:r>
            <a:r>
              <a:rPr lang="en-US" dirty="0"/>
              <a:t>: Enables transactions to operate independently of and transparent to each other. </a:t>
            </a:r>
          </a:p>
          <a:p>
            <a:pPr lvl="0" fontAlgn="base"/>
            <a:r>
              <a:rPr lang="en-US" b="1" dirty="0" smtClean="0"/>
              <a:t>Durability</a:t>
            </a:r>
            <a:r>
              <a:rPr lang="en-US" dirty="0"/>
              <a:t>: Ensures that the result or effect of a committed transaction persists in case of a system failure. </a:t>
            </a:r>
          </a:p>
          <a:p>
            <a:pPr marL="0" lvl="0" indent="0">
              <a:buNone/>
            </a:pP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23" y="366115"/>
            <a:ext cx="8413652" cy="52399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ACID TEST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83077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6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233031"/>
            <a:ext cx="10515600" cy="47569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5500" b="1" dirty="0" smtClean="0">
                <a:solidFill>
                  <a:srgbClr val="0070C0"/>
                </a:solidFill>
              </a:rPr>
              <a:t>Part II</a:t>
            </a:r>
          </a:p>
          <a:p>
            <a:pPr marL="457200" lvl="1" indent="0">
              <a:buNone/>
            </a:pPr>
            <a:r>
              <a:rPr lang="en-US" sz="5500" b="1" dirty="0" smtClean="0">
                <a:solidFill>
                  <a:schemeClr val="tx1"/>
                </a:solidFill>
              </a:rPr>
              <a:t>Chapter III</a:t>
            </a:r>
            <a:endParaRPr lang="en-US" sz="55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5500" b="1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783" y="485389"/>
            <a:ext cx="8413652" cy="523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MS-SQL 2012 Database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75689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4509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Course Content :</a:t>
            </a:r>
            <a:endParaRPr lang="en-US" sz="3100" b="1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Part II. MS SQL Database Design, Development and Administration </a:t>
            </a:r>
          </a:p>
          <a:p>
            <a:pPr marL="0" indent="0">
              <a:buNone/>
            </a:pPr>
            <a:endParaRPr lang="en-US" sz="1400" b="1" dirty="0">
              <a:solidFill>
                <a:srgbClr val="00B0F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 smtClean="0"/>
              <a:t>Introduction </a:t>
            </a:r>
            <a:r>
              <a:rPr lang="en-US" sz="2900" dirty="0"/>
              <a:t>to Relational Database Management System</a:t>
            </a:r>
          </a:p>
          <a:p>
            <a:pPr marL="457200" lvl="1" indent="0">
              <a:buNone/>
            </a:pPr>
            <a:endParaRPr lang="en-US" sz="1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4E9B-4231-430A-AEBC-85DFF7E5DFF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info@shola.com; www.shola.com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755-0A14-4647-8EA4-71782B0C02B0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740" y="351968"/>
            <a:ext cx="8413652" cy="52399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MS-SQL 2012 Database …</a:t>
            </a:r>
          </a:p>
        </p:txBody>
      </p:sp>
    </p:spTree>
    <p:extLst>
      <p:ext uri="{BB962C8B-B14F-4D97-AF65-F5344CB8AC3E}">
        <p14:creationId xmlns:p14="http://schemas.microsoft.com/office/powerpoint/2010/main" val="386340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89" y="1212588"/>
            <a:ext cx="10515600" cy="5450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</a:rPr>
              <a:t>Database is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lvl="2"/>
            <a:r>
              <a:rPr lang="en-US" altLang="en-US" sz="2300" dirty="0" smtClean="0">
                <a:solidFill>
                  <a:schemeClr val="tx1"/>
                </a:solidFill>
              </a:rPr>
              <a:t>collection </a:t>
            </a:r>
            <a:r>
              <a:rPr lang="en-US" altLang="en-US" sz="2300" dirty="0">
                <a:solidFill>
                  <a:schemeClr val="tx1"/>
                </a:solidFill>
              </a:rPr>
              <a:t>of related data and its metadata organized in a structured format</a:t>
            </a:r>
          </a:p>
          <a:p>
            <a:pPr lvl="2"/>
            <a:r>
              <a:rPr lang="en-US" altLang="en-US" sz="2300" dirty="0">
                <a:solidFill>
                  <a:schemeClr val="tx1"/>
                </a:solidFill>
              </a:rPr>
              <a:t>for optimized information </a:t>
            </a:r>
            <a:r>
              <a:rPr lang="en-US" altLang="en-US" sz="2300" dirty="0" smtClean="0">
                <a:solidFill>
                  <a:schemeClr val="tx1"/>
                </a:solidFill>
              </a:rPr>
              <a:t>management</a:t>
            </a:r>
          </a:p>
          <a:p>
            <a:pPr marL="4572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</a:rPr>
              <a:t>Database </a:t>
            </a:r>
            <a:r>
              <a:rPr lang="en-US" altLang="en-US" sz="2900" dirty="0">
                <a:solidFill>
                  <a:schemeClr val="tx1"/>
                </a:solidFill>
              </a:rPr>
              <a:t>Management System (DBMS</a:t>
            </a:r>
            <a:r>
              <a:rPr lang="en-US" altLang="en-US" sz="2900" dirty="0" smtClean="0">
                <a:solidFill>
                  <a:schemeClr val="tx1"/>
                </a:solidFill>
              </a:rPr>
              <a:t>) is</a:t>
            </a:r>
            <a:endParaRPr lang="en-US" altLang="en-US" sz="2900" dirty="0">
              <a:solidFill>
                <a:schemeClr val="tx1"/>
              </a:solidFill>
            </a:endParaRPr>
          </a:p>
          <a:p>
            <a:pPr lvl="2"/>
            <a:r>
              <a:rPr lang="en-US" altLang="en-US" sz="2300" dirty="0" smtClean="0">
                <a:solidFill>
                  <a:schemeClr val="tx1"/>
                </a:solidFill>
              </a:rPr>
              <a:t>a </a:t>
            </a:r>
            <a:r>
              <a:rPr lang="en-US" altLang="en-US" sz="2300" dirty="0">
                <a:solidFill>
                  <a:schemeClr val="tx1"/>
                </a:solidFill>
              </a:rPr>
              <a:t>software that enables easy creation, access, and modification of databases</a:t>
            </a:r>
          </a:p>
          <a:p>
            <a:pPr lvl="2"/>
            <a:r>
              <a:rPr lang="en-US" altLang="en-US" sz="2300" dirty="0">
                <a:solidFill>
                  <a:schemeClr val="tx1"/>
                </a:solidFill>
              </a:rPr>
              <a:t>for efficient and effective database </a:t>
            </a:r>
            <a:r>
              <a:rPr lang="en-US" altLang="en-US" sz="2300" dirty="0" smtClean="0">
                <a:solidFill>
                  <a:schemeClr val="tx1"/>
                </a:solidFill>
              </a:rPr>
              <a:t>management</a:t>
            </a:r>
          </a:p>
          <a:p>
            <a:pPr marL="4572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</a:rPr>
              <a:t>Database System is</a:t>
            </a:r>
            <a:endParaRPr lang="en-US" altLang="en-US" sz="2900" dirty="0">
              <a:solidFill>
                <a:schemeClr val="tx1"/>
              </a:solidFill>
            </a:endParaRPr>
          </a:p>
          <a:p>
            <a:pPr lvl="1"/>
            <a:r>
              <a:rPr lang="en-US" altLang="en-US" sz="2500" dirty="0" smtClean="0">
                <a:solidFill>
                  <a:schemeClr val="tx1"/>
                </a:solidFill>
              </a:rPr>
              <a:t>an </a:t>
            </a:r>
            <a:r>
              <a:rPr lang="en-US" altLang="en-US" sz="2500" dirty="0">
                <a:solidFill>
                  <a:schemeClr val="tx1"/>
                </a:solidFill>
              </a:rPr>
              <a:t>integrated system of hardware, software, people, procedures, and data</a:t>
            </a:r>
          </a:p>
          <a:p>
            <a:pPr lvl="1"/>
            <a:r>
              <a:rPr lang="en-US" altLang="en-US" sz="2500" dirty="0">
                <a:solidFill>
                  <a:schemeClr val="tx1"/>
                </a:solidFill>
              </a:rPr>
              <a:t>that define and regulate the collection, storage, management, and use of data within a database environment</a:t>
            </a:r>
          </a:p>
          <a:p>
            <a:pPr marL="0" lvl="0" indent="0">
              <a:buNone/>
            </a:pPr>
            <a:endParaRPr lang="en-US" sz="2500" i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102" y="446672"/>
            <a:ext cx="10152578" cy="67092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Relational Database Management System Management (RDBMS)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36133" y="970670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0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09" y="1009388"/>
            <a:ext cx="10515600" cy="545091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Manages </a:t>
            </a:r>
            <a:r>
              <a:rPr lang="en-US" altLang="en-US" dirty="0"/>
              <a:t>interaction between end users and </a:t>
            </a:r>
            <a:r>
              <a:rPr lang="en-US" altLang="en-US" dirty="0" smtClean="0"/>
              <a:t>database</a:t>
            </a:r>
          </a:p>
          <a:p>
            <a:pPr marL="0" lvl="0" indent="0">
              <a:buNone/>
            </a:pP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4112"/>
            <a:ext cx="8413652" cy="52399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en-US" sz="3200" dirty="0" smtClean="0">
                <a:solidFill>
                  <a:schemeClr val="bg1"/>
                </a:solidFill>
              </a:rPr>
              <a:t>Database Management System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50533" y="75965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Fig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/>
          <a:stretch>
            <a:fillRect/>
          </a:stretch>
        </p:blipFill>
        <p:spPr>
          <a:xfrm>
            <a:off x="1442720" y="1846262"/>
            <a:ext cx="8717280" cy="4382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697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232" y="1209040"/>
            <a:ext cx="7287544" cy="4287925"/>
          </a:xfr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54E9B-4231-430A-AEBC-85DFF7E5DFF7}" type="datetime4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23, 2018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info@shola.com; www.shola.com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B45755-0A14-4647-8EA4-71782B0C02B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3" y="355955"/>
            <a:ext cx="8413652" cy="523998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 smtClean="0">
                <a:solidFill>
                  <a:schemeClr val="bg1"/>
                </a:solidFill>
              </a:rPr>
              <a:t>File System: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Example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50533" y="759655"/>
            <a:ext cx="81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0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62757" y="1706880"/>
            <a:ext cx="9877777" cy="441928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Weakness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“Islands of data” in scattered file systems. </a:t>
            </a:r>
            <a:br>
              <a:rPr lang="en-US" altLang="en-US" sz="1800" dirty="0" smtClean="0">
                <a:solidFill>
                  <a:schemeClr val="tx1"/>
                </a:solidFill>
              </a:rPr>
            </a:b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Problems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Duplication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same data may be stored in multiple files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Inconsistency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same data may be stored by different names in different format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Rigidity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requires customized programming to implement any changes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cannot do ad-hoc queries </a:t>
            </a:r>
            <a:br>
              <a:rPr lang="en-US" altLang="en-US" sz="1600" dirty="0" smtClean="0">
                <a:solidFill>
                  <a:schemeClr val="tx1"/>
                </a:solidFill>
              </a:rPr>
            </a:br>
            <a:endParaRPr lang="en-US" altLang="en-US" sz="1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Implications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Waste of space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Data inaccuracies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High overhead of data manipulation and maintenance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S511 Session 2, IU-SLIS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E8AFBBFE-035B-4935-AFCC-711C3CEC4914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File System: </a:t>
            </a:r>
            <a:r>
              <a:rPr lang="en-US" altLang="en-US" sz="3200" dirty="0" smtClean="0"/>
              <a:t>Weakness</a:t>
            </a:r>
          </a:p>
        </p:txBody>
      </p:sp>
    </p:spTree>
    <p:extLst>
      <p:ext uri="{BB962C8B-B14F-4D97-AF65-F5344CB8AC3E}">
        <p14:creationId xmlns:p14="http://schemas.microsoft.com/office/powerpoint/2010/main" val="15211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S511 Session 2, IU-SLIS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8D84C68-8C2E-49E2-ADF7-CFC28D0BD021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altLang="en-US" dirty="0" smtClean="0"/>
              <a:t>File System: </a:t>
            </a:r>
            <a:r>
              <a:rPr lang="en-US" altLang="en-US" sz="3200" dirty="0" smtClean="0"/>
              <a:t>Problem Case</a:t>
            </a:r>
          </a:p>
        </p:txBody>
      </p:sp>
      <p:sp>
        <p:nvSpPr>
          <p:cNvPr id="18437" name="Text Box 73"/>
          <p:cNvSpPr txBox="1">
            <a:spLocks noChangeArrowheads="1"/>
          </p:cNvSpPr>
          <p:nvPr/>
        </p:nvSpPr>
        <p:spPr bwMode="auto">
          <a:xfrm>
            <a:off x="1030818" y="1649413"/>
            <a:ext cx="1983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charset="0"/>
              </a:rPr>
              <a:t>CUSTOMER file</a:t>
            </a:r>
          </a:p>
        </p:txBody>
      </p:sp>
      <p:sp>
        <p:nvSpPr>
          <p:cNvPr id="18438" name="Text Box 74"/>
          <p:cNvSpPr txBox="1">
            <a:spLocks noChangeArrowheads="1"/>
          </p:cNvSpPr>
          <p:nvPr/>
        </p:nvSpPr>
        <p:spPr bwMode="auto">
          <a:xfrm>
            <a:off x="4978400" y="1649413"/>
            <a:ext cx="1456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charset="0"/>
              </a:rPr>
              <a:t>AGENT file</a:t>
            </a:r>
          </a:p>
        </p:txBody>
      </p:sp>
      <p:sp>
        <p:nvSpPr>
          <p:cNvPr id="18439" name="Text Box 75"/>
          <p:cNvSpPr txBox="1">
            <a:spLocks noChangeArrowheads="1"/>
          </p:cNvSpPr>
          <p:nvPr/>
        </p:nvSpPr>
        <p:spPr bwMode="auto">
          <a:xfrm>
            <a:off x="8648701" y="1649413"/>
            <a:ext cx="1374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charset="0"/>
              </a:rPr>
              <a:t>SALES file</a:t>
            </a:r>
          </a:p>
        </p:txBody>
      </p:sp>
      <p:grpSp>
        <p:nvGrpSpPr>
          <p:cNvPr id="18440" name="Group 88"/>
          <p:cNvGrpSpPr>
            <a:grpSpLocks/>
          </p:cNvGrpSpPr>
          <p:nvPr/>
        </p:nvGrpSpPr>
        <p:grpSpPr bwMode="auto">
          <a:xfrm>
            <a:off x="1625600" y="2209800"/>
            <a:ext cx="1219200" cy="1066800"/>
            <a:chOff x="672" y="1488"/>
            <a:chExt cx="576" cy="672"/>
          </a:xfrm>
        </p:grpSpPr>
        <p:sp>
          <p:nvSpPr>
            <p:cNvPr id="18467" name="Oval 89"/>
            <p:cNvSpPr>
              <a:spLocks noChangeArrowheads="1"/>
            </p:cNvSpPr>
            <p:nvPr/>
          </p:nvSpPr>
          <p:spPr bwMode="auto">
            <a:xfrm>
              <a:off x="672" y="148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8" name="Line 90"/>
            <p:cNvSpPr>
              <a:spLocks noChangeShapeType="1"/>
            </p:cNvSpPr>
            <p:nvPr/>
          </p:nvSpPr>
          <p:spPr bwMode="auto">
            <a:xfrm>
              <a:off x="672" y="16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91"/>
            <p:cNvSpPr>
              <a:spLocks noChangeShapeType="1"/>
            </p:cNvSpPr>
            <p:nvPr/>
          </p:nvSpPr>
          <p:spPr bwMode="auto">
            <a:xfrm>
              <a:off x="1248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Oval 92"/>
            <p:cNvSpPr>
              <a:spLocks noChangeArrowheads="1"/>
            </p:cNvSpPr>
            <p:nvPr/>
          </p:nvSpPr>
          <p:spPr bwMode="auto">
            <a:xfrm>
              <a:off x="672" y="1920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441" name="Line 93"/>
          <p:cNvSpPr>
            <a:spLocks noChangeShapeType="1"/>
          </p:cNvSpPr>
          <p:nvPr/>
        </p:nvSpPr>
        <p:spPr bwMode="auto">
          <a:xfrm flipH="1">
            <a:off x="914400" y="3048000"/>
            <a:ext cx="71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94"/>
          <p:cNvSpPr>
            <a:spLocks noChangeShapeType="1"/>
          </p:cNvSpPr>
          <p:nvPr/>
        </p:nvSpPr>
        <p:spPr bwMode="auto">
          <a:xfrm flipH="1" flipV="1">
            <a:off x="2844800" y="3048000"/>
            <a:ext cx="1016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Rectangle 95"/>
          <p:cNvSpPr>
            <a:spLocks noChangeArrowheads="1"/>
          </p:cNvSpPr>
          <p:nvPr/>
        </p:nvSpPr>
        <p:spPr bwMode="auto">
          <a:xfrm>
            <a:off x="914400" y="4117975"/>
            <a:ext cx="2946400" cy="609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8444" name="Text Box 96"/>
          <p:cNvSpPr txBox="1">
            <a:spLocks noChangeArrowheads="1"/>
          </p:cNvSpPr>
          <p:nvPr/>
        </p:nvSpPr>
        <p:spPr bwMode="auto">
          <a:xfrm>
            <a:off x="1117600" y="3733800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 New Roman" charset="0"/>
              </a:rPr>
              <a:t>A_Name (</a:t>
            </a:r>
            <a:r>
              <a:rPr lang="en-US" altLang="en-US">
                <a:solidFill>
                  <a:srgbClr val="990000"/>
                </a:solidFill>
                <a:latin typeface="Times New Roman" charset="0"/>
              </a:rPr>
              <a:t>15</a:t>
            </a:r>
            <a:r>
              <a:rPr lang="en-US" altLang="en-US">
                <a:latin typeface="Times New Roman" charset="0"/>
              </a:rPr>
              <a:t> char)</a:t>
            </a:r>
          </a:p>
        </p:txBody>
      </p:sp>
      <p:sp>
        <p:nvSpPr>
          <p:cNvPr id="18445" name="Rectangle 97"/>
          <p:cNvSpPr>
            <a:spLocks noChangeArrowheads="1"/>
          </p:cNvSpPr>
          <p:nvPr/>
        </p:nvSpPr>
        <p:spPr bwMode="auto">
          <a:xfrm>
            <a:off x="1320800" y="4194176"/>
            <a:ext cx="2235200" cy="396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charset="0"/>
              </a:rPr>
              <a:t>Carol Johnson</a:t>
            </a:r>
          </a:p>
        </p:txBody>
      </p:sp>
      <p:grpSp>
        <p:nvGrpSpPr>
          <p:cNvPr id="18446" name="Group 98"/>
          <p:cNvGrpSpPr>
            <a:grpSpLocks/>
          </p:cNvGrpSpPr>
          <p:nvPr/>
        </p:nvGrpSpPr>
        <p:grpSpPr bwMode="auto">
          <a:xfrm>
            <a:off x="5283200" y="2209800"/>
            <a:ext cx="1219200" cy="1066800"/>
            <a:chOff x="672" y="1488"/>
            <a:chExt cx="576" cy="672"/>
          </a:xfrm>
        </p:grpSpPr>
        <p:sp>
          <p:nvSpPr>
            <p:cNvPr id="18463" name="Oval 99"/>
            <p:cNvSpPr>
              <a:spLocks noChangeArrowheads="1"/>
            </p:cNvSpPr>
            <p:nvPr/>
          </p:nvSpPr>
          <p:spPr bwMode="auto">
            <a:xfrm>
              <a:off x="672" y="148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4" name="Line 100"/>
            <p:cNvSpPr>
              <a:spLocks noChangeShapeType="1"/>
            </p:cNvSpPr>
            <p:nvPr/>
          </p:nvSpPr>
          <p:spPr bwMode="auto">
            <a:xfrm>
              <a:off x="672" y="16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101"/>
            <p:cNvSpPr>
              <a:spLocks noChangeShapeType="1"/>
            </p:cNvSpPr>
            <p:nvPr/>
          </p:nvSpPr>
          <p:spPr bwMode="auto">
            <a:xfrm>
              <a:off x="1248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Oval 102"/>
            <p:cNvSpPr>
              <a:spLocks noChangeArrowheads="1"/>
            </p:cNvSpPr>
            <p:nvPr/>
          </p:nvSpPr>
          <p:spPr bwMode="auto">
            <a:xfrm>
              <a:off x="672" y="1920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447" name="Line 103"/>
          <p:cNvSpPr>
            <a:spLocks noChangeShapeType="1"/>
          </p:cNvSpPr>
          <p:nvPr/>
        </p:nvSpPr>
        <p:spPr bwMode="auto">
          <a:xfrm flipH="1">
            <a:off x="4572000" y="3048000"/>
            <a:ext cx="71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04"/>
          <p:cNvSpPr>
            <a:spLocks noChangeShapeType="1"/>
          </p:cNvSpPr>
          <p:nvPr/>
        </p:nvSpPr>
        <p:spPr bwMode="auto">
          <a:xfrm flipH="1" flipV="1">
            <a:off x="6502400" y="3048000"/>
            <a:ext cx="1016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Rectangle 105"/>
          <p:cNvSpPr>
            <a:spLocks noChangeArrowheads="1"/>
          </p:cNvSpPr>
          <p:nvPr/>
        </p:nvSpPr>
        <p:spPr bwMode="auto">
          <a:xfrm>
            <a:off x="4622800" y="4140200"/>
            <a:ext cx="2946400" cy="609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8450" name="Text Box 106"/>
          <p:cNvSpPr txBox="1">
            <a:spLocks noChangeArrowheads="1"/>
          </p:cNvSpPr>
          <p:nvPr/>
        </p:nvSpPr>
        <p:spPr bwMode="auto">
          <a:xfrm>
            <a:off x="4673600" y="3733800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 New Roman" charset="0"/>
              </a:rPr>
              <a:t>A_Name (20 char)</a:t>
            </a:r>
          </a:p>
        </p:txBody>
      </p:sp>
      <p:sp>
        <p:nvSpPr>
          <p:cNvPr id="18451" name="Rectangle 107"/>
          <p:cNvSpPr>
            <a:spLocks noChangeArrowheads="1"/>
          </p:cNvSpPr>
          <p:nvPr/>
        </p:nvSpPr>
        <p:spPr bwMode="auto">
          <a:xfrm>
            <a:off x="4775200" y="4194176"/>
            <a:ext cx="2641600" cy="396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charset="0"/>
              </a:rPr>
              <a:t>Carol T. Johnson</a:t>
            </a:r>
          </a:p>
        </p:txBody>
      </p:sp>
      <p:grpSp>
        <p:nvGrpSpPr>
          <p:cNvPr id="18452" name="Group 108"/>
          <p:cNvGrpSpPr>
            <a:grpSpLocks/>
          </p:cNvGrpSpPr>
          <p:nvPr/>
        </p:nvGrpSpPr>
        <p:grpSpPr bwMode="auto">
          <a:xfrm>
            <a:off x="8940800" y="2206625"/>
            <a:ext cx="1219200" cy="1066800"/>
            <a:chOff x="672" y="1488"/>
            <a:chExt cx="576" cy="672"/>
          </a:xfrm>
        </p:grpSpPr>
        <p:sp>
          <p:nvSpPr>
            <p:cNvPr id="18459" name="Oval 109"/>
            <p:cNvSpPr>
              <a:spLocks noChangeArrowheads="1"/>
            </p:cNvSpPr>
            <p:nvPr/>
          </p:nvSpPr>
          <p:spPr bwMode="auto">
            <a:xfrm>
              <a:off x="672" y="148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0" name="Line 110"/>
            <p:cNvSpPr>
              <a:spLocks noChangeShapeType="1"/>
            </p:cNvSpPr>
            <p:nvPr/>
          </p:nvSpPr>
          <p:spPr bwMode="auto">
            <a:xfrm>
              <a:off x="672" y="16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111"/>
            <p:cNvSpPr>
              <a:spLocks noChangeShapeType="1"/>
            </p:cNvSpPr>
            <p:nvPr/>
          </p:nvSpPr>
          <p:spPr bwMode="auto">
            <a:xfrm>
              <a:off x="1248" y="15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Oval 112"/>
            <p:cNvSpPr>
              <a:spLocks noChangeArrowheads="1"/>
            </p:cNvSpPr>
            <p:nvPr/>
          </p:nvSpPr>
          <p:spPr bwMode="auto">
            <a:xfrm>
              <a:off x="672" y="1920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453" name="Line 113"/>
          <p:cNvSpPr>
            <a:spLocks noChangeShapeType="1"/>
          </p:cNvSpPr>
          <p:nvPr/>
        </p:nvSpPr>
        <p:spPr bwMode="auto">
          <a:xfrm flipH="1">
            <a:off x="8229600" y="3044825"/>
            <a:ext cx="71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114"/>
          <p:cNvSpPr>
            <a:spLocks noChangeShapeType="1"/>
          </p:cNvSpPr>
          <p:nvPr/>
        </p:nvSpPr>
        <p:spPr bwMode="auto">
          <a:xfrm flipH="1" flipV="1">
            <a:off x="10160000" y="3044825"/>
            <a:ext cx="1016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Rectangle 115"/>
          <p:cNvSpPr>
            <a:spLocks noChangeArrowheads="1"/>
          </p:cNvSpPr>
          <p:nvPr/>
        </p:nvSpPr>
        <p:spPr bwMode="auto">
          <a:xfrm>
            <a:off x="8229600" y="4114800"/>
            <a:ext cx="2946400" cy="609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8456" name="Text Box 116"/>
          <p:cNvSpPr txBox="1">
            <a:spLocks noChangeArrowheads="1"/>
          </p:cNvSpPr>
          <p:nvPr/>
        </p:nvSpPr>
        <p:spPr bwMode="auto">
          <a:xfrm>
            <a:off x="8432800" y="3730626"/>
            <a:ext cx="18604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 New Roman" charset="0"/>
              </a:rPr>
              <a:t>AGENT (20 char)</a:t>
            </a:r>
          </a:p>
        </p:txBody>
      </p:sp>
      <p:sp>
        <p:nvSpPr>
          <p:cNvPr id="18457" name="Rectangle 117"/>
          <p:cNvSpPr>
            <a:spLocks noChangeArrowheads="1"/>
          </p:cNvSpPr>
          <p:nvPr/>
        </p:nvSpPr>
        <p:spPr bwMode="auto">
          <a:xfrm>
            <a:off x="8636000" y="4191001"/>
            <a:ext cx="2235200" cy="396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charset="0"/>
              </a:rPr>
              <a:t>Carol J. Smith</a:t>
            </a:r>
          </a:p>
        </p:txBody>
      </p:sp>
      <p:sp>
        <p:nvSpPr>
          <p:cNvPr id="18458" name="Text Box 119"/>
          <p:cNvSpPr txBox="1">
            <a:spLocks noChangeArrowheads="1"/>
          </p:cNvSpPr>
          <p:nvPr/>
        </p:nvSpPr>
        <p:spPr bwMode="auto">
          <a:xfrm>
            <a:off x="3657600" y="5029200"/>
            <a:ext cx="538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- inconsistent field name, field size</a:t>
            </a:r>
            <a:br>
              <a:rPr lang="en-US" altLang="en-US" dirty="0"/>
            </a:br>
            <a:r>
              <a:rPr lang="en-US" altLang="en-US" dirty="0"/>
              <a:t>- inconsistent data values </a:t>
            </a:r>
            <a:br>
              <a:rPr lang="en-US" altLang="en-US" dirty="0"/>
            </a:br>
            <a:r>
              <a:rPr lang="en-US" altLang="en-US" dirty="0"/>
              <a:t>-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18078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034858"/>
            <a:ext cx="7081520" cy="4244012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S511 Session 2, IU-SLIS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44E84BBB-4915-45A2-8A76-542DB978188B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System vs. File System</a:t>
            </a:r>
          </a:p>
        </p:txBody>
      </p:sp>
    </p:spTree>
    <p:extLst>
      <p:ext uri="{BB962C8B-B14F-4D97-AF65-F5344CB8AC3E}">
        <p14:creationId xmlns:p14="http://schemas.microsoft.com/office/powerpoint/2010/main" val="39326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1576</TotalTime>
  <Words>1087</Words>
  <Application>Microsoft Office PowerPoint</Application>
  <PresentationFormat>Custom</PresentationFormat>
  <Paragraphs>405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 MS SQL 2012 Database Administration Training by  Sholla Corporation  </vt:lpstr>
      <vt:lpstr>MS-SQL 2012 Database Administrator</vt:lpstr>
      <vt:lpstr>MS-SQL 2012 Database …</vt:lpstr>
      <vt:lpstr>Relational Database Management System Management (RDBMS)</vt:lpstr>
      <vt:lpstr>Database Management System</vt:lpstr>
      <vt:lpstr>File System: Example</vt:lpstr>
      <vt:lpstr>File System: Weakness</vt:lpstr>
      <vt:lpstr>File System: Problem Case</vt:lpstr>
      <vt:lpstr>Database System vs. File System</vt:lpstr>
      <vt:lpstr>Database: Why</vt:lpstr>
      <vt:lpstr>Database: Why</vt:lpstr>
      <vt:lpstr>Database: How</vt:lpstr>
      <vt:lpstr>RDBMS Design and normalization </vt:lpstr>
      <vt:lpstr>Normalization</vt:lpstr>
      <vt:lpstr>RDBMS Design and normalization </vt:lpstr>
      <vt:lpstr>Normalization</vt:lpstr>
      <vt:lpstr>Primary Key and Foreign Key </vt:lpstr>
      <vt:lpstr>ACID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Networking</dc:title>
  <dc:creator>MAS A</dc:creator>
  <cp:lastModifiedBy>Salem Tmanot</cp:lastModifiedBy>
  <cp:revision>118</cp:revision>
  <dcterms:created xsi:type="dcterms:W3CDTF">2016-03-08T23:26:47Z</dcterms:created>
  <dcterms:modified xsi:type="dcterms:W3CDTF">2018-04-23T21:44:23Z</dcterms:modified>
</cp:coreProperties>
</file>