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305" r:id="rId2"/>
    <p:sldId id="308" r:id="rId3"/>
    <p:sldId id="307" r:id="rId4"/>
    <p:sldId id="295" r:id="rId5"/>
    <p:sldId id="342" r:id="rId6"/>
    <p:sldId id="343" r:id="rId7"/>
    <p:sldId id="344" r:id="rId8"/>
    <p:sldId id="345" r:id="rId9"/>
    <p:sldId id="346" r:id="rId10"/>
    <p:sldId id="348" r:id="rId11"/>
    <p:sldId id="349" r:id="rId12"/>
    <p:sldId id="347" r:id="rId13"/>
    <p:sldId id="337" r:id="rId14"/>
    <p:sldId id="338" r:id="rId15"/>
    <p:sldId id="339" r:id="rId16"/>
    <p:sldId id="340" r:id="rId17"/>
    <p:sldId id="336" r:id="rId18"/>
    <p:sldId id="318" r:id="rId19"/>
    <p:sldId id="354" r:id="rId20"/>
    <p:sldId id="356" r:id="rId21"/>
    <p:sldId id="3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280" autoAdjust="0"/>
  </p:normalViewPr>
  <p:slideViewPr>
    <p:cSldViewPr snapToGrid="0">
      <p:cViewPr>
        <p:scale>
          <a:sx n="94" d="100"/>
          <a:sy n="94" d="100"/>
        </p:scale>
        <p:origin x="-318"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DFB6C-7DA5-4148-92EC-A3D37C45AB7F}" type="datetimeFigureOut">
              <a:rPr lang="en-US" smtClean="0"/>
              <a:t>4/25/2018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18B18-8DC5-4F97-B27E-F0276570DD5F}" type="slidenum">
              <a:rPr lang="en-US" smtClean="0"/>
              <a:t>‹#›</a:t>
            </a:fld>
            <a:endParaRPr lang="en-US"/>
          </a:p>
        </p:txBody>
      </p:sp>
    </p:spTree>
    <p:extLst>
      <p:ext uri="{BB962C8B-B14F-4D97-AF65-F5344CB8AC3E}">
        <p14:creationId xmlns:p14="http://schemas.microsoft.com/office/powerpoint/2010/main" val="148395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256863-7C30-46DF-B9AF-34071F7A7FAC}" type="datetime4">
              <a:rPr lang="en-US" smtClean="0"/>
              <a:t>April 25,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28808-8132-4486-860D-A7D871AFA221}" type="datetime4">
              <a:rPr lang="en-US" smtClean="0"/>
              <a:t>April 25,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871D3A-3242-455C-8EB7-8EA1B53FDF39}" type="datetime4">
              <a:rPr lang="en-US" smtClean="0"/>
              <a:t>April 25,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7BF7-A505-436E-8066-7A568D3B64DE}" type="datetime4">
              <a:rPr lang="en-US" smtClean="0"/>
              <a:t>April 25,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80074-416A-42FC-8073-CB4D6F1A5EFA}" type="datetime4">
              <a:rPr lang="en-US" smtClean="0"/>
              <a:t>April 25,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EB2BE3D-CD04-4D8E-ABC4-3077070BC398}" type="datetime4">
              <a:rPr lang="en-US" smtClean="0"/>
              <a:t>April 25,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7B579-2764-4CA4-AB46-4509FFE24145}" type="datetime4">
              <a:rPr lang="en-US" smtClean="0"/>
              <a:t>April 25, 2018</a:t>
            </a:fld>
            <a:endParaRPr lang="en-US"/>
          </a:p>
        </p:txBody>
      </p:sp>
      <p:sp>
        <p:nvSpPr>
          <p:cNvPr id="8" name="Footer Placeholder 7"/>
          <p:cNvSpPr>
            <a:spLocks noGrp="1"/>
          </p:cNvSpPr>
          <p:nvPr>
            <p:ph type="ftr" sz="quarter" idx="11"/>
          </p:nvPr>
        </p:nvSpPr>
        <p:spPr/>
        <p:txBody>
          <a:bodyPr/>
          <a:lstStyle/>
          <a:p>
            <a:r>
              <a:rPr lang="en-US" smtClean="0"/>
              <a:t>info@shola.com; www.shola.com </a:t>
            </a:r>
            <a:endParaRPr lang="en-US"/>
          </a:p>
        </p:txBody>
      </p:sp>
      <p:sp>
        <p:nvSpPr>
          <p:cNvPr id="9" name="Slide Number Placeholder 8"/>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A6344-827F-4511-8CA5-0E86AAE9E049}" type="datetime4">
              <a:rPr lang="en-US" smtClean="0"/>
              <a:t>April 25, 2018</a:t>
            </a:fld>
            <a:endParaRPr lang="en-US"/>
          </a:p>
        </p:txBody>
      </p:sp>
      <p:sp>
        <p:nvSpPr>
          <p:cNvPr id="4" name="Footer Placeholder 3"/>
          <p:cNvSpPr>
            <a:spLocks noGrp="1"/>
          </p:cNvSpPr>
          <p:nvPr>
            <p:ph type="ftr" sz="quarter" idx="11"/>
          </p:nvPr>
        </p:nvSpPr>
        <p:spPr/>
        <p:txBody>
          <a:bodyPr/>
          <a:lstStyle/>
          <a:p>
            <a:r>
              <a:rPr lang="en-US" smtClean="0"/>
              <a:t>info@shola.com; www.shola.com </a:t>
            </a:r>
            <a:endParaRPr lang="en-US"/>
          </a:p>
        </p:txBody>
      </p:sp>
      <p:sp>
        <p:nvSpPr>
          <p:cNvPr id="5" name="Slide Number Placeholder 4"/>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B4AD136-6BC5-40D9-B9EB-55BAB40D7A38}" type="datetime4">
              <a:rPr lang="en-US" smtClean="0"/>
              <a:t>April 25, 2018</a:t>
            </a:fld>
            <a:endParaRPr lang="en-US"/>
          </a:p>
        </p:txBody>
      </p:sp>
      <p:sp>
        <p:nvSpPr>
          <p:cNvPr id="3" name="Footer Placeholder 2"/>
          <p:cNvSpPr>
            <a:spLocks noGrp="1"/>
          </p:cNvSpPr>
          <p:nvPr>
            <p:ph type="ftr" sz="quarter" idx="11"/>
          </p:nvPr>
        </p:nvSpPr>
        <p:spPr/>
        <p:txBody>
          <a:bodyPr/>
          <a:lstStyle/>
          <a:p>
            <a:r>
              <a:rPr lang="en-US" smtClean="0"/>
              <a:t>info@shola.com; www.shola.com </a:t>
            </a:r>
            <a:endParaRPr lang="en-US"/>
          </a:p>
        </p:txBody>
      </p:sp>
      <p:sp>
        <p:nvSpPr>
          <p:cNvPr id="4" name="Slide Number Placeholder 3"/>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22A446-2228-444B-BDE1-D0FD04320127}" type="datetime4">
              <a:rPr lang="en-US" smtClean="0"/>
              <a:t>April 25,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7E0BC-C8B0-4458-A0D9-197834382D74}" type="datetime4">
              <a:rPr lang="en-US" smtClean="0"/>
              <a:t>April 25,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1B5E3743-EA02-481E-BBF0-9218D1E0B210}" type="datetime4">
              <a:rPr lang="en-US" smtClean="0"/>
              <a:t>April 25, 2018</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r>
              <a:rPr lang="en-US" smtClean="0"/>
              <a:t>info@shola.com; www.shola.com </a:t>
            </a:r>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DDB45755-0A14-4647-8EA4-71782B0C02B0}"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11231@g.c" TargetMode="External"/><Relationship Id="rId2" Type="http://schemas.openxmlformats.org/officeDocument/2006/relationships/hyperlink" Target="mailto:111@gg.c" TargetMode="External"/><Relationship Id="rId1" Type="http://schemas.openxmlformats.org/officeDocument/2006/relationships/slideLayout" Target="../slideLayouts/slideLayout2.xml"/><Relationship Id="rId4" Type="http://schemas.openxmlformats.org/officeDocument/2006/relationships/hyperlink" Target="mailto:lkl@eu.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408671"/>
            <a:ext cx="7851648" cy="3226904"/>
          </a:xfrm>
        </p:spPr>
        <p:txBody>
          <a:bodyPr>
            <a:noAutofit/>
          </a:bodyPr>
          <a:lstStyle/>
          <a:p>
            <a:pPr algn="ctr" eaLnBrk="1" fontAlgn="auto" hangingPunct="1">
              <a:spcAft>
                <a:spcPts val="0"/>
              </a:spcAft>
              <a:defRPr/>
            </a:pPr>
            <a:r>
              <a:rPr lang="en-US" sz="19900" dirty="0">
                <a:solidFill>
                  <a:srgbClr val="00B0F0"/>
                </a:solidFill>
              </a:rPr>
              <a:t/>
            </a:r>
            <a:br>
              <a:rPr lang="en-US" sz="19900" dirty="0">
                <a:solidFill>
                  <a:srgbClr val="00B0F0"/>
                </a:solidFill>
              </a:rPr>
            </a:br>
            <a:r>
              <a:rPr lang="en-US" sz="5400" dirty="0">
                <a:solidFill>
                  <a:srgbClr val="00B0F0"/>
                </a:solidFill>
              </a:rPr>
              <a:t>MS SQL 2012 Database Administration Training</a:t>
            </a:r>
            <a:br>
              <a:rPr lang="en-US" sz="5400" dirty="0">
                <a:solidFill>
                  <a:srgbClr val="00B0F0"/>
                </a:solidFill>
              </a:rPr>
            </a:br>
            <a:r>
              <a:rPr lang="en-US" sz="5400" dirty="0">
                <a:solidFill>
                  <a:srgbClr val="00B0F0"/>
                </a:solidFill>
              </a:rPr>
              <a:t>by </a:t>
            </a:r>
            <a:br>
              <a:rPr lang="en-US" sz="5400" dirty="0">
                <a:solidFill>
                  <a:srgbClr val="00B0F0"/>
                </a:solidFill>
              </a:rPr>
            </a:br>
            <a:r>
              <a:rPr lang="en-US" sz="5400" dirty="0">
                <a:solidFill>
                  <a:srgbClr val="00B0F0"/>
                </a:solidFill>
              </a:rPr>
              <a:t>Sholla Corporation  </a:t>
            </a:r>
          </a:p>
        </p:txBody>
      </p:sp>
      <p:sp>
        <p:nvSpPr>
          <p:cNvPr id="8" name="Footer Placeholder 7"/>
          <p:cNvSpPr>
            <a:spLocks noGrp="1"/>
          </p:cNvSpPr>
          <p:nvPr>
            <p:ph type="ftr" sz="quarter" idx="11"/>
          </p:nvPr>
        </p:nvSpPr>
        <p:spPr/>
        <p:txBody>
          <a:bodyPr/>
          <a:lstStyle/>
          <a:p>
            <a:pPr>
              <a:defRPr/>
            </a:pPr>
            <a:r>
              <a:rPr lang="en-US">
                <a:solidFill>
                  <a:schemeClr val="tx1"/>
                </a:solidFill>
              </a:rPr>
              <a:t>info@shola.com; www.shola.com </a:t>
            </a:r>
          </a:p>
        </p:txBody>
      </p:sp>
      <p:sp>
        <p:nvSpPr>
          <p:cNvPr id="11" name="Rectangle 10"/>
          <p:cNvSpPr/>
          <p:nvPr/>
        </p:nvSpPr>
        <p:spPr>
          <a:xfrm>
            <a:off x="8684592" y="5015762"/>
            <a:ext cx="3048000" cy="923330"/>
          </a:xfrm>
          <a:prstGeom prst="rect">
            <a:avLst/>
          </a:prstGeom>
        </p:spPr>
        <p:txBody>
          <a:bodyPr wrap="square">
            <a:spAutoFit/>
          </a:bodyPr>
          <a:lstStyle/>
          <a:p>
            <a:endParaRPr lang="en-US" dirty="0"/>
          </a:p>
          <a:p>
            <a:r>
              <a:rPr lang="en-US" b="1" i="1" dirty="0"/>
              <a:t>8204 Fenton Street</a:t>
            </a:r>
          </a:p>
          <a:p>
            <a:r>
              <a:rPr lang="en-US" b="1" i="1" dirty="0"/>
              <a:t>Silver Spring, MD 20910</a:t>
            </a:r>
          </a:p>
        </p:txBody>
      </p:sp>
      <p:pic>
        <p:nvPicPr>
          <p:cNvPr id="6" name="Picture 5"/>
          <p:cNvPicPr>
            <a:picLocks noChangeAspect="1"/>
          </p:cNvPicPr>
          <p:nvPr/>
        </p:nvPicPr>
        <p:blipFill>
          <a:blip r:embed="rId2"/>
          <a:stretch>
            <a:fillRect/>
          </a:stretch>
        </p:blipFill>
        <p:spPr>
          <a:xfrm>
            <a:off x="0" y="172720"/>
            <a:ext cx="1671242" cy="759655"/>
          </a:xfrm>
          <a:prstGeom prst="rect">
            <a:avLst/>
          </a:prstGeom>
        </p:spPr>
      </p:pic>
    </p:spTree>
    <p:extLst>
      <p:ext uri="{BB962C8B-B14F-4D97-AF65-F5344CB8AC3E}">
        <p14:creationId xmlns:p14="http://schemas.microsoft.com/office/powerpoint/2010/main" val="338188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439" y="1336768"/>
            <a:ext cx="10515600" cy="4855024"/>
          </a:xfrm>
        </p:spPr>
        <p:txBody>
          <a:bodyPr>
            <a:normAutofit/>
          </a:bodyPr>
          <a:lstStyle/>
          <a:p>
            <a:r>
              <a:rPr lang="en-US" b="1" dirty="0" smtClean="0"/>
              <a:t>MSSQLSERVER: </a:t>
            </a:r>
            <a:r>
              <a:rPr lang="en-US" dirty="0" smtClean="0"/>
              <a:t>when ever you install MSSQL server database engine, the install comes with system databases (called master, </a:t>
            </a:r>
            <a:r>
              <a:rPr lang="en-US" dirty="0" err="1" smtClean="0"/>
              <a:t>msdb</a:t>
            </a:r>
            <a:r>
              <a:rPr lang="en-US" dirty="0" smtClean="0"/>
              <a:t>, model and temp </a:t>
            </a:r>
            <a:r>
              <a:rPr lang="en-US" dirty="0" err="1" smtClean="0"/>
              <a:t>db</a:t>
            </a:r>
            <a:r>
              <a:rPr lang="en-US" dirty="0" smtClean="0"/>
              <a:t>) .</a:t>
            </a:r>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a:p>
            <a:pPr lvl="0"/>
            <a:r>
              <a:rPr lang="en-US" b="1" i="1" dirty="0"/>
              <a:t>User databases: </a:t>
            </a:r>
            <a:r>
              <a:rPr lang="en-US" i="1" dirty="0"/>
              <a:t>Any database created by user in SQL SERVER. </a:t>
            </a:r>
          </a:p>
          <a:p>
            <a:pPr marL="0" indent="0">
              <a:buNone/>
            </a:pPr>
            <a:endParaRPr lang="en-US" dirty="0" smtClean="0"/>
          </a:p>
          <a:p>
            <a:endParaRPr lang="en-US" b="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2" y="366115"/>
            <a:ext cx="9827457" cy="523998"/>
          </a:xfrm>
        </p:spPr>
        <p:txBody>
          <a:bodyPr>
            <a:noAutofit/>
          </a:bodyPr>
          <a:lstStyle/>
          <a:p>
            <a:pPr lvl="1" algn="l" rtl="0">
              <a:lnSpc>
                <a:spcPct val="90000"/>
              </a:lnSpc>
              <a:spcBef>
                <a:spcPct val="0"/>
              </a:spcBef>
            </a:pPr>
            <a:r>
              <a:rPr lang="en-US" sz="2800" b="1" dirty="0">
                <a:solidFill>
                  <a:schemeClr val="bg1"/>
                </a:solidFill>
              </a:rPr>
              <a:t>The MSSQL Server System Database </a:t>
            </a:r>
            <a:r>
              <a:rPr lang="en-US" sz="2800" b="1" dirty="0" smtClean="0">
                <a:solidFill>
                  <a:schemeClr val="bg1"/>
                </a:solidFill>
              </a:rPr>
              <a:t>vs </a:t>
            </a:r>
            <a:r>
              <a:rPr lang="en-US" sz="2800" b="1" dirty="0">
                <a:solidFill>
                  <a:schemeClr val="bg1"/>
                </a:solidFill>
              </a:rPr>
              <a:t>User </a:t>
            </a:r>
            <a:r>
              <a:rPr lang="en-US" sz="2800" b="1" dirty="0" smtClean="0">
                <a:solidFill>
                  <a:schemeClr val="bg1"/>
                </a:solidFill>
              </a:rPr>
              <a:t>Databases</a:t>
            </a:r>
            <a:endParaRPr lang="en-US" sz="28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25" y="2329497"/>
            <a:ext cx="69818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81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489" y="1263388"/>
            <a:ext cx="10515600" cy="5450916"/>
          </a:xfrm>
        </p:spPr>
        <p:txBody>
          <a:bodyPr>
            <a:normAutofit/>
          </a:bodyPr>
          <a:lstStyle/>
          <a:p>
            <a:pPr algn="just"/>
            <a:r>
              <a:rPr lang="en-US" b="1" dirty="0" smtClean="0"/>
              <a:t>Master: </a:t>
            </a:r>
            <a:r>
              <a:rPr lang="en-US" dirty="0" smtClean="0"/>
              <a:t>contains </a:t>
            </a:r>
            <a:r>
              <a:rPr lang="en-US" dirty="0"/>
              <a:t>all of the system level information for SQL Server – all of the logins, linked servers, endpoints, and other system-wide configuration </a:t>
            </a:r>
            <a:r>
              <a:rPr lang="en-US" dirty="0" smtClean="0"/>
              <a:t>settings…</a:t>
            </a:r>
            <a:endParaRPr lang="en-US" b="1" dirty="0" smtClean="0"/>
          </a:p>
          <a:p>
            <a:pPr algn="just"/>
            <a:r>
              <a:rPr lang="en-US" b="1" dirty="0" smtClean="0"/>
              <a:t>Model: </a:t>
            </a:r>
            <a:r>
              <a:rPr lang="en-US" dirty="0"/>
              <a:t>database is used as the </a:t>
            </a:r>
            <a:r>
              <a:rPr lang="en-US" b="1" dirty="0"/>
              <a:t>template</a:t>
            </a:r>
            <a:r>
              <a:rPr lang="en-US" dirty="0"/>
              <a:t> for all databases created on an instance of SQL Server. The entire contents of the model database, including database options, are copied to the new database. Thus, if you modify the model database, all databases created afterward will inherit those changes</a:t>
            </a:r>
            <a:r>
              <a:rPr lang="en-US" dirty="0" smtClean="0"/>
              <a:t>.</a:t>
            </a:r>
          </a:p>
          <a:p>
            <a:pPr algn="just"/>
            <a:r>
              <a:rPr lang="en-US" b="1" dirty="0" smtClean="0"/>
              <a:t>MSDB: </a:t>
            </a:r>
            <a:r>
              <a:rPr lang="en-US" dirty="0" smtClean="0"/>
              <a:t>database </a:t>
            </a:r>
            <a:r>
              <a:rPr lang="en-US" dirty="0"/>
              <a:t>is used by </a:t>
            </a:r>
            <a:r>
              <a:rPr lang="en-US" b="1" dirty="0"/>
              <a:t>SQL Server Agent</a:t>
            </a:r>
            <a:r>
              <a:rPr lang="en-US" dirty="0"/>
              <a:t> for scheduling alerts and jobs and by other features such as SSMS, Service Broker and Database Mail</a:t>
            </a:r>
            <a:r>
              <a:rPr lang="en-US" dirty="0" smtClean="0"/>
              <a:t>.</a:t>
            </a:r>
          </a:p>
          <a:p>
            <a:pPr algn="just"/>
            <a:r>
              <a:rPr lang="en-US" b="1" dirty="0" err="1" smtClean="0"/>
              <a:t>Tempdb</a:t>
            </a:r>
            <a:r>
              <a:rPr lang="en-US" b="1" dirty="0" smtClean="0"/>
              <a:t>: </a:t>
            </a:r>
            <a:r>
              <a:rPr lang="en-US" dirty="0"/>
              <a:t>database is a workspace for </a:t>
            </a:r>
            <a:r>
              <a:rPr lang="en-US" b="1" dirty="0"/>
              <a:t>holding temporary objects</a:t>
            </a:r>
            <a:r>
              <a:rPr lang="en-US" dirty="0"/>
              <a:t> or intermediate result sets. </a:t>
            </a:r>
            <a:r>
              <a:rPr lang="en-US" dirty="0" err="1" smtClean="0"/>
              <a:t>Tempdb</a:t>
            </a:r>
            <a:r>
              <a:rPr lang="en-US" dirty="0" smtClean="0"/>
              <a:t> </a:t>
            </a:r>
            <a:r>
              <a:rPr lang="en-US" dirty="0"/>
              <a:t>is re-created every time SQL Server is started so that the system always starts with a clean copy of the database.</a:t>
            </a:r>
            <a:endParaRPr lang="en-US" b="1" dirty="0" smtClean="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2" y="366115"/>
            <a:ext cx="9827457" cy="523998"/>
          </a:xfrm>
        </p:spPr>
        <p:txBody>
          <a:bodyPr>
            <a:noAutofit/>
          </a:bodyPr>
          <a:lstStyle/>
          <a:p>
            <a:pPr lvl="1" algn="l" rtl="0">
              <a:lnSpc>
                <a:spcPct val="90000"/>
              </a:lnSpc>
              <a:spcBef>
                <a:spcPct val="0"/>
              </a:spcBef>
            </a:pPr>
            <a:r>
              <a:rPr lang="en-US" sz="2800" b="1" dirty="0" smtClean="0">
                <a:solidFill>
                  <a:schemeClr val="bg1"/>
                </a:solidFill>
              </a:rPr>
              <a:t>System Databases</a:t>
            </a:r>
            <a:endParaRPr lang="en-US" sz="28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4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4151892"/>
          </a:xfrm>
        </p:spPr>
        <p:txBody>
          <a:bodyPr>
            <a:normAutofit/>
          </a:bodyPr>
          <a:lstStyle/>
          <a:p>
            <a:pPr marL="0" indent="0">
              <a:lnSpc>
                <a:spcPct val="90000"/>
              </a:lnSpc>
              <a:buNone/>
            </a:pPr>
            <a:r>
              <a:rPr lang="en-US" altLang="en-US" sz="3500" dirty="0" smtClean="0"/>
              <a:t>Language – there are four types of TSQL languages </a:t>
            </a:r>
            <a:endParaRPr lang="en-US" altLang="en-US" sz="3500" dirty="0"/>
          </a:p>
          <a:p>
            <a:pPr>
              <a:lnSpc>
                <a:spcPct val="90000"/>
              </a:lnSpc>
            </a:pPr>
            <a:r>
              <a:rPr lang="en-US" altLang="en-US" sz="3500" dirty="0"/>
              <a:t>Data Definition Language (DDL)</a:t>
            </a:r>
          </a:p>
          <a:p>
            <a:pPr>
              <a:lnSpc>
                <a:spcPct val="90000"/>
              </a:lnSpc>
            </a:pPr>
            <a:r>
              <a:rPr lang="en-US" altLang="en-US" sz="3500" dirty="0" smtClean="0"/>
              <a:t>Data </a:t>
            </a:r>
            <a:r>
              <a:rPr lang="en-US" altLang="en-US" sz="3500" dirty="0"/>
              <a:t>Manipulation Language (DML)</a:t>
            </a:r>
          </a:p>
          <a:p>
            <a:pPr>
              <a:lnSpc>
                <a:spcPct val="90000"/>
              </a:lnSpc>
            </a:pPr>
            <a:r>
              <a:rPr lang="en-US" altLang="en-US" sz="3500" dirty="0" smtClean="0"/>
              <a:t>Data </a:t>
            </a:r>
            <a:r>
              <a:rPr lang="en-US" altLang="en-US" sz="3500" dirty="0"/>
              <a:t>Control Language (DCL)</a:t>
            </a:r>
          </a:p>
          <a:p>
            <a:pPr>
              <a:lnSpc>
                <a:spcPct val="90000"/>
              </a:lnSpc>
            </a:pPr>
            <a:r>
              <a:rPr lang="en-US" sz="3500" dirty="0" smtClean="0"/>
              <a:t>Transaction </a:t>
            </a:r>
            <a:r>
              <a:rPr lang="en-US" sz="3500" dirty="0"/>
              <a:t>Control </a:t>
            </a:r>
            <a:r>
              <a:rPr lang="en-US" sz="3500" dirty="0" smtClean="0"/>
              <a:t>Language (TCL)</a:t>
            </a:r>
            <a:endParaRPr lang="en-US" altLang="en-US" sz="3500" dirty="0"/>
          </a:p>
          <a:p>
            <a:pPr marL="0" lvl="0" indent="0">
              <a:buNone/>
            </a:pPr>
            <a:endParaRPr lang="en-US" sz="3500"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914400" y="284112"/>
            <a:ext cx="8413652" cy="523998"/>
          </a:xfrm>
        </p:spPr>
        <p:txBody>
          <a:bodyPr>
            <a:noAutofit/>
          </a:bodyPr>
          <a:lstStyle/>
          <a:p>
            <a:pPr lvl="1" algn="l" rtl="0">
              <a:lnSpc>
                <a:spcPct val="90000"/>
              </a:lnSpc>
              <a:spcBef>
                <a:spcPct val="0"/>
              </a:spcBef>
            </a:pPr>
            <a:r>
              <a:rPr lang="en-US" sz="3200" dirty="0">
                <a:solidFill>
                  <a:schemeClr val="bg1"/>
                </a:solidFill>
              </a:rPr>
              <a:t>SQL Environment</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02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4893572"/>
          </a:xfrm>
        </p:spPr>
        <p:txBody>
          <a:bodyPr>
            <a:normAutofit fontScale="85000" lnSpcReduction="20000"/>
          </a:bodyPr>
          <a:lstStyle/>
          <a:p>
            <a:pPr marL="0" indent="0">
              <a:lnSpc>
                <a:spcPct val="90000"/>
              </a:lnSpc>
              <a:buNone/>
            </a:pPr>
            <a:r>
              <a:rPr lang="en-US" altLang="en-US" sz="3500" dirty="0" smtClean="0">
                <a:solidFill>
                  <a:schemeClr val="tx1"/>
                </a:solidFill>
              </a:rPr>
              <a:t>Data </a:t>
            </a:r>
            <a:r>
              <a:rPr lang="en-US" altLang="en-US" sz="3500" dirty="0">
                <a:solidFill>
                  <a:schemeClr val="tx1"/>
                </a:solidFill>
              </a:rPr>
              <a:t>Definition Language (DDL)</a:t>
            </a:r>
          </a:p>
          <a:p>
            <a:r>
              <a:rPr lang="en-US" dirty="0" smtClean="0">
                <a:solidFill>
                  <a:schemeClr val="tx1"/>
                </a:solidFill>
              </a:rPr>
              <a:t>Is the </a:t>
            </a:r>
            <a:r>
              <a:rPr lang="en-US" dirty="0">
                <a:solidFill>
                  <a:schemeClr val="tx1"/>
                </a:solidFill>
              </a:rPr>
              <a:t>SQL commands that can be used to define the database schema. </a:t>
            </a:r>
            <a:endParaRPr lang="en-US" dirty="0" smtClean="0">
              <a:solidFill>
                <a:schemeClr val="tx1"/>
              </a:solidFill>
            </a:endParaRPr>
          </a:p>
          <a:p>
            <a:r>
              <a:rPr lang="en-US" dirty="0" smtClean="0">
                <a:solidFill>
                  <a:schemeClr val="tx1"/>
                </a:solidFill>
              </a:rPr>
              <a:t>It </a:t>
            </a:r>
            <a:r>
              <a:rPr lang="en-US" dirty="0">
                <a:solidFill>
                  <a:schemeClr val="tx1"/>
                </a:solidFill>
              </a:rPr>
              <a:t>simply deals with descriptions of the database schema and is used to create and modify the structure of database objects in database. </a:t>
            </a:r>
            <a:endParaRPr lang="en-US" dirty="0" smtClean="0">
              <a:solidFill>
                <a:schemeClr val="tx1"/>
              </a:solidFill>
            </a:endParaRPr>
          </a:p>
          <a:p>
            <a:pPr marL="0" indent="0">
              <a:buNone/>
            </a:pPr>
            <a:endParaRPr lang="en-US" b="1" dirty="0" smtClean="0">
              <a:solidFill>
                <a:schemeClr val="tx1"/>
              </a:solidFill>
            </a:endParaRPr>
          </a:p>
          <a:p>
            <a:pPr marL="0" indent="0">
              <a:buNone/>
            </a:pPr>
            <a:r>
              <a:rPr lang="en-US" b="1" dirty="0" smtClean="0">
                <a:solidFill>
                  <a:schemeClr val="tx1"/>
                </a:solidFill>
              </a:rPr>
              <a:t>Examples </a:t>
            </a:r>
            <a:r>
              <a:rPr lang="en-US" b="1" dirty="0">
                <a:solidFill>
                  <a:schemeClr val="tx1"/>
                </a:solidFill>
              </a:rPr>
              <a:t>of DDL commands:</a:t>
            </a:r>
            <a:endParaRPr lang="en-US" dirty="0">
              <a:solidFill>
                <a:schemeClr val="tx1"/>
              </a:solidFill>
            </a:endParaRPr>
          </a:p>
          <a:p>
            <a:pPr lvl="1"/>
            <a:r>
              <a:rPr lang="en-US" sz="2700" b="1" dirty="0">
                <a:solidFill>
                  <a:schemeClr val="tx1"/>
                </a:solidFill>
              </a:rPr>
              <a:t>CREATE</a:t>
            </a:r>
            <a:r>
              <a:rPr lang="en-US" sz="2700" dirty="0">
                <a:solidFill>
                  <a:schemeClr val="tx1"/>
                </a:solidFill>
              </a:rPr>
              <a:t> – is used to create the database or its objects (like table, index, function, views, store procedure and triggers).</a:t>
            </a:r>
          </a:p>
          <a:p>
            <a:pPr lvl="1"/>
            <a:r>
              <a:rPr lang="en-US" sz="2700" b="1" dirty="0">
                <a:solidFill>
                  <a:schemeClr val="tx1"/>
                </a:solidFill>
              </a:rPr>
              <a:t>DROP</a:t>
            </a:r>
            <a:r>
              <a:rPr lang="en-US" sz="2700" dirty="0">
                <a:solidFill>
                  <a:schemeClr val="tx1"/>
                </a:solidFill>
              </a:rPr>
              <a:t> – is used to delete objects from the database.</a:t>
            </a:r>
          </a:p>
          <a:p>
            <a:pPr lvl="1"/>
            <a:r>
              <a:rPr lang="en-US" sz="2700" b="1" dirty="0">
                <a:solidFill>
                  <a:schemeClr val="tx1"/>
                </a:solidFill>
              </a:rPr>
              <a:t>ALTER</a:t>
            </a:r>
            <a:r>
              <a:rPr lang="en-US" sz="2700" dirty="0">
                <a:solidFill>
                  <a:schemeClr val="tx1"/>
                </a:solidFill>
              </a:rPr>
              <a:t>-is used to alter the structure of the database.</a:t>
            </a:r>
          </a:p>
          <a:p>
            <a:pPr lvl="1"/>
            <a:r>
              <a:rPr lang="en-US" sz="2700" b="1" dirty="0">
                <a:solidFill>
                  <a:schemeClr val="tx1"/>
                </a:solidFill>
              </a:rPr>
              <a:t>TRUNCATE</a:t>
            </a:r>
            <a:r>
              <a:rPr lang="en-US" sz="2700" dirty="0">
                <a:solidFill>
                  <a:schemeClr val="tx1"/>
                </a:solidFill>
              </a:rPr>
              <a:t>–is used to remove all records from a table, including all spaces allocated for the records are removed.</a:t>
            </a:r>
          </a:p>
          <a:p>
            <a:pPr lvl="1"/>
            <a:r>
              <a:rPr lang="en-US" sz="2700" b="1" dirty="0">
                <a:solidFill>
                  <a:schemeClr val="tx1"/>
                </a:solidFill>
              </a:rPr>
              <a:t>COMMENT</a:t>
            </a:r>
            <a:r>
              <a:rPr lang="en-US" sz="2700" dirty="0">
                <a:solidFill>
                  <a:schemeClr val="tx1"/>
                </a:solidFill>
              </a:rPr>
              <a:t> –is used to add comments to the data dictionary.</a:t>
            </a:r>
          </a:p>
          <a:p>
            <a:pPr lvl="1"/>
            <a:r>
              <a:rPr lang="en-US" sz="2700" b="1" dirty="0">
                <a:solidFill>
                  <a:schemeClr val="tx1"/>
                </a:solidFill>
              </a:rPr>
              <a:t>RENAME </a:t>
            </a:r>
            <a:r>
              <a:rPr lang="en-US" sz="2700" dirty="0">
                <a:solidFill>
                  <a:schemeClr val="tx1"/>
                </a:solidFill>
              </a:rPr>
              <a:t>–is used to rename an object existing in the database</a:t>
            </a:r>
          </a:p>
          <a:p>
            <a:pPr marL="0" lvl="0" indent="0">
              <a:buNone/>
            </a:pPr>
            <a:endParaRPr lang="en-US" sz="35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914400" y="284112"/>
            <a:ext cx="8413652" cy="523998"/>
          </a:xfrm>
        </p:spPr>
        <p:txBody>
          <a:bodyPr>
            <a:noAutofit/>
          </a:bodyPr>
          <a:lstStyle/>
          <a:p>
            <a:pPr lvl="1" algn="l" rtl="0">
              <a:lnSpc>
                <a:spcPct val="90000"/>
              </a:lnSpc>
              <a:spcBef>
                <a:spcPct val="0"/>
              </a:spcBef>
            </a:pPr>
            <a:r>
              <a:rPr lang="en-US" sz="3200" dirty="0">
                <a:solidFill>
                  <a:schemeClr val="bg1"/>
                </a:solidFill>
              </a:rPr>
              <a:t>SQL Environment</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96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198880"/>
            <a:ext cx="10515600" cy="4572000"/>
          </a:xfrm>
        </p:spPr>
        <p:txBody>
          <a:bodyPr>
            <a:normAutofit/>
          </a:bodyPr>
          <a:lstStyle/>
          <a:p>
            <a:pPr marL="0" indent="0">
              <a:lnSpc>
                <a:spcPct val="90000"/>
              </a:lnSpc>
              <a:buNone/>
            </a:pPr>
            <a:r>
              <a:rPr lang="en-US" altLang="en-US" sz="3500" dirty="0" smtClean="0"/>
              <a:t>Data </a:t>
            </a:r>
            <a:r>
              <a:rPr lang="en-US" altLang="en-US" sz="3500" dirty="0"/>
              <a:t>Manipulation Language (DML</a:t>
            </a:r>
            <a:r>
              <a:rPr lang="en-US" altLang="en-US" sz="3500" dirty="0" smtClean="0"/>
              <a:t>)</a:t>
            </a:r>
          </a:p>
          <a:p>
            <a:pPr algn="just">
              <a:lnSpc>
                <a:spcPct val="90000"/>
              </a:lnSpc>
            </a:pPr>
            <a:r>
              <a:rPr lang="en-US" sz="2200" dirty="0">
                <a:solidFill>
                  <a:schemeClr val="tx1"/>
                </a:solidFill>
              </a:rPr>
              <a:t>Is SQL commands that deals with the manipulation of data present in database belong to DML or Data Manipulation Language and this includes most of the SQL statements</a:t>
            </a:r>
            <a:r>
              <a:rPr lang="en-US" sz="2600" dirty="0"/>
              <a:t>. </a:t>
            </a:r>
            <a:endParaRPr lang="en-US" sz="2600" dirty="0" smtClean="0"/>
          </a:p>
          <a:p>
            <a:pPr marL="0" indent="0">
              <a:lnSpc>
                <a:spcPct val="90000"/>
              </a:lnSpc>
              <a:buNone/>
            </a:pPr>
            <a:r>
              <a:rPr lang="en-US" b="1" dirty="0" smtClean="0"/>
              <a:t>Examples </a:t>
            </a:r>
            <a:r>
              <a:rPr lang="en-US" b="1" dirty="0"/>
              <a:t>of DML</a:t>
            </a:r>
            <a:r>
              <a:rPr lang="en-US" sz="3600" b="1" dirty="0"/>
              <a:t>:</a:t>
            </a:r>
            <a:endParaRPr lang="en-US" sz="3600" dirty="0"/>
          </a:p>
          <a:p>
            <a:pPr lvl="1"/>
            <a:r>
              <a:rPr lang="en-US" b="1" dirty="0"/>
              <a:t>SELECT</a:t>
            </a:r>
            <a:r>
              <a:rPr lang="en-US" dirty="0"/>
              <a:t> – is used to retrieve data from the a database.</a:t>
            </a:r>
          </a:p>
          <a:p>
            <a:pPr lvl="1"/>
            <a:r>
              <a:rPr lang="en-US" b="1" dirty="0"/>
              <a:t>INSERT</a:t>
            </a:r>
            <a:r>
              <a:rPr lang="en-US" dirty="0"/>
              <a:t> – is used to insert data into a table.</a:t>
            </a:r>
          </a:p>
          <a:p>
            <a:pPr lvl="1"/>
            <a:r>
              <a:rPr lang="en-US" b="1" dirty="0"/>
              <a:t>UPDATE</a:t>
            </a:r>
            <a:r>
              <a:rPr lang="en-US" dirty="0"/>
              <a:t> – is used to update existing data within a table.</a:t>
            </a:r>
          </a:p>
          <a:p>
            <a:pPr lvl="1"/>
            <a:r>
              <a:rPr lang="en-US" b="1" dirty="0"/>
              <a:t>DELETE</a:t>
            </a:r>
            <a:r>
              <a:rPr lang="en-US" dirty="0"/>
              <a:t> – is used to delete records from a database table.</a:t>
            </a:r>
          </a:p>
          <a:p>
            <a:pPr marL="0" indent="0">
              <a:lnSpc>
                <a:spcPct val="90000"/>
              </a:lnSpc>
              <a:buNone/>
            </a:pPr>
            <a:endParaRPr lang="en-US" altLang="en-US" sz="3500" dirty="0"/>
          </a:p>
          <a:p>
            <a:pPr marL="0" lvl="0" indent="0">
              <a:buNone/>
            </a:pPr>
            <a:endParaRPr lang="en-US" sz="3500"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914400" y="284112"/>
            <a:ext cx="8413652" cy="523998"/>
          </a:xfrm>
        </p:spPr>
        <p:txBody>
          <a:bodyPr>
            <a:noAutofit/>
          </a:bodyPr>
          <a:lstStyle/>
          <a:p>
            <a:pPr lvl="1" algn="l" rtl="0">
              <a:lnSpc>
                <a:spcPct val="90000"/>
              </a:lnSpc>
              <a:spcBef>
                <a:spcPct val="0"/>
              </a:spcBef>
            </a:pPr>
            <a:r>
              <a:rPr lang="en-US" sz="3200" dirty="0">
                <a:solidFill>
                  <a:schemeClr val="bg1"/>
                </a:solidFill>
              </a:rPr>
              <a:t>SQL Environment</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635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4375412"/>
          </a:xfrm>
        </p:spPr>
        <p:txBody>
          <a:bodyPr>
            <a:normAutofit/>
          </a:bodyPr>
          <a:lstStyle/>
          <a:p>
            <a:pPr marL="0" indent="0">
              <a:lnSpc>
                <a:spcPct val="90000"/>
              </a:lnSpc>
              <a:buNone/>
            </a:pPr>
            <a:r>
              <a:rPr lang="en-US" altLang="en-US" sz="3500" dirty="0" smtClean="0"/>
              <a:t>Data </a:t>
            </a:r>
            <a:r>
              <a:rPr lang="en-US" altLang="en-US" sz="3500" dirty="0"/>
              <a:t>Control Language (DCL)</a:t>
            </a:r>
          </a:p>
          <a:p>
            <a:r>
              <a:rPr lang="en-US" dirty="0"/>
              <a:t>includes commands such as GRANT and REVOKE which mainly deals with the rights, permissions and other controls of the database system. </a:t>
            </a:r>
            <a:endParaRPr lang="en-US" dirty="0" smtClean="0"/>
          </a:p>
          <a:p>
            <a:pPr marL="0" indent="0">
              <a:buNone/>
            </a:pPr>
            <a:endParaRPr lang="en-US" b="1" dirty="0" smtClean="0"/>
          </a:p>
          <a:p>
            <a:pPr marL="0" indent="0">
              <a:buNone/>
            </a:pPr>
            <a:r>
              <a:rPr lang="en-US" b="1" dirty="0" smtClean="0"/>
              <a:t>Examples </a:t>
            </a:r>
            <a:r>
              <a:rPr lang="en-US" b="1" dirty="0"/>
              <a:t>of DCL commands:</a:t>
            </a:r>
            <a:endParaRPr lang="en-US" dirty="0"/>
          </a:p>
          <a:p>
            <a:pPr lvl="1"/>
            <a:r>
              <a:rPr lang="en-US" sz="2400" b="1" dirty="0"/>
              <a:t>GRANT</a:t>
            </a:r>
            <a:r>
              <a:rPr lang="en-US" sz="2400" dirty="0"/>
              <a:t>-gives user’s access privileges to database.</a:t>
            </a:r>
          </a:p>
          <a:p>
            <a:pPr lvl="1"/>
            <a:r>
              <a:rPr lang="en-US" sz="2400" b="1" dirty="0"/>
              <a:t>REVOKE</a:t>
            </a:r>
            <a:r>
              <a:rPr lang="en-US" sz="2400" dirty="0"/>
              <a:t>-withdraw user’s access privileges given by using the GRANT command.</a:t>
            </a:r>
          </a:p>
          <a:p>
            <a:pPr marL="0" lvl="0" indent="0">
              <a:buNone/>
            </a:pPr>
            <a:endParaRPr lang="en-US" sz="3500"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914400" y="284112"/>
            <a:ext cx="8413652" cy="523998"/>
          </a:xfrm>
        </p:spPr>
        <p:txBody>
          <a:bodyPr>
            <a:noAutofit/>
          </a:bodyPr>
          <a:lstStyle/>
          <a:p>
            <a:pPr lvl="1" algn="l" rtl="0">
              <a:lnSpc>
                <a:spcPct val="90000"/>
              </a:lnSpc>
              <a:spcBef>
                <a:spcPct val="0"/>
              </a:spcBef>
            </a:pPr>
            <a:r>
              <a:rPr lang="en-US" sz="3200" dirty="0">
                <a:solidFill>
                  <a:schemeClr val="bg1"/>
                </a:solidFill>
              </a:rPr>
              <a:t>SQL Environment</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30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4151892"/>
          </a:xfrm>
        </p:spPr>
        <p:txBody>
          <a:bodyPr>
            <a:normAutofit/>
          </a:bodyPr>
          <a:lstStyle/>
          <a:p>
            <a:pPr marL="0" indent="0">
              <a:lnSpc>
                <a:spcPct val="90000"/>
              </a:lnSpc>
              <a:buNone/>
            </a:pPr>
            <a:r>
              <a:rPr lang="en-US" sz="3500" dirty="0" smtClean="0"/>
              <a:t>Transaction </a:t>
            </a:r>
            <a:r>
              <a:rPr lang="en-US" sz="3500" dirty="0"/>
              <a:t>Control </a:t>
            </a:r>
            <a:r>
              <a:rPr lang="en-US" sz="3500" dirty="0" smtClean="0"/>
              <a:t>Language (TCL)</a:t>
            </a:r>
          </a:p>
          <a:p>
            <a:r>
              <a:rPr lang="en-US" dirty="0" smtClean="0"/>
              <a:t>the commands </a:t>
            </a:r>
            <a:r>
              <a:rPr lang="en-US" dirty="0"/>
              <a:t>deals with the transaction within the database. </a:t>
            </a:r>
            <a:endParaRPr lang="en-US" dirty="0" smtClean="0"/>
          </a:p>
          <a:p>
            <a:pPr marL="0" indent="0">
              <a:buNone/>
            </a:pPr>
            <a:endParaRPr lang="en-US" b="1" dirty="0"/>
          </a:p>
          <a:p>
            <a:pPr marL="0" indent="0">
              <a:buNone/>
            </a:pPr>
            <a:r>
              <a:rPr lang="en-US" b="1" dirty="0" smtClean="0"/>
              <a:t>Examples </a:t>
            </a:r>
            <a:r>
              <a:rPr lang="en-US" b="1" dirty="0"/>
              <a:t>of TCL commands:</a:t>
            </a:r>
            <a:endParaRPr lang="en-US" dirty="0"/>
          </a:p>
          <a:p>
            <a:pPr lvl="1"/>
            <a:r>
              <a:rPr lang="en-US" b="1" dirty="0"/>
              <a:t>COMMIT</a:t>
            </a:r>
            <a:r>
              <a:rPr lang="en-US" dirty="0"/>
              <a:t>– commits a Transaction.</a:t>
            </a:r>
          </a:p>
          <a:p>
            <a:pPr lvl="1"/>
            <a:r>
              <a:rPr lang="en-US" b="1" dirty="0"/>
              <a:t>ROLLBACK</a:t>
            </a:r>
            <a:r>
              <a:rPr lang="en-US" dirty="0"/>
              <a:t>– rollbacks a transaction in case of any error occurs.</a:t>
            </a:r>
          </a:p>
          <a:p>
            <a:pPr lvl="1"/>
            <a:r>
              <a:rPr lang="en-US" b="1" dirty="0"/>
              <a:t>SAVEPOINT</a:t>
            </a:r>
            <a:r>
              <a:rPr lang="en-US" dirty="0"/>
              <a:t>–sets a </a:t>
            </a:r>
            <a:r>
              <a:rPr lang="en-US" dirty="0" smtClean="0"/>
              <a:t>save point </a:t>
            </a:r>
            <a:r>
              <a:rPr lang="en-US" dirty="0"/>
              <a:t>within a transaction.</a:t>
            </a:r>
          </a:p>
          <a:p>
            <a:pPr lvl="1"/>
            <a:r>
              <a:rPr lang="en-US" b="1" dirty="0"/>
              <a:t>SET TRANSACTION</a:t>
            </a:r>
            <a:r>
              <a:rPr lang="en-US" dirty="0"/>
              <a:t>–specify characteristics for the transaction.</a:t>
            </a:r>
          </a:p>
          <a:p>
            <a:pPr marL="0" indent="0">
              <a:lnSpc>
                <a:spcPct val="90000"/>
              </a:lnSpc>
              <a:buNone/>
            </a:pPr>
            <a:endParaRPr lang="en-US" altLang="en-US" sz="3500" dirty="0"/>
          </a:p>
          <a:p>
            <a:pPr marL="0" lvl="0" indent="0">
              <a:buNone/>
            </a:pPr>
            <a:endParaRPr lang="en-US" sz="3500"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914400" y="284112"/>
            <a:ext cx="8413652" cy="523998"/>
          </a:xfrm>
        </p:spPr>
        <p:txBody>
          <a:bodyPr>
            <a:noAutofit/>
          </a:bodyPr>
          <a:lstStyle/>
          <a:p>
            <a:pPr lvl="1" algn="l" rtl="0">
              <a:lnSpc>
                <a:spcPct val="90000"/>
              </a:lnSpc>
              <a:spcBef>
                <a:spcPct val="0"/>
              </a:spcBef>
            </a:pPr>
            <a:r>
              <a:rPr lang="en-US" sz="3200" dirty="0">
                <a:solidFill>
                  <a:schemeClr val="bg1"/>
                </a:solidFill>
              </a:rPr>
              <a:t>SQL Environment</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65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r>
              <a:rPr lang="en-US" altLang="en-US" sz="2400" dirty="0">
                <a:solidFill>
                  <a:schemeClr val="bg1"/>
                </a:solidFill>
                <a:latin typeface="Arial" charset="0"/>
              </a:rPr>
              <a:t>DDL, DML, DCL, and the database development process</a:t>
            </a: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descr="Nonam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500" y="1019969"/>
            <a:ext cx="74580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53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609" y="1407084"/>
            <a:ext cx="10515600" cy="5450916"/>
          </a:xfrm>
        </p:spPr>
        <p:txBody>
          <a:bodyPr>
            <a:normAutofit/>
          </a:bodyPr>
          <a:lstStyle/>
          <a:p>
            <a:r>
              <a:rPr lang="en-US" b="1" i="1" dirty="0" smtClean="0"/>
              <a:t>Create Database </a:t>
            </a:r>
            <a:r>
              <a:rPr lang="en-US" b="1" i="1" dirty="0" err="1" smtClean="0"/>
              <a:t>Sholla</a:t>
            </a:r>
            <a:r>
              <a:rPr lang="en-US" b="1" i="1" dirty="0" err="1"/>
              <a:t>_</a:t>
            </a:r>
            <a:r>
              <a:rPr lang="en-US" b="1" i="1" dirty="0" err="1" smtClean="0"/>
              <a:t>Student</a:t>
            </a:r>
            <a:endParaRPr lang="en-US" b="1" i="1" dirty="0" smtClean="0"/>
          </a:p>
          <a:p>
            <a:r>
              <a:rPr lang="en-US" b="1" i="1" dirty="0"/>
              <a:t> Create Database </a:t>
            </a:r>
            <a:r>
              <a:rPr lang="en-US" b="1" i="1" dirty="0" smtClean="0"/>
              <a:t>[YOUR_FNAME]_Student</a:t>
            </a:r>
          </a:p>
          <a:p>
            <a:r>
              <a:rPr lang="en-US" b="1" i="1" dirty="0"/>
              <a:t>Create Database [</a:t>
            </a:r>
            <a:r>
              <a:rPr lang="en-US" b="1" i="1" dirty="0" smtClean="0"/>
              <a:t>YOUR_LNAME]_Student</a:t>
            </a:r>
          </a:p>
          <a:p>
            <a:r>
              <a:rPr lang="en-US" b="1" i="1" dirty="0" smtClean="0"/>
              <a:t>Drop database  </a:t>
            </a:r>
            <a:r>
              <a:rPr lang="en-US" b="1" i="1" dirty="0" err="1" smtClean="0"/>
              <a:t>Sholla_Student</a:t>
            </a:r>
            <a:endParaRPr lang="en-US" b="1" i="1" dirty="0" smtClean="0"/>
          </a:p>
          <a:p>
            <a:r>
              <a:rPr lang="en-US" b="1" i="1" dirty="0" smtClean="0"/>
              <a:t>Drop database </a:t>
            </a:r>
            <a:r>
              <a:rPr lang="en-US" b="1" i="1" dirty="0"/>
              <a:t>[YOUR_FNAME]_Student</a:t>
            </a:r>
          </a:p>
          <a:p>
            <a:r>
              <a:rPr lang="en-US" b="1" i="1" dirty="0" smtClean="0"/>
              <a:t>Drop database </a:t>
            </a:r>
            <a:r>
              <a:rPr lang="en-US" b="1" i="1" dirty="0"/>
              <a:t>[YOUR_LNAME]_Student</a:t>
            </a:r>
          </a:p>
          <a:p>
            <a:pPr marL="0" indent="0">
              <a:buNone/>
            </a:pPr>
            <a:endParaRPr lang="en-US" b="1" i="1" dirty="0"/>
          </a:p>
          <a:p>
            <a:endParaRPr lang="en-US" b="1" i="1" dirty="0" smtClean="0"/>
          </a:p>
          <a:p>
            <a:endParaRPr lang="en-US" b="1" i="1" dirty="0"/>
          </a:p>
          <a:p>
            <a:endParaRPr lang="en-US" b="1" i="1" dirty="0"/>
          </a:p>
          <a:p>
            <a:endParaRPr lang="en-US" b="1"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smtClean="0">
                <a:solidFill>
                  <a:schemeClr val="bg1"/>
                </a:solidFill>
              </a:rPr>
              <a:t>DDL (Data Definition Language</a:t>
            </a:r>
            <a:endParaRPr lang="en-US" sz="32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3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129" y="1273548"/>
            <a:ext cx="10515600" cy="5450916"/>
          </a:xfrm>
        </p:spPr>
        <p:txBody>
          <a:bodyPr>
            <a:normAutofit/>
          </a:bodyPr>
          <a:lstStyle/>
          <a:p>
            <a:r>
              <a:rPr lang="en-US" b="1" dirty="0"/>
              <a:t>The PRIMARY KEY constraint uniquely</a:t>
            </a:r>
            <a:r>
              <a:rPr lang="en-US" dirty="0"/>
              <a:t> identifies each record in a database table.</a:t>
            </a:r>
          </a:p>
          <a:p>
            <a:r>
              <a:rPr lang="en-US" dirty="0"/>
              <a:t>Primary keys must contain UNIQUE values, and cannot contain NULL values.</a:t>
            </a:r>
          </a:p>
          <a:p>
            <a:r>
              <a:rPr lang="en-US" dirty="0"/>
              <a:t>A table can have only one primary key, which may consist of single or multiple fields</a:t>
            </a:r>
          </a:p>
          <a:p>
            <a:r>
              <a:rPr lang="en-US" b="1" dirty="0"/>
              <a:t>A FOREIGN KEY </a:t>
            </a:r>
            <a:r>
              <a:rPr lang="en-US" dirty="0"/>
              <a:t>is a key used to link two tables together.</a:t>
            </a:r>
          </a:p>
          <a:p>
            <a:r>
              <a:rPr lang="en-US" dirty="0"/>
              <a:t>A FOREIGN KEY is a field (or collection of fields) in one table that refers to the PRIMARY KEY in another table.</a:t>
            </a:r>
          </a:p>
          <a:p>
            <a:r>
              <a:rPr lang="en-US" dirty="0"/>
              <a:t>The table containing the foreign key is called the child table, and the table containing the candidate key is called the referenced or parent table.</a:t>
            </a: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smtClean="0">
                <a:solidFill>
                  <a:schemeClr val="bg1"/>
                </a:solidFill>
              </a:rPr>
              <a:t>Primary Key and Foreign Key </a:t>
            </a:r>
            <a:endParaRPr lang="en-US" sz="32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6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233031"/>
            <a:ext cx="10515600" cy="4756952"/>
          </a:xfrm>
        </p:spPr>
        <p:txBody>
          <a:bodyPr>
            <a:normAutofit/>
          </a:bodyPr>
          <a:lstStyle/>
          <a:p>
            <a:pPr marL="0" lvl="0" indent="0">
              <a:buNone/>
            </a:pPr>
            <a:endParaRPr lang="en-US" sz="2400" dirty="0" smtClean="0">
              <a:solidFill>
                <a:srgbClr val="0070C0"/>
              </a:solidFill>
            </a:endParaRPr>
          </a:p>
          <a:p>
            <a:pPr marL="457200" lvl="1" indent="0">
              <a:buNone/>
            </a:pPr>
            <a:r>
              <a:rPr lang="en-US" sz="5500" b="1" dirty="0" smtClean="0">
                <a:solidFill>
                  <a:srgbClr val="0070C0"/>
                </a:solidFill>
              </a:rPr>
              <a:t>Part II</a:t>
            </a:r>
          </a:p>
          <a:p>
            <a:pPr marL="457200" lvl="1" indent="0">
              <a:buNone/>
            </a:pPr>
            <a:r>
              <a:rPr lang="en-US" sz="5500" b="1" dirty="0" smtClean="0">
                <a:solidFill>
                  <a:schemeClr val="tx1"/>
                </a:solidFill>
              </a:rPr>
              <a:t>Chapter III</a:t>
            </a:r>
            <a:endParaRPr lang="en-US" sz="5500" b="1" dirty="0">
              <a:solidFill>
                <a:schemeClr val="tx1"/>
              </a:solidFill>
            </a:endParaRPr>
          </a:p>
          <a:p>
            <a:pPr marL="457200" lvl="1" indent="0">
              <a:buNone/>
            </a:pPr>
            <a:r>
              <a:rPr lang="en-US" sz="5500" b="1" dirty="0"/>
              <a:t> </a:t>
            </a:r>
          </a:p>
          <a:p>
            <a:pPr marL="914400" lvl="1" indent="-457200">
              <a:buFont typeface="+mj-lt"/>
              <a:buAutoNum type="arabicPeriod"/>
            </a:pPr>
            <a:endParaRPr lang="en-US" sz="2000" dirty="0"/>
          </a:p>
          <a:p>
            <a:pPr marL="914400" lvl="1" indent="-457200">
              <a:buFont typeface="+mj-lt"/>
              <a:buAutoNum type="arabicPeriod"/>
            </a:pP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April 25,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2</a:t>
            </a:fld>
            <a:endParaRPr lang="en-US"/>
          </a:p>
        </p:txBody>
      </p:sp>
      <p:sp>
        <p:nvSpPr>
          <p:cNvPr id="2" name="Title 1"/>
          <p:cNvSpPr>
            <a:spLocks noGrp="1"/>
          </p:cNvSpPr>
          <p:nvPr>
            <p:ph type="title"/>
          </p:nvPr>
        </p:nvSpPr>
        <p:spPr>
          <a:xfrm>
            <a:off x="1998783" y="485389"/>
            <a:ext cx="8413652" cy="523998"/>
          </a:xfrm>
        </p:spPr>
        <p:txBody>
          <a:bodyPr>
            <a:normAutofit fontScale="90000"/>
          </a:bodyPr>
          <a:lstStyle/>
          <a:p>
            <a:r>
              <a:rPr lang="en-US" dirty="0">
                <a:solidFill>
                  <a:srgbClr val="0070C0"/>
                </a:solidFill>
              </a:rPr>
              <a:t>MS-SQL 2012 Database Administrator</a:t>
            </a:r>
          </a:p>
        </p:txBody>
      </p:sp>
    </p:spTree>
    <p:extLst>
      <p:ext uri="{BB962C8B-B14F-4D97-AF65-F5344CB8AC3E}">
        <p14:creationId xmlns:p14="http://schemas.microsoft.com/office/powerpoint/2010/main" val="3756891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380" y="905301"/>
            <a:ext cx="11057009" cy="5450916"/>
          </a:xfrm>
        </p:spPr>
        <p:txBody>
          <a:bodyPr>
            <a:normAutofit/>
          </a:bodyPr>
          <a:lstStyle/>
          <a:p>
            <a:pPr marL="0" lvl="0" indent="0">
              <a:buNone/>
            </a:pPr>
            <a:r>
              <a:rPr lang="en-US" i="1" dirty="0" smtClean="0"/>
              <a:t> </a:t>
            </a:r>
          </a:p>
          <a:p>
            <a:pPr marL="0" lvl="0" indent="0">
              <a:buNone/>
            </a:pPr>
            <a:endParaRPr lang="en-US" i="1" dirty="0"/>
          </a:p>
          <a:p>
            <a:pPr marL="0" lvl="0" indent="0">
              <a:buNone/>
            </a:pPr>
            <a:endParaRPr lang="en-US" i="1" dirty="0" smtClean="0"/>
          </a:p>
          <a:p>
            <a:pPr marL="0" lvl="0" indent="0">
              <a:buNone/>
            </a:pPr>
            <a:endParaRPr lang="en-US" i="1" dirty="0"/>
          </a:p>
          <a:p>
            <a:pPr marL="0" lvl="0" indent="0">
              <a:buNone/>
            </a:pPr>
            <a:endParaRPr lang="en-US" i="1" dirty="0" smtClean="0"/>
          </a:p>
          <a:p>
            <a:pPr marL="0" lvl="0" indent="0">
              <a:buNone/>
            </a:pPr>
            <a:endParaRPr lang="en-US" i="1" dirty="0"/>
          </a:p>
          <a:p>
            <a:pPr marL="0" lvl="0" indent="0">
              <a:buNone/>
            </a:pPr>
            <a:endParaRPr lang="en-US" i="1" dirty="0" smtClean="0"/>
          </a:p>
          <a:p>
            <a:pPr marL="0" lvl="0" indent="0">
              <a:buNone/>
            </a:pPr>
            <a:endParaRPr lang="en-US" i="1" dirty="0"/>
          </a:p>
          <a:p>
            <a:pPr marL="0" indent="0">
              <a:buNone/>
            </a:pPr>
            <a:r>
              <a:rPr lang="en-US" b="1" u="sng" dirty="0"/>
              <a:t>Note: </a:t>
            </a:r>
            <a:r>
              <a:rPr lang="en-US" b="1" dirty="0"/>
              <a:t>the difference </a:t>
            </a:r>
            <a:endParaRPr lang="en-US" b="1" dirty="0" smtClean="0"/>
          </a:p>
          <a:p>
            <a:pPr marL="0" indent="0">
              <a:buNone/>
            </a:pPr>
            <a:r>
              <a:rPr lang="en-US" b="1" dirty="0" smtClean="0"/>
              <a:t>b/n </a:t>
            </a:r>
            <a:r>
              <a:rPr lang="en-US" b="1" dirty="0" err="1" smtClean="0"/>
              <a:t>Nchar</a:t>
            </a:r>
            <a:r>
              <a:rPr lang="en-US" b="1" dirty="0" smtClean="0"/>
              <a:t> </a:t>
            </a:r>
            <a:r>
              <a:rPr lang="en-US" b="1" dirty="0"/>
              <a:t>and </a:t>
            </a:r>
            <a:r>
              <a:rPr lang="en-US" b="1" dirty="0" err="1"/>
              <a:t>Nvarchar</a:t>
            </a:r>
            <a:endParaRPr lang="en-US" b="1" dirty="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marL="0" lvl="0" indent="0" algn="l"/>
            <a:r>
              <a:rPr lang="en-US" altLang="en-US" b="1" dirty="0">
                <a:solidFill>
                  <a:schemeClr val="bg1"/>
                </a:solidFill>
              </a:rPr>
              <a:t>Table and its data type </a:t>
            </a:r>
            <a:endParaRPr lang="en-US" i="1" dirty="0"/>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783037164"/>
              </p:ext>
            </p:extLst>
          </p:nvPr>
        </p:nvGraphicFramePr>
        <p:xfrm>
          <a:off x="3994574" y="1535351"/>
          <a:ext cx="2611118" cy="1828800"/>
        </p:xfrm>
        <a:graphic>
          <a:graphicData uri="http://schemas.openxmlformats.org/drawingml/2006/table">
            <a:tbl>
              <a:tblPr firstRow="1" bandRow="1">
                <a:tableStyleId>{073A0DAA-6AF3-43AB-8588-CEC1D06C72B9}</a:tableStyleId>
              </a:tblPr>
              <a:tblGrid>
                <a:gridCol w="389481"/>
                <a:gridCol w="525771"/>
                <a:gridCol w="525771"/>
                <a:gridCol w="594963"/>
                <a:gridCol w="575132"/>
              </a:tblGrid>
              <a:tr h="0">
                <a:tc>
                  <a:txBody>
                    <a:bodyPr/>
                    <a:lstStyle/>
                    <a:p>
                      <a:r>
                        <a:rPr lang="en-US" sz="900" dirty="0" err="1" smtClean="0"/>
                        <a:t>Reg</a:t>
                      </a:r>
                      <a:r>
                        <a:rPr lang="en-US" sz="900" dirty="0" smtClean="0"/>
                        <a:t># </a:t>
                      </a:r>
                    </a:p>
                    <a:p>
                      <a:r>
                        <a:rPr lang="en-US" sz="900" dirty="0" err="1" smtClean="0"/>
                        <a:t>Int</a:t>
                      </a:r>
                      <a:endParaRPr lang="en-US" sz="900" dirty="0"/>
                    </a:p>
                  </a:txBody>
                  <a:tcPr/>
                </a:tc>
                <a:tc>
                  <a:txBody>
                    <a:bodyPr/>
                    <a:lstStyle/>
                    <a:p>
                      <a:r>
                        <a:rPr lang="en-US" sz="900" dirty="0" err="1" smtClean="0"/>
                        <a:t>REgDate</a:t>
                      </a:r>
                      <a:endParaRPr lang="en-US" sz="900" dirty="0" smtClean="0"/>
                    </a:p>
                    <a:p>
                      <a:r>
                        <a:rPr lang="en-US" sz="900" dirty="0" smtClean="0"/>
                        <a:t>(</a:t>
                      </a:r>
                      <a:r>
                        <a:rPr lang="en-US" sz="900" dirty="0" err="1" smtClean="0"/>
                        <a:t>datetime</a:t>
                      </a:r>
                      <a:r>
                        <a:rPr lang="en-US" sz="900" dirty="0" smtClean="0"/>
                        <a:t>)</a:t>
                      </a:r>
                      <a:endParaRPr lang="en-US" sz="900" dirty="0"/>
                    </a:p>
                  </a:txBody>
                  <a:tcPr/>
                </a:tc>
                <a:tc>
                  <a:txBody>
                    <a:bodyPr/>
                    <a:lstStyle/>
                    <a:p>
                      <a:r>
                        <a:rPr lang="en-US" sz="900" dirty="0" err="1" smtClean="0"/>
                        <a:t>Std_ID</a:t>
                      </a:r>
                      <a:r>
                        <a:rPr lang="en-US" sz="900" dirty="0" smtClean="0"/>
                        <a:t> </a:t>
                      </a:r>
                      <a:r>
                        <a:rPr lang="en-US" sz="900" dirty="0" err="1" smtClean="0"/>
                        <a:t>Int</a:t>
                      </a:r>
                      <a:endParaRPr lang="en-US" sz="900" dirty="0"/>
                    </a:p>
                  </a:txBody>
                  <a:tcPr/>
                </a:tc>
                <a:tc>
                  <a:txBody>
                    <a:bodyPr/>
                    <a:lstStyle/>
                    <a:p>
                      <a:r>
                        <a:rPr lang="en-US" sz="900" dirty="0" smtClean="0"/>
                        <a:t>Course#</a:t>
                      </a:r>
                    </a:p>
                    <a:p>
                      <a:r>
                        <a:rPr lang="en-US" sz="900" dirty="0" err="1" smtClean="0"/>
                        <a:t>NVarchar</a:t>
                      </a:r>
                      <a:r>
                        <a:rPr lang="en-US" sz="900" dirty="0" smtClean="0"/>
                        <a:t>(9)</a:t>
                      </a:r>
                      <a:endParaRPr lang="en-US" sz="900" dirty="0"/>
                    </a:p>
                  </a:txBody>
                  <a:tcPr/>
                </a:tc>
                <a:tc>
                  <a:txBody>
                    <a:bodyPr/>
                    <a:lstStyle/>
                    <a:p>
                      <a:r>
                        <a:rPr lang="en-US" sz="900" dirty="0" err="1" smtClean="0"/>
                        <a:t>Inst_ID</a:t>
                      </a:r>
                      <a:r>
                        <a:rPr lang="en-US" sz="900" dirty="0" smtClean="0"/>
                        <a:t> </a:t>
                      </a:r>
                      <a:r>
                        <a:rPr lang="en-US" sz="900" dirty="0" err="1" smtClean="0"/>
                        <a:t>Nvarchar</a:t>
                      </a:r>
                      <a:r>
                        <a:rPr lang="en-US" sz="900" dirty="0" smtClean="0"/>
                        <a:t>(50)</a:t>
                      </a:r>
                      <a:endParaRPr lang="en-US" sz="900" dirty="0"/>
                    </a:p>
                  </a:txBody>
                  <a:tcPr/>
                </a:tc>
              </a:tr>
              <a:tr h="164961">
                <a:tc>
                  <a:txBody>
                    <a:bodyPr/>
                    <a:lstStyle/>
                    <a:p>
                      <a:r>
                        <a:rPr lang="en-US" sz="1000" dirty="0" smtClean="0"/>
                        <a:t>01101</a:t>
                      </a:r>
                      <a:endParaRPr lang="en-US" sz="1000" dirty="0"/>
                    </a:p>
                  </a:txBody>
                  <a:tcPr/>
                </a:tc>
                <a:tc>
                  <a:txBody>
                    <a:bodyPr/>
                    <a:lstStyle/>
                    <a:p>
                      <a:endParaRPr lang="en-US" sz="1000" dirty="0"/>
                    </a:p>
                  </a:txBody>
                  <a:tcPr/>
                </a:tc>
                <a:tc>
                  <a:txBody>
                    <a:bodyPr/>
                    <a:lstStyle/>
                    <a:p>
                      <a:r>
                        <a:rPr lang="en-US" sz="1000" dirty="0" smtClean="0"/>
                        <a:t>001</a:t>
                      </a:r>
                      <a:endParaRPr lang="en-US" sz="1000" dirty="0"/>
                    </a:p>
                  </a:txBody>
                  <a:tcPr/>
                </a:tc>
                <a:tc>
                  <a:txBody>
                    <a:bodyPr/>
                    <a:lstStyle/>
                    <a:p>
                      <a:r>
                        <a:rPr lang="en-US" sz="1000" dirty="0" smtClean="0"/>
                        <a:t>144</a:t>
                      </a:r>
                      <a:endParaRPr lang="en-US" sz="1000" dirty="0"/>
                    </a:p>
                  </a:txBody>
                  <a:tcPr/>
                </a:tc>
                <a:tc>
                  <a:txBody>
                    <a:bodyPr/>
                    <a:lstStyle/>
                    <a:p>
                      <a:r>
                        <a:rPr lang="en-US" sz="1000" dirty="0" smtClean="0"/>
                        <a:t>035</a:t>
                      </a:r>
                      <a:endParaRPr lang="en-US" sz="1000" dirty="0"/>
                    </a:p>
                  </a:txBody>
                  <a:tcPr/>
                </a:tc>
              </a:tr>
              <a:tr h="175121">
                <a:tc>
                  <a:txBody>
                    <a:bodyPr/>
                    <a:lstStyle/>
                    <a:p>
                      <a:r>
                        <a:rPr lang="en-US" sz="1000" dirty="0" smtClean="0"/>
                        <a:t>01102</a:t>
                      </a:r>
                      <a:endParaRPr lang="en-US" sz="1000" dirty="0"/>
                    </a:p>
                  </a:txBody>
                  <a:tcPr/>
                </a:tc>
                <a:tc>
                  <a:txBody>
                    <a:bodyPr/>
                    <a:lstStyle/>
                    <a:p>
                      <a:endParaRPr lang="en-US" sz="1000" dirty="0"/>
                    </a:p>
                  </a:txBody>
                  <a:tcPr/>
                </a:tc>
                <a:tc>
                  <a:txBody>
                    <a:bodyPr/>
                    <a:lstStyle/>
                    <a:p>
                      <a:r>
                        <a:rPr lang="en-US" sz="1000" dirty="0" smtClean="0"/>
                        <a:t>003</a:t>
                      </a:r>
                      <a:endParaRPr lang="en-US" sz="1000" dirty="0"/>
                    </a:p>
                  </a:txBody>
                  <a:tcPr/>
                </a:tc>
                <a:tc>
                  <a:txBody>
                    <a:bodyPr/>
                    <a:lstStyle/>
                    <a:p>
                      <a:r>
                        <a:rPr lang="en-US" sz="1000" dirty="0" smtClean="0"/>
                        <a:t>144</a:t>
                      </a:r>
                      <a:endParaRPr lang="en-US" sz="1000" dirty="0"/>
                    </a:p>
                  </a:txBody>
                  <a:tcPr/>
                </a:tc>
                <a:tc>
                  <a:txBody>
                    <a:bodyPr/>
                    <a:lstStyle/>
                    <a:p>
                      <a:r>
                        <a:rPr lang="en-US" sz="1000" dirty="0" smtClean="0"/>
                        <a:t>035</a:t>
                      </a:r>
                      <a:endParaRPr lang="en-US" sz="1000" dirty="0"/>
                    </a:p>
                  </a:txBody>
                  <a:tcPr/>
                </a:tc>
              </a:tr>
              <a:tr h="312457">
                <a:tc>
                  <a:txBody>
                    <a:bodyPr/>
                    <a:lstStyle/>
                    <a:p>
                      <a:r>
                        <a:rPr lang="en-US" sz="1000" dirty="0" smtClean="0"/>
                        <a:t>01103</a:t>
                      </a:r>
                      <a:endParaRPr lang="en-US" sz="1000" dirty="0"/>
                    </a:p>
                  </a:txBody>
                  <a:tcPr/>
                </a:tc>
                <a:tc>
                  <a:txBody>
                    <a:bodyPr/>
                    <a:lstStyle/>
                    <a:p>
                      <a:endParaRPr lang="en-US" sz="1000" dirty="0"/>
                    </a:p>
                  </a:txBody>
                  <a:tcPr/>
                </a:tc>
                <a:tc>
                  <a:txBody>
                    <a:bodyPr/>
                    <a:lstStyle/>
                    <a:p>
                      <a:r>
                        <a:rPr lang="en-US" sz="1000" dirty="0" smtClean="0"/>
                        <a:t>003</a:t>
                      </a:r>
                      <a:endParaRPr lang="en-US" sz="1000" dirty="0"/>
                    </a:p>
                  </a:txBody>
                  <a:tcPr/>
                </a:tc>
                <a:tc>
                  <a:txBody>
                    <a:bodyPr/>
                    <a:lstStyle/>
                    <a:p>
                      <a:r>
                        <a:rPr lang="en-US" sz="1000" dirty="0" smtClean="0"/>
                        <a:t>144</a:t>
                      </a:r>
                      <a:endParaRPr lang="en-US" sz="1000" dirty="0"/>
                    </a:p>
                  </a:txBody>
                  <a:tcPr/>
                </a:tc>
                <a:tc>
                  <a:txBody>
                    <a:bodyPr/>
                    <a:lstStyle/>
                    <a:p>
                      <a:r>
                        <a:rPr lang="en-US" sz="1000" dirty="0" smtClean="0"/>
                        <a:t>035</a:t>
                      </a:r>
                      <a:endParaRPr lang="en-US" sz="10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42980720"/>
              </p:ext>
            </p:extLst>
          </p:nvPr>
        </p:nvGraphicFramePr>
        <p:xfrm>
          <a:off x="246380" y="1575991"/>
          <a:ext cx="3517899" cy="1157565"/>
        </p:xfrm>
        <a:graphic>
          <a:graphicData uri="http://schemas.openxmlformats.org/drawingml/2006/table">
            <a:tbl>
              <a:tblPr firstRow="1" bandRow="1">
                <a:tableStyleId>{073A0DAA-6AF3-43AB-8588-CEC1D06C72B9}</a:tableStyleId>
              </a:tblPr>
              <a:tblGrid>
                <a:gridCol w="879475"/>
                <a:gridCol w="936625"/>
                <a:gridCol w="848152"/>
                <a:gridCol w="853647"/>
              </a:tblGrid>
              <a:tr h="294639">
                <a:tc>
                  <a:txBody>
                    <a:bodyPr/>
                    <a:lstStyle/>
                    <a:p>
                      <a:r>
                        <a:rPr lang="en-US" sz="900" dirty="0" smtClean="0"/>
                        <a:t>Course# </a:t>
                      </a:r>
                      <a:r>
                        <a:rPr lang="en-US" sz="900" dirty="0" err="1" smtClean="0"/>
                        <a:t>NVarchar</a:t>
                      </a:r>
                      <a:r>
                        <a:rPr lang="en-US" sz="900" dirty="0" smtClean="0"/>
                        <a:t>(9)</a:t>
                      </a:r>
                      <a:endParaRPr lang="en-US" sz="900" dirty="0"/>
                    </a:p>
                  </a:txBody>
                  <a:tcPr/>
                </a:tc>
                <a:tc>
                  <a:txBody>
                    <a:bodyPr/>
                    <a:lstStyle/>
                    <a:p>
                      <a:r>
                        <a:rPr lang="en-US" sz="900" dirty="0" err="1" smtClean="0"/>
                        <a:t>Course_Name</a:t>
                      </a:r>
                      <a:endParaRPr lang="en-US" sz="900" dirty="0" smtClean="0"/>
                    </a:p>
                    <a:p>
                      <a:r>
                        <a:rPr lang="en-US" sz="900" dirty="0" err="1" smtClean="0"/>
                        <a:t>NVarchar</a:t>
                      </a:r>
                      <a:r>
                        <a:rPr lang="en-US" sz="900" dirty="0" smtClean="0"/>
                        <a:t>(50)</a:t>
                      </a:r>
                      <a:endParaRPr lang="en-US" sz="900" dirty="0"/>
                    </a:p>
                  </a:txBody>
                  <a:tcPr/>
                </a:tc>
                <a:tc>
                  <a:txBody>
                    <a:bodyPr/>
                    <a:lstStyle/>
                    <a:p>
                      <a:r>
                        <a:rPr lang="en-US" sz="900" dirty="0" err="1" smtClean="0"/>
                        <a:t>Credit_hour</a:t>
                      </a:r>
                      <a:r>
                        <a:rPr lang="en-US" sz="900" dirty="0" smtClean="0"/>
                        <a:t>  </a:t>
                      </a:r>
                      <a:r>
                        <a:rPr lang="en-US" sz="900" dirty="0" err="1" smtClean="0"/>
                        <a:t>Int</a:t>
                      </a:r>
                      <a:endParaRPr lang="en-US" sz="900" dirty="0"/>
                    </a:p>
                  </a:txBody>
                  <a:tcPr/>
                </a:tc>
                <a:tc>
                  <a:txBody>
                    <a:bodyPr/>
                    <a:lstStyle/>
                    <a:p>
                      <a:r>
                        <a:rPr lang="en-US" sz="900" dirty="0" err="1" smtClean="0"/>
                        <a:t>Contact</a:t>
                      </a:r>
                      <a:r>
                        <a:rPr lang="en-US" sz="900" baseline="0" dirty="0" err="1" smtClean="0"/>
                        <a:t>_Hr</a:t>
                      </a:r>
                      <a:r>
                        <a:rPr lang="en-US" sz="900" baseline="0" dirty="0" smtClean="0"/>
                        <a:t> </a:t>
                      </a:r>
                    </a:p>
                    <a:p>
                      <a:r>
                        <a:rPr lang="en-US" sz="900" baseline="0" dirty="0" err="1" smtClean="0"/>
                        <a:t>int</a:t>
                      </a:r>
                      <a:endParaRPr lang="en-US" sz="900" dirty="0"/>
                    </a:p>
                  </a:txBody>
                  <a:tcPr/>
                </a:tc>
              </a:tr>
              <a:tr h="263935">
                <a:tc>
                  <a:txBody>
                    <a:bodyPr/>
                    <a:lstStyle/>
                    <a:p>
                      <a:r>
                        <a:rPr lang="en-US" sz="1000" dirty="0" smtClean="0"/>
                        <a:t>144</a:t>
                      </a:r>
                      <a:endParaRPr lang="en-US" sz="1000" dirty="0"/>
                    </a:p>
                  </a:txBody>
                  <a:tcPr/>
                </a:tc>
                <a:tc>
                  <a:txBody>
                    <a:bodyPr/>
                    <a:lstStyle/>
                    <a:p>
                      <a:r>
                        <a:rPr lang="en-US" sz="1000" dirty="0" smtClean="0"/>
                        <a:t>SQL Amin</a:t>
                      </a:r>
                      <a:endParaRPr lang="en-US" sz="1000" dirty="0"/>
                    </a:p>
                  </a:txBody>
                  <a:tcPr/>
                </a:tc>
                <a:tc>
                  <a:txBody>
                    <a:bodyPr/>
                    <a:lstStyle/>
                    <a:p>
                      <a:r>
                        <a:rPr lang="en-US" sz="1000" dirty="0" smtClean="0"/>
                        <a:t>8</a:t>
                      </a:r>
                      <a:endParaRPr lang="en-US" sz="1000" dirty="0"/>
                    </a:p>
                  </a:txBody>
                  <a:tcPr/>
                </a:tc>
                <a:tc>
                  <a:txBody>
                    <a:bodyPr/>
                    <a:lstStyle/>
                    <a:p>
                      <a:r>
                        <a:rPr lang="en-US" sz="1000" dirty="0" smtClean="0"/>
                        <a:t>8</a:t>
                      </a:r>
                      <a:endParaRPr lang="en-US" sz="1000" dirty="0"/>
                    </a:p>
                  </a:txBody>
                  <a:tcPr/>
                </a:tc>
              </a:tr>
              <a:tr h="263935">
                <a:tc>
                  <a:txBody>
                    <a:bodyPr/>
                    <a:lstStyle/>
                    <a:p>
                      <a:r>
                        <a:rPr lang="en-US" sz="1000" dirty="0" smtClean="0"/>
                        <a:t>144</a:t>
                      </a:r>
                      <a:endParaRPr lang="en-US" sz="1000" dirty="0"/>
                    </a:p>
                  </a:txBody>
                  <a:tcPr/>
                </a:tc>
                <a:tc>
                  <a:txBody>
                    <a:bodyPr/>
                    <a:lstStyle/>
                    <a:p>
                      <a:r>
                        <a:rPr lang="en-US" sz="1000" dirty="0" smtClean="0"/>
                        <a:t>SQL Amin</a:t>
                      </a:r>
                      <a:endParaRPr lang="en-US" sz="1000" dirty="0"/>
                    </a:p>
                  </a:txBody>
                  <a:tcPr/>
                </a:tc>
                <a:tc>
                  <a:txBody>
                    <a:bodyPr/>
                    <a:lstStyle/>
                    <a:p>
                      <a:r>
                        <a:rPr lang="en-US" sz="1000" dirty="0" smtClean="0"/>
                        <a:t>8</a:t>
                      </a:r>
                      <a:endParaRPr lang="en-US" sz="1000" dirty="0"/>
                    </a:p>
                  </a:txBody>
                  <a:tcPr/>
                </a:tc>
                <a:tc>
                  <a:txBody>
                    <a:bodyPr/>
                    <a:lstStyle/>
                    <a:p>
                      <a:r>
                        <a:rPr lang="en-US" sz="1000" dirty="0" smtClean="0"/>
                        <a:t>8</a:t>
                      </a:r>
                      <a:endParaRPr lang="en-US" sz="1000" dirty="0"/>
                    </a:p>
                  </a:txBody>
                  <a:tcPr/>
                </a:tc>
              </a:tr>
              <a:tr h="263935">
                <a:tc>
                  <a:txBody>
                    <a:bodyPr/>
                    <a:lstStyle/>
                    <a:p>
                      <a:r>
                        <a:rPr lang="en-US" sz="1000" dirty="0" smtClean="0"/>
                        <a:t>144</a:t>
                      </a:r>
                      <a:endParaRPr lang="en-US" sz="1000" dirty="0"/>
                    </a:p>
                  </a:txBody>
                  <a:tcPr/>
                </a:tc>
                <a:tc>
                  <a:txBody>
                    <a:bodyPr/>
                    <a:lstStyle/>
                    <a:p>
                      <a:r>
                        <a:rPr lang="en-US" sz="1000" dirty="0" smtClean="0"/>
                        <a:t>SQL Amin</a:t>
                      </a:r>
                      <a:endParaRPr lang="en-US" sz="1000" dirty="0"/>
                    </a:p>
                  </a:txBody>
                  <a:tcPr/>
                </a:tc>
                <a:tc>
                  <a:txBody>
                    <a:bodyPr/>
                    <a:lstStyle/>
                    <a:p>
                      <a:r>
                        <a:rPr lang="en-US" sz="1000" dirty="0" smtClean="0"/>
                        <a:t>8</a:t>
                      </a:r>
                      <a:endParaRPr lang="en-US" sz="1000" dirty="0"/>
                    </a:p>
                  </a:txBody>
                  <a:tcPr/>
                </a:tc>
                <a:tc>
                  <a:txBody>
                    <a:bodyPr/>
                    <a:lstStyle/>
                    <a:p>
                      <a:r>
                        <a:rPr lang="en-US" sz="1000" dirty="0" smtClean="0"/>
                        <a:t>8</a:t>
                      </a:r>
                      <a:endParaRPr lang="en-US" sz="10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98094888"/>
              </p:ext>
            </p:extLst>
          </p:nvPr>
        </p:nvGraphicFramePr>
        <p:xfrm>
          <a:off x="6732693" y="1525786"/>
          <a:ext cx="4942841" cy="1234440"/>
        </p:xfrm>
        <a:graphic>
          <a:graphicData uri="http://schemas.openxmlformats.org/drawingml/2006/table">
            <a:tbl>
              <a:tblPr firstRow="1" bandRow="1">
                <a:tableStyleId>{073A0DAA-6AF3-43AB-8588-CEC1D06C72B9}</a:tableStyleId>
              </a:tblPr>
              <a:tblGrid>
                <a:gridCol w="938107"/>
                <a:gridCol w="904240"/>
                <a:gridCol w="833120"/>
                <a:gridCol w="1127760"/>
                <a:gridCol w="1139614"/>
              </a:tblGrid>
              <a:tr h="336040">
                <a:tc>
                  <a:txBody>
                    <a:bodyPr/>
                    <a:lstStyle/>
                    <a:p>
                      <a:r>
                        <a:rPr lang="en-US" sz="900" dirty="0" err="1" smtClean="0"/>
                        <a:t>Inst_ID</a:t>
                      </a:r>
                      <a:endParaRPr lang="en-US" sz="9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smtClean="0"/>
                        <a:t>Nvarchar</a:t>
                      </a:r>
                      <a:r>
                        <a:rPr lang="en-US" sz="900" dirty="0" smtClean="0"/>
                        <a:t>(50)</a:t>
                      </a:r>
                    </a:p>
                    <a:p>
                      <a:endParaRPr lang="en-US" sz="900" dirty="0"/>
                    </a:p>
                  </a:txBody>
                  <a:tcPr/>
                </a:tc>
                <a:tc>
                  <a:txBody>
                    <a:bodyPr/>
                    <a:lstStyle/>
                    <a:p>
                      <a:r>
                        <a:rPr lang="en-US" sz="900" dirty="0" err="1" smtClean="0"/>
                        <a:t>Inst_F_name</a:t>
                      </a:r>
                      <a:endParaRPr lang="en-US" sz="900" dirty="0" smtClean="0"/>
                    </a:p>
                    <a:p>
                      <a:r>
                        <a:rPr lang="en-US" sz="900" dirty="0" err="1" smtClean="0"/>
                        <a:t>Nvarchar</a:t>
                      </a:r>
                      <a:r>
                        <a:rPr lang="en-US" sz="900" dirty="0" smtClean="0"/>
                        <a:t> (50)</a:t>
                      </a:r>
                      <a:endParaRPr lang="en-US" sz="900" dirty="0"/>
                    </a:p>
                  </a:txBody>
                  <a:tcPr/>
                </a:tc>
                <a:tc>
                  <a:txBody>
                    <a:bodyPr/>
                    <a:lstStyle/>
                    <a:p>
                      <a:r>
                        <a:rPr lang="en-US" sz="900" dirty="0" err="1" smtClean="0"/>
                        <a:t>Inst_Lname</a:t>
                      </a:r>
                      <a:endParaRPr lang="en-US" sz="900" dirty="0" smtClean="0"/>
                    </a:p>
                    <a:p>
                      <a:r>
                        <a:rPr lang="en-US" sz="900" dirty="0" err="1" smtClean="0"/>
                        <a:t>Nvarchar</a:t>
                      </a:r>
                      <a:r>
                        <a:rPr lang="en-US" sz="900" dirty="0" smtClean="0"/>
                        <a:t>(50)</a:t>
                      </a:r>
                      <a:endParaRPr lang="en-US" sz="900" dirty="0"/>
                    </a:p>
                  </a:txBody>
                  <a:tcPr/>
                </a:tc>
                <a:tc>
                  <a:txBody>
                    <a:bodyPr/>
                    <a:lstStyle/>
                    <a:p>
                      <a:r>
                        <a:rPr lang="en-US" sz="900" dirty="0" err="1" smtClean="0"/>
                        <a:t>Inst_Primary_Phne</a:t>
                      </a:r>
                      <a:r>
                        <a:rPr lang="en-US" sz="900" dirty="0" smtClean="0"/>
                        <a:t> </a:t>
                      </a:r>
                    </a:p>
                    <a:p>
                      <a:r>
                        <a:rPr lang="en-US" sz="900" dirty="0" err="1" smtClean="0"/>
                        <a:t>Int</a:t>
                      </a:r>
                      <a:endParaRPr lang="en-US" sz="900" dirty="0"/>
                    </a:p>
                  </a:txBody>
                  <a:tcPr/>
                </a:tc>
                <a:tc>
                  <a:txBody>
                    <a:bodyPr/>
                    <a:lstStyle/>
                    <a:p>
                      <a:r>
                        <a:rPr lang="en-US" sz="900" dirty="0" err="1" smtClean="0"/>
                        <a:t>Inst_Primary_email</a:t>
                      </a:r>
                      <a:endParaRPr lang="en-US" sz="900" dirty="0" smtClean="0"/>
                    </a:p>
                    <a:p>
                      <a:r>
                        <a:rPr lang="en-US" sz="900" dirty="0" err="1" smtClean="0"/>
                        <a:t>Nvarchar</a:t>
                      </a:r>
                      <a:r>
                        <a:rPr lang="en-US" sz="900" dirty="0" smtClean="0"/>
                        <a:t>(100)</a:t>
                      </a:r>
                      <a:endParaRPr lang="en-US" sz="900" dirty="0"/>
                    </a:p>
                  </a:txBody>
                  <a:tcPr/>
                </a:tc>
              </a:tr>
              <a:tr h="235120">
                <a:tc>
                  <a:txBody>
                    <a:bodyPr/>
                    <a:lstStyle/>
                    <a:p>
                      <a:r>
                        <a:rPr lang="en-US" sz="1000" dirty="0" smtClean="0"/>
                        <a:t>035</a:t>
                      </a:r>
                      <a:endParaRPr lang="en-US" sz="1000" dirty="0"/>
                    </a:p>
                  </a:txBody>
                  <a:tcPr/>
                </a:tc>
                <a:tc>
                  <a:txBody>
                    <a:bodyPr/>
                    <a:lstStyle/>
                    <a:p>
                      <a:r>
                        <a:rPr lang="en-US" sz="1000" dirty="0" smtClean="0"/>
                        <a:t>Peter</a:t>
                      </a:r>
                      <a:endParaRPr lang="en-US" sz="1000" dirty="0"/>
                    </a:p>
                  </a:txBody>
                  <a:tcPr/>
                </a:tc>
                <a:tc>
                  <a:txBody>
                    <a:bodyPr/>
                    <a:lstStyle/>
                    <a:p>
                      <a:r>
                        <a:rPr lang="en-US" sz="1000" dirty="0" err="1" smtClean="0"/>
                        <a:t>Sima</a:t>
                      </a:r>
                      <a:endParaRPr lang="en-US" sz="1000" dirty="0"/>
                    </a:p>
                  </a:txBody>
                  <a:tcPr/>
                </a:tc>
                <a:tc>
                  <a:txBody>
                    <a:bodyPr/>
                    <a:lstStyle/>
                    <a:p>
                      <a:r>
                        <a:rPr lang="en-US" sz="1000" dirty="0" smtClean="0"/>
                        <a:t>32546544</a:t>
                      </a:r>
                      <a:endParaRPr lang="en-US" sz="1000" dirty="0"/>
                    </a:p>
                  </a:txBody>
                  <a:tcPr/>
                </a:tc>
                <a:tc>
                  <a:txBody>
                    <a:bodyPr/>
                    <a:lstStyle/>
                    <a:p>
                      <a:r>
                        <a:rPr lang="en-US" sz="1000" dirty="0" smtClean="0"/>
                        <a:t>Peter…</a:t>
                      </a:r>
                      <a:endParaRPr lang="en-US" sz="1000" dirty="0"/>
                    </a:p>
                  </a:txBody>
                  <a:tcPr/>
                </a:tc>
              </a:tr>
              <a:tr h="235120">
                <a:tc>
                  <a:txBody>
                    <a:bodyPr/>
                    <a:lstStyle/>
                    <a:p>
                      <a:r>
                        <a:rPr lang="en-US" sz="1000" dirty="0" smtClean="0"/>
                        <a:t>035</a:t>
                      </a:r>
                      <a:endParaRPr lang="en-US" sz="1000" dirty="0"/>
                    </a:p>
                  </a:txBody>
                  <a:tcPr/>
                </a:tc>
                <a:tc>
                  <a:txBody>
                    <a:bodyPr/>
                    <a:lstStyle/>
                    <a:p>
                      <a:r>
                        <a:rPr lang="en-US" sz="1000" dirty="0" smtClean="0"/>
                        <a:t>Peter</a:t>
                      </a:r>
                      <a:endParaRPr lang="en-US" sz="1000" dirty="0"/>
                    </a:p>
                  </a:txBody>
                  <a:tcPr/>
                </a:tc>
                <a:tc>
                  <a:txBody>
                    <a:bodyPr/>
                    <a:lstStyle/>
                    <a:p>
                      <a:r>
                        <a:rPr lang="en-US" sz="1000" dirty="0" err="1" smtClean="0"/>
                        <a:t>Sima</a:t>
                      </a:r>
                      <a:endParaRPr lang="en-US" sz="1000" dirty="0"/>
                    </a:p>
                  </a:txBody>
                  <a:tcPr/>
                </a:tc>
                <a:tc>
                  <a:txBody>
                    <a:bodyPr/>
                    <a:lstStyle/>
                    <a:p>
                      <a:r>
                        <a:rPr lang="en-US" sz="1000" dirty="0" smtClean="0"/>
                        <a:t>32546544</a:t>
                      </a:r>
                      <a:endParaRPr lang="en-US" sz="1000" dirty="0"/>
                    </a:p>
                  </a:txBody>
                  <a:tcPr/>
                </a:tc>
                <a:tc>
                  <a:txBody>
                    <a:bodyPr/>
                    <a:lstStyle/>
                    <a:p>
                      <a:r>
                        <a:rPr lang="en-US" sz="1000" dirty="0" smtClean="0"/>
                        <a:t>Peter…</a:t>
                      </a:r>
                      <a:endParaRPr lang="en-US" sz="1000" dirty="0"/>
                    </a:p>
                  </a:txBody>
                  <a:tcPr/>
                </a:tc>
              </a:tr>
              <a:tr h="235120">
                <a:tc>
                  <a:txBody>
                    <a:bodyPr/>
                    <a:lstStyle/>
                    <a:p>
                      <a:r>
                        <a:rPr lang="en-US" sz="1000" dirty="0" smtClean="0"/>
                        <a:t>035</a:t>
                      </a:r>
                      <a:endParaRPr lang="en-US" sz="1000" dirty="0"/>
                    </a:p>
                  </a:txBody>
                  <a:tcPr/>
                </a:tc>
                <a:tc>
                  <a:txBody>
                    <a:bodyPr/>
                    <a:lstStyle/>
                    <a:p>
                      <a:r>
                        <a:rPr lang="en-US" sz="1000" dirty="0" smtClean="0"/>
                        <a:t>Peter</a:t>
                      </a:r>
                      <a:endParaRPr lang="en-US" sz="1000" dirty="0"/>
                    </a:p>
                  </a:txBody>
                  <a:tcPr/>
                </a:tc>
                <a:tc>
                  <a:txBody>
                    <a:bodyPr/>
                    <a:lstStyle/>
                    <a:p>
                      <a:r>
                        <a:rPr lang="en-US" sz="1000" dirty="0" err="1" smtClean="0"/>
                        <a:t>Sima</a:t>
                      </a:r>
                      <a:endParaRPr lang="en-US" sz="1000" dirty="0"/>
                    </a:p>
                  </a:txBody>
                  <a:tcPr/>
                </a:tc>
                <a:tc>
                  <a:txBody>
                    <a:bodyPr/>
                    <a:lstStyle/>
                    <a:p>
                      <a:r>
                        <a:rPr lang="en-US" sz="1000" dirty="0" smtClean="0"/>
                        <a:t>32546544</a:t>
                      </a:r>
                      <a:endParaRPr lang="en-US" sz="1000" dirty="0"/>
                    </a:p>
                  </a:txBody>
                  <a:tcPr/>
                </a:tc>
                <a:tc>
                  <a:txBody>
                    <a:bodyPr/>
                    <a:lstStyle/>
                    <a:p>
                      <a:r>
                        <a:rPr lang="en-US" sz="1000" dirty="0" smtClean="0"/>
                        <a:t>Peter…</a:t>
                      </a:r>
                      <a:endParaRPr lang="en-US" sz="1000" dirty="0"/>
                    </a:p>
                  </a:txBody>
                  <a:tcPr/>
                </a:tc>
              </a:tr>
            </a:tbl>
          </a:graphicData>
        </a:graphic>
      </p:graphicFrame>
      <p:cxnSp>
        <p:nvCxnSpPr>
          <p:cNvPr id="34" name="Straight Connector 33"/>
          <p:cNvCxnSpPr/>
          <p:nvPr/>
        </p:nvCxnSpPr>
        <p:spPr>
          <a:xfrm flipV="1">
            <a:off x="619760" y="1188720"/>
            <a:ext cx="0" cy="438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37360" y="1198880"/>
            <a:ext cx="3474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619760" y="1178560"/>
            <a:ext cx="4734560" cy="20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354320" y="1198880"/>
            <a:ext cx="0" cy="3771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488853" y="1610360"/>
            <a:ext cx="243840"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4139501679"/>
              </p:ext>
            </p:extLst>
          </p:nvPr>
        </p:nvGraphicFramePr>
        <p:xfrm>
          <a:off x="509693" y="3035495"/>
          <a:ext cx="4358640" cy="1245561"/>
        </p:xfrm>
        <a:graphic>
          <a:graphicData uri="http://schemas.openxmlformats.org/drawingml/2006/table">
            <a:tbl>
              <a:tblPr firstRow="1" bandRow="1">
                <a:tableStyleId>{073A0DAA-6AF3-43AB-8588-CEC1D06C72B9}</a:tableStyleId>
              </a:tblPr>
              <a:tblGrid>
                <a:gridCol w="1089660"/>
                <a:gridCol w="1089660"/>
                <a:gridCol w="1089660"/>
                <a:gridCol w="1089660"/>
              </a:tblGrid>
              <a:tr h="276665">
                <a:tc>
                  <a:txBody>
                    <a:bodyPr/>
                    <a:lstStyle/>
                    <a:p>
                      <a:r>
                        <a:rPr lang="en-US" sz="900" dirty="0" err="1" smtClean="0"/>
                        <a:t>Std_ID</a:t>
                      </a:r>
                      <a:endParaRPr lang="en-US" sz="900" dirty="0" smtClean="0"/>
                    </a:p>
                    <a:p>
                      <a:r>
                        <a:rPr lang="en-US" sz="900" dirty="0" err="1" smtClean="0"/>
                        <a:t>int</a:t>
                      </a:r>
                      <a:endParaRPr lang="en-US" sz="900" dirty="0"/>
                    </a:p>
                  </a:txBody>
                  <a:tcPr/>
                </a:tc>
                <a:tc>
                  <a:txBody>
                    <a:bodyPr/>
                    <a:lstStyle/>
                    <a:p>
                      <a:r>
                        <a:rPr lang="en-US" sz="900" dirty="0" err="1" smtClean="0"/>
                        <a:t>F_Name</a:t>
                      </a:r>
                      <a:r>
                        <a:rPr lang="en-US" sz="900" dirty="0" smtClean="0"/>
                        <a:t> </a:t>
                      </a:r>
                    </a:p>
                    <a:p>
                      <a:r>
                        <a:rPr lang="en-US" sz="900" dirty="0" err="1" smtClean="0"/>
                        <a:t>Nvarchar</a:t>
                      </a:r>
                      <a:r>
                        <a:rPr lang="en-US" sz="900" dirty="0" smtClean="0"/>
                        <a:t> (50)</a:t>
                      </a:r>
                      <a:endParaRPr lang="en-US" sz="900" dirty="0"/>
                    </a:p>
                  </a:txBody>
                  <a:tcPr/>
                </a:tc>
                <a:tc>
                  <a:txBody>
                    <a:bodyPr/>
                    <a:lstStyle/>
                    <a:p>
                      <a:r>
                        <a:rPr lang="en-US" sz="900" dirty="0" err="1" smtClean="0"/>
                        <a:t>M_Name</a:t>
                      </a:r>
                      <a:r>
                        <a:rPr lang="en-US" sz="900" dirty="0" smtClean="0"/>
                        <a:t> </a:t>
                      </a:r>
                      <a:r>
                        <a:rPr lang="en-US" sz="900" dirty="0" err="1" smtClean="0"/>
                        <a:t>Nvarchar</a:t>
                      </a:r>
                      <a:r>
                        <a:rPr lang="en-US" sz="900" dirty="0" smtClean="0"/>
                        <a:t>(1)</a:t>
                      </a:r>
                      <a:endParaRPr lang="en-US" sz="900" dirty="0"/>
                    </a:p>
                  </a:txBody>
                  <a:tcPr/>
                </a:tc>
                <a:tc>
                  <a:txBody>
                    <a:bodyPr/>
                    <a:lstStyle/>
                    <a:p>
                      <a:r>
                        <a:rPr lang="en-US" sz="900" dirty="0" err="1" smtClean="0"/>
                        <a:t>L_Name</a:t>
                      </a:r>
                      <a:r>
                        <a:rPr lang="en-US" sz="900" dirty="0" smtClean="0"/>
                        <a:t> </a:t>
                      </a:r>
                    </a:p>
                    <a:p>
                      <a:r>
                        <a:rPr lang="en-US" sz="900" dirty="0" err="1" smtClean="0"/>
                        <a:t>Nvarchar</a:t>
                      </a:r>
                      <a:r>
                        <a:rPr lang="en-US" sz="900" dirty="0" smtClean="0"/>
                        <a:t> (50)</a:t>
                      </a:r>
                      <a:endParaRPr lang="en-US" sz="900" dirty="0"/>
                    </a:p>
                  </a:txBody>
                  <a:tcPr/>
                </a:tc>
              </a:tr>
              <a:tr h="293267">
                <a:tc>
                  <a:txBody>
                    <a:bodyPr/>
                    <a:lstStyle/>
                    <a:p>
                      <a:r>
                        <a:rPr lang="en-US" sz="1000" dirty="0" smtClean="0"/>
                        <a:t>001</a:t>
                      </a:r>
                      <a:endParaRPr lang="en-US" sz="1000" dirty="0"/>
                    </a:p>
                  </a:txBody>
                  <a:tcPr/>
                </a:tc>
                <a:tc>
                  <a:txBody>
                    <a:bodyPr/>
                    <a:lstStyle/>
                    <a:p>
                      <a:r>
                        <a:rPr lang="en-US" sz="1000" dirty="0" smtClean="0"/>
                        <a:t>Maya</a:t>
                      </a:r>
                      <a:endParaRPr lang="en-US" sz="1000" dirty="0"/>
                    </a:p>
                  </a:txBody>
                  <a:tcPr/>
                </a:tc>
                <a:tc>
                  <a:txBody>
                    <a:bodyPr/>
                    <a:lstStyle/>
                    <a:p>
                      <a:r>
                        <a:rPr lang="en-US" sz="1000" dirty="0" smtClean="0"/>
                        <a:t>Z</a:t>
                      </a:r>
                      <a:endParaRPr lang="en-US" sz="1000" dirty="0"/>
                    </a:p>
                  </a:txBody>
                  <a:tcPr/>
                </a:tc>
                <a:tc>
                  <a:txBody>
                    <a:bodyPr/>
                    <a:lstStyle/>
                    <a:p>
                      <a:r>
                        <a:rPr lang="en-US" sz="1000" dirty="0" smtClean="0"/>
                        <a:t>Max</a:t>
                      </a:r>
                      <a:endParaRPr lang="en-US" sz="1000" dirty="0"/>
                    </a:p>
                  </a:txBody>
                  <a:tcPr/>
                </a:tc>
              </a:tr>
              <a:tr h="293267">
                <a:tc>
                  <a:txBody>
                    <a:bodyPr/>
                    <a:lstStyle/>
                    <a:p>
                      <a:r>
                        <a:rPr lang="en-US" sz="1000" dirty="0" smtClean="0"/>
                        <a:t>002</a:t>
                      </a:r>
                      <a:endParaRPr lang="en-US" sz="1000" dirty="0"/>
                    </a:p>
                  </a:txBody>
                  <a:tcPr/>
                </a:tc>
                <a:tc>
                  <a:txBody>
                    <a:bodyPr/>
                    <a:lstStyle/>
                    <a:p>
                      <a:r>
                        <a:rPr lang="en-US" sz="1000" dirty="0" smtClean="0"/>
                        <a:t>Alex</a:t>
                      </a:r>
                      <a:endParaRPr lang="en-US" sz="1000" dirty="0"/>
                    </a:p>
                  </a:txBody>
                  <a:tcPr/>
                </a:tc>
                <a:tc>
                  <a:txBody>
                    <a:bodyPr/>
                    <a:lstStyle/>
                    <a:p>
                      <a:r>
                        <a:rPr lang="en-US" sz="1000" dirty="0" smtClean="0"/>
                        <a:t>B</a:t>
                      </a:r>
                      <a:endParaRPr lang="en-US" sz="1000" dirty="0"/>
                    </a:p>
                  </a:txBody>
                  <a:tcPr/>
                </a:tc>
                <a:tc>
                  <a:txBody>
                    <a:bodyPr/>
                    <a:lstStyle/>
                    <a:p>
                      <a:r>
                        <a:rPr lang="en-US" sz="1000" dirty="0" smtClean="0"/>
                        <a:t>Ben</a:t>
                      </a:r>
                      <a:endParaRPr lang="en-US" sz="1000" dirty="0"/>
                    </a:p>
                  </a:txBody>
                  <a:tcPr/>
                </a:tc>
              </a:tr>
              <a:tr h="293267">
                <a:tc>
                  <a:txBody>
                    <a:bodyPr/>
                    <a:lstStyle/>
                    <a:p>
                      <a:r>
                        <a:rPr lang="en-US" sz="1000" dirty="0" smtClean="0"/>
                        <a:t>003</a:t>
                      </a:r>
                      <a:endParaRPr lang="en-US" sz="1000" dirty="0"/>
                    </a:p>
                  </a:txBody>
                  <a:tcPr/>
                </a:tc>
                <a:tc>
                  <a:txBody>
                    <a:bodyPr/>
                    <a:lstStyle/>
                    <a:p>
                      <a:r>
                        <a:rPr lang="en-US" sz="1000" dirty="0" smtClean="0"/>
                        <a:t>Del</a:t>
                      </a:r>
                      <a:endParaRPr lang="en-US" sz="1000" dirty="0"/>
                    </a:p>
                  </a:txBody>
                  <a:tcPr/>
                </a:tc>
                <a:tc>
                  <a:txBody>
                    <a:bodyPr/>
                    <a:lstStyle/>
                    <a:p>
                      <a:r>
                        <a:rPr lang="en-US" sz="1000" dirty="0" smtClean="0"/>
                        <a:t>H</a:t>
                      </a:r>
                      <a:endParaRPr lang="en-US" sz="1000" dirty="0"/>
                    </a:p>
                  </a:txBody>
                  <a:tcPr/>
                </a:tc>
                <a:tc>
                  <a:txBody>
                    <a:bodyPr/>
                    <a:lstStyle/>
                    <a:p>
                      <a:r>
                        <a:rPr lang="en-US" sz="1000" dirty="0" smtClean="0"/>
                        <a:t>Adam</a:t>
                      </a:r>
                      <a:endParaRPr lang="en-US" sz="10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501027368"/>
              </p:ext>
            </p:extLst>
          </p:nvPr>
        </p:nvGraphicFramePr>
        <p:xfrm>
          <a:off x="6448213" y="3238956"/>
          <a:ext cx="5019040" cy="1097280"/>
        </p:xfrm>
        <a:graphic>
          <a:graphicData uri="http://schemas.openxmlformats.org/drawingml/2006/table">
            <a:tbl>
              <a:tblPr firstRow="1" bandRow="1">
                <a:tableStyleId>{073A0DAA-6AF3-43AB-8588-CEC1D06C72B9}</a:tableStyleId>
              </a:tblPr>
              <a:tblGrid>
                <a:gridCol w="1319688"/>
                <a:gridCol w="1372022"/>
                <a:gridCol w="1267350"/>
                <a:gridCol w="1059980"/>
              </a:tblGrid>
              <a:tr h="137979">
                <a:tc>
                  <a:txBody>
                    <a:bodyPr/>
                    <a:lstStyle/>
                    <a:p>
                      <a:r>
                        <a:rPr lang="en-US" sz="900" dirty="0" err="1" smtClean="0"/>
                        <a:t>Inst_ID</a:t>
                      </a:r>
                      <a:r>
                        <a:rPr lang="en-US" sz="9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smtClean="0"/>
                        <a:t>Nvarchar</a:t>
                      </a:r>
                      <a:r>
                        <a:rPr lang="en-US" sz="900" dirty="0" smtClean="0"/>
                        <a:t>(50)</a:t>
                      </a:r>
                    </a:p>
                  </a:txBody>
                  <a:tcPr/>
                </a:tc>
                <a:tc>
                  <a:txBody>
                    <a:bodyPr/>
                    <a:lstStyle/>
                    <a:p>
                      <a:r>
                        <a:rPr lang="en-US" sz="900" dirty="0" err="1" smtClean="0"/>
                        <a:t>S_Adds</a:t>
                      </a:r>
                      <a:r>
                        <a:rPr lang="en-US" sz="900" dirty="0" smtClean="0"/>
                        <a:t> </a:t>
                      </a:r>
                    </a:p>
                    <a:p>
                      <a:r>
                        <a:rPr lang="en-US" sz="900" dirty="0" err="1" smtClean="0"/>
                        <a:t>Nvarhar</a:t>
                      </a:r>
                      <a:r>
                        <a:rPr lang="en-US" sz="900" dirty="0" smtClean="0"/>
                        <a:t>(100)</a:t>
                      </a:r>
                      <a:endParaRPr lang="en-US" sz="900" dirty="0"/>
                    </a:p>
                  </a:txBody>
                  <a:tcPr/>
                </a:tc>
                <a:tc>
                  <a:txBody>
                    <a:bodyPr/>
                    <a:lstStyle/>
                    <a:p>
                      <a:r>
                        <a:rPr lang="en-US" sz="900" dirty="0" smtClean="0"/>
                        <a:t>City </a:t>
                      </a:r>
                    </a:p>
                    <a:p>
                      <a:r>
                        <a:rPr lang="en-US" sz="900" dirty="0" err="1" smtClean="0"/>
                        <a:t>nvarchar</a:t>
                      </a:r>
                      <a:r>
                        <a:rPr lang="en-US" sz="900" baseline="0" dirty="0" smtClean="0"/>
                        <a:t> (2)</a:t>
                      </a:r>
                      <a:endParaRPr lang="en-US" sz="900" dirty="0"/>
                    </a:p>
                  </a:txBody>
                  <a:tcPr/>
                </a:tc>
                <a:tc>
                  <a:txBody>
                    <a:bodyPr/>
                    <a:lstStyle/>
                    <a:p>
                      <a:r>
                        <a:rPr lang="en-US" sz="900" dirty="0" smtClean="0"/>
                        <a:t>Zip</a:t>
                      </a:r>
                    </a:p>
                    <a:p>
                      <a:r>
                        <a:rPr lang="en-US" sz="900" dirty="0" smtClean="0"/>
                        <a:t> </a:t>
                      </a:r>
                      <a:r>
                        <a:rPr lang="en-US" sz="900" dirty="0" err="1" smtClean="0"/>
                        <a:t>Int</a:t>
                      </a:r>
                      <a:r>
                        <a:rPr lang="en-US" sz="900" dirty="0" smtClean="0"/>
                        <a:t> </a:t>
                      </a:r>
                      <a:endParaRPr lang="en-US" sz="900" dirty="0"/>
                    </a:p>
                  </a:txBody>
                  <a:tcPr/>
                </a:tc>
              </a:tr>
              <a:tr h="177527">
                <a:tc>
                  <a:txBody>
                    <a:bodyPr/>
                    <a:lstStyle/>
                    <a:p>
                      <a:r>
                        <a:rPr lang="en-US" sz="1000" dirty="0" smtClean="0"/>
                        <a:t>001</a:t>
                      </a:r>
                      <a:endParaRPr lang="en-US" sz="1000" dirty="0"/>
                    </a:p>
                  </a:txBody>
                  <a:tcPr/>
                </a:tc>
                <a:tc>
                  <a:txBody>
                    <a:bodyPr/>
                    <a:lstStyle/>
                    <a:p>
                      <a:r>
                        <a:rPr lang="en-US" sz="1000" dirty="0" smtClean="0"/>
                        <a:t>1234 N F</a:t>
                      </a:r>
                      <a:endParaRPr lang="en-US" sz="1000" dirty="0"/>
                    </a:p>
                  </a:txBody>
                  <a:tcPr/>
                </a:tc>
                <a:tc>
                  <a:txBody>
                    <a:bodyPr/>
                    <a:lstStyle/>
                    <a:p>
                      <a:r>
                        <a:rPr lang="en-US" sz="1000" dirty="0" smtClean="0"/>
                        <a:t>xxx</a:t>
                      </a:r>
                      <a:endParaRPr lang="en-US" sz="1000" dirty="0"/>
                    </a:p>
                  </a:txBody>
                  <a:tcPr/>
                </a:tc>
                <a:tc>
                  <a:txBody>
                    <a:bodyPr/>
                    <a:lstStyle/>
                    <a:p>
                      <a:r>
                        <a:rPr lang="en-US" sz="1000" dirty="0" smtClean="0"/>
                        <a:t>001</a:t>
                      </a:r>
                      <a:endParaRPr lang="en-US" sz="1000" dirty="0"/>
                    </a:p>
                  </a:txBody>
                  <a:tcPr/>
                </a:tc>
              </a:tr>
              <a:tr h="177527">
                <a:tc>
                  <a:txBody>
                    <a:bodyPr/>
                    <a:lstStyle/>
                    <a:p>
                      <a:r>
                        <a:rPr lang="en-US" sz="1000" dirty="0" smtClean="0"/>
                        <a:t>002</a:t>
                      </a:r>
                      <a:endParaRPr lang="en-US" sz="1000" dirty="0"/>
                    </a:p>
                  </a:txBody>
                  <a:tcPr/>
                </a:tc>
                <a:tc>
                  <a:txBody>
                    <a:bodyPr/>
                    <a:lstStyle/>
                    <a:p>
                      <a:r>
                        <a:rPr lang="en-US" sz="1000" dirty="0" smtClean="0"/>
                        <a:t>324 DT</a:t>
                      </a:r>
                      <a:endParaRPr lang="en-US" sz="1000" dirty="0"/>
                    </a:p>
                  </a:txBody>
                  <a:tcPr/>
                </a:tc>
                <a:tc>
                  <a:txBody>
                    <a:bodyPr/>
                    <a:lstStyle/>
                    <a:p>
                      <a:r>
                        <a:rPr lang="en-US" sz="1000" dirty="0" smtClean="0"/>
                        <a:t>xxx</a:t>
                      </a:r>
                      <a:endParaRPr lang="en-US" sz="1000" dirty="0"/>
                    </a:p>
                  </a:txBody>
                  <a:tcPr/>
                </a:tc>
                <a:tc>
                  <a:txBody>
                    <a:bodyPr/>
                    <a:lstStyle/>
                    <a:p>
                      <a:r>
                        <a:rPr lang="en-US" sz="1000" dirty="0" smtClean="0"/>
                        <a:t>035</a:t>
                      </a:r>
                      <a:endParaRPr lang="en-US" sz="1000" dirty="0"/>
                    </a:p>
                  </a:txBody>
                  <a:tcPr/>
                </a:tc>
              </a:tr>
              <a:tr h="177527">
                <a:tc>
                  <a:txBody>
                    <a:bodyPr/>
                    <a:lstStyle/>
                    <a:p>
                      <a:r>
                        <a:rPr lang="en-US" sz="1000" dirty="0" smtClean="0"/>
                        <a:t>003</a:t>
                      </a:r>
                      <a:endParaRPr lang="en-US" sz="1000" dirty="0"/>
                    </a:p>
                  </a:txBody>
                  <a:tcPr/>
                </a:tc>
                <a:tc>
                  <a:txBody>
                    <a:bodyPr/>
                    <a:lstStyle/>
                    <a:p>
                      <a:r>
                        <a:rPr lang="en-US" sz="1000" dirty="0" smtClean="0"/>
                        <a:t>3231 kl</a:t>
                      </a:r>
                      <a:endParaRPr lang="en-US" sz="1000" dirty="0"/>
                    </a:p>
                  </a:txBody>
                  <a:tcPr/>
                </a:tc>
                <a:tc>
                  <a:txBody>
                    <a:bodyPr/>
                    <a:lstStyle/>
                    <a:p>
                      <a:r>
                        <a:rPr lang="en-US" sz="1000" dirty="0" smtClean="0"/>
                        <a:t>xxx</a:t>
                      </a:r>
                      <a:endParaRPr lang="en-US" sz="1000" dirty="0"/>
                    </a:p>
                  </a:txBody>
                  <a:tcPr/>
                </a:tc>
                <a:tc>
                  <a:txBody>
                    <a:bodyPr/>
                    <a:lstStyle/>
                    <a:p>
                      <a:r>
                        <a:rPr lang="en-US" sz="1000" dirty="0" smtClean="0"/>
                        <a:t>112</a:t>
                      </a:r>
                      <a:endParaRPr lang="en-US" sz="100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8627490"/>
              </p:ext>
            </p:extLst>
          </p:nvPr>
        </p:nvGraphicFramePr>
        <p:xfrm>
          <a:off x="4775200" y="4540925"/>
          <a:ext cx="6644640" cy="1414122"/>
        </p:xfrm>
        <a:graphic>
          <a:graphicData uri="http://schemas.openxmlformats.org/drawingml/2006/table">
            <a:tbl>
              <a:tblPr firstRow="1" bandRow="1">
                <a:tableStyleId>{073A0DAA-6AF3-43AB-8588-CEC1D06C72B9}</a:tableStyleId>
              </a:tblPr>
              <a:tblGrid>
                <a:gridCol w="942227"/>
                <a:gridCol w="1579845"/>
                <a:gridCol w="1486913"/>
                <a:gridCol w="1502402"/>
                <a:gridCol w="1133253"/>
              </a:tblGrid>
              <a:tr h="443087">
                <a:tc>
                  <a:txBody>
                    <a:bodyPr/>
                    <a:lstStyle/>
                    <a:p>
                      <a:r>
                        <a:rPr lang="en-US" sz="900" dirty="0" err="1" smtClean="0"/>
                        <a:t>Std_ID</a:t>
                      </a:r>
                      <a:r>
                        <a:rPr lang="en-US" sz="900" dirty="0" smtClean="0"/>
                        <a:t> </a:t>
                      </a:r>
                    </a:p>
                    <a:p>
                      <a:r>
                        <a:rPr lang="en-US" sz="900" dirty="0" err="1" smtClean="0"/>
                        <a:t>int</a:t>
                      </a:r>
                      <a:endParaRPr lang="en-US" sz="900" dirty="0"/>
                    </a:p>
                  </a:txBody>
                  <a:tcPr/>
                </a:tc>
                <a:tc>
                  <a:txBody>
                    <a:bodyPr/>
                    <a:lstStyle/>
                    <a:p>
                      <a:r>
                        <a:rPr lang="en-US" sz="900" dirty="0" smtClean="0"/>
                        <a:t>Primary_</a:t>
                      </a:r>
                      <a:r>
                        <a:rPr lang="en-US" sz="900" baseline="0" dirty="0" smtClean="0"/>
                        <a:t> Email </a:t>
                      </a:r>
                    </a:p>
                    <a:p>
                      <a:r>
                        <a:rPr lang="en-US" sz="900" baseline="0" dirty="0" err="1" smtClean="0"/>
                        <a:t>Nvarchar</a:t>
                      </a:r>
                      <a:r>
                        <a:rPr lang="en-US" sz="900" baseline="0" dirty="0" smtClean="0"/>
                        <a:t> (100)</a:t>
                      </a:r>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smtClean="0"/>
                        <a:t>Secondary_Emial</a:t>
                      </a:r>
                      <a:r>
                        <a:rPr lang="en-US" sz="900" dirty="0" smtClean="0"/>
                        <a:t> </a:t>
                      </a:r>
                      <a:r>
                        <a:rPr lang="en-US" sz="900" baseline="0" dirty="0" err="1" smtClean="0"/>
                        <a:t>Nvarchar</a:t>
                      </a:r>
                      <a:r>
                        <a:rPr lang="en-US" sz="900" baseline="0" dirty="0" smtClean="0"/>
                        <a:t> (100)</a:t>
                      </a:r>
                      <a:endParaRPr lang="en-US" sz="900" dirty="0" smtClean="0"/>
                    </a:p>
                    <a:p>
                      <a:endParaRPr lang="en-US" sz="900" dirty="0"/>
                    </a:p>
                  </a:txBody>
                  <a:tcPr/>
                </a:tc>
                <a:tc>
                  <a:txBody>
                    <a:bodyPr/>
                    <a:lstStyle/>
                    <a:p>
                      <a:r>
                        <a:rPr lang="en-US" sz="900" dirty="0" err="1" smtClean="0"/>
                        <a:t>Primary_Phone</a:t>
                      </a:r>
                      <a:r>
                        <a:rPr lang="en-US" sz="900" dirty="0" smtClean="0"/>
                        <a:t> </a:t>
                      </a:r>
                    </a:p>
                    <a:p>
                      <a:r>
                        <a:rPr lang="en-US" sz="900" dirty="0" err="1" smtClean="0"/>
                        <a:t>int</a:t>
                      </a:r>
                      <a:endParaRPr lang="en-US" sz="900" dirty="0"/>
                    </a:p>
                  </a:txBody>
                  <a:tcPr/>
                </a:tc>
                <a:tc>
                  <a:txBody>
                    <a:bodyPr/>
                    <a:lstStyle/>
                    <a:p>
                      <a:r>
                        <a:rPr lang="en-US" sz="900" dirty="0" smtClean="0"/>
                        <a:t>Secondary_ Phone </a:t>
                      </a:r>
                      <a:r>
                        <a:rPr lang="en-US" sz="900" dirty="0" err="1" smtClean="0"/>
                        <a:t>int</a:t>
                      </a:r>
                      <a:endParaRPr lang="en-US" sz="900" dirty="0"/>
                    </a:p>
                  </a:txBody>
                  <a:tcPr/>
                </a:tc>
              </a:tr>
              <a:tr h="303734">
                <a:tc>
                  <a:txBody>
                    <a:bodyPr/>
                    <a:lstStyle/>
                    <a:p>
                      <a:r>
                        <a:rPr lang="en-US" sz="1000" dirty="0" smtClean="0"/>
                        <a:t>001</a:t>
                      </a:r>
                      <a:endParaRPr lang="en-US" sz="1000" dirty="0"/>
                    </a:p>
                  </a:txBody>
                  <a:tcPr/>
                </a:tc>
                <a:tc>
                  <a:txBody>
                    <a:bodyPr/>
                    <a:lstStyle/>
                    <a:p>
                      <a:r>
                        <a:rPr lang="en-US" sz="1000" dirty="0" smtClean="0"/>
                        <a:t>0012112122</a:t>
                      </a:r>
                      <a:endParaRPr lang="en-US" sz="1000" dirty="0"/>
                    </a:p>
                  </a:txBody>
                  <a:tcPr/>
                </a:tc>
                <a:tc>
                  <a:txBody>
                    <a:bodyPr/>
                    <a:lstStyle/>
                    <a:p>
                      <a:r>
                        <a:rPr lang="en-US" sz="1000" dirty="0" smtClean="0">
                          <a:hlinkClick r:id="rId2"/>
                        </a:rPr>
                        <a:t>111@gg.c</a:t>
                      </a:r>
                      <a:endParaRPr lang="en-US" sz="1000" dirty="0"/>
                    </a:p>
                  </a:txBody>
                  <a:tcPr/>
                </a:tc>
                <a:tc>
                  <a:txBody>
                    <a:bodyPr/>
                    <a:lstStyle/>
                    <a:p>
                      <a:r>
                        <a:rPr lang="en-US" sz="1000" dirty="0" smtClean="0"/>
                        <a:t>22222222</a:t>
                      </a:r>
                      <a:endParaRPr lang="en-US" sz="1000" dirty="0"/>
                    </a:p>
                  </a:txBody>
                  <a:tcPr/>
                </a:tc>
                <a:tc>
                  <a:txBody>
                    <a:bodyPr/>
                    <a:lstStyle/>
                    <a:p>
                      <a:r>
                        <a:rPr lang="en-US" sz="1000" dirty="0" smtClean="0"/>
                        <a:t>333333</a:t>
                      </a:r>
                      <a:endParaRPr lang="en-US" sz="1000" dirty="0"/>
                    </a:p>
                  </a:txBody>
                  <a:tcPr/>
                </a:tc>
              </a:tr>
              <a:tr h="303734">
                <a:tc>
                  <a:txBody>
                    <a:bodyPr/>
                    <a:lstStyle/>
                    <a:p>
                      <a:r>
                        <a:rPr lang="en-US" sz="1000" dirty="0" smtClean="0"/>
                        <a:t>002</a:t>
                      </a:r>
                      <a:endParaRPr lang="en-US" sz="1000" dirty="0"/>
                    </a:p>
                  </a:txBody>
                  <a:tcPr/>
                </a:tc>
                <a:tc>
                  <a:txBody>
                    <a:bodyPr/>
                    <a:lstStyle/>
                    <a:p>
                      <a:r>
                        <a:rPr lang="en-US" sz="1000" dirty="0" smtClean="0"/>
                        <a:t>01325465</a:t>
                      </a:r>
                      <a:endParaRPr lang="en-US" sz="1000" dirty="0"/>
                    </a:p>
                  </a:txBody>
                  <a:tcPr/>
                </a:tc>
                <a:tc>
                  <a:txBody>
                    <a:bodyPr/>
                    <a:lstStyle/>
                    <a:p>
                      <a:r>
                        <a:rPr lang="en-US" sz="1000" dirty="0" smtClean="0">
                          <a:hlinkClick r:id="rId3"/>
                        </a:rPr>
                        <a:t>11231@g.c</a:t>
                      </a:r>
                      <a:endParaRPr lang="en-US" sz="1000" dirty="0"/>
                    </a:p>
                  </a:txBody>
                  <a:tcPr/>
                </a:tc>
                <a:tc>
                  <a:txBody>
                    <a:bodyPr/>
                    <a:lstStyle/>
                    <a:p>
                      <a:r>
                        <a:rPr lang="en-US" sz="1000" dirty="0" smtClean="0"/>
                        <a:t>1111111</a:t>
                      </a:r>
                      <a:endParaRPr lang="en-US" sz="1000" dirty="0"/>
                    </a:p>
                  </a:txBody>
                  <a:tcPr/>
                </a:tc>
                <a:tc>
                  <a:txBody>
                    <a:bodyPr/>
                    <a:lstStyle/>
                    <a:p>
                      <a:r>
                        <a:rPr lang="en-US" sz="1000" dirty="0" smtClean="0"/>
                        <a:t>-</a:t>
                      </a:r>
                      <a:endParaRPr lang="en-US" sz="1000" dirty="0"/>
                    </a:p>
                  </a:txBody>
                  <a:tcPr/>
                </a:tc>
              </a:tr>
              <a:tr h="303734">
                <a:tc>
                  <a:txBody>
                    <a:bodyPr/>
                    <a:lstStyle/>
                    <a:p>
                      <a:r>
                        <a:rPr lang="en-US" sz="1000" dirty="0" smtClean="0"/>
                        <a:t>003</a:t>
                      </a:r>
                      <a:endParaRPr lang="en-US" sz="1000" dirty="0"/>
                    </a:p>
                  </a:txBody>
                  <a:tcPr/>
                </a:tc>
                <a:tc>
                  <a:txBody>
                    <a:bodyPr/>
                    <a:lstStyle/>
                    <a:p>
                      <a:r>
                        <a:rPr lang="en-US" sz="1000" dirty="0" smtClean="0"/>
                        <a:t>011234598</a:t>
                      </a:r>
                      <a:endParaRPr lang="en-US" sz="1000" dirty="0"/>
                    </a:p>
                  </a:txBody>
                  <a:tcPr/>
                </a:tc>
                <a:tc>
                  <a:txBody>
                    <a:bodyPr/>
                    <a:lstStyle/>
                    <a:p>
                      <a:r>
                        <a:rPr lang="en-US" sz="1000" dirty="0" smtClean="0">
                          <a:hlinkClick r:id="rId4"/>
                        </a:rPr>
                        <a:t>lkl@eu.net</a:t>
                      </a:r>
                      <a:endParaRPr lang="en-US" sz="1000" dirty="0"/>
                    </a:p>
                  </a:txBody>
                  <a:tcPr/>
                </a:tc>
                <a:tc>
                  <a:txBody>
                    <a:bodyPr/>
                    <a:lstStyle/>
                    <a:p>
                      <a:r>
                        <a:rPr lang="en-US" sz="1000" dirty="0" smtClean="0"/>
                        <a:t>5655412</a:t>
                      </a:r>
                      <a:endParaRPr lang="en-US" sz="1000" dirty="0"/>
                    </a:p>
                  </a:txBody>
                  <a:tcPr/>
                </a:tc>
                <a:tc>
                  <a:txBody>
                    <a:bodyPr/>
                    <a:lstStyle/>
                    <a:p>
                      <a:r>
                        <a:rPr lang="en-US" sz="1000" dirty="0" smtClean="0"/>
                        <a:t>-</a:t>
                      </a:r>
                      <a:endParaRPr lang="en-US" sz="1000" dirty="0"/>
                    </a:p>
                  </a:txBody>
                  <a:tcPr/>
                </a:tc>
              </a:tr>
            </a:tbl>
          </a:graphicData>
        </a:graphic>
      </p:graphicFrame>
      <p:cxnSp>
        <p:nvCxnSpPr>
          <p:cNvPr id="24" name="Straight Connector 23"/>
          <p:cNvCxnSpPr/>
          <p:nvPr/>
        </p:nvCxnSpPr>
        <p:spPr>
          <a:xfrm flipH="1">
            <a:off x="3850640" y="1401782"/>
            <a:ext cx="75742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50640" y="1401782"/>
            <a:ext cx="0" cy="137908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36320" y="2780863"/>
            <a:ext cx="0" cy="27729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036320" y="2780863"/>
            <a:ext cx="41325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68900" y="2780863"/>
            <a:ext cx="0" cy="1669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6380" y="1268214"/>
            <a:ext cx="2225040" cy="307777"/>
          </a:xfrm>
          <a:prstGeom prst="rect">
            <a:avLst/>
          </a:prstGeom>
          <a:noFill/>
        </p:spPr>
        <p:txBody>
          <a:bodyPr wrap="square" rtlCol="0">
            <a:spAutoFit/>
          </a:bodyPr>
          <a:lstStyle/>
          <a:p>
            <a:r>
              <a:rPr lang="en-US" sz="1400" b="1" dirty="0" smtClean="0">
                <a:solidFill>
                  <a:schemeClr val="bg1"/>
                </a:solidFill>
              </a:rPr>
              <a:t>Course </a:t>
            </a:r>
            <a:endParaRPr lang="en-US" sz="1400" b="1" dirty="0">
              <a:solidFill>
                <a:schemeClr val="bg1"/>
              </a:solidFill>
            </a:endParaRPr>
          </a:p>
        </p:txBody>
      </p:sp>
      <p:sp>
        <p:nvSpPr>
          <p:cNvPr id="25" name="TextBox 24"/>
          <p:cNvSpPr txBox="1"/>
          <p:nvPr/>
        </p:nvSpPr>
        <p:spPr>
          <a:xfrm>
            <a:off x="4020820" y="1175881"/>
            <a:ext cx="2225040" cy="276999"/>
          </a:xfrm>
          <a:prstGeom prst="rect">
            <a:avLst/>
          </a:prstGeom>
          <a:noFill/>
        </p:spPr>
        <p:txBody>
          <a:bodyPr wrap="square" rtlCol="0">
            <a:spAutoFit/>
          </a:bodyPr>
          <a:lstStyle/>
          <a:p>
            <a:r>
              <a:rPr lang="en-US" sz="1200" b="1" dirty="0" err="1" smtClean="0">
                <a:solidFill>
                  <a:schemeClr val="bg1"/>
                </a:solidFill>
              </a:rPr>
              <a:t>Registration_Master</a:t>
            </a:r>
            <a:r>
              <a:rPr lang="en-US" sz="1200" b="1" dirty="0" smtClean="0">
                <a:solidFill>
                  <a:schemeClr val="bg1"/>
                </a:solidFill>
              </a:rPr>
              <a:t> </a:t>
            </a:r>
            <a:endParaRPr lang="en-US" sz="1200" b="1" dirty="0">
              <a:solidFill>
                <a:schemeClr val="bg1"/>
              </a:solidFill>
            </a:endParaRPr>
          </a:p>
        </p:txBody>
      </p:sp>
      <p:cxnSp>
        <p:nvCxnSpPr>
          <p:cNvPr id="12" name="Straight Connector 11"/>
          <p:cNvCxnSpPr/>
          <p:nvPr/>
        </p:nvCxnSpPr>
        <p:spPr>
          <a:xfrm>
            <a:off x="5168900" y="3315137"/>
            <a:ext cx="1292860" cy="0"/>
          </a:xfrm>
          <a:prstGeom prst="line">
            <a:avLst/>
          </a:prstGeom>
          <a:ln w="28575">
            <a:solidFill>
              <a:srgbClr val="002060"/>
            </a:solidFill>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6296914" y="2883951"/>
            <a:ext cx="2225040" cy="307777"/>
          </a:xfrm>
          <a:prstGeom prst="rect">
            <a:avLst/>
          </a:prstGeom>
          <a:noFill/>
        </p:spPr>
        <p:txBody>
          <a:bodyPr wrap="square" rtlCol="0">
            <a:spAutoFit/>
          </a:bodyPr>
          <a:lstStyle/>
          <a:p>
            <a:r>
              <a:rPr lang="en-US" sz="1400" b="1" dirty="0" err="1" smtClean="0">
                <a:solidFill>
                  <a:srgbClr val="002060"/>
                </a:solidFill>
              </a:rPr>
              <a:t>Instructor_Address</a:t>
            </a:r>
            <a:endParaRPr lang="en-US" sz="1400" b="1" dirty="0">
              <a:solidFill>
                <a:srgbClr val="002060"/>
              </a:solidFill>
            </a:endParaRPr>
          </a:p>
        </p:txBody>
      </p:sp>
      <p:sp>
        <p:nvSpPr>
          <p:cNvPr id="36" name="TextBox 35"/>
          <p:cNvSpPr txBox="1"/>
          <p:nvPr/>
        </p:nvSpPr>
        <p:spPr>
          <a:xfrm>
            <a:off x="4851400" y="4182348"/>
            <a:ext cx="2788920" cy="307777"/>
          </a:xfrm>
          <a:prstGeom prst="rect">
            <a:avLst/>
          </a:prstGeom>
          <a:noFill/>
        </p:spPr>
        <p:txBody>
          <a:bodyPr wrap="square" rtlCol="0">
            <a:spAutoFit/>
          </a:bodyPr>
          <a:lstStyle/>
          <a:p>
            <a:r>
              <a:rPr lang="en-US" sz="1400" b="1" dirty="0" err="1" smtClean="0">
                <a:solidFill>
                  <a:srgbClr val="C00000"/>
                </a:solidFill>
              </a:rPr>
              <a:t>Student_Address</a:t>
            </a:r>
            <a:endParaRPr lang="en-US" sz="1400" b="1" dirty="0">
              <a:solidFill>
                <a:srgbClr val="C00000"/>
              </a:solidFill>
            </a:endParaRPr>
          </a:p>
        </p:txBody>
      </p:sp>
      <p:sp>
        <p:nvSpPr>
          <p:cNvPr id="37" name="TextBox 36"/>
          <p:cNvSpPr txBox="1"/>
          <p:nvPr/>
        </p:nvSpPr>
        <p:spPr>
          <a:xfrm>
            <a:off x="6732693" y="1247894"/>
            <a:ext cx="2225040" cy="307777"/>
          </a:xfrm>
          <a:prstGeom prst="rect">
            <a:avLst/>
          </a:prstGeom>
          <a:noFill/>
        </p:spPr>
        <p:txBody>
          <a:bodyPr wrap="square" rtlCol="0">
            <a:spAutoFit/>
          </a:bodyPr>
          <a:lstStyle/>
          <a:p>
            <a:r>
              <a:rPr lang="en-US" sz="1400" b="1" dirty="0" err="1" smtClean="0">
                <a:solidFill>
                  <a:srgbClr val="002060"/>
                </a:solidFill>
              </a:rPr>
              <a:t>Instructor_Master</a:t>
            </a:r>
            <a:endParaRPr lang="en-US" sz="1400" b="1" dirty="0">
              <a:solidFill>
                <a:srgbClr val="002060"/>
              </a:solidFill>
            </a:endParaRPr>
          </a:p>
        </p:txBody>
      </p:sp>
      <p:sp>
        <p:nvSpPr>
          <p:cNvPr id="39" name="TextBox 38"/>
          <p:cNvSpPr txBox="1"/>
          <p:nvPr/>
        </p:nvSpPr>
        <p:spPr>
          <a:xfrm>
            <a:off x="246380" y="2801183"/>
            <a:ext cx="2788920" cy="307777"/>
          </a:xfrm>
          <a:prstGeom prst="rect">
            <a:avLst/>
          </a:prstGeom>
          <a:noFill/>
        </p:spPr>
        <p:txBody>
          <a:bodyPr wrap="square" rtlCol="0">
            <a:spAutoFit/>
          </a:bodyPr>
          <a:lstStyle/>
          <a:p>
            <a:r>
              <a:rPr lang="en-US" sz="1400" b="1" dirty="0" err="1" smtClean="0">
                <a:solidFill>
                  <a:srgbClr val="C00000"/>
                </a:solidFill>
              </a:rPr>
              <a:t>Student_Master</a:t>
            </a:r>
            <a:endParaRPr lang="en-US" sz="1400" b="1" dirty="0">
              <a:solidFill>
                <a:srgbClr val="C00000"/>
              </a:solidFill>
            </a:endParaRPr>
          </a:p>
        </p:txBody>
      </p:sp>
      <p:cxnSp>
        <p:nvCxnSpPr>
          <p:cNvPr id="18" name="Straight Connector 17"/>
          <p:cNvCxnSpPr/>
          <p:nvPr/>
        </p:nvCxnSpPr>
        <p:spPr>
          <a:xfrm>
            <a:off x="4608068" y="1381462"/>
            <a:ext cx="0" cy="15388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3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129" y="1158240"/>
            <a:ext cx="10515600" cy="5566224"/>
          </a:xfrm>
        </p:spPr>
        <p:txBody>
          <a:bodyPr>
            <a:normAutofit fontScale="47500" lnSpcReduction="20000"/>
          </a:bodyPr>
          <a:lstStyle/>
          <a:p>
            <a:r>
              <a:rPr lang="en-US" dirty="0"/>
              <a:t>Create Database </a:t>
            </a:r>
            <a:r>
              <a:rPr lang="en-US" dirty="0" err="1"/>
              <a:t>Peter_Database</a:t>
            </a:r>
            <a:r>
              <a:rPr lang="en-US" dirty="0"/>
              <a:t> </a:t>
            </a:r>
          </a:p>
          <a:p>
            <a:endParaRPr lang="en-US" dirty="0"/>
          </a:p>
          <a:p>
            <a:r>
              <a:rPr lang="en-US" dirty="0"/>
              <a:t>Create Table Student </a:t>
            </a:r>
          </a:p>
          <a:p>
            <a:r>
              <a:rPr lang="en-US" dirty="0"/>
              <a:t>(</a:t>
            </a:r>
            <a:r>
              <a:rPr lang="en-US" dirty="0" err="1"/>
              <a:t>Std_id</a:t>
            </a:r>
            <a:r>
              <a:rPr lang="en-US" dirty="0"/>
              <a:t> </a:t>
            </a:r>
            <a:r>
              <a:rPr lang="en-US" dirty="0" err="1"/>
              <a:t>int</a:t>
            </a:r>
            <a:r>
              <a:rPr lang="en-US" dirty="0"/>
              <a:t> not null Primary Key, </a:t>
            </a:r>
          </a:p>
          <a:p>
            <a:r>
              <a:rPr lang="en-US" dirty="0" err="1"/>
              <a:t>F_name</a:t>
            </a:r>
            <a:r>
              <a:rPr lang="en-US" dirty="0"/>
              <a:t> </a:t>
            </a:r>
            <a:r>
              <a:rPr lang="en-US" dirty="0" err="1"/>
              <a:t>NVarchar</a:t>
            </a:r>
            <a:r>
              <a:rPr lang="en-US" dirty="0"/>
              <a:t>(50) Not null, </a:t>
            </a:r>
          </a:p>
          <a:p>
            <a:r>
              <a:rPr lang="en-US" dirty="0" err="1"/>
              <a:t>M_name</a:t>
            </a:r>
            <a:r>
              <a:rPr lang="en-US" dirty="0"/>
              <a:t> </a:t>
            </a:r>
            <a:r>
              <a:rPr lang="en-US" dirty="0" err="1"/>
              <a:t>Nvarchar</a:t>
            </a:r>
            <a:r>
              <a:rPr lang="en-US" dirty="0"/>
              <a:t>(1) null, </a:t>
            </a:r>
          </a:p>
          <a:p>
            <a:r>
              <a:rPr lang="en-US" dirty="0" err="1"/>
              <a:t>L_name</a:t>
            </a:r>
            <a:r>
              <a:rPr lang="en-US" dirty="0"/>
              <a:t> </a:t>
            </a:r>
            <a:r>
              <a:rPr lang="en-US" dirty="0" err="1"/>
              <a:t>Nvarchar</a:t>
            </a:r>
            <a:r>
              <a:rPr lang="en-US" dirty="0"/>
              <a:t>(50) not null)</a:t>
            </a:r>
          </a:p>
          <a:p>
            <a:endParaRPr lang="en-US" dirty="0"/>
          </a:p>
          <a:p>
            <a:r>
              <a:rPr lang="en-US" dirty="0"/>
              <a:t>Create Table </a:t>
            </a:r>
            <a:r>
              <a:rPr lang="en-US" dirty="0" err="1"/>
              <a:t>Instructor_Master</a:t>
            </a:r>
            <a:endParaRPr lang="en-US" dirty="0"/>
          </a:p>
          <a:p>
            <a:r>
              <a:rPr lang="en-US" dirty="0"/>
              <a:t>(</a:t>
            </a:r>
            <a:r>
              <a:rPr lang="en-US" dirty="0" err="1"/>
              <a:t>Inst_id</a:t>
            </a:r>
            <a:r>
              <a:rPr lang="en-US" dirty="0"/>
              <a:t> </a:t>
            </a:r>
            <a:r>
              <a:rPr lang="en-US" dirty="0" err="1"/>
              <a:t>Nvarchar</a:t>
            </a:r>
            <a:r>
              <a:rPr lang="en-US" dirty="0"/>
              <a:t>(50) not null, </a:t>
            </a:r>
          </a:p>
          <a:p>
            <a:r>
              <a:rPr lang="en-US" dirty="0" err="1"/>
              <a:t>Inst_F_name</a:t>
            </a:r>
            <a:r>
              <a:rPr lang="en-US" dirty="0"/>
              <a:t> </a:t>
            </a:r>
            <a:r>
              <a:rPr lang="en-US" dirty="0" err="1"/>
              <a:t>Nvarchar</a:t>
            </a:r>
            <a:r>
              <a:rPr lang="en-US" dirty="0"/>
              <a:t>(50)not null,</a:t>
            </a:r>
          </a:p>
          <a:p>
            <a:r>
              <a:rPr lang="en-US" dirty="0" err="1"/>
              <a:t>Inst_L_name</a:t>
            </a:r>
            <a:r>
              <a:rPr lang="en-US" dirty="0"/>
              <a:t> </a:t>
            </a:r>
            <a:r>
              <a:rPr lang="en-US" dirty="0" err="1"/>
              <a:t>Nvarchar</a:t>
            </a:r>
            <a:r>
              <a:rPr lang="en-US" dirty="0"/>
              <a:t>(50) not null, </a:t>
            </a:r>
          </a:p>
          <a:p>
            <a:r>
              <a:rPr lang="en-US" dirty="0" err="1"/>
              <a:t>Inst_Primary_Phone</a:t>
            </a:r>
            <a:r>
              <a:rPr lang="en-US" dirty="0"/>
              <a:t> </a:t>
            </a:r>
            <a:r>
              <a:rPr lang="en-US" dirty="0" err="1"/>
              <a:t>Int</a:t>
            </a:r>
            <a:r>
              <a:rPr lang="en-US" dirty="0"/>
              <a:t> not null, </a:t>
            </a:r>
          </a:p>
          <a:p>
            <a:r>
              <a:rPr lang="en-US" dirty="0" err="1"/>
              <a:t>Inst_Primary_Emial</a:t>
            </a:r>
            <a:r>
              <a:rPr lang="en-US" dirty="0"/>
              <a:t> </a:t>
            </a:r>
            <a:r>
              <a:rPr lang="en-US" dirty="0" err="1"/>
              <a:t>Nvarchar</a:t>
            </a:r>
            <a:r>
              <a:rPr lang="en-US" dirty="0"/>
              <a:t>(100) not null</a:t>
            </a:r>
          </a:p>
          <a:p>
            <a:r>
              <a:rPr lang="en-US" dirty="0"/>
              <a:t>Primary key (</a:t>
            </a:r>
            <a:r>
              <a:rPr lang="en-US" dirty="0" err="1"/>
              <a:t>inst_id</a:t>
            </a:r>
            <a:r>
              <a:rPr lang="en-US" dirty="0"/>
              <a:t>))</a:t>
            </a:r>
          </a:p>
          <a:p>
            <a:endParaRPr lang="en-US" dirty="0"/>
          </a:p>
          <a:p>
            <a:endParaRPr lang="en-US" dirty="0"/>
          </a:p>
          <a:p>
            <a:r>
              <a:rPr lang="en-US" dirty="0"/>
              <a:t>Create Table Course </a:t>
            </a:r>
          </a:p>
          <a:p>
            <a:r>
              <a:rPr lang="en-US" dirty="0"/>
              <a:t>(Course# </a:t>
            </a:r>
            <a:r>
              <a:rPr lang="en-US" dirty="0" err="1"/>
              <a:t>Nvarchar</a:t>
            </a:r>
            <a:r>
              <a:rPr lang="en-US" dirty="0"/>
              <a:t>(90) not null Primary Key, </a:t>
            </a:r>
          </a:p>
          <a:p>
            <a:r>
              <a:rPr lang="en-US" dirty="0" err="1"/>
              <a:t>Course_Name</a:t>
            </a:r>
            <a:r>
              <a:rPr lang="en-US" dirty="0"/>
              <a:t> </a:t>
            </a:r>
            <a:r>
              <a:rPr lang="en-US" dirty="0" err="1"/>
              <a:t>Nvarchar</a:t>
            </a:r>
            <a:r>
              <a:rPr lang="en-US" dirty="0"/>
              <a:t>(50) not null, </a:t>
            </a:r>
          </a:p>
          <a:p>
            <a:r>
              <a:rPr lang="en-US" dirty="0" err="1"/>
              <a:t>Credit_hour</a:t>
            </a:r>
            <a:r>
              <a:rPr lang="en-US" dirty="0"/>
              <a:t> </a:t>
            </a:r>
            <a:r>
              <a:rPr lang="en-US" dirty="0" err="1"/>
              <a:t>int</a:t>
            </a:r>
            <a:r>
              <a:rPr lang="en-US" dirty="0"/>
              <a:t> not null, </a:t>
            </a:r>
          </a:p>
          <a:p>
            <a:r>
              <a:rPr lang="en-US" dirty="0" err="1"/>
              <a:t>Contact_hour</a:t>
            </a:r>
            <a:r>
              <a:rPr lang="en-US" dirty="0"/>
              <a:t> </a:t>
            </a:r>
            <a:r>
              <a:rPr lang="en-US" dirty="0" err="1"/>
              <a:t>int</a:t>
            </a:r>
            <a:r>
              <a:rPr lang="en-US" dirty="0"/>
              <a:t> not null)</a:t>
            </a:r>
          </a:p>
          <a:p>
            <a:endParaRPr lang="en-US" dirty="0"/>
          </a:p>
          <a:p>
            <a:endParaRPr lang="en-US" dirty="0"/>
          </a:p>
          <a:p>
            <a:r>
              <a:rPr lang="en-US" dirty="0"/>
              <a:t>Create Table Registration </a:t>
            </a:r>
          </a:p>
          <a:p>
            <a:r>
              <a:rPr lang="en-US" dirty="0"/>
              <a:t>(</a:t>
            </a:r>
            <a:r>
              <a:rPr lang="en-US" dirty="0" err="1"/>
              <a:t>Reg</a:t>
            </a:r>
            <a:r>
              <a:rPr lang="en-US" dirty="0"/>
              <a:t># </a:t>
            </a:r>
            <a:r>
              <a:rPr lang="en-US" dirty="0" err="1"/>
              <a:t>int</a:t>
            </a:r>
            <a:r>
              <a:rPr lang="en-US" dirty="0"/>
              <a:t> not null Primary Key</a:t>
            </a:r>
            <a:r>
              <a:rPr lang="en-US" dirty="0" smtClean="0"/>
              <a:t>,</a:t>
            </a:r>
          </a:p>
          <a:p>
            <a:r>
              <a:rPr lang="en-US" dirty="0" err="1" smtClean="0"/>
              <a:t>Reg_Date</a:t>
            </a:r>
            <a:r>
              <a:rPr lang="en-US" dirty="0" smtClean="0"/>
              <a:t> </a:t>
            </a:r>
            <a:r>
              <a:rPr lang="en-US" dirty="0" err="1" smtClean="0"/>
              <a:t>Datetime</a:t>
            </a:r>
            <a:r>
              <a:rPr lang="en-US" dirty="0"/>
              <a:t> </a:t>
            </a:r>
            <a:r>
              <a:rPr lang="en-US" dirty="0" smtClean="0"/>
              <a:t>not null, </a:t>
            </a:r>
            <a:endParaRPr lang="en-US" dirty="0"/>
          </a:p>
          <a:p>
            <a:r>
              <a:rPr lang="en-US" dirty="0" err="1"/>
              <a:t>Std_id</a:t>
            </a:r>
            <a:r>
              <a:rPr lang="en-US" dirty="0"/>
              <a:t> </a:t>
            </a:r>
            <a:r>
              <a:rPr lang="en-US" dirty="0" err="1"/>
              <a:t>int</a:t>
            </a:r>
            <a:r>
              <a:rPr lang="en-US" dirty="0"/>
              <a:t> not null Foreign Key references Student(</a:t>
            </a:r>
            <a:r>
              <a:rPr lang="en-US" dirty="0" err="1"/>
              <a:t>Std_id</a:t>
            </a:r>
            <a:r>
              <a:rPr lang="en-US" dirty="0"/>
              <a:t>), </a:t>
            </a:r>
          </a:p>
          <a:p>
            <a:r>
              <a:rPr lang="en-US" dirty="0" err="1"/>
              <a:t>Coure</a:t>
            </a:r>
            <a:r>
              <a:rPr lang="en-US" dirty="0"/>
              <a:t># </a:t>
            </a:r>
            <a:r>
              <a:rPr lang="en-US" dirty="0" err="1"/>
              <a:t>Nvarchar</a:t>
            </a:r>
            <a:r>
              <a:rPr lang="en-US" dirty="0"/>
              <a:t>(9) not null Foreign Key references Course (Course#), </a:t>
            </a:r>
          </a:p>
          <a:p>
            <a:r>
              <a:rPr lang="en-US" dirty="0" err="1"/>
              <a:t>Inst_Id</a:t>
            </a:r>
            <a:r>
              <a:rPr lang="en-US" dirty="0"/>
              <a:t> </a:t>
            </a:r>
            <a:r>
              <a:rPr lang="en-US" dirty="0" err="1"/>
              <a:t>Nvarchar</a:t>
            </a:r>
            <a:r>
              <a:rPr lang="en-US" dirty="0"/>
              <a:t>(50) not null Foreign Key references </a:t>
            </a:r>
            <a:r>
              <a:rPr lang="en-US" dirty="0" err="1"/>
              <a:t>Instructor_Master</a:t>
            </a:r>
            <a:r>
              <a:rPr lang="en-US" dirty="0"/>
              <a:t>(</a:t>
            </a:r>
            <a:r>
              <a:rPr lang="en-US" dirty="0" err="1"/>
              <a:t>Inst_id</a:t>
            </a:r>
            <a:r>
              <a:rPr lang="en-US" dirty="0"/>
              <a:t>)</a:t>
            </a: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smtClean="0">
                <a:solidFill>
                  <a:schemeClr val="bg1"/>
                </a:solidFill>
              </a:rPr>
              <a:t>Create  Database and Table</a:t>
            </a:r>
            <a:endParaRPr lang="en-US" sz="32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42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sz="3100" dirty="0">
                <a:solidFill>
                  <a:srgbClr val="0070C0"/>
                </a:solidFill>
              </a:rPr>
              <a:t>Course Content :</a:t>
            </a:r>
            <a:endParaRPr lang="en-US" sz="3100" b="1" dirty="0"/>
          </a:p>
          <a:p>
            <a:pPr marL="0" indent="0">
              <a:buNone/>
            </a:pPr>
            <a:r>
              <a:rPr lang="en-US" sz="2400" b="1" dirty="0" smtClean="0">
                <a:solidFill>
                  <a:srgbClr val="00B0F0"/>
                </a:solidFill>
              </a:rPr>
              <a:t>Part II. MS SQL Database Design, Development and Administration </a:t>
            </a:r>
          </a:p>
          <a:p>
            <a:pPr marL="0" indent="0">
              <a:buNone/>
            </a:pPr>
            <a:endParaRPr lang="en-US" sz="1400" b="1" dirty="0">
              <a:solidFill>
                <a:srgbClr val="00B0F0"/>
              </a:solidFill>
            </a:endParaRPr>
          </a:p>
          <a:p>
            <a:pPr marL="914400" lvl="1" indent="-457200">
              <a:buFont typeface="+mj-lt"/>
              <a:buAutoNum type="arabicPeriod"/>
            </a:pPr>
            <a:r>
              <a:rPr lang="en-US" sz="2900" dirty="0" smtClean="0"/>
              <a:t>T-SQL </a:t>
            </a:r>
            <a:r>
              <a:rPr lang="en-US" sz="2900" dirty="0"/>
              <a:t>Programming</a:t>
            </a:r>
          </a:p>
          <a:p>
            <a:pPr marL="457200" lvl="1" indent="0">
              <a:buNone/>
            </a:pPr>
            <a:endParaRPr lang="en-US" sz="1000" b="1" dirty="0"/>
          </a:p>
        </p:txBody>
      </p:sp>
      <p:sp>
        <p:nvSpPr>
          <p:cNvPr id="5" name="Date Placeholder 4"/>
          <p:cNvSpPr>
            <a:spLocks noGrp="1"/>
          </p:cNvSpPr>
          <p:nvPr>
            <p:ph type="dt" sz="half" idx="10"/>
          </p:nvPr>
        </p:nvSpPr>
        <p:spPr/>
        <p:txBody>
          <a:bodyPr/>
          <a:lstStyle/>
          <a:p>
            <a:fld id="{AA754E9B-4231-430A-AEBC-85DFF7E5DFF7}" type="datetime4">
              <a:rPr lang="en-US" smtClean="0"/>
              <a:t>April 25,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3</a:t>
            </a:fld>
            <a:endParaRPr lang="en-US"/>
          </a:p>
        </p:txBody>
      </p:sp>
      <p:sp>
        <p:nvSpPr>
          <p:cNvPr id="2" name="Title 1"/>
          <p:cNvSpPr>
            <a:spLocks noGrp="1"/>
          </p:cNvSpPr>
          <p:nvPr>
            <p:ph type="title"/>
          </p:nvPr>
        </p:nvSpPr>
        <p:spPr>
          <a:xfrm>
            <a:off x="1096740" y="351968"/>
            <a:ext cx="8413652" cy="523998"/>
          </a:xfrm>
        </p:spPr>
        <p:txBody>
          <a:bodyPr>
            <a:noAutofit/>
          </a:bodyPr>
          <a:lstStyle/>
          <a:p>
            <a:pPr algn="l"/>
            <a:r>
              <a:rPr lang="en-US" sz="3200" dirty="0">
                <a:solidFill>
                  <a:schemeClr val="bg1"/>
                </a:solidFill>
              </a:rPr>
              <a:t>MS-SQL 2012 Database …</a:t>
            </a:r>
          </a:p>
        </p:txBody>
      </p:sp>
    </p:spTree>
    <p:extLst>
      <p:ext uri="{BB962C8B-B14F-4D97-AF65-F5344CB8AC3E}">
        <p14:creationId xmlns:p14="http://schemas.microsoft.com/office/powerpoint/2010/main" val="386340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929" y="1351280"/>
            <a:ext cx="10515600" cy="4611184"/>
          </a:xfrm>
        </p:spPr>
        <p:txBody>
          <a:bodyPr>
            <a:noAutofit/>
          </a:bodyPr>
          <a:lstStyle/>
          <a:p>
            <a:pPr lvl="0"/>
            <a:endParaRPr lang="en-US" sz="2000" dirty="0" smtClean="0"/>
          </a:p>
          <a:p>
            <a:pPr lvl="0"/>
            <a:r>
              <a:rPr lang="en-US" sz="2000" dirty="0" smtClean="0"/>
              <a:t>In </a:t>
            </a:r>
            <a:r>
              <a:rPr lang="en-US" sz="2000" dirty="0"/>
              <a:t>1970's the product called 'SEQUEL', structured English query language, developed by IBM and later SEQUEL was renamed to 'SQL' which stands for Structured Query Language.  </a:t>
            </a:r>
          </a:p>
          <a:p>
            <a:pPr lvl="0"/>
            <a:r>
              <a:rPr lang="en-US" sz="2000" dirty="0"/>
              <a:t>In 1986, SQL was approved by ANSI (American national Standards Institute) and in 1987, it was approved by ISO (International Standards Organization). </a:t>
            </a:r>
          </a:p>
          <a:p>
            <a:pPr lvl="0"/>
            <a:r>
              <a:rPr lang="en-US" sz="2000" dirty="0" smtClean="0"/>
              <a:t>SQL </a:t>
            </a:r>
            <a:r>
              <a:rPr lang="en-US" sz="2000" dirty="0"/>
              <a:t>is a </a:t>
            </a:r>
            <a:r>
              <a:rPr lang="en-US" sz="2000" dirty="0" smtClean="0"/>
              <a:t>structured </a:t>
            </a:r>
            <a:r>
              <a:rPr lang="en-US" sz="2000" dirty="0"/>
              <a:t>query language which is a common database language for all RDBMS products. Different RDBMS product vendors have developed their own database language by extending SQL for their own RDBMS products.  </a:t>
            </a:r>
          </a:p>
          <a:p>
            <a:pPr lvl="0"/>
            <a:r>
              <a:rPr lang="en-US" sz="2000" dirty="0"/>
              <a:t>T-SQL stands for Transact Structure Query Language which is a Microsoft product and is an extension of SQL Language. </a:t>
            </a:r>
          </a:p>
          <a:p>
            <a:r>
              <a:rPr lang="en-US" sz="2000" b="1" dirty="0"/>
              <a:t>Example </a:t>
            </a:r>
          </a:p>
          <a:p>
            <a:pPr lvl="1"/>
            <a:r>
              <a:rPr lang="en-US" sz="1800" dirty="0"/>
              <a:t>MS SQL Server - SQL\T-SQL </a:t>
            </a:r>
          </a:p>
          <a:p>
            <a:pPr lvl="1"/>
            <a:r>
              <a:rPr lang="en-US" sz="1800" dirty="0"/>
              <a:t>ORACLE - SQL\PL-SQL</a:t>
            </a:r>
          </a:p>
          <a:p>
            <a:pPr marL="0" lvl="0" indent="0">
              <a:buNone/>
            </a:pPr>
            <a:endParaRPr lang="en-US" sz="20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info@shola.com; www.shola.com </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1003102" y="446672"/>
            <a:ext cx="10152578" cy="670928"/>
          </a:xfrm>
        </p:spPr>
        <p:txBody>
          <a:bodyPr>
            <a:noAutofit/>
          </a:bodyPr>
          <a:lstStyle/>
          <a:p>
            <a:pPr lvl="1" algn="l" rtl="0">
              <a:lnSpc>
                <a:spcPct val="90000"/>
              </a:lnSpc>
              <a:spcBef>
                <a:spcPct val="0"/>
              </a:spcBef>
            </a:pPr>
            <a:r>
              <a:rPr lang="en-US" sz="2800" b="1" kern="1200" dirty="0" smtClean="0">
                <a:solidFill>
                  <a:schemeClr val="bg1"/>
                </a:solidFill>
                <a:latin typeface="+mn-lt"/>
                <a:ea typeface="+mn-ea"/>
                <a:cs typeface="+mn-cs"/>
              </a:rPr>
              <a:t>TSQL</a:t>
            </a:r>
            <a:endParaRPr lang="en-US" sz="3200" b="1" dirty="0">
              <a:solidFill>
                <a:schemeClr val="bg1"/>
              </a:solidFill>
            </a:endParaRPr>
          </a:p>
        </p:txBody>
      </p:sp>
      <p:cxnSp>
        <p:nvCxnSpPr>
          <p:cNvPr id="9" name="Straight Connector 8"/>
          <p:cNvCxnSpPr/>
          <p:nvPr/>
        </p:nvCxnSpPr>
        <p:spPr>
          <a:xfrm>
            <a:off x="1236133" y="97067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20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689" y="1828800"/>
            <a:ext cx="10515600" cy="4104640"/>
          </a:xfrm>
        </p:spPr>
        <p:txBody>
          <a:bodyPr>
            <a:normAutofit/>
          </a:bodyPr>
          <a:lstStyle/>
          <a:p>
            <a:r>
              <a:rPr lang="en-US" i="1" dirty="0" smtClean="0"/>
              <a:t>SQL server stores data in a table (the table is defined by column) </a:t>
            </a:r>
          </a:p>
          <a:p>
            <a:r>
              <a:rPr lang="en-US" i="1" dirty="0" smtClean="0"/>
              <a:t>Each raw in </a:t>
            </a:r>
            <a:r>
              <a:rPr lang="en-US" i="1" dirty="0" err="1" smtClean="0"/>
              <a:t>sql</a:t>
            </a:r>
            <a:r>
              <a:rPr lang="en-US" i="1" dirty="0" smtClean="0"/>
              <a:t> server is data (actual data) </a:t>
            </a:r>
          </a:p>
          <a:p>
            <a:pPr lvl="0"/>
            <a:r>
              <a:rPr lang="en-US" dirty="0"/>
              <a:t>SQL Server data type is an attribute that specifies types of data of any object. </a:t>
            </a:r>
          </a:p>
          <a:p>
            <a:pPr lvl="0"/>
            <a:r>
              <a:rPr lang="en-US" dirty="0"/>
              <a:t>Each column, variable and expression has related data type in SQL Server. </a:t>
            </a:r>
          </a:p>
          <a:p>
            <a:pPr lvl="0"/>
            <a:r>
              <a:rPr lang="en-US" dirty="0"/>
              <a:t>These data types can be used while creating tables. </a:t>
            </a:r>
          </a:p>
          <a:p>
            <a:pPr lvl="0"/>
            <a:r>
              <a:rPr lang="en-US" dirty="0"/>
              <a:t>You can choose a particular data type for a table column based on your requirement. </a:t>
            </a:r>
          </a:p>
          <a:p>
            <a:pPr lvl="0"/>
            <a:r>
              <a:rPr lang="en-US" dirty="0"/>
              <a:t>SQL Server offers seven categories including other category of data types for use. </a:t>
            </a:r>
          </a:p>
          <a:p>
            <a:pPr mar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smtClean="0">
                <a:solidFill>
                  <a:schemeClr val="bg1"/>
                </a:solidFill>
              </a:rPr>
              <a:t>Data types</a:t>
            </a:r>
            <a:endParaRPr lang="en-US" sz="32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5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48242541"/>
              </p:ext>
            </p:extLst>
          </p:nvPr>
        </p:nvGraphicFramePr>
        <p:xfrm>
          <a:off x="538480" y="2225040"/>
          <a:ext cx="11023599" cy="3635124"/>
        </p:xfrm>
        <a:graphic>
          <a:graphicData uri="http://schemas.openxmlformats.org/drawingml/2006/table">
            <a:tbl>
              <a:tblPr firstRow="1" firstCol="1" bandRow="1">
                <a:tableStyleId>{5C22544A-7EE6-4342-B048-85BDC9FD1C3A}</a:tableStyleId>
              </a:tblPr>
              <a:tblGrid>
                <a:gridCol w="2093446"/>
                <a:gridCol w="4411885"/>
                <a:gridCol w="4518268"/>
              </a:tblGrid>
              <a:tr h="245300">
                <a:tc>
                  <a:txBody>
                    <a:bodyPr/>
                    <a:lstStyle/>
                    <a:p>
                      <a:pPr marL="0" marR="1270" indent="0" algn="ctr">
                        <a:lnSpc>
                          <a:spcPct val="107000"/>
                        </a:lnSpc>
                        <a:spcBef>
                          <a:spcPts val="0"/>
                        </a:spcBef>
                        <a:spcAft>
                          <a:spcPts val="0"/>
                        </a:spcAft>
                      </a:pPr>
                      <a:r>
                        <a:rPr lang="en-US" sz="2200" dirty="0">
                          <a:effectLst/>
                        </a:rPr>
                        <a:t>Type </a:t>
                      </a:r>
                      <a:endParaRPr lang="en-US" sz="2200" dirty="0">
                        <a:solidFill>
                          <a:srgbClr val="000000"/>
                        </a:solidFill>
                        <a:effectLst/>
                        <a:latin typeface="Verdana"/>
                        <a:ea typeface="Verdana"/>
                        <a:cs typeface="Verdana"/>
                      </a:endParaRPr>
                    </a:p>
                  </a:txBody>
                  <a:tcPr marL="68580" marR="71120" marT="0" marB="2540" anchor="ctr"/>
                </a:tc>
                <a:tc>
                  <a:txBody>
                    <a:bodyPr/>
                    <a:lstStyle/>
                    <a:p>
                      <a:pPr marL="1270" marR="0" indent="0" algn="ctr">
                        <a:lnSpc>
                          <a:spcPct val="107000"/>
                        </a:lnSpc>
                        <a:spcBef>
                          <a:spcPts val="0"/>
                        </a:spcBef>
                        <a:spcAft>
                          <a:spcPts val="0"/>
                        </a:spcAft>
                      </a:pPr>
                      <a:r>
                        <a:rPr lang="en-US" sz="2200" dirty="0">
                          <a:effectLst/>
                        </a:rPr>
                        <a:t>From </a:t>
                      </a:r>
                      <a:endParaRPr lang="en-US" sz="2200" dirty="0">
                        <a:solidFill>
                          <a:srgbClr val="000000"/>
                        </a:solidFill>
                        <a:effectLst/>
                        <a:latin typeface="Verdana"/>
                        <a:ea typeface="Verdana"/>
                        <a:cs typeface="Verdana"/>
                      </a:endParaRPr>
                    </a:p>
                  </a:txBody>
                  <a:tcPr marL="68580" marR="71120" marT="0" marB="2540" anchor="ctr"/>
                </a:tc>
                <a:tc>
                  <a:txBody>
                    <a:bodyPr/>
                    <a:lstStyle/>
                    <a:p>
                      <a:pPr marL="3175" marR="0" indent="0" algn="ctr">
                        <a:lnSpc>
                          <a:spcPct val="107000"/>
                        </a:lnSpc>
                        <a:spcBef>
                          <a:spcPts val="0"/>
                        </a:spcBef>
                        <a:spcAft>
                          <a:spcPts val="0"/>
                        </a:spcAft>
                      </a:pPr>
                      <a:r>
                        <a:rPr lang="en-US" sz="2200">
                          <a:effectLst/>
                        </a:rPr>
                        <a:t>To </a:t>
                      </a:r>
                      <a:endParaRPr lang="en-US" sz="2200">
                        <a:solidFill>
                          <a:srgbClr val="000000"/>
                        </a:solidFill>
                        <a:effectLst/>
                        <a:latin typeface="Verdana"/>
                        <a:ea typeface="Verdana"/>
                        <a:cs typeface="Verdana"/>
                      </a:endParaRPr>
                    </a:p>
                  </a:txBody>
                  <a:tcPr marL="68580" marR="71120" marT="0" marB="2540" anchor="ctr"/>
                </a:tc>
              </a:tr>
              <a:tr h="365657">
                <a:tc>
                  <a:txBody>
                    <a:bodyPr/>
                    <a:lstStyle/>
                    <a:p>
                      <a:pPr marL="0" marR="1270" indent="0" algn="ctr">
                        <a:lnSpc>
                          <a:spcPct val="107000"/>
                        </a:lnSpc>
                        <a:spcBef>
                          <a:spcPts val="0"/>
                        </a:spcBef>
                        <a:spcAft>
                          <a:spcPts val="0"/>
                        </a:spcAft>
                      </a:pPr>
                      <a:r>
                        <a:rPr lang="en-US" sz="2200">
                          <a:effectLst/>
                        </a:rPr>
                        <a:t>bigint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-9,223,372,036,854,775,808 </a:t>
                      </a:r>
                      <a:endParaRPr lang="en-US" sz="2200" dirty="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a:effectLst/>
                        </a:rPr>
                        <a:t>9,223,372,036,854,775,807 </a:t>
                      </a:r>
                      <a:endParaRPr lang="en-US" sz="2200">
                        <a:solidFill>
                          <a:srgbClr val="000000"/>
                        </a:solidFill>
                        <a:effectLst/>
                        <a:latin typeface="Verdana"/>
                        <a:ea typeface="Verdana"/>
                        <a:cs typeface="Verdana"/>
                      </a:endParaRPr>
                    </a:p>
                  </a:txBody>
                  <a:tcPr marL="68580" marR="71120" marT="0" marB="2540" anchor="b"/>
                </a:tc>
              </a:tr>
              <a:tr h="361381">
                <a:tc>
                  <a:txBody>
                    <a:bodyPr/>
                    <a:lstStyle/>
                    <a:p>
                      <a:pPr marL="0" marR="0" indent="0" algn="ctr">
                        <a:lnSpc>
                          <a:spcPct val="107000"/>
                        </a:lnSpc>
                        <a:spcBef>
                          <a:spcPts val="0"/>
                        </a:spcBef>
                        <a:spcAft>
                          <a:spcPts val="0"/>
                        </a:spcAft>
                      </a:pPr>
                      <a:r>
                        <a:rPr lang="en-US" sz="2200" dirty="0" err="1">
                          <a:effectLst/>
                        </a:rPr>
                        <a:t>int</a:t>
                      </a:r>
                      <a:r>
                        <a:rPr lang="en-US" sz="2200" dirty="0">
                          <a:effectLst/>
                        </a:rPr>
                        <a:t> </a:t>
                      </a:r>
                      <a:endParaRPr lang="en-US" sz="2200" dirty="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-2,147,483,648 </a:t>
                      </a:r>
                      <a:endParaRPr lang="en-US" sz="2200" dirty="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2,147,483,647 </a:t>
                      </a:r>
                      <a:endParaRPr lang="en-US" sz="2200" dirty="0">
                        <a:solidFill>
                          <a:srgbClr val="000000"/>
                        </a:solidFill>
                        <a:effectLst/>
                        <a:latin typeface="Verdana"/>
                        <a:ea typeface="Verdana"/>
                        <a:cs typeface="Verdana"/>
                      </a:endParaRPr>
                    </a:p>
                  </a:txBody>
                  <a:tcPr marL="68580" marR="71120" marT="0" marB="2540" anchor="b"/>
                </a:tc>
              </a:tr>
              <a:tr h="364588">
                <a:tc>
                  <a:txBody>
                    <a:bodyPr/>
                    <a:lstStyle/>
                    <a:p>
                      <a:pPr marL="0" marR="0" indent="0" algn="ctr">
                        <a:lnSpc>
                          <a:spcPct val="107000"/>
                        </a:lnSpc>
                        <a:spcBef>
                          <a:spcPts val="0"/>
                        </a:spcBef>
                        <a:spcAft>
                          <a:spcPts val="0"/>
                        </a:spcAft>
                      </a:pPr>
                      <a:r>
                        <a:rPr lang="en-US" sz="2200">
                          <a:effectLst/>
                        </a:rPr>
                        <a:t>smallint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a:effectLst/>
                        </a:rPr>
                        <a:t>-32,768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32,767 </a:t>
                      </a:r>
                      <a:endParaRPr lang="en-US" sz="2200" dirty="0">
                        <a:solidFill>
                          <a:srgbClr val="000000"/>
                        </a:solidFill>
                        <a:effectLst/>
                        <a:latin typeface="Verdana"/>
                        <a:ea typeface="Verdana"/>
                        <a:cs typeface="Verdana"/>
                      </a:endParaRPr>
                    </a:p>
                  </a:txBody>
                  <a:tcPr marL="68580" marR="71120" marT="0" marB="2540" anchor="b"/>
                </a:tc>
              </a:tr>
              <a:tr h="364588">
                <a:tc>
                  <a:txBody>
                    <a:bodyPr/>
                    <a:lstStyle/>
                    <a:p>
                      <a:pPr marL="0" marR="0" indent="0" algn="ctr">
                        <a:lnSpc>
                          <a:spcPct val="107000"/>
                        </a:lnSpc>
                        <a:spcBef>
                          <a:spcPts val="0"/>
                        </a:spcBef>
                        <a:spcAft>
                          <a:spcPts val="0"/>
                        </a:spcAft>
                      </a:pPr>
                      <a:r>
                        <a:rPr lang="en-US" sz="2200">
                          <a:effectLst/>
                        </a:rPr>
                        <a:t>tinyint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a:effectLst/>
                        </a:rPr>
                        <a:t>0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255 </a:t>
                      </a:r>
                      <a:endParaRPr lang="en-US" sz="2200" dirty="0">
                        <a:solidFill>
                          <a:srgbClr val="000000"/>
                        </a:solidFill>
                        <a:effectLst/>
                        <a:latin typeface="Verdana"/>
                        <a:ea typeface="Verdana"/>
                        <a:cs typeface="Verdana"/>
                      </a:endParaRPr>
                    </a:p>
                  </a:txBody>
                  <a:tcPr marL="68580" marR="71120" marT="0" marB="2540" anchor="b"/>
                </a:tc>
              </a:tr>
              <a:tr h="361381">
                <a:tc>
                  <a:txBody>
                    <a:bodyPr/>
                    <a:lstStyle/>
                    <a:p>
                      <a:pPr marL="0" marR="1905" indent="0" algn="ctr">
                        <a:lnSpc>
                          <a:spcPct val="107000"/>
                        </a:lnSpc>
                        <a:spcBef>
                          <a:spcPts val="0"/>
                        </a:spcBef>
                        <a:spcAft>
                          <a:spcPts val="0"/>
                        </a:spcAft>
                      </a:pPr>
                      <a:r>
                        <a:rPr lang="en-US" sz="2200">
                          <a:effectLst/>
                        </a:rPr>
                        <a:t>bit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0 </a:t>
                      </a:r>
                      <a:endParaRPr lang="en-US" sz="2200" dirty="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1 </a:t>
                      </a:r>
                      <a:endParaRPr lang="en-US" sz="2200" dirty="0">
                        <a:solidFill>
                          <a:srgbClr val="000000"/>
                        </a:solidFill>
                        <a:effectLst/>
                        <a:latin typeface="Verdana"/>
                        <a:ea typeface="Verdana"/>
                        <a:cs typeface="Verdana"/>
                      </a:endParaRPr>
                    </a:p>
                  </a:txBody>
                  <a:tcPr marL="68580" marR="71120" marT="0" marB="2540" anchor="b"/>
                </a:tc>
              </a:tr>
              <a:tr h="364588">
                <a:tc>
                  <a:txBody>
                    <a:bodyPr/>
                    <a:lstStyle/>
                    <a:p>
                      <a:pPr marL="0" marR="635" indent="0" algn="ctr">
                        <a:lnSpc>
                          <a:spcPct val="107000"/>
                        </a:lnSpc>
                        <a:spcBef>
                          <a:spcPts val="0"/>
                        </a:spcBef>
                        <a:spcAft>
                          <a:spcPts val="0"/>
                        </a:spcAft>
                      </a:pPr>
                      <a:r>
                        <a:rPr lang="en-US" sz="2200">
                          <a:effectLst/>
                        </a:rPr>
                        <a:t>decimal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-10^38 +1 </a:t>
                      </a:r>
                      <a:endParaRPr lang="en-US" sz="2200" dirty="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10^38 –1 </a:t>
                      </a:r>
                      <a:endParaRPr lang="en-US" sz="2200" dirty="0">
                        <a:solidFill>
                          <a:srgbClr val="000000"/>
                        </a:solidFill>
                        <a:effectLst/>
                        <a:latin typeface="Verdana"/>
                        <a:ea typeface="Verdana"/>
                        <a:cs typeface="Verdana"/>
                      </a:endParaRPr>
                    </a:p>
                  </a:txBody>
                  <a:tcPr marL="68580" marR="71120" marT="0" marB="2540" anchor="b"/>
                </a:tc>
              </a:tr>
              <a:tr h="364588">
                <a:tc>
                  <a:txBody>
                    <a:bodyPr/>
                    <a:lstStyle/>
                    <a:p>
                      <a:pPr marL="0" marR="1905" indent="0" algn="ctr">
                        <a:lnSpc>
                          <a:spcPct val="107000"/>
                        </a:lnSpc>
                        <a:spcBef>
                          <a:spcPts val="0"/>
                        </a:spcBef>
                        <a:spcAft>
                          <a:spcPts val="0"/>
                        </a:spcAft>
                      </a:pPr>
                      <a:r>
                        <a:rPr lang="en-US" sz="2200">
                          <a:effectLst/>
                        </a:rPr>
                        <a:t>numeric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a:effectLst/>
                        </a:rPr>
                        <a:t>-10^38 +1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10^38 –1 </a:t>
                      </a:r>
                      <a:endParaRPr lang="en-US" sz="2200" dirty="0">
                        <a:solidFill>
                          <a:srgbClr val="000000"/>
                        </a:solidFill>
                        <a:effectLst/>
                        <a:latin typeface="Verdana"/>
                        <a:ea typeface="Verdana"/>
                        <a:cs typeface="Verdana"/>
                      </a:endParaRPr>
                    </a:p>
                  </a:txBody>
                  <a:tcPr marL="68580" marR="71120" marT="0" marB="2540" anchor="b"/>
                </a:tc>
              </a:tr>
              <a:tr h="362450">
                <a:tc>
                  <a:txBody>
                    <a:bodyPr/>
                    <a:lstStyle/>
                    <a:p>
                      <a:pPr marL="635" marR="0" indent="0" algn="ctr">
                        <a:lnSpc>
                          <a:spcPct val="107000"/>
                        </a:lnSpc>
                        <a:spcBef>
                          <a:spcPts val="0"/>
                        </a:spcBef>
                        <a:spcAft>
                          <a:spcPts val="0"/>
                        </a:spcAft>
                      </a:pPr>
                      <a:r>
                        <a:rPr lang="en-US" sz="2200">
                          <a:effectLst/>
                        </a:rPr>
                        <a:t>money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a:effectLst/>
                        </a:rPr>
                        <a:t>-922,337,203,685,477.5808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+922,337,203,685,477.5807 </a:t>
                      </a:r>
                      <a:endParaRPr lang="en-US" sz="2200" dirty="0">
                        <a:solidFill>
                          <a:srgbClr val="000000"/>
                        </a:solidFill>
                        <a:effectLst/>
                        <a:latin typeface="Verdana"/>
                        <a:ea typeface="Verdana"/>
                        <a:cs typeface="Verdana"/>
                      </a:endParaRPr>
                    </a:p>
                  </a:txBody>
                  <a:tcPr marL="68580" marR="71120" marT="0" marB="2540" anchor="b"/>
                </a:tc>
              </a:tr>
              <a:tr h="364588">
                <a:tc>
                  <a:txBody>
                    <a:bodyPr/>
                    <a:lstStyle/>
                    <a:p>
                      <a:pPr marL="43180" marR="0" indent="0" algn="l">
                        <a:lnSpc>
                          <a:spcPct val="107000"/>
                        </a:lnSpc>
                        <a:spcBef>
                          <a:spcPts val="0"/>
                        </a:spcBef>
                        <a:spcAft>
                          <a:spcPts val="0"/>
                        </a:spcAft>
                      </a:pPr>
                      <a:r>
                        <a:rPr lang="en-US" sz="2200">
                          <a:effectLst/>
                        </a:rPr>
                        <a:t>smallmoney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a:effectLst/>
                        </a:rPr>
                        <a:t>-214,748.3648 </a:t>
                      </a:r>
                      <a:endParaRPr lang="en-US" sz="2200">
                        <a:solidFill>
                          <a:srgbClr val="000000"/>
                        </a:solidFill>
                        <a:effectLst/>
                        <a:latin typeface="Verdana"/>
                        <a:ea typeface="Verdana"/>
                        <a:cs typeface="Verdana"/>
                      </a:endParaRPr>
                    </a:p>
                  </a:txBody>
                  <a:tcPr marL="68580" marR="71120" marT="0" marB="2540" anchor="b"/>
                </a:tc>
                <a:tc>
                  <a:txBody>
                    <a:bodyPr/>
                    <a:lstStyle/>
                    <a:p>
                      <a:pPr marL="0" marR="0" indent="0" algn="r">
                        <a:lnSpc>
                          <a:spcPct val="107000"/>
                        </a:lnSpc>
                        <a:spcBef>
                          <a:spcPts val="0"/>
                        </a:spcBef>
                        <a:spcAft>
                          <a:spcPts val="0"/>
                        </a:spcAft>
                      </a:pPr>
                      <a:r>
                        <a:rPr lang="en-US" sz="2200" dirty="0">
                          <a:effectLst/>
                        </a:rPr>
                        <a:t>+214,748.3647 </a:t>
                      </a:r>
                      <a:endParaRPr lang="en-US" sz="2200" dirty="0">
                        <a:solidFill>
                          <a:srgbClr val="000000"/>
                        </a:solidFill>
                        <a:effectLst/>
                        <a:latin typeface="Verdana"/>
                        <a:ea typeface="Verdana"/>
                        <a:cs typeface="Verdana"/>
                      </a:endParaRPr>
                    </a:p>
                  </a:txBody>
                  <a:tcPr marL="68580" marR="71120" marT="0" marB="2540" anchor="b"/>
                </a:tc>
              </a:tr>
            </a:tbl>
          </a:graphicData>
        </a:graphic>
      </p:graphicFrame>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2" y="366115"/>
            <a:ext cx="8902897" cy="523998"/>
          </a:xfrm>
        </p:spPr>
        <p:txBody>
          <a:bodyPr>
            <a:noAutofit/>
          </a:bodyPr>
          <a:lstStyle/>
          <a:p>
            <a:pPr lvl="1" algn="l" rtl="0">
              <a:lnSpc>
                <a:spcPct val="90000"/>
              </a:lnSpc>
              <a:spcBef>
                <a:spcPct val="0"/>
              </a:spcBef>
            </a:pPr>
            <a:r>
              <a:rPr lang="en-US" sz="3200" b="1" dirty="0" smtClean="0">
                <a:solidFill>
                  <a:schemeClr val="bg1"/>
                </a:solidFill>
              </a:rPr>
              <a:t>Data Type:</a:t>
            </a:r>
            <a:endParaRPr lang="en-US" sz="24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1504315" y="1850206"/>
            <a:ext cx="14423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7916"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latin typeface="Times New Roman" pitchFamily="18" charset="0"/>
                <a:ea typeface="Verdana" pitchFamily="34" charset="0"/>
                <a:cs typeface="Times New Roman" pitchFamily="18" charset="0"/>
              </a:rPr>
              <a:t> </a:t>
            </a:r>
            <a:endParaRPr kumimoji="0" lang="en-US" altLang="zh-C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itle 1"/>
          <p:cNvSpPr txBox="1">
            <a:spLocks/>
          </p:cNvSpPr>
          <p:nvPr/>
        </p:nvSpPr>
        <p:spPr>
          <a:xfrm>
            <a:off x="637976" y="1757484"/>
            <a:ext cx="8902897" cy="52399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nSpc>
                <a:spcPct val="90000"/>
              </a:lnSpc>
              <a:spcBef>
                <a:spcPct val="0"/>
              </a:spcBef>
            </a:pPr>
            <a:r>
              <a:rPr lang="en-US" sz="2400" b="1" dirty="0"/>
              <a:t>Exact Numeric Types </a:t>
            </a:r>
          </a:p>
          <a:p>
            <a:pPr marL="0" lvl="1" algn="l" rtl="0">
              <a:lnSpc>
                <a:spcPct val="90000"/>
              </a:lnSpc>
              <a:spcBef>
                <a:spcPct val="0"/>
              </a:spcBef>
            </a:pPr>
            <a:endParaRPr lang="en-US" sz="2400" b="1" kern="0" dirty="0">
              <a:solidFill>
                <a:schemeClr val="tx1"/>
              </a:solidFill>
            </a:endParaRPr>
          </a:p>
        </p:txBody>
      </p:sp>
    </p:spTree>
    <p:extLst>
      <p:ext uri="{BB962C8B-B14F-4D97-AF65-F5344CB8AC3E}">
        <p14:creationId xmlns:p14="http://schemas.microsoft.com/office/powerpoint/2010/main" val="203146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933" y="1579804"/>
            <a:ext cx="10515600" cy="5450916"/>
          </a:xfrm>
        </p:spPr>
        <p:txBody>
          <a:bodyPr>
            <a:normAutofit/>
          </a:bodyPr>
          <a:lstStyle/>
          <a:p>
            <a:r>
              <a:rPr lang="en-US" b="1" dirty="0">
                <a:solidFill>
                  <a:schemeClr val="tx1"/>
                </a:solidFill>
              </a:rPr>
              <a:t>Approximate </a:t>
            </a:r>
            <a:r>
              <a:rPr lang="en-US" b="1" dirty="0" smtClean="0">
                <a:solidFill>
                  <a:schemeClr val="tx1"/>
                </a:solidFill>
              </a:rPr>
              <a:t>Numeric Types</a:t>
            </a:r>
          </a:p>
          <a:p>
            <a:endParaRPr lang="en-US" b="1" dirty="0">
              <a:solidFill>
                <a:schemeClr val="tx1"/>
              </a:solidFill>
            </a:endParaRPr>
          </a:p>
          <a:p>
            <a:endParaRPr lang="en-US" b="1" dirty="0" smtClean="0">
              <a:solidFill>
                <a:schemeClr val="tx1"/>
              </a:solidFill>
            </a:endParaRPr>
          </a:p>
          <a:p>
            <a:pPr marL="0" indent="0">
              <a:buNone/>
            </a:pPr>
            <a:endParaRPr lang="en-US" sz="1200" b="1" dirty="0" smtClean="0"/>
          </a:p>
          <a:p>
            <a:r>
              <a:rPr lang="en-US" b="1" dirty="0" smtClean="0"/>
              <a:t>Date </a:t>
            </a:r>
            <a:r>
              <a:rPr lang="en-US" b="1" dirty="0"/>
              <a:t>and Time Types </a:t>
            </a:r>
          </a:p>
          <a:p>
            <a:endParaRPr lang="en-US" b="1" dirty="0" smtClean="0">
              <a:solidFill>
                <a:schemeClr val="tx1"/>
              </a:solidFill>
            </a:endParaRPr>
          </a:p>
          <a:p>
            <a:pPr marL="0" lvl="0" indent="0">
              <a:buNone/>
            </a:pPr>
            <a:endParaRPr lang="en-US" b="1" i="1" dirty="0">
              <a:solidFill>
                <a:schemeClr val="tx1"/>
              </a:solidFill>
            </a:endParaRPr>
          </a:p>
          <a:p>
            <a:pPr marL="0" lvl="0" indent="0">
              <a:buNone/>
            </a:pPr>
            <a:endParaRPr lang="en-US"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smtClean="0">
                <a:solidFill>
                  <a:schemeClr val="bg1"/>
                </a:solidFill>
              </a:rPr>
              <a:t>Data Type:</a:t>
            </a:r>
            <a:endParaRPr lang="en-US" sz="2400" b="1" dirty="0">
              <a:solidFill>
                <a:schemeClr val="bg1"/>
              </a:solidFill>
            </a:endParaRP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597288402"/>
              </p:ext>
            </p:extLst>
          </p:nvPr>
        </p:nvGraphicFramePr>
        <p:xfrm>
          <a:off x="1024414" y="2014538"/>
          <a:ext cx="5744845" cy="951865"/>
        </p:xfrm>
        <a:graphic>
          <a:graphicData uri="http://schemas.openxmlformats.org/drawingml/2006/table">
            <a:tbl>
              <a:tblPr firstRow="1" firstCol="1" bandRow="1">
                <a:tableStyleId>{5C22544A-7EE6-4342-B048-85BDC9FD1C3A}</a:tableStyleId>
              </a:tblPr>
              <a:tblGrid>
                <a:gridCol w="1097280"/>
                <a:gridCol w="2291080"/>
                <a:gridCol w="1066800"/>
                <a:gridCol w="1289685"/>
              </a:tblGrid>
              <a:tr h="306070">
                <a:tc>
                  <a:txBody>
                    <a:bodyPr/>
                    <a:lstStyle/>
                    <a:p>
                      <a:pPr marL="73025" marR="0" indent="0" algn="ctr">
                        <a:lnSpc>
                          <a:spcPct val="107000"/>
                        </a:lnSpc>
                        <a:spcBef>
                          <a:spcPts val="0"/>
                        </a:spcBef>
                        <a:spcAft>
                          <a:spcPts val="0"/>
                        </a:spcAft>
                      </a:pPr>
                      <a:r>
                        <a:rPr lang="en-US" sz="1100" dirty="0">
                          <a:effectLst/>
                        </a:rPr>
                        <a:t>Type </a:t>
                      </a:r>
                      <a:endParaRPr lang="en-US" sz="1000" dirty="0">
                        <a:solidFill>
                          <a:srgbClr val="000000"/>
                        </a:solidFill>
                        <a:effectLst/>
                        <a:latin typeface="Verdana"/>
                        <a:ea typeface="Verdana"/>
                        <a:cs typeface="Verdana"/>
                      </a:endParaRPr>
                    </a:p>
                  </a:txBody>
                  <a:tcPr marL="6350" marR="73025" marT="0" marB="635" anchor="ctr"/>
                </a:tc>
                <a:tc>
                  <a:txBody>
                    <a:bodyPr/>
                    <a:lstStyle/>
                    <a:p>
                      <a:pPr marL="65405" marR="0" indent="0" algn="ctr">
                        <a:lnSpc>
                          <a:spcPct val="107000"/>
                        </a:lnSpc>
                        <a:spcBef>
                          <a:spcPts val="0"/>
                        </a:spcBef>
                        <a:spcAft>
                          <a:spcPts val="0"/>
                        </a:spcAft>
                      </a:pPr>
                      <a:r>
                        <a:rPr lang="en-US" sz="1100">
                          <a:effectLst/>
                        </a:rPr>
                        <a:t>From </a:t>
                      </a:r>
                      <a:endParaRPr lang="en-US" sz="1000">
                        <a:solidFill>
                          <a:srgbClr val="000000"/>
                        </a:solidFill>
                        <a:effectLst/>
                        <a:latin typeface="Verdana"/>
                        <a:ea typeface="Verdana"/>
                        <a:cs typeface="Verdana"/>
                      </a:endParaRPr>
                    </a:p>
                  </a:txBody>
                  <a:tcPr marL="6350" marR="73025" marT="0" marB="635" anchor="ctr"/>
                </a:tc>
                <a:tc>
                  <a:txBody>
                    <a:bodyPr/>
                    <a:lstStyle/>
                    <a:p>
                      <a:pPr marL="0" marR="0" indent="0" algn="l">
                        <a:lnSpc>
                          <a:spcPct val="107000"/>
                        </a:lnSpc>
                        <a:spcBef>
                          <a:spcPts val="0"/>
                        </a:spcBef>
                        <a:spcAft>
                          <a:spcPts val="800"/>
                        </a:spcAft>
                      </a:pPr>
                      <a:r>
                        <a:rPr lang="en-US" sz="1100">
                          <a:effectLst/>
                        </a:rPr>
                        <a:t> </a:t>
                      </a:r>
                      <a:endParaRPr lang="en-US" sz="1000">
                        <a:solidFill>
                          <a:srgbClr val="000000"/>
                        </a:solidFill>
                        <a:effectLst/>
                        <a:latin typeface="Verdana"/>
                        <a:ea typeface="Verdana"/>
                        <a:cs typeface="Verdana"/>
                      </a:endParaRPr>
                    </a:p>
                  </a:txBody>
                  <a:tcPr marL="6350" marR="73025" marT="0" marB="635"/>
                </a:tc>
                <a:tc>
                  <a:txBody>
                    <a:bodyPr/>
                    <a:lstStyle/>
                    <a:p>
                      <a:pPr marL="13970" marR="0" indent="0" algn="l">
                        <a:lnSpc>
                          <a:spcPct val="107000"/>
                        </a:lnSpc>
                        <a:spcBef>
                          <a:spcPts val="0"/>
                        </a:spcBef>
                        <a:spcAft>
                          <a:spcPts val="0"/>
                        </a:spcAft>
                      </a:pPr>
                      <a:r>
                        <a:rPr lang="en-US" sz="1100">
                          <a:effectLst/>
                        </a:rPr>
                        <a:t>To </a:t>
                      </a:r>
                      <a:endParaRPr lang="en-US" sz="1000">
                        <a:solidFill>
                          <a:srgbClr val="000000"/>
                        </a:solidFill>
                        <a:effectLst/>
                        <a:latin typeface="Verdana"/>
                        <a:ea typeface="Verdana"/>
                        <a:cs typeface="Verdana"/>
                      </a:endParaRPr>
                    </a:p>
                  </a:txBody>
                  <a:tcPr marL="6350" marR="73025" marT="0" marB="635" anchor="ctr"/>
                </a:tc>
              </a:tr>
              <a:tr h="217170">
                <a:tc>
                  <a:txBody>
                    <a:bodyPr/>
                    <a:lstStyle/>
                    <a:p>
                      <a:pPr marL="74295" marR="0" indent="0" algn="ctr">
                        <a:lnSpc>
                          <a:spcPct val="107000"/>
                        </a:lnSpc>
                        <a:spcBef>
                          <a:spcPts val="0"/>
                        </a:spcBef>
                        <a:spcAft>
                          <a:spcPts val="0"/>
                        </a:spcAft>
                      </a:pPr>
                      <a:r>
                        <a:rPr lang="en-US" sz="1100">
                          <a:effectLst/>
                        </a:rPr>
                        <a:t>Float </a:t>
                      </a:r>
                      <a:endParaRPr lang="en-US" sz="1000">
                        <a:solidFill>
                          <a:srgbClr val="000000"/>
                        </a:solidFill>
                        <a:effectLst/>
                        <a:latin typeface="Verdana"/>
                        <a:ea typeface="Verdana"/>
                        <a:cs typeface="Verdana"/>
                      </a:endParaRPr>
                    </a:p>
                  </a:txBody>
                  <a:tcPr marL="6350" marR="73025" marT="0" marB="635" anchor="b"/>
                </a:tc>
                <a:tc>
                  <a:txBody>
                    <a:bodyPr/>
                    <a:lstStyle/>
                    <a:p>
                      <a:pPr marL="62230" marR="0" indent="0" algn="l">
                        <a:lnSpc>
                          <a:spcPct val="107000"/>
                        </a:lnSpc>
                        <a:spcBef>
                          <a:spcPts val="0"/>
                        </a:spcBef>
                        <a:spcAft>
                          <a:spcPts val="0"/>
                        </a:spcAft>
                      </a:pPr>
                      <a:r>
                        <a:rPr lang="en-US" sz="1100">
                          <a:effectLst/>
                        </a:rPr>
                        <a:t>-1.79E + 308 </a:t>
                      </a:r>
                      <a:endParaRPr lang="en-US" sz="1000">
                        <a:solidFill>
                          <a:srgbClr val="000000"/>
                        </a:solidFill>
                        <a:effectLst/>
                        <a:latin typeface="Verdana"/>
                        <a:ea typeface="Verdana"/>
                        <a:cs typeface="Verdana"/>
                      </a:endParaRPr>
                    </a:p>
                  </a:txBody>
                  <a:tcPr marL="6350" marR="73025" marT="0" marB="635" anchor="b"/>
                </a:tc>
                <a:tc>
                  <a:txBody>
                    <a:bodyPr/>
                    <a:lstStyle/>
                    <a:p>
                      <a:pPr marL="62230" marR="0" indent="0" algn="l">
                        <a:lnSpc>
                          <a:spcPct val="107000"/>
                        </a:lnSpc>
                        <a:spcBef>
                          <a:spcPts val="0"/>
                        </a:spcBef>
                        <a:spcAft>
                          <a:spcPts val="0"/>
                        </a:spcAft>
                      </a:pPr>
                      <a:r>
                        <a:rPr lang="en-US" sz="1100">
                          <a:effectLst/>
                        </a:rPr>
                        <a:t>1.79E + 308 </a:t>
                      </a:r>
                      <a:endParaRPr lang="en-US" sz="1000">
                        <a:solidFill>
                          <a:srgbClr val="000000"/>
                        </a:solidFill>
                        <a:effectLst/>
                        <a:latin typeface="Verdana"/>
                        <a:ea typeface="Verdana"/>
                        <a:cs typeface="Verdana"/>
                      </a:endParaRPr>
                    </a:p>
                  </a:txBody>
                  <a:tcPr marL="6350" marR="73025" marT="0" marB="635" anchor="b"/>
                </a:tc>
                <a:tc>
                  <a:txBody>
                    <a:bodyPr/>
                    <a:lstStyle/>
                    <a:p>
                      <a:pPr marL="0" marR="0" indent="0" algn="l">
                        <a:lnSpc>
                          <a:spcPct val="107000"/>
                        </a:lnSpc>
                        <a:spcBef>
                          <a:spcPts val="0"/>
                        </a:spcBef>
                        <a:spcAft>
                          <a:spcPts val="800"/>
                        </a:spcAft>
                      </a:pPr>
                      <a:r>
                        <a:rPr lang="en-US" sz="1100" dirty="0">
                          <a:effectLst/>
                        </a:rPr>
                        <a:t> </a:t>
                      </a:r>
                      <a:endParaRPr lang="en-US" sz="1000" dirty="0">
                        <a:solidFill>
                          <a:srgbClr val="000000"/>
                        </a:solidFill>
                        <a:effectLst/>
                        <a:latin typeface="Verdana"/>
                        <a:ea typeface="Verdana"/>
                        <a:cs typeface="Verdana"/>
                      </a:endParaRPr>
                    </a:p>
                  </a:txBody>
                  <a:tcPr marL="6350" marR="73025" marT="0" marB="635"/>
                </a:tc>
              </a:tr>
              <a:tr h="217805">
                <a:tc>
                  <a:txBody>
                    <a:bodyPr/>
                    <a:lstStyle/>
                    <a:p>
                      <a:pPr marL="73660" marR="0" indent="0" algn="ctr">
                        <a:lnSpc>
                          <a:spcPct val="107000"/>
                        </a:lnSpc>
                        <a:spcBef>
                          <a:spcPts val="0"/>
                        </a:spcBef>
                        <a:spcAft>
                          <a:spcPts val="0"/>
                        </a:spcAft>
                      </a:pPr>
                      <a:r>
                        <a:rPr lang="en-US" sz="1100">
                          <a:effectLst/>
                        </a:rPr>
                        <a:t>Real </a:t>
                      </a:r>
                      <a:endParaRPr lang="en-US" sz="1000">
                        <a:solidFill>
                          <a:srgbClr val="000000"/>
                        </a:solidFill>
                        <a:effectLst/>
                        <a:latin typeface="Verdana"/>
                        <a:ea typeface="Verdana"/>
                        <a:cs typeface="Verdana"/>
                      </a:endParaRPr>
                    </a:p>
                  </a:txBody>
                  <a:tcPr marL="6350" marR="73025" marT="0" marB="635" anchor="b"/>
                </a:tc>
                <a:tc>
                  <a:txBody>
                    <a:bodyPr/>
                    <a:lstStyle/>
                    <a:p>
                      <a:pPr marL="62230" marR="0" indent="0" algn="l">
                        <a:lnSpc>
                          <a:spcPct val="107000"/>
                        </a:lnSpc>
                        <a:spcBef>
                          <a:spcPts val="0"/>
                        </a:spcBef>
                        <a:spcAft>
                          <a:spcPts val="0"/>
                        </a:spcAft>
                      </a:pPr>
                      <a:r>
                        <a:rPr lang="en-US" sz="1100">
                          <a:effectLst/>
                        </a:rPr>
                        <a:t>-3.40E + 38 </a:t>
                      </a:r>
                      <a:endParaRPr lang="en-US" sz="1000">
                        <a:solidFill>
                          <a:srgbClr val="000000"/>
                        </a:solidFill>
                        <a:effectLst/>
                        <a:latin typeface="Verdana"/>
                        <a:ea typeface="Verdana"/>
                        <a:cs typeface="Verdana"/>
                      </a:endParaRPr>
                    </a:p>
                  </a:txBody>
                  <a:tcPr marL="6350" marR="73025" marT="0" marB="635" anchor="b"/>
                </a:tc>
                <a:tc>
                  <a:txBody>
                    <a:bodyPr/>
                    <a:lstStyle/>
                    <a:p>
                      <a:pPr marL="62230" marR="0" indent="0" algn="l">
                        <a:lnSpc>
                          <a:spcPct val="107000"/>
                        </a:lnSpc>
                        <a:spcBef>
                          <a:spcPts val="0"/>
                        </a:spcBef>
                        <a:spcAft>
                          <a:spcPts val="0"/>
                        </a:spcAft>
                      </a:pPr>
                      <a:r>
                        <a:rPr lang="en-US" sz="1100">
                          <a:effectLst/>
                        </a:rPr>
                        <a:t>3.40E + 38 </a:t>
                      </a:r>
                      <a:endParaRPr lang="en-US" sz="1000">
                        <a:solidFill>
                          <a:srgbClr val="000000"/>
                        </a:solidFill>
                        <a:effectLst/>
                        <a:latin typeface="Verdana"/>
                        <a:ea typeface="Verdana"/>
                        <a:cs typeface="Verdana"/>
                      </a:endParaRPr>
                    </a:p>
                  </a:txBody>
                  <a:tcPr marL="6350" marR="73025" marT="0" marB="635" anchor="b"/>
                </a:tc>
                <a:tc>
                  <a:txBody>
                    <a:bodyPr/>
                    <a:lstStyle/>
                    <a:p>
                      <a:pPr marL="0" marR="0" indent="0" algn="l">
                        <a:lnSpc>
                          <a:spcPct val="107000"/>
                        </a:lnSpc>
                        <a:spcBef>
                          <a:spcPts val="0"/>
                        </a:spcBef>
                        <a:spcAft>
                          <a:spcPts val="800"/>
                        </a:spcAft>
                      </a:pPr>
                      <a:r>
                        <a:rPr lang="en-US" sz="1100">
                          <a:effectLst/>
                        </a:rPr>
                        <a:t> </a:t>
                      </a:r>
                      <a:endParaRPr lang="en-US" sz="1000">
                        <a:solidFill>
                          <a:srgbClr val="000000"/>
                        </a:solidFill>
                        <a:effectLst/>
                        <a:latin typeface="Verdana"/>
                        <a:ea typeface="Verdana"/>
                        <a:cs typeface="Verdana"/>
                      </a:endParaRPr>
                    </a:p>
                  </a:txBody>
                  <a:tcPr marL="6350" marR="73025" marT="0" marB="635"/>
                </a:tc>
              </a:tr>
              <a:tr h="210820">
                <a:tc>
                  <a:txBody>
                    <a:bodyPr/>
                    <a:lstStyle/>
                    <a:p>
                      <a:pPr marL="0" marR="0" indent="0" algn="l">
                        <a:lnSpc>
                          <a:spcPct val="107000"/>
                        </a:lnSpc>
                        <a:spcBef>
                          <a:spcPts val="0"/>
                        </a:spcBef>
                        <a:spcAft>
                          <a:spcPts val="0"/>
                        </a:spcAft>
                      </a:pPr>
                      <a:r>
                        <a:rPr lang="en-US" sz="1100" dirty="0">
                          <a:effectLst/>
                        </a:rPr>
                        <a:t>  </a:t>
                      </a:r>
                      <a:endParaRPr lang="en-US" sz="1000" dirty="0">
                        <a:solidFill>
                          <a:srgbClr val="000000"/>
                        </a:solidFill>
                        <a:effectLst/>
                        <a:latin typeface="Verdana"/>
                        <a:ea typeface="Verdana"/>
                        <a:cs typeface="Verdana"/>
                      </a:endParaRPr>
                    </a:p>
                  </a:txBody>
                  <a:tcPr marL="6350" marR="73025" marT="0" marB="635" anchor="b"/>
                </a:tc>
                <a:tc>
                  <a:txBody>
                    <a:bodyPr/>
                    <a:lstStyle/>
                    <a:p>
                      <a:pPr marL="0" marR="0" indent="0" algn="l">
                        <a:lnSpc>
                          <a:spcPct val="107000"/>
                        </a:lnSpc>
                        <a:spcBef>
                          <a:spcPts val="0"/>
                        </a:spcBef>
                        <a:spcAft>
                          <a:spcPts val="800"/>
                        </a:spcAft>
                      </a:pPr>
                      <a:r>
                        <a:rPr lang="en-US" sz="1100" dirty="0">
                          <a:effectLst/>
                        </a:rPr>
                        <a:t> </a:t>
                      </a:r>
                      <a:endParaRPr lang="en-US" sz="1000" dirty="0">
                        <a:solidFill>
                          <a:srgbClr val="000000"/>
                        </a:solidFill>
                        <a:effectLst/>
                        <a:latin typeface="Verdana"/>
                        <a:ea typeface="Verdana"/>
                        <a:cs typeface="Verdana"/>
                      </a:endParaRPr>
                    </a:p>
                  </a:txBody>
                  <a:tcPr marL="6350" marR="73025" marT="0" marB="635"/>
                </a:tc>
                <a:tc>
                  <a:txBody>
                    <a:bodyPr/>
                    <a:lstStyle/>
                    <a:p>
                      <a:pPr marL="0" marR="0" indent="0" algn="l">
                        <a:lnSpc>
                          <a:spcPct val="107000"/>
                        </a:lnSpc>
                        <a:spcBef>
                          <a:spcPts val="0"/>
                        </a:spcBef>
                        <a:spcAft>
                          <a:spcPts val="800"/>
                        </a:spcAft>
                      </a:pPr>
                      <a:r>
                        <a:rPr lang="en-US" sz="1100">
                          <a:effectLst/>
                        </a:rPr>
                        <a:t> </a:t>
                      </a:r>
                      <a:endParaRPr lang="en-US" sz="1000">
                        <a:solidFill>
                          <a:srgbClr val="000000"/>
                        </a:solidFill>
                        <a:effectLst/>
                        <a:latin typeface="Verdana"/>
                        <a:ea typeface="Verdana"/>
                        <a:cs typeface="Verdana"/>
                      </a:endParaRPr>
                    </a:p>
                  </a:txBody>
                  <a:tcPr marL="6350" marR="73025" marT="0" marB="635"/>
                </a:tc>
                <a:tc>
                  <a:txBody>
                    <a:bodyPr/>
                    <a:lstStyle/>
                    <a:p>
                      <a:pPr marL="0" marR="0" indent="0" algn="l">
                        <a:lnSpc>
                          <a:spcPct val="107000"/>
                        </a:lnSpc>
                        <a:spcBef>
                          <a:spcPts val="0"/>
                        </a:spcBef>
                        <a:spcAft>
                          <a:spcPts val="800"/>
                        </a:spcAft>
                      </a:pPr>
                      <a:r>
                        <a:rPr lang="en-US" sz="1100" dirty="0">
                          <a:effectLst/>
                        </a:rPr>
                        <a:t> </a:t>
                      </a:r>
                      <a:endParaRPr lang="en-US" sz="1000" dirty="0">
                        <a:solidFill>
                          <a:srgbClr val="000000"/>
                        </a:solidFill>
                        <a:effectLst/>
                        <a:latin typeface="Verdana"/>
                        <a:ea typeface="Verdana"/>
                        <a:cs typeface="Verdana"/>
                      </a:endParaRPr>
                    </a:p>
                  </a:txBody>
                  <a:tcPr marL="6350" marR="73025" marT="0" marB="635"/>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51466384"/>
              </p:ext>
            </p:extLst>
          </p:nvPr>
        </p:nvGraphicFramePr>
        <p:xfrm>
          <a:off x="1188721" y="3627120"/>
          <a:ext cx="7857688" cy="2123440"/>
        </p:xfrm>
        <a:graphic>
          <a:graphicData uri="http://schemas.openxmlformats.org/drawingml/2006/table">
            <a:tbl>
              <a:tblPr firstRow="1" firstCol="1" bandRow="1">
                <a:tableStyleId>{5C22544A-7EE6-4342-B048-85BDC9FD1C3A}</a:tableStyleId>
              </a:tblPr>
              <a:tblGrid>
                <a:gridCol w="3970276"/>
                <a:gridCol w="1927809"/>
                <a:gridCol w="128485"/>
                <a:gridCol w="1831118"/>
              </a:tblGrid>
              <a:tr h="392084">
                <a:tc>
                  <a:txBody>
                    <a:bodyPr/>
                    <a:lstStyle/>
                    <a:p>
                      <a:pPr marL="0" marR="62230" indent="0" algn="ctr">
                        <a:lnSpc>
                          <a:spcPct val="110000"/>
                        </a:lnSpc>
                        <a:spcBef>
                          <a:spcPts val="0"/>
                        </a:spcBef>
                        <a:spcAft>
                          <a:spcPts val="0"/>
                        </a:spcAft>
                      </a:pPr>
                      <a:r>
                        <a:rPr lang="en-US" sz="1100" dirty="0">
                          <a:effectLst/>
                        </a:rPr>
                        <a:t>Type </a:t>
                      </a:r>
                      <a:endParaRPr lang="en-US" sz="1000" dirty="0">
                        <a:solidFill>
                          <a:srgbClr val="000000"/>
                        </a:solidFill>
                        <a:effectLst/>
                        <a:latin typeface="Verdana"/>
                        <a:ea typeface="Verdana"/>
                        <a:cs typeface="Verdana"/>
                      </a:endParaRPr>
                    </a:p>
                  </a:txBody>
                  <a:tcPr marL="68580" marR="68580" marT="0" marB="0"/>
                </a:tc>
                <a:tc>
                  <a:txBody>
                    <a:bodyPr/>
                    <a:lstStyle/>
                    <a:p>
                      <a:pPr marL="0" marR="60960" indent="0" algn="ctr">
                        <a:lnSpc>
                          <a:spcPct val="110000"/>
                        </a:lnSpc>
                        <a:spcBef>
                          <a:spcPts val="0"/>
                        </a:spcBef>
                        <a:spcAft>
                          <a:spcPts val="0"/>
                        </a:spcAft>
                      </a:pPr>
                      <a:r>
                        <a:rPr lang="en-US" sz="1100">
                          <a:effectLst/>
                        </a:rPr>
                        <a:t>From </a:t>
                      </a:r>
                      <a:endParaRPr lang="en-US" sz="1000">
                        <a:solidFill>
                          <a:srgbClr val="000000"/>
                        </a:solidFill>
                        <a:effectLst/>
                        <a:latin typeface="Verdana"/>
                        <a:ea typeface="Verdana"/>
                        <a:cs typeface="Verdana"/>
                      </a:endParaRPr>
                    </a:p>
                  </a:txBody>
                  <a:tcPr marL="68580" marR="68580" marT="0" marB="0"/>
                </a:tc>
                <a:tc gridSpan="2">
                  <a:txBody>
                    <a:bodyPr/>
                    <a:lstStyle/>
                    <a:p>
                      <a:pPr marL="0" marR="60325" indent="0" algn="ctr">
                        <a:lnSpc>
                          <a:spcPct val="110000"/>
                        </a:lnSpc>
                        <a:spcBef>
                          <a:spcPts val="0"/>
                        </a:spcBef>
                        <a:spcAft>
                          <a:spcPts val="0"/>
                        </a:spcAft>
                      </a:pPr>
                      <a:r>
                        <a:rPr lang="en-US" sz="1100">
                          <a:effectLst/>
                        </a:rPr>
                        <a:t>To </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r>
              <a:tr h="264178">
                <a:tc>
                  <a:txBody>
                    <a:bodyPr/>
                    <a:lstStyle/>
                    <a:p>
                      <a:pPr marL="0" marR="66040" indent="0" algn="l">
                        <a:lnSpc>
                          <a:spcPct val="110000"/>
                        </a:lnSpc>
                        <a:spcBef>
                          <a:spcPts val="0"/>
                        </a:spcBef>
                        <a:spcAft>
                          <a:spcPts val="0"/>
                        </a:spcAft>
                      </a:pPr>
                      <a:r>
                        <a:rPr lang="en-US" sz="1100">
                          <a:effectLst/>
                        </a:rPr>
                        <a:t>datetime (3.33 milliseconds accuracy) </a:t>
                      </a:r>
                      <a:endParaRPr lang="en-US" sz="1000">
                        <a:solidFill>
                          <a:srgbClr val="000000"/>
                        </a:solidFill>
                        <a:effectLst/>
                        <a:latin typeface="Verdana"/>
                        <a:ea typeface="Verdana"/>
                        <a:cs typeface="Verdana"/>
                      </a:endParaRPr>
                    </a:p>
                  </a:txBody>
                  <a:tcPr marL="68580" marR="68580" marT="0" marB="0"/>
                </a:tc>
                <a:tc>
                  <a:txBody>
                    <a:bodyPr/>
                    <a:lstStyle/>
                    <a:p>
                      <a:pPr marL="0" marR="0" indent="0" algn="ctr">
                        <a:lnSpc>
                          <a:spcPct val="110000"/>
                        </a:lnSpc>
                        <a:spcBef>
                          <a:spcPts val="0"/>
                        </a:spcBef>
                        <a:spcAft>
                          <a:spcPts val="0"/>
                        </a:spcAft>
                      </a:pPr>
                      <a:r>
                        <a:rPr lang="en-US" sz="1100">
                          <a:effectLst/>
                        </a:rPr>
                        <a:t>Jan 1, 1753</a:t>
                      </a:r>
                      <a:endParaRPr lang="en-US" sz="1000">
                        <a:solidFill>
                          <a:srgbClr val="000000"/>
                        </a:solidFill>
                        <a:effectLst/>
                        <a:latin typeface="Verdana"/>
                        <a:ea typeface="Verdana"/>
                        <a:cs typeface="Verdana"/>
                      </a:endParaRPr>
                    </a:p>
                  </a:txBody>
                  <a:tcPr marL="68580" marR="68580" marT="0" marB="0"/>
                </a:tc>
                <a:tc gridSpan="2">
                  <a:txBody>
                    <a:bodyPr/>
                    <a:lstStyle/>
                    <a:p>
                      <a:pPr marL="0" marR="0" indent="0" algn="ctr">
                        <a:lnSpc>
                          <a:spcPct val="110000"/>
                        </a:lnSpc>
                        <a:spcBef>
                          <a:spcPts val="0"/>
                        </a:spcBef>
                        <a:spcAft>
                          <a:spcPts val="0"/>
                        </a:spcAft>
                        <a:tabLst>
                          <a:tab pos="1226185" algn="ctr"/>
                        </a:tabLst>
                      </a:pPr>
                      <a:r>
                        <a:rPr lang="en-US" sz="1100">
                          <a:effectLst/>
                        </a:rPr>
                        <a:t>Dec 31, 9999</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r>
              <a:tr h="264178">
                <a:tc>
                  <a:txBody>
                    <a:bodyPr/>
                    <a:lstStyle/>
                    <a:p>
                      <a:pPr marL="0" marR="0" indent="0" algn="l">
                        <a:lnSpc>
                          <a:spcPct val="110000"/>
                        </a:lnSpc>
                        <a:spcBef>
                          <a:spcPts val="0"/>
                        </a:spcBef>
                        <a:spcAft>
                          <a:spcPts val="0"/>
                        </a:spcAft>
                      </a:pPr>
                      <a:r>
                        <a:rPr lang="en-US" sz="1100" dirty="0" err="1">
                          <a:effectLst/>
                        </a:rPr>
                        <a:t>smalldatetime</a:t>
                      </a:r>
                      <a:r>
                        <a:rPr lang="en-US" sz="1100" dirty="0">
                          <a:effectLst/>
                        </a:rPr>
                        <a:t> (1 minute accuracy) </a:t>
                      </a:r>
                      <a:endParaRPr lang="en-US" sz="1000" dirty="0">
                        <a:solidFill>
                          <a:srgbClr val="000000"/>
                        </a:solidFill>
                        <a:effectLst/>
                        <a:latin typeface="Verdana"/>
                        <a:ea typeface="Verdana"/>
                        <a:cs typeface="Verdana"/>
                      </a:endParaRPr>
                    </a:p>
                  </a:txBody>
                  <a:tcPr marL="68580" marR="68580" marT="0" marB="0"/>
                </a:tc>
                <a:tc gridSpan="2">
                  <a:txBody>
                    <a:bodyPr/>
                    <a:lstStyle/>
                    <a:p>
                      <a:pPr marL="61595" marR="0" indent="0" algn="ctr">
                        <a:lnSpc>
                          <a:spcPct val="110000"/>
                        </a:lnSpc>
                        <a:spcBef>
                          <a:spcPts val="0"/>
                        </a:spcBef>
                        <a:spcAft>
                          <a:spcPts val="0"/>
                        </a:spcAft>
                      </a:pPr>
                      <a:r>
                        <a:rPr lang="en-US" sz="1100">
                          <a:effectLst/>
                        </a:rPr>
                        <a:t>Jan 1, 1900</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c>
                  <a:txBody>
                    <a:bodyPr/>
                    <a:lstStyle/>
                    <a:p>
                      <a:pPr marL="61595" marR="0" indent="0" algn="ctr">
                        <a:lnSpc>
                          <a:spcPct val="110000"/>
                        </a:lnSpc>
                        <a:spcBef>
                          <a:spcPts val="0"/>
                        </a:spcBef>
                        <a:spcAft>
                          <a:spcPts val="0"/>
                        </a:spcAft>
                      </a:pPr>
                      <a:r>
                        <a:rPr lang="en-US" sz="1100">
                          <a:effectLst/>
                        </a:rPr>
                        <a:t>Jun 6, 2079</a:t>
                      </a:r>
                      <a:endParaRPr lang="en-US" sz="1000">
                        <a:solidFill>
                          <a:srgbClr val="000000"/>
                        </a:solidFill>
                        <a:effectLst/>
                        <a:latin typeface="Verdana"/>
                        <a:ea typeface="Verdana"/>
                        <a:cs typeface="Verdana"/>
                      </a:endParaRPr>
                    </a:p>
                  </a:txBody>
                  <a:tcPr marL="68580" marR="68580" marT="0" marB="0"/>
                </a:tc>
              </a:tr>
              <a:tr h="302024">
                <a:tc>
                  <a:txBody>
                    <a:bodyPr/>
                    <a:lstStyle/>
                    <a:p>
                      <a:pPr marL="0" marR="0" indent="0" algn="l">
                        <a:lnSpc>
                          <a:spcPct val="110000"/>
                        </a:lnSpc>
                        <a:spcBef>
                          <a:spcPts val="0"/>
                        </a:spcBef>
                        <a:spcAft>
                          <a:spcPts val="0"/>
                        </a:spcAft>
                      </a:pPr>
                      <a:r>
                        <a:rPr lang="en-US" sz="1100">
                          <a:effectLst/>
                        </a:rPr>
                        <a:t>date (1 day accuracy) </a:t>
                      </a:r>
                      <a:endParaRPr lang="en-US" sz="1000">
                        <a:solidFill>
                          <a:srgbClr val="000000"/>
                        </a:solidFill>
                        <a:effectLst/>
                        <a:latin typeface="Verdana"/>
                        <a:ea typeface="Verdana"/>
                        <a:cs typeface="Verdana"/>
                      </a:endParaRPr>
                    </a:p>
                  </a:txBody>
                  <a:tcPr marL="68580" marR="68580" marT="0" marB="0"/>
                </a:tc>
                <a:tc gridSpan="2">
                  <a:txBody>
                    <a:bodyPr/>
                    <a:lstStyle/>
                    <a:p>
                      <a:pPr marL="61595" marR="0" indent="0" algn="ctr">
                        <a:lnSpc>
                          <a:spcPct val="110000"/>
                        </a:lnSpc>
                        <a:spcBef>
                          <a:spcPts val="0"/>
                        </a:spcBef>
                        <a:spcAft>
                          <a:spcPts val="0"/>
                        </a:spcAft>
                      </a:pPr>
                      <a:r>
                        <a:rPr lang="en-US" sz="1100">
                          <a:effectLst/>
                        </a:rPr>
                        <a:t>Jan 1, 0001</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c>
                  <a:txBody>
                    <a:bodyPr/>
                    <a:lstStyle/>
                    <a:p>
                      <a:pPr marL="61595" marR="0" indent="0" algn="ctr">
                        <a:lnSpc>
                          <a:spcPct val="110000"/>
                        </a:lnSpc>
                        <a:spcBef>
                          <a:spcPts val="0"/>
                        </a:spcBef>
                        <a:spcAft>
                          <a:spcPts val="0"/>
                        </a:spcAft>
                      </a:pPr>
                      <a:r>
                        <a:rPr lang="en-US" sz="1100">
                          <a:effectLst/>
                        </a:rPr>
                        <a:t>Dec 31, 9999</a:t>
                      </a:r>
                      <a:endParaRPr lang="en-US" sz="1000">
                        <a:solidFill>
                          <a:srgbClr val="000000"/>
                        </a:solidFill>
                        <a:effectLst/>
                        <a:latin typeface="Verdana"/>
                        <a:ea typeface="Verdana"/>
                        <a:cs typeface="Verdana"/>
                      </a:endParaRPr>
                    </a:p>
                  </a:txBody>
                  <a:tcPr marL="68580" marR="68580" marT="0" marB="0"/>
                </a:tc>
              </a:tr>
              <a:tr h="318399">
                <a:tc>
                  <a:txBody>
                    <a:bodyPr/>
                    <a:lstStyle/>
                    <a:p>
                      <a:pPr marL="0" marR="0" indent="0" algn="l">
                        <a:lnSpc>
                          <a:spcPct val="110000"/>
                        </a:lnSpc>
                        <a:spcBef>
                          <a:spcPts val="0"/>
                        </a:spcBef>
                        <a:spcAft>
                          <a:spcPts val="0"/>
                        </a:spcAft>
                      </a:pPr>
                      <a:r>
                        <a:rPr lang="en-US" sz="1100">
                          <a:effectLst/>
                        </a:rPr>
                        <a:t>datetimeoffset (100 nanoseconds accuracy) </a:t>
                      </a:r>
                      <a:endParaRPr lang="en-US" sz="1000">
                        <a:solidFill>
                          <a:srgbClr val="000000"/>
                        </a:solidFill>
                        <a:effectLst/>
                        <a:latin typeface="Verdana"/>
                        <a:ea typeface="Verdana"/>
                        <a:cs typeface="Verdana"/>
                      </a:endParaRPr>
                    </a:p>
                  </a:txBody>
                  <a:tcPr marL="68580" marR="68580" marT="0" marB="0"/>
                </a:tc>
                <a:tc gridSpan="2">
                  <a:txBody>
                    <a:bodyPr/>
                    <a:lstStyle/>
                    <a:p>
                      <a:pPr marL="61595" marR="0" indent="0" algn="ctr">
                        <a:lnSpc>
                          <a:spcPct val="110000"/>
                        </a:lnSpc>
                        <a:spcBef>
                          <a:spcPts val="0"/>
                        </a:spcBef>
                        <a:spcAft>
                          <a:spcPts val="0"/>
                        </a:spcAft>
                      </a:pPr>
                      <a:r>
                        <a:rPr lang="en-US" sz="1100">
                          <a:effectLst/>
                        </a:rPr>
                        <a:t>Jan 1, 0001</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c>
                  <a:txBody>
                    <a:bodyPr/>
                    <a:lstStyle/>
                    <a:p>
                      <a:pPr marL="61595" marR="0" indent="0" algn="ctr">
                        <a:lnSpc>
                          <a:spcPct val="110000"/>
                        </a:lnSpc>
                        <a:spcBef>
                          <a:spcPts val="0"/>
                        </a:spcBef>
                        <a:spcAft>
                          <a:spcPts val="0"/>
                        </a:spcAft>
                      </a:pPr>
                      <a:r>
                        <a:rPr lang="en-US" sz="1100">
                          <a:effectLst/>
                        </a:rPr>
                        <a:t>Dec 31, 9999</a:t>
                      </a:r>
                      <a:endParaRPr lang="en-US" sz="1000">
                        <a:solidFill>
                          <a:srgbClr val="000000"/>
                        </a:solidFill>
                        <a:effectLst/>
                        <a:latin typeface="Verdana"/>
                        <a:ea typeface="Verdana"/>
                        <a:cs typeface="Verdana"/>
                      </a:endParaRPr>
                    </a:p>
                  </a:txBody>
                  <a:tcPr marL="68580" marR="68580" marT="0" marB="0"/>
                </a:tc>
              </a:tr>
              <a:tr h="264178">
                <a:tc>
                  <a:txBody>
                    <a:bodyPr/>
                    <a:lstStyle/>
                    <a:p>
                      <a:pPr marL="0" marR="0" indent="0" algn="l">
                        <a:lnSpc>
                          <a:spcPct val="110000"/>
                        </a:lnSpc>
                        <a:spcBef>
                          <a:spcPts val="0"/>
                        </a:spcBef>
                        <a:spcAft>
                          <a:spcPts val="0"/>
                        </a:spcAft>
                      </a:pPr>
                      <a:r>
                        <a:rPr lang="en-US" sz="1100">
                          <a:effectLst/>
                        </a:rPr>
                        <a:t>datetime2 (100 nanoseconds accuracy) </a:t>
                      </a:r>
                      <a:endParaRPr lang="en-US" sz="1000">
                        <a:solidFill>
                          <a:srgbClr val="000000"/>
                        </a:solidFill>
                        <a:effectLst/>
                        <a:latin typeface="Verdana"/>
                        <a:ea typeface="Verdana"/>
                        <a:cs typeface="Verdana"/>
                      </a:endParaRPr>
                    </a:p>
                  </a:txBody>
                  <a:tcPr marL="68580" marR="68580" marT="0" marB="0"/>
                </a:tc>
                <a:tc gridSpan="2">
                  <a:txBody>
                    <a:bodyPr/>
                    <a:lstStyle/>
                    <a:p>
                      <a:pPr marL="61595" marR="0" indent="0" algn="ctr">
                        <a:lnSpc>
                          <a:spcPct val="110000"/>
                        </a:lnSpc>
                        <a:spcBef>
                          <a:spcPts val="0"/>
                        </a:spcBef>
                        <a:spcAft>
                          <a:spcPts val="0"/>
                        </a:spcAft>
                      </a:pPr>
                      <a:r>
                        <a:rPr lang="en-US" sz="1100">
                          <a:effectLst/>
                        </a:rPr>
                        <a:t>Jan 1, 0001</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c>
                  <a:txBody>
                    <a:bodyPr/>
                    <a:lstStyle/>
                    <a:p>
                      <a:pPr marL="61595" marR="0" indent="0" algn="ctr">
                        <a:lnSpc>
                          <a:spcPct val="110000"/>
                        </a:lnSpc>
                        <a:spcBef>
                          <a:spcPts val="0"/>
                        </a:spcBef>
                        <a:spcAft>
                          <a:spcPts val="0"/>
                        </a:spcAft>
                      </a:pPr>
                      <a:r>
                        <a:rPr lang="en-US" sz="1100">
                          <a:effectLst/>
                        </a:rPr>
                        <a:t>Dec 31, 9999</a:t>
                      </a:r>
                      <a:endParaRPr lang="en-US" sz="1000">
                        <a:solidFill>
                          <a:srgbClr val="000000"/>
                        </a:solidFill>
                        <a:effectLst/>
                        <a:latin typeface="Verdana"/>
                        <a:ea typeface="Verdana"/>
                        <a:cs typeface="Verdana"/>
                      </a:endParaRPr>
                    </a:p>
                  </a:txBody>
                  <a:tcPr marL="68580" marR="68580" marT="0" marB="0"/>
                </a:tc>
              </a:tr>
              <a:tr h="318399">
                <a:tc>
                  <a:txBody>
                    <a:bodyPr/>
                    <a:lstStyle/>
                    <a:p>
                      <a:pPr marL="0" marR="0" indent="0" algn="l">
                        <a:lnSpc>
                          <a:spcPct val="110000"/>
                        </a:lnSpc>
                        <a:spcBef>
                          <a:spcPts val="0"/>
                        </a:spcBef>
                        <a:spcAft>
                          <a:spcPts val="0"/>
                        </a:spcAft>
                      </a:pPr>
                      <a:r>
                        <a:rPr lang="en-US" sz="1100">
                          <a:effectLst/>
                        </a:rPr>
                        <a:t>time (100 nanoseconds accuracy) </a:t>
                      </a:r>
                      <a:endParaRPr lang="en-US" sz="1000">
                        <a:solidFill>
                          <a:srgbClr val="000000"/>
                        </a:solidFill>
                        <a:effectLst/>
                        <a:latin typeface="Verdana"/>
                        <a:ea typeface="Verdana"/>
                        <a:cs typeface="Verdana"/>
                      </a:endParaRPr>
                    </a:p>
                  </a:txBody>
                  <a:tcPr marL="68580" marR="68580" marT="0" marB="0"/>
                </a:tc>
                <a:tc gridSpan="2">
                  <a:txBody>
                    <a:bodyPr/>
                    <a:lstStyle/>
                    <a:p>
                      <a:pPr marL="61595" marR="0" indent="0" algn="ctr">
                        <a:lnSpc>
                          <a:spcPct val="110000"/>
                        </a:lnSpc>
                        <a:spcBef>
                          <a:spcPts val="0"/>
                        </a:spcBef>
                        <a:spcAft>
                          <a:spcPts val="0"/>
                        </a:spcAft>
                      </a:pPr>
                      <a:r>
                        <a:rPr lang="en-US" sz="1100">
                          <a:effectLst/>
                        </a:rPr>
                        <a:t>00:00:00.0000000</a:t>
                      </a:r>
                      <a:endParaRPr lang="en-US" sz="1000">
                        <a:solidFill>
                          <a:srgbClr val="000000"/>
                        </a:solidFill>
                        <a:effectLst/>
                        <a:latin typeface="Verdana"/>
                        <a:ea typeface="Verdana"/>
                        <a:cs typeface="Verdana"/>
                      </a:endParaRPr>
                    </a:p>
                  </a:txBody>
                  <a:tcPr marL="68580" marR="68580" marT="0" marB="0"/>
                </a:tc>
                <a:tc hMerge="1">
                  <a:txBody>
                    <a:bodyPr/>
                    <a:lstStyle/>
                    <a:p>
                      <a:endParaRPr lang="en-US"/>
                    </a:p>
                  </a:txBody>
                  <a:tcPr/>
                </a:tc>
                <a:tc>
                  <a:txBody>
                    <a:bodyPr/>
                    <a:lstStyle/>
                    <a:p>
                      <a:pPr marL="61595" marR="0" indent="0" algn="ctr">
                        <a:lnSpc>
                          <a:spcPct val="110000"/>
                        </a:lnSpc>
                        <a:spcBef>
                          <a:spcPts val="0"/>
                        </a:spcBef>
                        <a:spcAft>
                          <a:spcPts val="0"/>
                        </a:spcAft>
                      </a:pPr>
                      <a:r>
                        <a:rPr lang="en-US" sz="1100" dirty="0">
                          <a:effectLst/>
                        </a:rPr>
                        <a:t>23:59:59.9999999</a:t>
                      </a:r>
                      <a:endParaRPr lang="en-US" sz="1000" dirty="0">
                        <a:solidFill>
                          <a:srgbClr val="000000"/>
                        </a:solidFill>
                        <a:effectLst/>
                        <a:latin typeface="Verdana"/>
                        <a:ea typeface="Verdana"/>
                        <a:cs typeface="Verdana"/>
                      </a:endParaRPr>
                    </a:p>
                  </a:txBody>
                  <a:tcPr marL="68580" marR="68580" marT="0" marB="0"/>
                </a:tc>
              </a:tr>
            </a:tbl>
          </a:graphicData>
        </a:graphic>
      </p:graphicFrame>
    </p:spTree>
    <p:extLst>
      <p:ext uri="{BB962C8B-B14F-4D97-AF65-F5344CB8AC3E}">
        <p14:creationId xmlns:p14="http://schemas.microsoft.com/office/powerpoint/2010/main" val="399680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407084"/>
            <a:ext cx="10515600" cy="5450916"/>
          </a:xfrm>
        </p:spPr>
        <p:txBody>
          <a:bodyPr>
            <a:normAutofit/>
          </a:bodyPr>
          <a:lstStyle/>
          <a:p>
            <a:r>
              <a:rPr lang="en-US" b="1" dirty="0"/>
              <a:t>Character </a:t>
            </a:r>
            <a:r>
              <a:rPr lang="en-US" b="1" dirty="0" smtClean="0"/>
              <a:t>Strings</a:t>
            </a:r>
          </a:p>
          <a:p>
            <a:endParaRPr lang="en-US" b="1" dirty="0"/>
          </a:p>
          <a:p>
            <a:endParaRPr lang="en-US" b="1" dirty="0" smtClean="0"/>
          </a:p>
          <a:p>
            <a:endParaRPr lang="en-US" b="1" dirty="0"/>
          </a:p>
          <a:p>
            <a:endParaRPr lang="en-US" b="1" dirty="0" smtClean="0"/>
          </a:p>
          <a:p>
            <a:r>
              <a:rPr lang="en-US" b="1" dirty="0"/>
              <a:t>Unicode Character Strings </a:t>
            </a:r>
          </a:p>
          <a:p>
            <a:endParaRPr lang="en-US" b="1" dirty="0"/>
          </a:p>
          <a:p>
            <a:pPr marL="0" lvl="0" indent="0">
              <a:buNone/>
            </a:pPr>
            <a:endParaRPr lang="en-US" i="1" dirty="0" smtClean="0"/>
          </a:p>
          <a:p>
            <a:pPr marL="0" lvl="0" indent="0">
              <a:buNone/>
            </a:pPr>
            <a:endParaRPr lang="en-US" i="1" dirty="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a:solidFill>
                  <a:schemeClr val="bg1"/>
                </a:solidFill>
              </a:rPr>
              <a:t>Data Type:</a:t>
            </a: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298108523"/>
              </p:ext>
            </p:extLst>
          </p:nvPr>
        </p:nvGraphicFramePr>
        <p:xfrm>
          <a:off x="1288256" y="1901381"/>
          <a:ext cx="6301264" cy="1704975"/>
        </p:xfrm>
        <a:graphic>
          <a:graphicData uri="http://schemas.openxmlformats.org/drawingml/2006/table">
            <a:tbl>
              <a:tblPr firstRow="1" firstCol="1" bandRow="1">
                <a:tableStyleId>{5C22544A-7EE6-4342-B048-85BDC9FD1C3A}</a:tableStyleId>
              </a:tblPr>
              <a:tblGrid>
                <a:gridCol w="1029466"/>
                <a:gridCol w="5271798"/>
              </a:tblGrid>
              <a:tr h="424180">
                <a:tc>
                  <a:txBody>
                    <a:bodyPr/>
                    <a:lstStyle/>
                    <a:p>
                      <a:pPr marL="35560" marR="0" indent="0" algn="ctr">
                        <a:lnSpc>
                          <a:spcPct val="110000"/>
                        </a:lnSpc>
                        <a:spcBef>
                          <a:spcPts val="0"/>
                        </a:spcBef>
                        <a:spcAft>
                          <a:spcPts val="0"/>
                        </a:spcAft>
                      </a:pPr>
                      <a:r>
                        <a:rPr lang="en-US" sz="1100" dirty="0">
                          <a:effectLst/>
                        </a:rPr>
                        <a:t>Type </a:t>
                      </a:r>
                      <a:endParaRPr lang="en-US" sz="1000" dirty="0">
                        <a:solidFill>
                          <a:srgbClr val="000000"/>
                        </a:solidFill>
                        <a:effectLst/>
                        <a:latin typeface="Verdana"/>
                        <a:ea typeface="Verdana"/>
                        <a:cs typeface="Verdana"/>
                      </a:endParaRPr>
                    </a:p>
                  </a:txBody>
                  <a:tcPr marL="6350" marR="33655" marT="69215" marB="2540" anchor="b"/>
                </a:tc>
                <a:tc>
                  <a:txBody>
                    <a:bodyPr/>
                    <a:lstStyle/>
                    <a:p>
                      <a:pPr marL="16510" marR="0" indent="0" algn="ctr">
                        <a:lnSpc>
                          <a:spcPct val="110000"/>
                        </a:lnSpc>
                        <a:spcBef>
                          <a:spcPts val="0"/>
                        </a:spcBef>
                        <a:spcAft>
                          <a:spcPts val="0"/>
                        </a:spcAft>
                      </a:pPr>
                      <a:r>
                        <a:rPr lang="en-US" sz="1100" dirty="0">
                          <a:effectLst/>
                        </a:rPr>
                        <a:t>Description </a:t>
                      </a:r>
                      <a:endParaRPr lang="en-US" sz="1000" dirty="0">
                        <a:solidFill>
                          <a:srgbClr val="000000"/>
                        </a:solidFill>
                        <a:effectLst/>
                        <a:latin typeface="Verdana"/>
                        <a:ea typeface="Verdana"/>
                        <a:cs typeface="Verdana"/>
                      </a:endParaRPr>
                    </a:p>
                  </a:txBody>
                  <a:tcPr marL="6350" marR="33655" marT="69215" marB="2540" anchor="b"/>
                </a:tc>
              </a:tr>
              <a:tr h="158750">
                <a:tc>
                  <a:txBody>
                    <a:bodyPr/>
                    <a:lstStyle/>
                    <a:p>
                      <a:pPr marL="34290" marR="0" indent="0" algn="ctr">
                        <a:lnSpc>
                          <a:spcPct val="110000"/>
                        </a:lnSpc>
                        <a:spcBef>
                          <a:spcPts val="0"/>
                        </a:spcBef>
                        <a:spcAft>
                          <a:spcPts val="0"/>
                        </a:spcAft>
                      </a:pPr>
                      <a:r>
                        <a:rPr lang="en-US" sz="1100">
                          <a:effectLst/>
                        </a:rPr>
                        <a:t>char </a:t>
                      </a:r>
                      <a:endParaRPr lang="en-US" sz="1000">
                        <a:solidFill>
                          <a:srgbClr val="000000"/>
                        </a:solidFill>
                        <a:effectLst/>
                        <a:latin typeface="Verdana"/>
                        <a:ea typeface="Verdana"/>
                        <a:cs typeface="Verdana"/>
                      </a:endParaRPr>
                    </a:p>
                  </a:txBody>
                  <a:tcPr marL="6350" marR="33655" marT="69215" marB="2540" anchor="ctr"/>
                </a:tc>
                <a:tc>
                  <a:txBody>
                    <a:bodyPr/>
                    <a:lstStyle/>
                    <a:p>
                      <a:pPr marL="62230" marR="0" indent="0" algn="l">
                        <a:lnSpc>
                          <a:spcPct val="110000"/>
                        </a:lnSpc>
                        <a:spcBef>
                          <a:spcPts val="0"/>
                        </a:spcBef>
                        <a:spcAft>
                          <a:spcPts val="0"/>
                        </a:spcAft>
                      </a:pPr>
                      <a:r>
                        <a:rPr lang="en-US" sz="1100">
                          <a:effectLst/>
                        </a:rPr>
                        <a:t>Fixed-length non-Unicode character data with a maximum length of 8,000 characters. </a:t>
                      </a:r>
                      <a:endParaRPr lang="en-US" sz="1000">
                        <a:solidFill>
                          <a:srgbClr val="000000"/>
                        </a:solidFill>
                        <a:effectLst/>
                        <a:latin typeface="Verdana"/>
                        <a:ea typeface="Verdana"/>
                        <a:cs typeface="Verdana"/>
                      </a:endParaRPr>
                    </a:p>
                  </a:txBody>
                  <a:tcPr marL="6350" marR="33655" marT="69215" marB="2540"/>
                </a:tc>
              </a:tr>
              <a:tr h="147320">
                <a:tc>
                  <a:txBody>
                    <a:bodyPr/>
                    <a:lstStyle/>
                    <a:p>
                      <a:pPr marL="106680" marR="0" indent="0" algn="l">
                        <a:lnSpc>
                          <a:spcPct val="110000"/>
                        </a:lnSpc>
                        <a:spcBef>
                          <a:spcPts val="0"/>
                        </a:spcBef>
                        <a:spcAft>
                          <a:spcPts val="0"/>
                        </a:spcAft>
                      </a:pPr>
                      <a:r>
                        <a:rPr lang="en-US" sz="1100">
                          <a:effectLst/>
                        </a:rPr>
                        <a:t>varchar </a:t>
                      </a:r>
                      <a:endParaRPr lang="en-US" sz="1000">
                        <a:solidFill>
                          <a:srgbClr val="000000"/>
                        </a:solidFill>
                        <a:effectLst/>
                        <a:latin typeface="Verdana"/>
                        <a:ea typeface="Verdana"/>
                        <a:cs typeface="Verdana"/>
                      </a:endParaRPr>
                    </a:p>
                  </a:txBody>
                  <a:tcPr marL="6350" marR="33655" marT="69215" marB="2540" anchor="b"/>
                </a:tc>
                <a:tc>
                  <a:txBody>
                    <a:bodyPr/>
                    <a:lstStyle/>
                    <a:p>
                      <a:pPr marL="62230" marR="0" indent="0" algn="l">
                        <a:lnSpc>
                          <a:spcPct val="110000"/>
                        </a:lnSpc>
                        <a:spcBef>
                          <a:spcPts val="0"/>
                        </a:spcBef>
                        <a:spcAft>
                          <a:spcPts val="0"/>
                        </a:spcAft>
                      </a:pPr>
                      <a:r>
                        <a:rPr lang="en-US" sz="1100">
                          <a:effectLst/>
                        </a:rPr>
                        <a:t>Variable-length non-Unicode data with a maximum of 8,000 characters. </a:t>
                      </a:r>
                      <a:endParaRPr lang="en-US" sz="1000">
                        <a:solidFill>
                          <a:srgbClr val="000000"/>
                        </a:solidFill>
                        <a:effectLst/>
                        <a:latin typeface="Verdana"/>
                        <a:ea typeface="Verdana"/>
                        <a:cs typeface="Verdana"/>
                      </a:endParaRPr>
                    </a:p>
                  </a:txBody>
                  <a:tcPr marL="6350" marR="33655" marT="69215" marB="2540" anchor="b"/>
                </a:tc>
              </a:tr>
              <a:tr h="147320">
                <a:tc>
                  <a:txBody>
                    <a:bodyPr/>
                    <a:lstStyle/>
                    <a:p>
                      <a:pPr marL="99060" marR="0" indent="0" algn="l">
                        <a:lnSpc>
                          <a:spcPct val="110000"/>
                        </a:lnSpc>
                        <a:spcBef>
                          <a:spcPts val="0"/>
                        </a:spcBef>
                        <a:spcAft>
                          <a:spcPts val="0"/>
                        </a:spcAft>
                      </a:pPr>
                      <a:r>
                        <a:rPr lang="en-US" sz="1100">
                          <a:effectLst/>
                        </a:rPr>
                        <a:t>Varchar (max) </a:t>
                      </a:r>
                      <a:endParaRPr lang="en-US" sz="1000">
                        <a:solidFill>
                          <a:srgbClr val="000000"/>
                        </a:solidFill>
                        <a:effectLst/>
                        <a:latin typeface="Verdana"/>
                        <a:ea typeface="Verdana"/>
                        <a:cs typeface="Verdana"/>
                      </a:endParaRPr>
                    </a:p>
                  </a:txBody>
                  <a:tcPr marL="6350" marR="33655" marT="69215" marB="2540" anchor="b"/>
                </a:tc>
                <a:tc>
                  <a:txBody>
                    <a:bodyPr/>
                    <a:lstStyle/>
                    <a:p>
                      <a:pPr marL="62230" marR="0" indent="0" algn="l">
                        <a:lnSpc>
                          <a:spcPct val="110000"/>
                        </a:lnSpc>
                        <a:spcBef>
                          <a:spcPts val="0"/>
                        </a:spcBef>
                        <a:spcAft>
                          <a:spcPts val="0"/>
                        </a:spcAft>
                      </a:pPr>
                      <a:r>
                        <a:rPr lang="en-US" sz="1100">
                          <a:effectLst/>
                        </a:rPr>
                        <a:t>Variable-length non-Unicode data with a maximum length of 2</a:t>
                      </a:r>
                      <a:r>
                        <a:rPr lang="en-US" sz="1100" baseline="30000">
                          <a:effectLst/>
                        </a:rPr>
                        <a:t>31</a:t>
                      </a:r>
                      <a:r>
                        <a:rPr lang="en-US" sz="1100">
                          <a:effectLst/>
                        </a:rPr>
                        <a:t> characters </a:t>
                      </a:r>
                      <a:endParaRPr lang="en-US" sz="1000">
                        <a:solidFill>
                          <a:srgbClr val="000000"/>
                        </a:solidFill>
                        <a:effectLst/>
                        <a:latin typeface="Verdana"/>
                        <a:ea typeface="Verdana"/>
                        <a:cs typeface="Verdana"/>
                      </a:endParaRPr>
                    </a:p>
                  </a:txBody>
                  <a:tcPr marL="6350" marR="33655" marT="69215" marB="2540" anchor="b"/>
                </a:tc>
              </a:tr>
              <a:tr h="187325">
                <a:tc>
                  <a:txBody>
                    <a:bodyPr/>
                    <a:lstStyle/>
                    <a:p>
                      <a:pPr marL="36195" marR="0" indent="0" algn="ctr">
                        <a:lnSpc>
                          <a:spcPct val="110000"/>
                        </a:lnSpc>
                        <a:spcBef>
                          <a:spcPts val="0"/>
                        </a:spcBef>
                        <a:spcAft>
                          <a:spcPts val="0"/>
                        </a:spcAft>
                      </a:pPr>
                      <a:r>
                        <a:rPr lang="en-US" sz="1100">
                          <a:effectLst/>
                        </a:rPr>
                        <a:t>text </a:t>
                      </a:r>
                      <a:endParaRPr lang="en-US" sz="1000">
                        <a:solidFill>
                          <a:srgbClr val="000000"/>
                        </a:solidFill>
                        <a:effectLst/>
                        <a:latin typeface="Verdana"/>
                        <a:ea typeface="Verdana"/>
                        <a:cs typeface="Verdana"/>
                      </a:endParaRPr>
                    </a:p>
                  </a:txBody>
                  <a:tcPr marL="6350" marR="33655" marT="69215" marB="2540" anchor="b"/>
                </a:tc>
                <a:tc>
                  <a:txBody>
                    <a:bodyPr/>
                    <a:lstStyle/>
                    <a:p>
                      <a:pPr marL="62230" marR="0" indent="0" algn="l">
                        <a:lnSpc>
                          <a:spcPct val="110000"/>
                        </a:lnSpc>
                        <a:spcBef>
                          <a:spcPts val="0"/>
                        </a:spcBef>
                        <a:spcAft>
                          <a:spcPts val="0"/>
                        </a:spcAft>
                      </a:pPr>
                      <a:r>
                        <a:rPr lang="en-US" sz="1100">
                          <a:effectLst/>
                        </a:rPr>
                        <a:t>Variable-length non-Unicode data with a maximum length of 2,147,483,647 characters. </a:t>
                      </a:r>
                      <a:endParaRPr lang="en-US" sz="1000">
                        <a:solidFill>
                          <a:srgbClr val="000000"/>
                        </a:solidFill>
                        <a:effectLst/>
                        <a:latin typeface="Verdana"/>
                        <a:ea typeface="Verdana"/>
                        <a:cs typeface="Verdana"/>
                      </a:endParaRPr>
                    </a:p>
                  </a:txBody>
                  <a:tcPr marL="6350" marR="33655" marT="69215" marB="2540" anchor="b"/>
                </a:tc>
              </a:tr>
              <a:tr h="212725">
                <a:tc gridSpan="2">
                  <a:txBody>
                    <a:bodyPr/>
                    <a:lstStyle/>
                    <a:p>
                      <a:pPr marL="0" marR="0" indent="0" algn="l">
                        <a:lnSpc>
                          <a:spcPct val="110000"/>
                        </a:lnSpc>
                        <a:spcBef>
                          <a:spcPts val="0"/>
                        </a:spcBef>
                        <a:spcAft>
                          <a:spcPts val="0"/>
                        </a:spcAft>
                      </a:pPr>
                      <a:r>
                        <a:rPr lang="en-US" sz="1100" dirty="0">
                          <a:effectLst/>
                        </a:rPr>
                        <a:t>  </a:t>
                      </a:r>
                      <a:endParaRPr lang="en-US" sz="1000" dirty="0">
                        <a:solidFill>
                          <a:srgbClr val="000000"/>
                        </a:solidFill>
                        <a:effectLst/>
                        <a:latin typeface="Verdana"/>
                        <a:ea typeface="Verdana"/>
                        <a:cs typeface="Verdana"/>
                      </a:endParaRPr>
                    </a:p>
                  </a:txBody>
                  <a:tcPr marL="6350" marR="33655" marT="69215" marB="2540" anchor="b"/>
                </a:tc>
                <a:tc hMerge="1">
                  <a:txBody>
                    <a:bodyPr/>
                    <a:lstStyle/>
                    <a:p>
                      <a:endParaRPr lang="en-US"/>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51299081"/>
              </p:ext>
            </p:extLst>
          </p:nvPr>
        </p:nvGraphicFramePr>
        <p:xfrm>
          <a:off x="1337151" y="4109561"/>
          <a:ext cx="6115050" cy="1618298"/>
        </p:xfrm>
        <a:graphic>
          <a:graphicData uri="http://schemas.openxmlformats.org/drawingml/2006/table">
            <a:tbl>
              <a:tblPr firstRow="1" firstCol="1" bandRow="1">
                <a:tableStyleId>{5C22544A-7EE6-4342-B048-85BDC9FD1C3A}</a:tableStyleId>
              </a:tblPr>
              <a:tblGrid>
                <a:gridCol w="1657350"/>
                <a:gridCol w="4457700"/>
              </a:tblGrid>
              <a:tr h="423545">
                <a:tc>
                  <a:txBody>
                    <a:bodyPr/>
                    <a:lstStyle/>
                    <a:p>
                      <a:pPr marL="0" marR="49530" indent="0" algn="ctr">
                        <a:lnSpc>
                          <a:spcPct val="107000"/>
                        </a:lnSpc>
                        <a:spcBef>
                          <a:spcPts val="0"/>
                        </a:spcBef>
                        <a:spcAft>
                          <a:spcPts val="0"/>
                        </a:spcAft>
                      </a:pPr>
                      <a:r>
                        <a:rPr lang="en-US" sz="1100">
                          <a:effectLst/>
                        </a:rPr>
                        <a:t>Type </a:t>
                      </a:r>
                      <a:endParaRPr lang="en-US" sz="1000">
                        <a:solidFill>
                          <a:srgbClr val="000000"/>
                        </a:solidFill>
                        <a:effectLst/>
                        <a:latin typeface="Verdana"/>
                        <a:ea typeface="Verdana"/>
                        <a:cs typeface="Verdana"/>
                      </a:endParaRPr>
                    </a:p>
                  </a:txBody>
                  <a:tcPr marL="67945" marR="22225" marT="0" marB="2540" anchor="b"/>
                </a:tc>
                <a:tc>
                  <a:txBody>
                    <a:bodyPr/>
                    <a:lstStyle/>
                    <a:p>
                      <a:pPr marL="0" marR="45085" indent="0" algn="ctr">
                        <a:lnSpc>
                          <a:spcPct val="107000"/>
                        </a:lnSpc>
                        <a:spcBef>
                          <a:spcPts val="0"/>
                        </a:spcBef>
                        <a:spcAft>
                          <a:spcPts val="0"/>
                        </a:spcAft>
                      </a:pPr>
                      <a:r>
                        <a:rPr lang="en-US" sz="1100">
                          <a:effectLst/>
                        </a:rPr>
                        <a:t>Description </a:t>
                      </a:r>
                      <a:endParaRPr lang="en-US" sz="1000">
                        <a:solidFill>
                          <a:srgbClr val="000000"/>
                        </a:solidFill>
                        <a:effectLst/>
                        <a:latin typeface="Verdana"/>
                        <a:ea typeface="Verdana"/>
                        <a:cs typeface="Verdana"/>
                      </a:endParaRPr>
                    </a:p>
                  </a:txBody>
                  <a:tcPr marL="67945" marR="22225" marT="0" marB="2540" anchor="b"/>
                </a:tc>
              </a:tr>
              <a:tr h="233680">
                <a:tc>
                  <a:txBody>
                    <a:bodyPr/>
                    <a:lstStyle/>
                    <a:p>
                      <a:pPr marL="0" marR="49530" indent="0" algn="l">
                        <a:lnSpc>
                          <a:spcPct val="107000"/>
                        </a:lnSpc>
                        <a:spcBef>
                          <a:spcPts val="0"/>
                        </a:spcBef>
                        <a:spcAft>
                          <a:spcPts val="0"/>
                        </a:spcAft>
                      </a:pPr>
                      <a:r>
                        <a:rPr lang="en-US" sz="1100">
                          <a:effectLst/>
                        </a:rPr>
                        <a:t>nchar </a:t>
                      </a:r>
                      <a:endParaRPr lang="en-US" sz="1000">
                        <a:solidFill>
                          <a:srgbClr val="000000"/>
                        </a:solidFill>
                        <a:effectLst/>
                        <a:latin typeface="Verdana"/>
                        <a:ea typeface="Verdana"/>
                        <a:cs typeface="Verdana"/>
                      </a:endParaRPr>
                    </a:p>
                  </a:txBody>
                  <a:tcPr marL="67945" marR="22225" marT="0" marB="2540" anchor="ctr"/>
                </a:tc>
                <a:tc>
                  <a:txBody>
                    <a:bodyPr/>
                    <a:lstStyle/>
                    <a:p>
                      <a:pPr marL="635" marR="0" indent="0" algn="l">
                        <a:lnSpc>
                          <a:spcPct val="107000"/>
                        </a:lnSpc>
                        <a:spcBef>
                          <a:spcPts val="0"/>
                        </a:spcBef>
                        <a:spcAft>
                          <a:spcPts val="0"/>
                        </a:spcAft>
                      </a:pPr>
                      <a:r>
                        <a:rPr lang="en-US" sz="1100">
                          <a:effectLst/>
                        </a:rPr>
                        <a:t>Fixed-length Unicode data with a maximum length of 4,000 characters. </a:t>
                      </a:r>
                      <a:endParaRPr lang="en-US" sz="1000">
                        <a:solidFill>
                          <a:srgbClr val="000000"/>
                        </a:solidFill>
                        <a:effectLst/>
                        <a:latin typeface="Verdana"/>
                        <a:ea typeface="Verdana"/>
                        <a:cs typeface="Verdana"/>
                      </a:endParaRPr>
                    </a:p>
                  </a:txBody>
                  <a:tcPr marL="67945" marR="22225" marT="0" marB="2540" anchor="ctr"/>
                </a:tc>
              </a:tr>
              <a:tr h="159385">
                <a:tc>
                  <a:txBody>
                    <a:bodyPr/>
                    <a:lstStyle/>
                    <a:p>
                      <a:pPr marL="8890" marR="0" indent="0" algn="l">
                        <a:lnSpc>
                          <a:spcPct val="107000"/>
                        </a:lnSpc>
                        <a:spcBef>
                          <a:spcPts val="0"/>
                        </a:spcBef>
                        <a:spcAft>
                          <a:spcPts val="0"/>
                        </a:spcAft>
                      </a:pPr>
                      <a:r>
                        <a:rPr lang="en-US" sz="1100">
                          <a:effectLst/>
                        </a:rPr>
                        <a:t>nvarchar </a:t>
                      </a:r>
                      <a:endParaRPr lang="en-US" sz="1000">
                        <a:solidFill>
                          <a:srgbClr val="000000"/>
                        </a:solidFill>
                        <a:effectLst/>
                        <a:latin typeface="Verdana"/>
                        <a:ea typeface="Verdana"/>
                        <a:cs typeface="Verdana"/>
                      </a:endParaRPr>
                    </a:p>
                  </a:txBody>
                  <a:tcPr marL="67945" marR="22225" marT="0" marB="2540" anchor="b"/>
                </a:tc>
                <a:tc>
                  <a:txBody>
                    <a:bodyPr/>
                    <a:lstStyle/>
                    <a:p>
                      <a:pPr marL="635" marR="0" indent="0" algn="l">
                        <a:lnSpc>
                          <a:spcPct val="107000"/>
                        </a:lnSpc>
                        <a:spcBef>
                          <a:spcPts val="0"/>
                        </a:spcBef>
                        <a:spcAft>
                          <a:spcPts val="0"/>
                        </a:spcAft>
                      </a:pPr>
                      <a:r>
                        <a:rPr lang="en-US" sz="1100">
                          <a:effectLst/>
                        </a:rPr>
                        <a:t>Variable-length Unicode data with a maximum length of 4,000 characters. </a:t>
                      </a:r>
                      <a:endParaRPr lang="en-US" sz="1000">
                        <a:solidFill>
                          <a:srgbClr val="000000"/>
                        </a:solidFill>
                        <a:effectLst/>
                        <a:latin typeface="Verdana"/>
                        <a:ea typeface="Verdana"/>
                        <a:cs typeface="Verdana"/>
                      </a:endParaRPr>
                    </a:p>
                  </a:txBody>
                  <a:tcPr marL="67945" marR="22225" marT="0" marB="2540" anchor="b"/>
                </a:tc>
              </a:tr>
              <a:tr h="205105">
                <a:tc>
                  <a:txBody>
                    <a:bodyPr/>
                    <a:lstStyle/>
                    <a:p>
                      <a:pPr marL="0" marR="0" indent="0" algn="l">
                        <a:lnSpc>
                          <a:spcPct val="107000"/>
                        </a:lnSpc>
                        <a:spcBef>
                          <a:spcPts val="0"/>
                        </a:spcBef>
                        <a:spcAft>
                          <a:spcPts val="345"/>
                        </a:spcAft>
                      </a:pPr>
                      <a:r>
                        <a:rPr lang="en-US" sz="1100">
                          <a:effectLst/>
                        </a:rPr>
                        <a:t>Nvarchar (max) </a:t>
                      </a:r>
                      <a:endParaRPr lang="en-US" sz="1000">
                        <a:solidFill>
                          <a:srgbClr val="000000"/>
                        </a:solidFill>
                        <a:effectLst/>
                        <a:latin typeface="Verdana"/>
                        <a:ea typeface="Verdana"/>
                        <a:cs typeface="Verdana"/>
                      </a:endParaRPr>
                    </a:p>
                  </a:txBody>
                  <a:tcPr marL="67945" marR="22225" marT="0" marB="2540" anchor="b"/>
                </a:tc>
                <a:tc>
                  <a:txBody>
                    <a:bodyPr/>
                    <a:lstStyle/>
                    <a:p>
                      <a:pPr marL="635" marR="0" indent="0" algn="just">
                        <a:lnSpc>
                          <a:spcPct val="107000"/>
                        </a:lnSpc>
                        <a:spcBef>
                          <a:spcPts val="0"/>
                        </a:spcBef>
                        <a:spcAft>
                          <a:spcPts val="0"/>
                        </a:spcAft>
                      </a:pPr>
                      <a:r>
                        <a:rPr lang="en-US" sz="1100">
                          <a:effectLst/>
                        </a:rPr>
                        <a:t>Variable-length Unicode data with a maximum length of 2</a:t>
                      </a:r>
                      <a:r>
                        <a:rPr lang="en-US" sz="1100" baseline="30000">
                          <a:effectLst/>
                        </a:rPr>
                        <a:t>30</a:t>
                      </a:r>
                      <a:r>
                        <a:rPr lang="en-US" sz="1100">
                          <a:effectLst/>
                        </a:rPr>
                        <a:t> characters </a:t>
                      </a:r>
                      <a:endParaRPr lang="en-US" sz="1000">
                        <a:solidFill>
                          <a:srgbClr val="000000"/>
                        </a:solidFill>
                        <a:effectLst/>
                        <a:latin typeface="Verdana"/>
                        <a:ea typeface="Verdana"/>
                        <a:cs typeface="Verdana"/>
                      </a:endParaRPr>
                    </a:p>
                  </a:txBody>
                  <a:tcPr marL="67945" marR="22225" marT="0" marB="2540" anchor="b"/>
                </a:tc>
              </a:tr>
              <a:tr h="53340">
                <a:tc>
                  <a:txBody>
                    <a:bodyPr/>
                    <a:lstStyle/>
                    <a:p>
                      <a:pPr marL="40640" marR="0" indent="0" algn="l">
                        <a:lnSpc>
                          <a:spcPct val="107000"/>
                        </a:lnSpc>
                        <a:spcBef>
                          <a:spcPts val="0"/>
                        </a:spcBef>
                        <a:spcAft>
                          <a:spcPts val="0"/>
                        </a:spcAft>
                      </a:pPr>
                      <a:r>
                        <a:rPr lang="en-US" sz="1100">
                          <a:effectLst/>
                        </a:rPr>
                        <a:t>ntext </a:t>
                      </a:r>
                      <a:endParaRPr lang="en-US" sz="1000">
                        <a:solidFill>
                          <a:srgbClr val="000000"/>
                        </a:solidFill>
                        <a:effectLst/>
                        <a:latin typeface="Verdana"/>
                        <a:ea typeface="Verdana"/>
                        <a:cs typeface="Verdana"/>
                      </a:endParaRPr>
                    </a:p>
                  </a:txBody>
                  <a:tcPr marL="6985" marR="37465" marT="0" marB="2540" anchor="b"/>
                </a:tc>
                <a:tc>
                  <a:txBody>
                    <a:bodyPr/>
                    <a:lstStyle/>
                    <a:p>
                      <a:pPr marL="61595" marR="0" indent="0" algn="l">
                        <a:lnSpc>
                          <a:spcPct val="107000"/>
                        </a:lnSpc>
                        <a:spcBef>
                          <a:spcPts val="0"/>
                        </a:spcBef>
                        <a:spcAft>
                          <a:spcPts val="0"/>
                        </a:spcAft>
                      </a:pPr>
                      <a:r>
                        <a:rPr lang="en-US" sz="1100">
                          <a:effectLst/>
                        </a:rPr>
                        <a:t>Variable-length Unicode data with a maximum length of 1,073,741,823 characters. </a:t>
                      </a:r>
                      <a:endParaRPr lang="en-US" sz="1000">
                        <a:solidFill>
                          <a:srgbClr val="000000"/>
                        </a:solidFill>
                        <a:effectLst/>
                        <a:latin typeface="Verdana"/>
                        <a:ea typeface="Verdana"/>
                        <a:cs typeface="Verdana"/>
                      </a:endParaRPr>
                    </a:p>
                  </a:txBody>
                  <a:tcPr marL="6985" marR="37465" marT="0" marB="2540" anchor="b"/>
                </a:tc>
              </a:tr>
              <a:tr h="212725">
                <a:tc>
                  <a:txBody>
                    <a:bodyPr/>
                    <a:lstStyle/>
                    <a:p>
                      <a:pPr marL="0" marR="0" indent="0" algn="l">
                        <a:lnSpc>
                          <a:spcPct val="107000"/>
                        </a:lnSpc>
                        <a:spcBef>
                          <a:spcPts val="0"/>
                        </a:spcBef>
                        <a:spcAft>
                          <a:spcPts val="0"/>
                        </a:spcAft>
                      </a:pPr>
                      <a:r>
                        <a:rPr lang="en-US" sz="1100">
                          <a:effectLst/>
                        </a:rPr>
                        <a:t>  </a:t>
                      </a:r>
                      <a:endParaRPr lang="en-US" sz="1000">
                        <a:solidFill>
                          <a:srgbClr val="000000"/>
                        </a:solidFill>
                        <a:effectLst/>
                        <a:latin typeface="Verdana"/>
                        <a:ea typeface="Verdana"/>
                        <a:cs typeface="Verdana"/>
                      </a:endParaRPr>
                    </a:p>
                  </a:txBody>
                  <a:tcPr marL="6985" marR="37465" marT="0" marB="2540" anchor="b"/>
                </a:tc>
                <a:tc>
                  <a:txBody>
                    <a:bodyPr/>
                    <a:lstStyle/>
                    <a:p>
                      <a:pPr marL="0" marR="0" indent="0" algn="l">
                        <a:lnSpc>
                          <a:spcPct val="107000"/>
                        </a:lnSpc>
                        <a:spcBef>
                          <a:spcPts val="0"/>
                        </a:spcBef>
                        <a:spcAft>
                          <a:spcPts val="800"/>
                        </a:spcAft>
                      </a:pPr>
                      <a:r>
                        <a:rPr lang="en-US" sz="1100" dirty="0">
                          <a:effectLst/>
                        </a:rPr>
                        <a:t> </a:t>
                      </a:r>
                      <a:endParaRPr lang="en-US" sz="1000" dirty="0">
                        <a:solidFill>
                          <a:srgbClr val="000000"/>
                        </a:solidFill>
                        <a:effectLst/>
                        <a:latin typeface="Verdana"/>
                        <a:ea typeface="Verdana"/>
                        <a:cs typeface="Verdana"/>
                      </a:endParaRPr>
                    </a:p>
                  </a:txBody>
                  <a:tcPr marL="6985" marR="37465" marT="0" marB="2540"/>
                </a:tc>
              </a:tr>
            </a:tbl>
          </a:graphicData>
        </a:graphic>
      </p:graphicFrame>
    </p:spTree>
    <p:extLst>
      <p:ext uri="{BB962C8B-B14F-4D97-AF65-F5344CB8AC3E}">
        <p14:creationId xmlns:p14="http://schemas.microsoft.com/office/powerpoint/2010/main" val="321080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689" y="1050028"/>
            <a:ext cx="10515600" cy="5450916"/>
          </a:xfrm>
        </p:spPr>
        <p:txBody>
          <a:bodyPr>
            <a:normAutofit/>
          </a:bodyPr>
          <a:lstStyle/>
          <a:p>
            <a:pPr marL="0" indent="0">
              <a:buNone/>
            </a:pPr>
            <a:r>
              <a:rPr lang="en-US" b="1" dirty="0"/>
              <a:t>Binary </a:t>
            </a:r>
            <a:r>
              <a:rPr lang="en-US" b="1" dirty="0" smtClean="0"/>
              <a:t>Strings</a:t>
            </a:r>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Other </a:t>
            </a:r>
            <a:r>
              <a:rPr lang="en-US" b="1" dirty="0"/>
              <a:t>Data Types </a:t>
            </a:r>
          </a:p>
          <a:p>
            <a:pPr lvl="1"/>
            <a:r>
              <a:rPr lang="en-US" sz="1900" b="1" dirty="0" err="1"/>
              <a:t>sql_variant</a:t>
            </a:r>
            <a:r>
              <a:rPr lang="en-US" sz="1900" dirty="0"/>
              <a:t>: Stores values of various SQL Server-supported data types, except text, </a:t>
            </a:r>
            <a:r>
              <a:rPr lang="en-US" sz="1900" dirty="0" err="1"/>
              <a:t>ntext</a:t>
            </a:r>
            <a:r>
              <a:rPr lang="en-US" sz="1900" dirty="0"/>
              <a:t>, and timestamp. </a:t>
            </a:r>
          </a:p>
          <a:p>
            <a:pPr lvl="1"/>
            <a:r>
              <a:rPr lang="en-US" sz="1900" b="1" dirty="0"/>
              <a:t>timestamp</a:t>
            </a:r>
            <a:r>
              <a:rPr lang="en-US" sz="1900" dirty="0"/>
              <a:t>: Stores a database-wide unique number that gets updated every time a row gets updated. </a:t>
            </a:r>
          </a:p>
          <a:p>
            <a:pPr lvl="1"/>
            <a:r>
              <a:rPr lang="en-US" sz="1900" b="1" dirty="0" err="1"/>
              <a:t>uniqueidentifier</a:t>
            </a:r>
            <a:r>
              <a:rPr lang="en-US" sz="1900" dirty="0"/>
              <a:t>: Stores a globally unique identifier (GUID). </a:t>
            </a:r>
          </a:p>
          <a:p>
            <a:pPr lvl="1"/>
            <a:r>
              <a:rPr lang="en-US" sz="1900" b="1" dirty="0"/>
              <a:t>xml</a:t>
            </a:r>
            <a:r>
              <a:rPr lang="en-US" sz="1900" dirty="0"/>
              <a:t>: Stores XML data. You can store XML instances in a column or a variable </a:t>
            </a:r>
            <a:endParaRPr lang="en-US" sz="1900" dirty="0" smtClean="0"/>
          </a:p>
          <a:p>
            <a:pPr lvl="1"/>
            <a:r>
              <a:rPr lang="en-US" sz="1900" b="1" dirty="0" smtClean="0"/>
              <a:t>cursor</a:t>
            </a:r>
            <a:r>
              <a:rPr lang="en-US" sz="1900" dirty="0"/>
              <a:t>: A reference to a cursor. </a:t>
            </a:r>
          </a:p>
          <a:p>
            <a:pPr lvl="1"/>
            <a:r>
              <a:rPr lang="en-US" sz="1900" b="1" dirty="0"/>
              <a:t>table</a:t>
            </a:r>
            <a:r>
              <a:rPr lang="en-US" sz="1900" dirty="0"/>
              <a:t>: Stores a result set for later processing. </a:t>
            </a:r>
          </a:p>
          <a:p>
            <a:pPr lvl="1"/>
            <a:r>
              <a:rPr lang="en-US" sz="1900" b="1" dirty="0" err="1"/>
              <a:t>hierarchyid</a:t>
            </a:r>
            <a:r>
              <a:rPr lang="en-US" sz="1900" dirty="0"/>
              <a:t>: A variable length, system data type used to represent position in a hierarchy </a:t>
            </a:r>
          </a:p>
          <a:p>
            <a:endParaRPr lang="en-US" b="1" dirty="0" smtClean="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25,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18623" y="366115"/>
            <a:ext cx="8413652" cy="523998"/>
          </a:xfrm>
        </p:spPr>
        <p:txBody>
          <a:bodyPr>
            <a:noAutofit/>
          </a:bodyPr>
          <a:lstStyle/>
          <a:p>
            <a:pPr lvl="1" algn="l" rtl="0">
              <a:lnSpc>
                <a:spcPct val="90000"/>
              </a:lnSpc>
              <a:spcBef>
                <a:spcPct val="0"/>
              </a:spcBef>
            </a:pPr>
            <a:r>
              <a:rPr lang="en-US" sz="3200" b="1" dirty="0">
                <a:solidFill>
                  <a:schemeClr val="bg1"/>
                </a:solidFill>
              </a:rPr>
              <a:t>Data Type:</a:t>
            </a:r>
          </a:p>
        </p:txBody>
      </p:sp>
      <p:cxnSp>
        <p:nvCxnSpPr>
          <p:cNvPr id="9" name="Straight Connector 8"/>
          <p:cNvCxnSpPr/>
          <p:nvPr/>
        </p:nvCxnSpPr>
        <p:spPr>
          <a:xfrm>
            <a:off x="778933" y="830775"/>
            <a:ext cx="81788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581425"/>
              </p:ext>
            </p:extLst>
          </p:nvPr>
        </p:nvGraphicFramePr>
        <p:xfrm>
          <a:off x="985520" y="1450181"/>
          <a:ext cx="6380480" cy="1234253"/>
        </p:xfrm>
        <a:graphic>
          <a:graphicData uri="http://schemas.openxmlformats.org/drawingml/2006/table">
            <a:tbl>
              <a:tblPr firstRow="1" firstCol="1" bandRow="1">
                <a:tableStyleId>{5C22544A-7EE6-4342-B048-85BDC9FD1C3A}</a:tableStyleId>
              </a:tblPr>
              <a:tblGrid>
                <a:gridCol w="1407032"/>
                <a:gridCol w="4973448"/>
              </a:tblGrid>
              <a:tr h="246539">
                <a:tc>
                  <a:txBody>
                    <a:bodyPr/>
                    <a:lstStyle/>
                    <a:p>
                      <a:pPr marL="0" marR="46990" indent="0" algn="ctr">
                        <a:lnSpc>
                          <a:spcPct val="107000"/>
                        </a:lnSpc>
                        <a:spcBef>
                          <a:spcPts val="0"/>
                        </a:spcBef>
                        <a:spcAft>
                          <a:spcPts val="0"/>
                        </a:spcAft>
                      </a:pPr>
                      <a:r>
                        <a:rPr lang="en-US" sz="1100" dirty="0">
                          <a:effectLst/>
                        </a:rPr>
                        <a:t>Type </a:t>
                      </a:r>
                      <a:endParaRPr lang="en-US" sz="1000" dirty="0">
                        <a:solidFill>
                          <a:srgbClr val="000000"/>
                        </a:solidFill>
                        <a:effectLst/>
                        <a:latin typeface="Verdana"/>
                        <a:ea typeface="Verdana"/>
                        <a:cs typeface="Verdana"/>
                      </a:endParaRPr>
                    </a:p>
                  </a:txBody>
                  <a:tcPr marL="67945" marR="23495" marT="0" marB="2540" anchor="b"/>
                </a:tc>
                <a:tc>
                  <a:txBody>
                    <a:bodyPr/>
                    <a:lstStyle/>
                    <a:p>
                      <a:pPr marL="0" marR="45720" indent="0" algn="ctr">
                        <a:lnSpc>
                          <a:spcPct val="107000"/>
                        </a:lnSpc>
                        <a:spcBef>
                          <a:spcPts val="0"/>
                        </a:spcBef>
                        <a:spcAft>
                          <a:spcPts val="0"/>
                        </a:spcAft>
                      </a:pPr>
                      <a:r>
                        <a:rPr lang="en-US" sz="1100">
                          <a:effectLst/>
                        </a:rPr>
                        <a:t>Description </a:t>
                      </a:r>
                      <a:endParaRPr lang="en-US" sz="1000">
                        <a:solidFill>
                          <a:srgbClr val="000000"/>
                        </a:solidFill>
                        <a:effectLst/>
                        <a:latin typeface="Verdana"/>
                        <a:ea typeface="Verdana"/>
                        <a:cs typeface="Verdana"/>
                      </a:endParaRPr>
                    </a:p>
                  </a:txBody>
                  <a:tcPr marL="67945" marR="23495" marT="0" marB="2540" anchor="b"/>
                </a:tc>
              </a:tr>
              <a:tr h="240323">
                <a:tc>
                  <a:txBody>
                    <a:bodyPr/>
                    <a:lstStyle/>
                    <a:p>
                      <a:pPr marL="0" marR="46990" indent="0" algn="ctr">
                        <a:lnSpc>
                          <a:spcPct val="107000"/>
                        </a:lnSpc>
                        <a:spcBef>
                          <a:spcPts val="0"/>
                        </a:spcBef>
                        <a:spcAft>
                          <a:spcPts val="0"/>
                        </a:spcAft>
                      </a:pPr>
                      <a:r>
                        <a:rPr lang="en-US" sz="1100" dirty="0">
                          <a:effectLst/>
                        </a:rPr>
                        <a:t>binary </a:t>
                      </a:r>
                      <a:endParaRPr lang="en-US" sz="1000" dirty="0">
                        <a:solidFill>
                          <a:srgbClr val="000000"/>
                        </a:solidFill>
                        <a:effectLst/>
                        <a:latin typeface="Verdana"/>
                        <a:ea typeface="Verdana"/>
                        <a:cs typeface="Verdana"/>
                      </a:endParaRPr>
                    </a:p>
                  </a:txBody>
                  <a:tcPr marL="67945" marR="23495" marT="0" marB="2540" anchor="ctr"/>
                </a:tc>
                <a:tc>
                  <a:txBody>
                    <a:bodyPr/>
                    <a:lstStyle/>
                    <a:p>
                      <a:pPr marL="635" marR="0" indent="0" algn="l">
                        <a:lnSpc>
                          <a:spcPct val="107000"/>
                        </a:lnSpc>
                        <a:spcBef>
                          <a:spcPts val="0"/>
                        </a:spcBef>
                        <a:spcAft>
                          <a:spcPts val="0"/>
                        </a:spcAft>
                      </a:pPr>
                      <a:r>
                        <a:rPr lang="en-US" sz="1100">
                          <a:effectLst/>
                        </a:rPr>
                        <a:t>Fixed-length binary data with a maximum length of 8,000 bytes. </a:t>
                      </a:r>
                      <a:endParaRPr lang="en-US" sz="1000">
                        <a:solidFill>
                          <a:srgbClr val="000000"/>
                        </a:solidFill>
                        <a:effectLst/>
                        <a:latin typeface="Verdana"/>
                        <a:ea typeface="Verdana"/>
                        <a:cs typeface="Verdana"/>
                      </a:endParaRPr>
                    </a:p>
                  </a:txBody>
                  <a:tcPr marL="67945" marR="23495" marT="0" marB="2540" anchor="ctr"/>
                </a:tc>
              </a:tr>
              <a:tr h="266745">
                <a:tc>
                  <a:txBody>
                    <a:bodyPr/>
                    <a:lstStyle/>
                    <a:p>
                      <a:pPr marL="0" marR="46990" indent="0" algn="ctr">
                        <a:lnSpc>
                          <a:spcPct val="107000"/>
                        </a:lnSpc>
                        <a:spcBef>
                          <a:spcPts val="0"/>
                        </a:spcBef>
                        <a:spcAft>
                          <a:spcPts val="0"/>
                        </a:spcAft>
                      </a:pPr>
                      <a:r>
                        <a:rPr lang="en-US" sz="1100">
                          <a:effectLst/>
                        </a:rPr>
                        <a:t>varbinary </a:t>
                      </a:r>
                      <a:endParaRPr lang="en-US" sz="1000">
                        <a:solidFill>
                          <a:srgbClr val="000000"/>
                        </a:solidFill>
                        <a:effectLst/>
                        <a:latin typeface="Verdana"/>
                        <a:ea typeface="Verdana"/>
                        <a:cs typeface="Verdana"/>
                      </a:endParaRPr>
                    </a:p>
                  </a:txBody>
                  <a:tcPr marL="67945" marR="23495" marT="0" marB="2540" anchor="b"/>
                </a:tc>
                <a:tc>
                  <a:txBody>
                    <a:bodyPr/>
                    <a:lstStyle/>
                    <a:p>
                      <a:pPr marL="635" marR="0" indent="0" algn="l">
                        <a:lnSpc>
                          <a:spcPct val="107000"/>
                        </a:lnSpc>
                        <a:spcBef>
                          <a:spcPts val="0"/>
                        </a:spcBef>
                        <a:spcAft>
                          <a:spcPts val="0"/>
                        </a:spcAft>
                      </a:pPr>
                      <a:r>
                        <a:rPr lang="en-US" sz="1100">
                          <a:effectLst/>
                        </a:rPr>
                        <a:t>Variable-length binary data with a maximum length of 8,000 bytes. </a:t>
                      </a:r>
                      <a:endParaRPr lang="en-US" sz="1000">
                        <a:solidFill>
                          <a:srgbClr val="000000"/>
                        </a:solidFill>
                        <a:effectLst/>
                        <a:latin typeface="Verdana"/>
                        <a:ea typeface="Verdana"/>
                        <a:cs typeface="Verdana"/>
                      </a:endParaRPr>
                    </a:p>
                  </a:txBody>
                  <a:tcPr marL="67945" marR="23495" marT="0" marB="2540" anchor="b"/>
                </a:tc>
              </a:tr>
              <a:tr h="240323">
                <a:tc>
                  <a:txBody>
                    <a:bodyPr/>
                    <a:lstStyle/>
                    <a:p>
                      <a:pPr marL="0" marR="0" indent="0" algn="just">
                        <a:lnSpc>
                          <a:spcPct val="107000"/>
                        </a:lnSpc>
                        <a:spcBef>
                          <a:spcPts val="0"/>
                        </a:spcBef>
                        <a:spcAft>
                          <a:spcPts val="0"/>
                        </a:spcAft>
                      </a:pPr>
                      <a:r>
                        <a:rPr lang="en-US" sz="1100">
                          <a:effectLst/>
                        </a:rPr>
                        <a:t>varbinary(max) </a:t>
                      </a:r>
                      <a:endParaRPr lang="en-US" sz="1000">
                        <a:solidFill>
                          <a:srgbClr val="000000"/>
                        </a:solidFill>
                        <a:effectLst/>
                        <a:latin typeface="Verdana"/>
                        <a:ea typeface="Verdana"/>
                        <a:cs typeface="Verdana"/>
                      </a:endParaRPr>
                    </a:p>
                  </a:txBody>
                  <a:tcPr marL="67945" marR="23495" marT="0" marB="2540" anchor="b"/>
                </a:tc>
                <a:tc>
                  <a:txBody>
                    <a:bodyPr/>
                    <a:lstStyle/>
                    <a:p>
                      <a:pPr marL="635" marR="0" indent="0" algn="just">
                        <a:lnSpc>
                          <a:spcPct val="107000"/>
                        </a:lnSpc>
                        <a:spcBef>
                          <a:spcPts val="0"/>
                        </a:spcBef>
                        <a:spcAft>
                          <a:spcPts val="0"/>
                        </a:spcAft>
                      </a:pPr>
                      <a:r>
                        <a:rPr lang="en-US" sz="1100">
                          <a:effectLst/>
                        </a:rPr>
                        <a:t>Variable-length binary data with a maximum length of 2</a:t>
                      </a:r>
                      <a:r>
                        <a:rPr lang="en-US" sz="1100" baseline="30000">
                          <a:effectLst/>
                        </a:rPr>
                        <a:t>31</a:t>
                      </a:r>
                      <a:r>
                        <a:rPr lang="en-US" sz="1100">
                          <a:effectLst/>
                        </a:rPr>
                        <a:t> bytes </a:t>
                      </a:r>
                      <a:endParaRPr lang="en-US" sz="1000">
                        <a:solidFill>
                          <a:srgbClr val="000000"/>
                        </a:solidFill>
                        <a:effectLst/>
                        <a:latin typeface="Verdana"/>
                        <a:ea typeface="Verdana"/>
                        <a:cs typeface="Verdana"/>
                      </a:endParaRPr>
                    </a:p>
                  </a:txBody>
                  <a:tcPr marL="67945" marR="23495" marT="0" marB="2540" anchor="b"/>
                </a:tc>
              </a:tr>
              <a:tr h="240323">
                <a:tc>
                  <a:txBody>
                    <a:bodyPr/>
                    <a:lstStyle/>
                    <a:p>
                      <a:pPr marL="0" marR="48260" indent="0" algn="ctr">
                        <a:lnSpc>
                          <a:spcPct val="107000"/>
                        </a:lnSpc>
                        <a:spcBef>
                          <a:spcPts val="0"/>
                        </a:spcBef>
                        <a:spcAft>
                          <a:spcPts val="0"/>
                        </a:spcAft>
                      </a:pPr>
                      <a:r>
                        <a:rPr lang="en-US" sz="1100" dirty="0">
                          <a:effectLst/>
                        </a:rPr>
                        <a:t>image </a:t>
                      </a:r>
                      <a:endParaRPr lang="en-US" sz="1000" dirty="0">
                        <a:solidFill>
                          <a:srgbClr val="000000"/>
                        </a:solidFill>
                        <a:effectLst/>
                        <a:latin typeface="Verdana"/>
                        <a:ea typeface="Verdana"/>
                        <a:cs typeface="Verdana"/>
                      </a:endParaRPr>
                    </a:p>
                  </a:txBody>
                  <a:tcPr marL="67945" marR="23495" marT="0" marB="2540" anchor="b"/>
                </a:tc>
                <a:tc>
                  <a:txBody>
                    <a:bodyPr/>
                    <a:lstStyle/>
                    <a:p>
                      <a:pPr marL="635" marR="0" indent="0" algn="l">
                        <a:lnSpc>
                          <a:spcPct val="107000"/>
                        </a:lnSpc>
                        <a:spcBef>
                          <a:spcPts val="0"/>
                        </a:spcBef>
                        <a:spcAft>
                          <a:spcPts val="0"/>
                        </a:spcAft>
                      </a:pPr>
                      <a:r>
                        <a:rPr lang="en-US" sz="1100" dirty="0">
                          <a:effectLst/>
                        </a:rPr>
                        <a:t>Variable-length binary data with a maximum length of 2,147,483,647 bytes. </a:t>
                      </a:r>
                      <a:endParaRPr lang="en-US" sz="1000" dirty="0">
                        <a:solidFill>
                          <a:srgbClr val="000000"/>
                        </a:solidFill>
                        <a:effectLst/>
                        <a:latin typeface="Verdana"/>
                        <a:ea typeface="Verdana"/>
                        <a:cs typeface="Verdana"/>
                      </a:endParaRPr>
                    </a:p>
                  </a:txBody>
                  <a:tcPr marL="67945" marR="23495" marT="0" marB="2540" anchor="b"/>
                </a:tc>
              </a:tr>
            </a:tbl>
          </a:graphicData>
        </a:graphic>
      </p:graphicFrame>
    </p:spTree>
    <p:extLst>
      <p:ext uri="{BB962C8B-B14F-4D97-AF65-F5344CB8AC3E}">
        <p14:creationId xmlns:p14="http://schemas.microsoft.com/office/powerpoint/2010/main" val="3660621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3439</TotalTime>
  <Words>1881</Words>
  <Application>Microsoft Office PowerPoint</Application>
  <PresentationFormat>Custom</PresentationFormat>
  <Paragraphs>471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 MS SQL 2012 Database Administration Training by  Sholla Corporation  </vt:lpstr>
      <vt:lpstr>MS-SQL 2012 Database Administrator</vt:lpstr>
      <vt:lpstr>MS-SQL 2012 Database …</vt:lpstr>
      <vt:lpstr>TSQL</vt:lpstr>
      <vt:lpstr>Data types</vt:lpstr>
      <vt:lpstr>Data Type:</vt:lpstr>
      <vt:lpstr>Data Type:</vt:lpstr>
      <vt:lpstr>Data Type:</vt:lpstr>
      <vt:lpstr>Data Type:</vt:lpstr>
      <vt:lpstr>The MSSQL Server System Database vs User Databases</vt:lpstr>
      <vt:lpstr>System Databases</vt:lpstr>
      <vt:lpstr>SQL Environment</vt:lpstr>
      <vt:lpstr>SQL Environment</vt:lpstr>
      <vt:lpstr>SQL Environment</vt:lpstr>
      <vt:lpstr>SQL Environment</vt:lpstr>
      <vt:lpstr>SQL Environment</vt:lpstr>
      <vt:lpstr>DDL, DML, DCL, and the database development process</vt:lpstr>
      <vt:lpstr>DDL (Data Definition Language</vt:lpstr>
      <vt:lpstr>Primary Key and Foreign Key </vt:lpstr>
      <vt:lpstr>Table and its data type </vt:lpstr>
      <vt:lpstr>Create  Database and 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Networking</dc:title>
  <dc:creator>MAS A</dc:creator>
  <cp:lastModifiedBy>Salem Tmanot</cp:lastModifiedBy>
  <cp:revision>134</cp:revision>
  <dcterms:created xsi:type="dcterms:W3CDTF">2016-03-08T23:26:47Z</dcterms:created>
  <dcterms:modified xsi:type="dcterms:W3CDTF">2018-04-25T21:56:10Z</dcterms:modified>
</cp:coreProperties>
</file>