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73" r:id="rId5"/>
    <p:sldId id="258" r:id="rId6"/>
    <p:sldId id="259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embeddedFontLst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DB45-8ECC-423D-A023-556CA6876E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51E0-D8EF-4499-958A-6A0003A32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DB45-8ECC-423D-A023-556CA6876E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51E0-D8EF-4499-958A-6A0003A32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DB45-8ECC-423D-A023-556CA6876E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51E0-D8EF-4499-958A-6A0003A32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DB45-8ECC-423D-A023-556CA6876E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51E0-D8EF-4499-958A-6A0003A32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DB45-8ECC-423D-A023-556CA6876E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51E0-D8EF-4499-958A-6A0003A32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DB45-8ECC-423D-A023-556CA6876E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51E0-D8EF-4499-958A-6A0003A32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DB45-8ECC-423D-A023-556CA6876E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51E0-D8EF-4499-958A-6A0003A32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DB45-8ECC-423D-A023-556CA6876E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51E0-D8EF-4499-958A-6A0003A32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DB45-8ECC-423D-A023-556CA6876E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51E0-D8EF-4499-958A-6A0003A32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DB45-8ECC-423D-A023-556CA6876E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51E0-D8EF-4499-958A-6A0003A32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DB45-8ECC-423D-A023-556CA6876E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51E0-D8EF-4499-958A-6A0003A32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3DB45-8ECC-423D-A023-556CA6876E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51E0-D8EF-4499-958A-6A0003A32E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[2017] </a:t>
            </a:r>
            <a:r>
              <a:rPr lang="zh-CN" altLang="en-US" dirty="0"/>
              <a:t>天津卷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重读长辈这部书</a:t>
            </a:r>
            <a:endParaRPr lang="zh-CN" altLang="en-US" b="1" dirty="0"/>
          </a:p>
          <a:p>
            <a:endParaRPr lang="zh-CN" altLang="en-US" b="1" dirty="0"/>
          </a:p>
          <a:p>
            <a:pPr algn="r"/>
            <a:r>
              <a:rPr lang="zh-CN" altLang="en-US" sz="1800" dirty="0"/>
              <a:t>高二</a:t>
            </a:r>
            <a:r>
              <a:rPr lang="en-US" altLang="zh-CN" sz="1800" dirty="0"/>
              <a:t>12 </a:t>
            </a:r>
            <a:r>
              <a:rPr lang="zh-CN" altLang="en-US" sz="1800" dirty="0"/>
              <a:t>王子昂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瓷魂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486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三月的家乡时常飘着丝丝细雨，深青色石板上升起的隐隐雾气挥之不去。随着我的来临，一阵急促的脚步声从巷子深处传来。</a:t>
            </a:r>
            <a:endParaRPr lang="zh-CN" altLang="en-US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门是轻掩着的，当我喘着气进入天井时，爷爷正戴着眼镜，专心致志的在瓷胎上摹字。唉，这么多年，他还是那么专注于青瓷，看着心无旁骛的他，我有些无奈。唉，这个瓷疯子。</a:t>
            </a:r>
            <a:endParaRPr lang="zh-CN" altLang="en-US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那青瓷杯摆在书案上，静若悬停。爷爷一手握着笔，一手捧着瓶身，小心翼翼，仿佛手中的是传世珍宝。笔锋轻转，轻轻勾勒，原有的釉彩显得更加清晰。镜片背后的目光坚毅而专注，好像要穿透瓷器本身。多少次试题，多少次摇头，换得稍许欣慰的一笑，但爷爷似乎仍有一丝愧疚</a:t>
            </a:r>
            <a:r>
              <a:rPr lang="en-US" altLang="zh-CN" sz="2000" dirty="0"/>
              <a:t>——</a:t>
            </a:r>
            <a:r>
              <a:rPr lang="zh-CN" altLang="en-US" sz="2000" dirty="0"/>
              <a:t>他的手在轻颤着。题完最后一个字，爷爷用粗糙的大手轻轻摩挲着瓷瓶，我只听到窗外的雨打在芭蕉叶上，和着他的轻声叹息。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02615"/>
            <a:ext cx="7886700" cy="55746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多少年了，每次到爷爷家，昨天他痴迷的望着橱中的一件件瓷器，望着瓶身泼墨的山水，跃然的锦鲤，似有一抹嫣然的笑意藏在其中。我往往不以为然，借用爸爸的话来说，这玩意儿能玩出饭来吃？爷爷的学生多少人升官了，发财了，只有他一心扑在这玩意儿上，痴情不改，难怪有人戏称爷爷“瓷疯子”。</a:t>
            </a:r>
            <a:endParaRPr lang="zh-CN" altLang="en-US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“爷爷，你该歇歇了。”我说。</a:t>
            </a:r>
            <a:endParaRPr lang="zh-CN" altLang="en-US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“嫌我活的太久，催我走了吗？”爷爷笑着。</a:t>
            </a:r>
            <a:endParaRPr lang="zh-CN" altLang="en-US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“哪里，爷爷要活到 </a:t>
            </a:r>
            <a:r>
              <a:rPr lang="en-US" altLang="zh-CN" sz="2400" dirty="0"/>
              <a:t>120 </a:t>
            </a:r>
            <a:r>
              <a:rPr lang="zh-CN" altLang="en-US" sz="2400" dirty="0"/>
              <a:t>岁呢。”</a:t>
            </a:r>
            <a:endParaRPr lang="zh-CN" altLang="en-US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“活着总得做点事，升官发财没兴趣，只能做这玩意儿。”然后话锋一转，“听说那两个</a:t>
            </a:r>
            <a:r>
              <a:rPr lang="en-US" altLang="zh-CN" sz="2400" dirty="0"/>
              <a:t>……”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45160"/>
            <a:ext cx="7886700" cy="553212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他说的是他的两个学生，一个做厂长，发了点财，不到 </a:t>
            </a:r>
            <a:r>
              <a:rPr lang="en-US" altLang="zh-CN" sz="2400" dirty="0"/>
              <a:t>50 </a:t>
            </a:r>
            <a:r>
              <a:rPr lang="zh-CN" altLang="en-US" sz="2400" dirty="0"/>
              <a:t>岁，刚死了；一个当了副县长，因受贿被判了 </a:t>
            </a:r>
            <a:r>
              <a:rPr lang="en-US" altLang="zh-CN" sz="2400" dirty="0"/>
              <a:t>10 </a:t>
            </a:r>
            <a:r>
              <a:rPr lang="zh-CN" altLang="en-US" sz="2400" dirty="0"/>
              <a:t>年徒刑。在得到我肯定的回答之后，爷爷一声长叹：“为官的家业凋零，富贵的金银散尽，看破的遁入空门，痴迷的枉送了性命。”我知道爷爷念的是</a:t>
            </a:r>
            <a:r>
              <a:rPr lang="en-US" altLang="zh-CN" sz="2400" dirty="0"/>
              <a:t>《</a:t>
            </a:r>
            <a:r>
              <a:rPr lang="zh-CN" altLang="en-US" sz="2400" dirty="0"/>
              <a:t>红楼梦</a:t>
            </a:r>
            <a:r>
              <a:rPr lang="en-US" altLang="zh-CN" sz="2400" dirty="0"/>
              <a:t>》</a:t>
            </a:r>
            <a:r>
              <a:rPr lang="zh-CN" altLang="en-US" sz="2400" dirty="0"/>
              <a:t>里的句子。</a:t>
            </a:r>
            <a:endParaRPr lang="zh-CN" altLang="en-US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“全是金钱惹的祸。”然后又是话锋一转，“爷爷没有多少财富留给你们，你不恨爷爷吧？”</a:t>
            </a:r>
            <a:endParaRPr lang="zh-CN" altLang="en-US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“子孙若如我，留钱做什么？贤而多财，则损其志；子孙不如我，留钱做什么？愚而多财，以增其过。”</a:t>
            </a:r>
            <a:endParaRPr lang="en-US" altLang="zh-CN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我念了一副林则徐的对子，爷爷高兴的放下笔，用大手轻轻地抚摸着我的头，连说：“得爷爷真传也，得爷爷真传也。”</a:t>
            </a:r>
            <a:endParaRPr lang="zh-CN" altLang="en-US" sz="24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46266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这时我忽然读懂了爷爷，不知谁说过：“生活不止眼前的苟且，还有诗和远方的田野。”爷爷就是一个胸怀诗和远方田野的人啊。</a:t>
            </a:r>
            <a:endParaRPr lang="zh-CN" altLang="en-US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小院，清凉如水，古韵古香在空气中流转。望着爷爷和青瓷，我仿佛看见旧时长安街、古城墙，丝丝微风中，古人的衣袂翻飞，熟悉而陌生。</a:t>
            </a:r>
            <a:endParaRPr lang="zh-CN" altLang="en-US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爷爷，送你“瓷魂”二字，如何？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我家有个</a:t>
            </a:r>
            <a:r>
              <a:rPr lang="en-US" altLang="zh-CN" b="1"/>
              <a:t>“</a:t>
            </a:r>
            <a:r>
              <a:rPr lang="zh-CN" altLang="en-US" b="1"/>
              <a:t>老同志</a:t>
            </a:r>
            <a:r>
              <a:rPr lang="en-US" altLang="zh-CN" b="1"/>
              <a:t>”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“老同志”是我对老爸的昵称。</a:t>
            </a:r>
            <a:endParaRPr lang="zh-CN" altLang="en-US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老爸其实并不老，还差八天才满 </a:t>
            </a:r>
            <a:r>
              <a:rPr lang="en-US" altLang="zh-CN" sz="2000" dirty="0"/>
              <a:t>50 </a:t>
            </a:r>
            <a:r>
              <a:rPr lang="zh-CN" altLang="en-US" sz="2000" dirty="0"/>
              <a:t>岁。不过他喜欢我喊他“老同志”。说这样能凸显他的成熟。</a:t>
            </a:r>
            <a:endParaRPr lang="zh-CN" altLang="en-US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在“老同志”还不能称为“老同志”的时候，他给我的印象是真的不够成熟。</a:t>
            </a:r>
            <a:endParaRPr lang="zh-CN" altLang="en-US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他很好玩儿，玩儿兴上来了别的就啥都顾不上了。我 </a:t>
            </a:r>
            <a:r>
              <a:rPr lang="en-US" altLang="zh-CN" sz="2000" dirty="0"/>
              <a:t>5 </a:t>
            </a:r>
            <a:r>
              <a:rPr lang="zh-CN" altLang="en-US" sz="2000" dirty="0"/>
              <a:t>岁那年，有一次他带我到附近的公园，把我放在滑梯上之后，就被不远处的象棋摊儿吸引了过去，一会儿就上了擂台。连胜数局居然成了擂主。那时的我胆子还不小，玩累了看他忙得不可开交，就一个人回家了。找不到我他急得够呛。可气的是他非但不检讨自己的失职，反倒重重地赏我屁股三巴掌。我自认倒霉，谁让我小你那么多？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15950"/>
            <a:ext cx="7886700" cy="55613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后来听妈妈、奶奶话里话外说老爸，知道他因为爱玩儿常常耽误正事儿。他是单位的会计，有时因为跟电脑下棋上了瘾耽误了出报表，被老板批评扣工资；歇班儿在家，因为玩游戏，有时就耽误了买水、买菜、买煤气，让全家人过上了没有人间烟火的日子</a:t>
            </a:r>
            <a:r>
              <a:rPr lang="en-US" altLang="zh-CN" sz="2000" dirty="0"/>
              <a:t>……</a:t>
            </a:r>
            <a:endParaRPr lang="en-US" altLang="zh-CN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这样的情况持续了七八年，我常常双手合十，虔诚地祈祷：老爸呀，你长点儿心吧！</a:t>
            </a:r>
            <a:endParaRPr lang="zh-CN" altLang="en-US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别说，这祈祷还真管用。老爸的“心”还真一点点地长起来了。</a:t>
            </a:r>
            <a:endParaRPr lang="zh-CN" altLang="en-US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我上初三，老爸开始关心我的学习和生活。晚上我看书、写作业，他居然能暂停看了多年的棋牌频道、体育频道，也不再玩电脑游戏。他只是拿着本什么杂志在沙发上静静地看，直到我“下课”。</a:t>
            </a:r>
            <a:endParaRPr lang="en-US" altLang="zh-CN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体育中考，我 </a:t>
            </a:r>
            <a:r>
              <a:rPr lang="en-US" altLang="zh-CN" sz="2000" dirty="0"/>
              <a:t>800 </a:t>
            </a:r>
            <a:r>
              <a:rPr lang="zh-CN" altLang="en-US" sz="2000" dirty="0"/>
              <a:t>米不达标，他居然每天早上 </a:t>
            </a:r>
            <a:r>
              <a:rPr lang="en-US" altLang="zh-CN" sz="2000" dirty="0"/>
              <a:t>6 </a:t>
            </a:r>
            <a:r>
              <a:rPr lang="zh-CN" altLang="en-US" sz="2000" dirty="0"/>
              <a:t>点就起床陪着我一起跑半个小时。中考那两天，他全程陪考呵护备至</a:t>
            </a:r>
            <a:r>
              <a:rPr lang="en-US" altLang="zh-CN" sz="2000" dirty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15950"/>
            <a:ext cx="7886700" cy="556133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更让我刮目相看的是，他的这种状态一直持续了下来</a:t>
            </a:r>
            <a:r>
              <a:rPr lang="en-US" altLang="zh-CN" sz="2000" dirty="0"/>
              <a:t>(</a:t>
            </a:r>
            <a:r>
              <a:rPr lang="zh-CN" altLang="en-US" sz="2000" dirty="0"/>
              <a:t>包括对待工作</a:t>
            </a:r>
            <a:r>
              <a:rPr lang="en-US" altLang="zh-CN" sz="2000" dirty="0"/>
              <a:t>)</a:t>
            </a:r>
            <a:r>
              <a:rPr lang="zh-CN" altLang="en-US" sz="2000" dirty="0"/>
              <a:t>，而且再也没有“旧病复发”。</a:t>
            </a:r>
            <a:endParaRPr lang="zh-CN" altLang="en-US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我曾调侃地问他，怎么进步得这么快？他说，我是个老同志，当然要严格要求自己。</a:t>
            </a:r>
            <a:endParaRPr lang="zh-CN" altLang="en-US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从此我便称他“老同志”。</a:t>
            </a:r>
            <a:endParaRPr lang="zh-CN" altLang="en-US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此刻坐在考场上，重新翻读“老同志”这本书，突然明白，人的成长、成熟是需要过程的。老爸也是独生子，是被爷爷奶奶宠大的，上了班、成立了家庭、有了孩子，但他的心理成熟却没有同步跟进。在岁月的敲打、磨砺中，老爸才渐渐进入了角色，包括家庭的、事业的，才开始一点点儿地努力演绎好自己的角色。此刻，我不由得要感谢命题人，让我提前思考了很多我以后必须要思考与面对的问题，这是多么宝贵的财富啊</a:t>
            </a:r>
            <a:r>
              <a:rPr lang="en-US" altLang="zh-CN" sz="2000" dirty="0"/>
              <a:t>!</a:t>
            </a:r>
            <a:endParaRPr lang="en-US" altLang="zh-CN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/>
              <a:t>“</a:t>
            </a:r>
            <a:r>
              <a:rPr lang="zh-CN" altLang="en-US" sz="2000" dirty="0"/>
              <a:t>老同志，今天的作文我可写的是你嘿！</a:t>
            </a:r>
            <a:r>
              <a:rPr lang="en-US" altLang="zh-CN" sz="2000" dirty="0"/>
              <a:t>”</a:t>
            </a:r>
            <a:endParaRPr lang="en-US" altLang="zh-CN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/>
              <a:t>“</a:t>
            </a:r>
            <a:r>
              <a:rPr lang="zh-CN" altLang="en-US" sz="2000" dirty="0"/>
              <a:t>老同志”会是什么表情？我实在想象不出来。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30555"/>
            <a:ext cx="7886700" cy="5546725"/>
          </a:xfrm>
        </p:spPr>
        <p:txBody>
          <a:bodyPr>
            <a:normAutofit fontScale="87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阅卷组意见：</a:t>
            </a:r>
            <a:r>
              <a:rPr lang="zh-CN" altLang="en-US" dirty="0"/>
              <a:t>考生很聪明，从试题材料“读出我们成长时他们的成长与成熟”一句得到启发，写父亲“成长与成熟”的过程。先写年轻时父亲不够成熟的几件事，以及因不成熟而付出的代价。父亲走向成熟的转折点是“我”读初三时，他意识到了自己的责任，从此真正成为“我”眼中的好父亲。最难得的是，作者对问题做了较为理性的思考，实际上提出了独生子女成长与成熟这个很有普遍意义的问题。全篇轻松、活泼、幽默的表述背后，体现出了作者对生活的热爱，对亲情的珍视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70230"/>
            <a:ext cx="7886700" cy="56070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　　我们在长辈的环绕下成长，自以为了解他们，其实每一位长辈都是一部</a:t>
            </a:r>
            <a:r>
              <a:rPr lang="zh-CN" altLang="en-US" sz="2400" b="1" dirty="0">
                <a:solidFill>
                  <a:srgbClr val="C00000"/>
                </a:solidFill>
              </a:rPr>
              <a:t>厚书</a:t>
            </a:r>
            <a:r>
              <a:rPr lang="zh-CN" altLang="en-US" sz="2400" dirty="0"/>
              <a:t>，一旦</a:t>
            </a:r>
            <a:r>
              <a:rPr lang="zh-CN" altLang="en-US" sz="2400" b="1" dirty="0">
                <a:solidFill>
                  <a:srgbClr val="C00000"/>
                </a:solidFill>
              </a:rPr>
              <a:t>重新</a:t>
            </a:r>
            <a:r>
              <a:rPr lang="zh-CN" altLang="en-US" sz="2400" dirty="0"/>
              <a:t>打开，就会读到人生的事理，读到传统的积淀，读到时代的印记，还可以读出我们自己，读出我们成长时他们的成长与成熟，读出我们和他们之间认知上的共识或分歧</a:t>
            </a:r>
            <a:r>
              <a:rPr lang="en-US" altLang="zh-CN" sz="2400" dirty="0"/>
              <a:t>……</a:t>
            </a:r>
            <a:endParaRPr lang="en-US" altLang="zh-CN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　　</a:t>
            </a:r>
            <a:r>
              <a:rPr lang="zh-CN" altLang="en-US" sz="2400" b="1" dirty="0">
                <a:solidFill>
                  <a:srgbClr val="C00000"/>
                </a:solidFill>
              </a:rPr>
              <a:t>十八岁的我们已经长大</a:t>
            </a:r>
            <a:r>
              <a:rPr lang="zh-CN" altLang="en-US" sz="2400" dirty="0"/>
              <a:t>，今天的</a:t>
            </a:r>
            <a:r>
              <a:rPr lang="zh-CN" altLang="en-US" sz="2400" b="1" dirty="0">
                <a:solidFill>
                  <a:srgbClr val="C00000"/>
                </a:solidFill>
              </a:rPr>
              <a:t>重读</a:t>
            </a:r>
            <a:r>
              <a:rPr lang="zh-CN" altLang="en-US" sz="2400" dirty="0"/>
              <a:t>，是成年个体</a:t>
            </a:r>
            <a:r>
              <a:rPr lang="zh-CN" altLang="en-US" sz="2400" b="1" dirty="0">
                <a:solidFill>
                  <a:srgbClr val="C00000"/>
                </a:solidFill>
              </a:rPr>
              <a:t>之间平等</a:t>
            </a:r>
            <a:r>
              <a:rPr lang="zh-CN" altLang="en-US" sz="2400" dirty="0"/>
              <a:t>的心灵对话、灵魂触摸，是通往</a:t>
            </a:r>
            <a:r>
              <a:rPr lang="zh-CN" altLang="en-US" sz="2400" b="1" dirty="0">
                <a:solidFill>
                  <a:srgbClr val="C00000"/>
                </a:solidFill>
              </a:rPr>
              <a:t>理性认知</a:t>
            </a:r>
            <a:r>
              <a:rPr lang="zh-CN" altLang="en-US" sz="2400" dirty="0"/>
              <a:t>的幽径。请结合自己的生活阅历深入思考，围绕“</a:t>
            </a:r>
            <a:r>
              <a:rPr lang="zh-CN" altLang="en-US" sz="2400" b="1" dirty="0"/>
              <a:t>重读长辈这部书</a:t>
            </a:r>
            <a:r>
              <a:rPr lang="zh-CN" altLang="en-US" sz="2400" dirty="0"/>
              <a:t>”写一篇作文。</a:t>
            </a:r>
            <a:endParaRPr lang="en-US" altLang="zh-CN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　　要求：①自选角度，自拟标题；</a:t>
            </a:r>
            <a:r>
              <a:rPr lang="en-US" altLang="zh-CN" sz="2400" dirty="0"/>
              <a:t>②</a:t>
            </a:r>
            <a:r>
              <a:rPr lang="zh-CN" altLang="en-US" sz="2400" dirty="0"/>
              <a:t>文体不限</a:t>
            </a:r>
            <a:r>
              <a:rPr lang="en-US" altLang="zh-CN" sz="2400" dirty="0"/>
              <a:t>(</a:t>
            </a:r>
            <a:r>
              <a:rPr lang="zh-CN" altLang="en-US" sz="2400" dirty="0"/>
              <a:t>诗歌除外</a:t>
            </a:r>
            <a:r>
              <a:rPr lang="en-US" altLang="zh-CN" sz="2400" dirty="0"/>
              <a:t>)</a:t>
            </a:r>
            <a:r>
              <a:rPr lang="zh-CN" altLang="en-US" sz="2400" dirty="0"/>
              <a:t>，文体特征鲜明；</a:t>
            </a:r>
            <a:r>
              <a:rPr lang="en-US" altLang="zh-CN" sz="2400" dirty="0"/>
              <a:t>③</a:t>
            </a:r>
            <a:r>
              <a:rPr lang="zh-CN" altLang="en-US" sz="2400" dirty="0"/>
              <a:t>不少于 </a:t>
            </a:r>
            <a:r>
              <a:rPr lang="en-US" altLang="zh-CN" sz="2400" dirty="0"/>
              <a:t>800 </a:t>
            </a:r>
            <a:r>
              <a:rPr lang="zh-CN" altLang="en-US" sz="2400" dirty="0"/>
              <a:t>字；</a:t>
            </a:r>
            <a:r>
              <a:rPr lang="en-US" altLang="zh-CN" sz="2400" dirty="0"/>
              <a:t>④</a:t>
            </a:r>
            <a:r>
              <a:rPr lang="zh-CN" altLang="en-US" sz="2400" dirty="0"/>
              <a:t>不得抄袭，不得套作。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历年天津卷高考作文题目汇总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8650" y="612140"/>
          <a:ext cx="7887970" cy="5509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150"/>
                <a:gridCol w="5798820"/>
              </a:tblGrid>
              <a:tr h="705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年份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作文题目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/>
                        <a:t>2020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中国面孔</a:t>
                      </a:r>
                      <a:endParaRPr lang="zh-CN" altLang="en-US" sz="200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2019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材料作文（爱国）</a:t>
                      </a:r>
                      <a:endParaRPr lang="zh-CN" altLang="en-US" sz="2000"/>
                    </a:p>
                  </a:txBody>
                  <a:tcPr/>
                </a:tc>
              </a:tr>
              <a:tr h="43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2018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“器”</a:t>
                      </a:r>
                      <a:endParaRPr lang="zh-CN" altLang="en-US" sz="2000"/>
                    </a:p>
                  </a:txBody>
                  <a:tcPr/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2017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重读长辈这部书</a:t>
                      </a:r>
                      <a:endParaRPr lang="zh-CN" altLang="en-US" sz="200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2016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我的青春与阅读</a:t>
                      </a:r>
                      <a:endParaRPr lang="zh-CN" altLang="en-US" sz="200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2015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“</a:t>
                      </a:r>
                      <a:r>
                        <a:rPr lang="zh-CN" altLang="en-US" sz="2000">
                          <a:sym typeface="+mn-ea"/>
                        </a:rPr>
                        <a:t>范儿</a:t>
                      </a:r>
                      <a:r>
                        <a:rPr lang="en-US" altLang="zh-CN" sz="2000">
                          <a:sym typeface="+mn-ea"/>
                        </a:rPr>
                        <a:t>”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2014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假如有一款芯片</a:t>
                      </a:r>
                      <a:endParaRPr lang="zh-CN" altLang="en-US" sz="2000"/>
                    </a:p>
                  </a:txBody>
                  <a:tcPr/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2013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___</a:t>
                      </a:r>
                      <a:r>
                        <a:rPr lang="zh-CN" altLang="en-US" sz="2000">
                          <a:sym typeface="+mn-ea"/>
                        </a:rPr>
                        <a:t>而知之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/>
                        <a:t>2012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清水还是浊水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000"/>
                        <a:t>2011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镜子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2010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我生活的世界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44525"/>
            <a:ext cx="7886700" cy="55327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2400" dirty="0"/>
              <a:t>2017 </a:t>
            </a:r>
            <a:r>
              <a:rPr lang="zh-CN" altLang="en-US" sz="2400" dirty="0"/>
              <a:t>年天津高考作文题要求考生围绕“重读长辈这部书”展开写作。该作文题从考生十八岁步入成人的年龄特点出发，关注传统文化的代际传承及人文素养的培育提升，引导考生展开联想与思考，写出个人的独特感受与见解。</a:t>
            </a:r>
            <a:endParaRPr lang="en-US" altLang="zh-CN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2400" dirty="0"/>
              <a:t>1. </a:t>
            </a:r>
            <a:r>
              <a:rPr lang="zh-CN" altLang="en-US" sz="2400" dirty="0"/>
              <a:t>关注传统文化，饱含人文情怀。人伦关系蕴含着中国传统文化的核心价值，命题意在引导考生调动家庭与个人、长与幼的相关经验，重新理解长辈的深沉情感、丰富智慧及其对于青年成长的宝贵意义，引导考生关注优秀传统文化及其当代体现。题目需要考生从凝聚个人真切情感的生活阅历中选材，关注自我与他人、与社会、与时代的关系，既唤醒内心的真挚情感，又思考个人精神成长，富有人文情怀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43255"/>
            <a:ext cx="7886065" cy="55340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2200" dirty="0"/>
              <a:t>2. </a:t>
            </a:r>
            <a:r>
              <a:rPr lang="zh-CN" altLang="en-US" sz="2200" dirty="0"/>
              <a:t>立意角度丰富。“长辈”既可以是父母，也可以是其他年长亲人或老师等。依据材料，考生可以通过长辈的人生经历</a:t>
            </a:r>
            <a:r>
              <a:rPr lang="zh-CN" altLang="en-US" sz="2200" b="1" dirty="0">
                <a:solidFill>
                  <a:srgbClr val="C00000"/>
                </a:solidFill>
              </a:rPr>
              <a:t>重新思考过去的时代与历史</a:t>
            </a:r>
            <a:r>
              <a:rPr lang="zh-CN" altLang="en-US" sz="2200" dirty="0"/>
              <a:t>，思考家族传统和民族传统方面的文化积淀，思考长辈的人生智慧和经验教训，也可以在长幼互动关系中，</a:t>
            </a:r>
            <a:r>
              <a:rPr lang="zh-CN" altLang="en-US" sz="2200" b="1" dirty="0">
                <a:solidFill>
                  <a:srgbClr val="C00000"/>
                </a:solidFill>
              </a:rPr>
              <a:t>以长辈为镜鉴重新发现与认识自我</a:t>
            </a:r>
            <a:r>
              <a:rPr lang="zh-CN" altLang="en-US" sz="2200" dirty="0"/>
              <a:t>，从“我”的视角观照长辈在家庭角色和社会角色上的进步与成熟</a:t>
            </a:r>
            <a:r>
              <a:rPr lang="en-US" altLang="zh-CN" sz="2200" dirty="0"/>
              <a:t>……</a:t>
            </a:r>
            <a:r>
              <a:rPr lang="zh-CN" altLang="en-US" sz="2200" dirty="0"/>
              <a:t>立意角度多元，可叙可议，便于各层次考生发挥个性特长。</a:t>
            </a:r>
            <a:endParaRPr lang="en-US" altLang="zh-CN" sz="22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2200" dirty="0"/>
              <a:t>3. </a:t>
            </a:r>
            <a:r>
              <a:rPr lang="zh-CN" altLang="en-US" sz="2200" dirty="0"/>
              <a:t>富有思辨性。写长辈、写日常生活很容易入手，但以“十八岁成人”的眼光来重新思考，在思想碰撞中触摸灵魂，则需要考生处理好感性生活与理性思考的关系，需要处理好表象与本质的关系，需要思考延续传统与突破传统的关系，需要思考传统中核心价值的恒定与时代变化的关系</a:t>
            </a:r>
            <a:r>
              <a:rPr lang="en-US" altLang="zh-CN" sz="2200" dirty="0"/>
              <a:t>……</a:t>
            </a:r>
            <a:r>
              <a:rPr lang="zh-CN" altLang="en-US" sz="2200" dirty="0"/>
              <a:t>要写出深度与个性，就要具备处理这一系列辨证关系的理性思考能力。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生动鲜活的名片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065" cy="47948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　</a:t>
            </a:r>
            <a:r>
              <a:rPr lang="zh-CN" altLang="en-US" sz="2000" dirty="0">
                <a:sym typeface="+mn-ea"/>
              </a:rPr>
              <a:t>　</a:t>
            </a:r>
            <a:r>
              <a:rPr lang="zh-CN" altLang="en-US" sz="2000" dirty="0"/>
              <a:t>从某种意义上讲，我们的长辈是民族传统的承上启下者，也可以形象称为“民族传统的名片”</a:t>
            </a:r>
            <a:r>
              <a:rPr lang="en-US" altLang="zh-CN" sz="2000" dirty="0"/>
              <a:t>——</a:t>
            </a:r>
            <a:r>
              <a:rPr lang="zh-CN" altLang="en-US" sz="2000" dirty="0"/>
              <a:t>生动鲜活的名片。</a:t>
            </a:r>
            <a:endParaRPr lang="zh-CN" altLang="en-US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　　其实，长辈是一个相对的概念，相对于他们的长辈。他们是后辈。后辈继承了前辈的基因，包括生理的与文化的，而后世代绵延、衍化、丰富、淬炼，就成为融入民族血液、任何力量也难摧毁的魂。</a:t>
            </a:r>
            <a:endParaRPr lang="zh-CN" altLang="en-US" sz="20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　　</a:t>
            </a:r>
            <a:r>
              <a:rPr lang="zh-CN" altLang="en-US" sz="2000" b="1" dirty="0"/>
              <a:t>我们这个民族是勤劳的。</a:t>
            </a:r>
            <a:r>
              <a:rPr lang="zh-CN" altLang="en-US" sz="2000" dirty="0"/>
              <a:t>祖父是个纯粹的农民，直到生命走到尽头的一天，他还在用残存的力量平整院子里的菜畦。他说不出更多的道理，一句祖先留下来的“人勤地不懒”说了多少年。对此二叔曾和祖父有过无数次的争论，他认为，光有勤奋远远不够，尤其是不能只是单纯地强调刻苦用功，最重要的是要把劲儿用在最关键的地方。要讲究用力的方法。凭着这股精神，他把自己的工作干得有声有色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71195"/>
            <a:ext cx="7886700" cy="55060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　　此刻，重新思考爷爷、二叔的话，觉得他们的主张并不矛盾。只是侧重点不同而已。用力、方法、效率，其实构成了勤奋的三个支点。</a:t>
            </a:r>
            <a:endParaRPr lang="zh-CN" altLang="en-US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　　</a:t>
            </a:r>
            <a:r>
              <a:rPr lang="zh-CN" altLang="en-US" sz="2400" b="1" dirty="0"/>
              <a:t>我们这个民族是讲诚信的。</a:t>
            </a:r>
            <a:r>
              <a:rPr lang="zh-CN" altLang="en-US" sz="2400" dirty="0"/>
              <a:t>“要诚实，不说谎”，妈妈从小就这样教育我；“言必信，行必果”，爸爸多次引用圣人的话</a:t>
            </a:r>
            <a:r>
              <a:rPr lang="zh-CN" altLang="en-US" sz="2400" dirty="0">
                <a:sym typeface="+mn-ea"/>
              </a:rPr>
              <a:t>训</a:t>
            </a:r>
            <a:r>
              <a:rPr lang="zh-CN" altLang="en-US" sz="2400" dirty="0"/>
              <a:t>诫我。耳提面命、谆谆教诲、言传身教，对我产生了潜移默化的影响。我曾多少次因为说真话受到老师的表扬，也曾多少次因为不想说违心的话而与同学伙伴关系紧张；我曾多少次为了承诺而付出了卓绝的努力，也曾多少次为了诺言而让自己承受了不该承受的历练。我骄傲，我无悔，先辈的血液早已化为我一言一行的坐标，永不易革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628650" y="671195"/>
            <a:ext cx="7886700" cy="5506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　　</a:t>
            </a:r>
            <a:r>
              <a:rPr lang="zh-CN" altLang="en-US" sz="2400" b="1" dirty="0">
                <a:sym typeface="+mn-ea"/>
              </a:rPr>
              <a:t>我们这个民族是讲和谐的。</a:t>
            </a:r>
            <a:r>
              <a:rPr lang="zh-CN" altLang="en-US" sz="2400" dirty="0">
                <a:sym typeface="+mn-ea"/>
              </a:rPr>
              <a:t>“弟子入则孝，出则弟”，说的是家庭内父子兄弟之间相处的和谐，父母、叔伯，他们用自己的行动认真地实践着。“老吾老以及人之老，幼吾幼以及人之幼”，说的是邻里、乡党各成员之间相处的和谐，母亲、姑姑，她们用自己的笑容演绎着。“与人为善，善莫大焉”，则说的是整个社会人与人之间相处的和谐，叔叔、阿姨以及更多的长辈在默默地为我们示范着。</a:t>
            </a:r>
            <a:endParaRPr lang="zh-CN" altLang="en-US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　　名片上的内容各有不同。长辈们对传统有着各自的理解，传统在他们身上有着不尽相同的呈现。世代相传，传统也在变，变得更加灵动，更有生命力。</a:t>
            </a:r>
            <a:endParaRPr lang="zh-CN" altLang="en-US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　　未来的某一天，我们也会成为长辈，到那时，我们会成为令后辈骄傲自豪的名片吗？</a:t>
            </a:r>
            <a:endParaRPr lang="en-US" altLang="zh-CN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　　让我们大声回答：能！</a:t>
            </a:r>
            <a:endParaRPr lang="zh-CN" altLang="en-US" sz="2400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0745" y="760730"/>
            <a:ext cx="7244715" cy="5415915"/>
          </a:xfrm>
        </p:spPr>
        <p:txBody>
          <a:bodyPr>
            <a:normAutofit fontScale="975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阅卷组意见：</a:t>
            </a:r>
            <a:r>
              <a:rPr lang="zh-CN" altLang="en-US" sz="2400" dirty="0"/>
              <a:t>本文从民族传统传承的角度解读长辈，是很智慧的选择。开篇在明确了长辈是“民族传统的名片”后，明确指出“长辈是一个相对的概念”，为下文以历史纵深为经进行“重读”定下了基调。“言必信，行必果”“弟子入则孝，出则弟”等名言暗点民族传统之源，并以自己的长辈如何教育后辈、长辈如何身体力行，具体阐释了民族传统薪火相传的旺盛生命力。结尾的问答，铿锵有声，表达了将民族传统继承并发扬光大的信心。全文思路清晰，逻辑性强，语言大气，解析详尽，展示了较好的说理功力。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思源宋体"/>
        <a:ea typeface="思源宋体"/>
        <a:cs typeface=""/>
      </a:majorFont>
      <a:minorFont>
        <a:latin typeface="思源宋体"/>
        <a:ea typeface="思源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4229</Words>
  <Application>WPS 演示</Application>
  <PresentationFormat>全屏显示(4:3)</PresentationFormat>
  <Paragraphs>133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思源宋体</vt:lpstr>
      <vt:lpstr>微软雅黑</vt:lpstr>
      <vt:lpstr>Arial Unicode MS</vt:lpstr>
      <vt:lpstr>Calibri</vt:lpstr>
      <vt:lpstr>Office 主题​​</vt:lpstr>
      <vt:lpstr>[2017] 天津卷</vt:lpstr>
      <vt:lpstr>PowerPoint 演示文稿</vt:lpstr>
      <vt:lpstr>历年天津卷高考作文题目汇总</vt:lpstr>
      <vt:lpstr>PowerPoint 演示文稿</vt:lpstr>
      <vt:lpstr>PowerPoint 演示文稿</vt:lpstr>
      <vt:lpstr>生动鲜活的名片</vt:lpstr>
      <vt:lpstr>PowerPoint 演示文稿</vt:lpstr>
      <vt:lpstr>PowerPoint 演示文稿</vt:lpstr>
      <vt:lpstr>PowerPoint 演示文稿</vt:lpstr>
      <vt:lpstr>瓷魂</vt:lpstr>
      <vt:lpstr>PowerPoint 演示文稿</vt:lpstr>
      <vt:lpstr>PowerPoint 演示文稿</vt:lpstr>
      <vt:lpstr>PowerPoint 演示文稿</vt:lpstr>
      <vt:lpstr>我家有个“老同志”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2017·天津</dc:title>
  <dc:creator>xulianyun</dc:creator>
  <cp:lastModifiedBy>xulianyun</cp:lastModifiedBy>
  <cp:revision>19</cp:revision>
  <dcterms:created xsi:type="dcterms:W3CDTF">2021-01-04T13:54:00Z</dcterms:created>
  <dcterms:modified xsi:type="dcterms:W3CDTF">2021-01-06T14:18:37Z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