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96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1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07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9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2886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52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32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46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2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777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9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85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C6C09-7836-4AC8-9062-EFE9FC7C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1" y="745461"/>
            <a:ext cx="10712425" cy="4692812"/>
          </a:xfrm>
        </p:spPr>
        <p:txBody>
          <a:bodyPr/>
          <a:lstStyle/>
          <a:p>
            <a:r>
              <a:rPr lang="ru-RU" sz="4800" dirty="0"/>
              <a:t>Развёртывание  СУБД </a:t>
            </a:r>
            <a:r>
              <a:rPr lang="en-US" sz="4800" dirty="0"/>
              <a:t>Postgres </a:t>
            </a:r>
            <a:r>
              <a:rPr lang="ru-RU" sz="4800" dirty="0"/>
              <a:t> </a:t>
            </a:r>
            <a:r>
              <a:rPr lang="en-US" sz="4800" dirty="0"/>
              <a:t>c</a:t>
            </a:r>
            <a:r>
              <a:rPr lang="ru-RU" sz="4800" dirty="0"/>
              <a:t> управлением средств автоматизации развёртывания и управления приложениями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A8BDF5-847F-480B-B6D7-F6755375A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Выполнила студентка гр. змИИВТ-241,</a:t>
            </a:r>
          </a:p>
          <a:p>
            <a:r>
              <a:rPr lang="ru-RU" dirty="0" err="1"/>
              <a:t>Авсянкина</a:t>
            </a:r>
            <a:r>
              <a:rPr lang="ru-RU" dirty="0"/>
              <a:t> Мария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67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322A3-4D3E-49F2-9C0B-6441B951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контейнера на основе файле </a:t>
            </a:r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6FB465-A50F-49AD-BC11-D4857D9A55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0804" y="1874517"/>
            <a:ext cx="5360035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5E6B2-3158-4630-971A-6430C657FA3B}"/>
              </a:ext>
            </a:extLst>
          </p:cNvPr>
          <p:cNvSpPr txBox="1"/>
          <p:nvPr/>
        </p:nvSpPr>
        <p:spPr>
          <a:xfrm>
            <a:off x="6340839" y="21205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Содержание файла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docker-compose.yml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00198-9FB6-49E2-B340-B640F70AD6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0839" y="3332111"/>
            <a:ext cx="5520961" cy="2958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C880C-0FB5-446A-AE28-345D062FA562}"/>
              </a:ext>
            </a:extLst>
          </p:cNvPr>
          <p:cNvSpPr txBox="1"/>
          <p:nvPr/>
        </p:nvSpPr>
        <p:spPr>
          <a:xfrm>
            <a:off x="3232514" y="4903774"/>
            <a:ext cx="3108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Создаем новый контейнер –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70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60BC5-A870-4B70-9849-778DEF00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104" y="81429"/>
            <a:ext cx="8540022" cy="761253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 </a:t>
            </a:r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75121-7516-43F1-B0DF-349E6FA9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029" y="734920"/>
            <a:ext cx="10994102" cy="6123079"/>
          </a:xfrm>
        </p:spPr>
        <p:txBody>
          <a:bodyPr numCol="2" spcCol="216000">
            <a:normAutofit fontScale="40000" lnSpcReduction="20000"/>
          </a:bodyPr>
          <a:lstStyle/>
          <a:p>
            <a:pPr marL="0" indent="450000" algn="just">
              <a:lnSpc>
                <a:spcPts val="1440"/>
              </a:lnSpc>
              <a:spcBef>
                <a:spcPts val="0"/>
              </a:spcBef>
              <a:buNone/>
            </a:pPr>
            <a:r>
              <a:rPr lang="ru-RU" sz="36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 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docker-compose.yml</a:t>
            </a:r>
            <a:r>
              <a:rPr lang="ru-RU" sz="36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предназначен для описания конфигурации одного или нескольких сервисов (контейнеров) в формате YAML, которые будут запущены с помощью инструмента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36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Разбор файла по разделам: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Определяет сервисы (контейнеры), которые будут запущены. В данном случае определяется один сервис с именем 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dbpost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postgres:latest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Определяет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-образ, на основе которого будет создан контейнер. 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Определяет переменные среды, которые будут использоваться в контейнере.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пределяются три переменные: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POSTGRES_DB: </a:t>
            </a: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dbcompose</a:t>
            </a:r>
            <a:endParaRPr lang="ru-RU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POSTGRES_USER: </a:t>
            </a: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usrcompose</a:t>
            </a:r>
            <a:endParaRPr lang="ru-RU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POSTGRES_PASSWORD: </a:t>
            </a: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passcompose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переменные задают имя базы данных, имя пользователя и пароль для подключения к базе данных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volumes</a:t>
            </a: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Определяет тома (тома), которые будут использованы в контейнере. В данном случае определён один том: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init_scripts</a:t>
            </a: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init.sql</a:t>
            </a: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</a:t>
            </a: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docker-entrypoint-initdb.d</a:t>
            </a: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Этот том связывает файл 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из локального пути ./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init_scripts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с путём /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docker-entrypoint-initdb.d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внутри контейнера. Это позволяет использовать файл 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для инициализации базы данных. Внутри контейнера этот файл будет использован для инициализации базы данных при первом запуске контейнера.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ports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5433:5432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Определяет порты, которые будут привязаны к портам контейнера.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орт 5433 на хост-компьютере привязывается к порту 5432 внутри контейнера. Это позволяет подключаться к базе данных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работающей в контейнере, через порт 5432 на хост-компьютере.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работы файла </a:t>
            </a: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docker-compose.yaml</a:t>
            </a:r>
            <a:endParaRPr lang="ru-RU" sz="3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запускается команда 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читает файл 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docker-compose.yaml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 запускает контейнеры, указанные в файле. В данном случае будет запущен контейнер с именем 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dbpost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основанный на образе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 привязанным портом 5432 и установленными переменными среды для подключения к базе данных. 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Порт 5432 на хост-компьютере привязывается к порту 5432 внутри контейнера. Это позволяет подключаться к базе данных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работающей в контейнере, через порт 5432 на хост-компьютере.</a:t>
            </a:r>
          </a:p>
          <a:p>
            <a:pPr marL="0" indent="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Монтирование тома 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 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из локального пути ./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init_scripts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init.sql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монтируется внутрь контейнера в путь /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docker-entrypoint-initdb.d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 позволяет использовать файл 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для инициализации базы данных. Внутри контейнера этот файл будет использован для инициализации базы данных при первом запуске контейнера.</a:t>
            </a:r>
          </a:p>
          <a:p>
            <a:pPr marL="0" indent="45000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файла </a:t>
            </a:r>
            <a:r>
              <a:rPr lang="ru-RU" sz="36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docker-compose.yaml</a:t>
            </a:r>
            <a:endParaRPr lang="ru-RU" sz="3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Запускается контейнер с именем 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dbpost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основанный на образе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 привязанными портами и томами, а также с установленными переменными среды для подключения к базе данных.</a:t>
            </a:r>
          </a:p>
          <a:p>
            <a:pPr marL="0" indent="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В первый раз, когда контейнер запускается, файл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init.sql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для инициализации базы данных. В дальнейшем контейнер продолжает работать с существующей базой данных.</a:t>
            </a:r>
          </a:p>
          <a:p>
            <a:pPr marL="0" indent="0" algn="just" fontAlgn="base">
              <a:lnSpc>
                <a:spcPts val="144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Доступ к базе данных возможен через порт 5432 на хост-компьютере. Пользователи могут подключаться к базе данных, работающей в контейнере, используя </a:t>
            </a:r>
            <a:r>
              <a:rPr lang="ru-RU" sz="3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09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AA977-463C-406F-822A-05C7EE02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 </a:t>
            </a:r>
            <a:r>
              <a:rPr lang="en-US" dirty="0" err="1"/>
              <a:t>docker.desktop</a:t>
            </a:r>
            <a:r>
              <a:rPr lang="ru-RU" dirty="0"/>
              <a:t> нового </a:t>
            </a:r>
            <a:r>
              <a:rPr lang="ru-RU" dirty="0" err="1"/>
              <a:t>контейра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07AA2C0-39D3-44BB-978E-4B613EB418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945621"/>
            <a:ext cx="6995571" cy="4387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19F332-1982-4BCA-A8A1-658A66BD13F2}"/>
              </a:ext>
            </a:extLst>
          </p:cNvPr>
          <p:cNvSpPr txBox="1"/>
          <p:nvPr/>
        </p:nvSpPr>
        <p:spPr>
          <a:xfrm>
            <a:off x="8575384" y="3770047"/>
            <a:ext cx="361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Новый контейнер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00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023F8-6420-4894-9F5B-38A77E04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43" y="2013284"/>
            <a:ext cx="11020926" cy="4844716"/>
          </a:xfrm>
        </p:spPr>
        <p:txBody>
          <a:bodyPr>
            <a:normAutofit fontScale="90000"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 таким образом, мы изучили основы работы программного средства для автоматизации развёртывания и управления приложениями в средах с поддержкой контейнеризации 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примере решения задачи развёртывания СУБД 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63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A4ACF-9CBC-4352-9F54-B7F01329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25711"/>
            <a:ext cx="10178322" cy="1061404"/>
          </a:xfrm>
        </p:spPr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37B84-916A-4332-9BF2-1F78DC44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38464"/>
            <a:ext cx="11109158" cy="5919536"/>
          </a:xfrm>
        </p:spPr>
        <p:txBody>
          <a:bodyPr numCol="2">
            <a:normAutofit fontScale="70000" lnSpcReduction="20000"/>
          </a:bodyPr>
          <a:lstStyle/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Что такое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платформа для разработки, доставки и запуска приложений в виде контейнеров. Контейнеры позволяют упаковывать приложение со всеми необходимыми зависимостями и библиотеками в изолированную среду, которая может быть легко развернута на любой машине, поддерживающей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Зачем нужен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помогает решать множество задач: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Обеспечивает переносимость приложений: контейнеры могут быть запущены на разных операционных системах и машинах без изменений в коде приложения.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Упрощает управление зависимостями: каждая зависимость включена прямо в контейнер, что исключает конфликты версий.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Улучшает изоляцию: каждый контейнер работает в своей среде, что снижает риск влияния одного приложения на другое.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Повышает производительность: контейнеры требуют меньше ресурсов, чем виртуальные машины, поскольку они используют ядро хоста напрямую.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Что такое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-образ?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 — это шаблон, используемый для создания контейнеров. Образ включает в себя все файлы, зависимости и инструкции, необходимые для запуска приложения. Образы могут содержать слои, что позволяет эффективно управлять ими и оптимизировать хранение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Что такое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-контейнер?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 — это исполняемая единица, созданная на основе образа. Контейнер представляет собой изолированное окружение, в котором выполняется ваше приложение. Он содержит все необходимое для работы приложения, включая код, библиотеки и другие зависимости.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Что такое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зачем он нужен?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(том)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механизм для хранения данных вне контейнера. Том монтируется внутрь контейнера и позволяет сохранять данные даже после удаления самого контейнера. Это особенно важно для приложений, которые работают с данными, такими как базы данных или файловые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595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028FE3D-6D62-4E2C-8E0E-FAAE68B8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17177"/>
            <a:ext cx="11107271" cy="6140824"/>
          </a:xfrm>
        </p:spPr>
        <p:txBody>
          <a:bodyPr numCol="2">
            <a:normAutofit fontScale="62500" lnSpcReduction="20000"/>
          </a:bodyPr>
          <a:lstStyle/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Что такое 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инструмент для определения и управления несколькими связанными контейнерами в одном проекте. С помощью файла 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docker-compose.yml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можно описать всю архитектуру приложения, включающую несколько сервисов, и запускать их одной командой. Это упрощает работу с многоуровневыми приложениями.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В чем разница между 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описывает процесс сборки отдельного образа. В нем указываются команды для установки зависимостей, копирования файлов и настройки среды исполнения.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управляет несколькими сервисами (контейнерами), определяя их взаимосвязи, сети, объемы и другие ресурсы. Файл 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docker-compose.yml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позволяет запускать и останавливать весь стек приложений сразу.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Какая команда позволяет отправлять различные задания в запущенный докер-контейнер?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позволяет выполнять команды внутри работающего контейнера. Пример использования: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exec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&lt;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для входа в оболочку контейнера можно использовать: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exec -it &lt;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container_name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bash</a:t>
            </a:r>
            <a:endParaRPr lang="ru-RU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С помощью какого инструмента можно сохранить важные данные после аварийного отключения контейнера?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сохранения важных данных после аварийного отключения контейнера используются тома (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volumes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Данные, сохранённые в томах, остаются доступны даже после остановки или удаления контейнера. Тома можно монтировать в контейнеры с помощью параметров командной строки или через файл 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docker-compose.yml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использования тома в 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run -v /path/to/data:/data &lt;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image_name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 fontAlgn="base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этом случае данные будут сохраняться в папку /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хост-машине, даже если контейнер будет удален.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324BE25-3C63-424B-9EFC-E12B42F2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473" y="0"/>
            <a:ext cx="10178322" cy="758209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Контрольные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802405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751AE-009C-415F-BF34-BEEB08C0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изучить основы работы программного средства для автоматизации развёртывания и управления приложениями в средах с поддержкой контейнеризации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примере решения задачи развёртывания СУБД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80C06-C67C-4DDF-92A8-B54977F4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387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Основные задачи: </a:t>
            </a:r>
          </a:p>
          <a:p>
            <a:pPr marL="0" indent="0">
              <a:buNone/>
            </a:pPr>
            <a:r>
              <a:rPr lang="ru-RU" dirty="0"/>
              <a:t>•	установка приложения для работы с </a:t>
            </a:r>
            <a:r>
              <a:rPr lang="ru-RU" dirty="0" err="1"/>
              <a:t>Docker</a:t>
            </a:r>
            <a:r>
              <a:rPr lang="ru-RU" dirty="0"/>
              <a:t>-контейнерами;</a:t>
            </a:r>
          </a:p>
          <a:p>
            <a:pPr marL="0" indent="0">
              <a:buNone/>
            </a:pPr>
            <a:r>
              <a:rPr lang="ru-RU" dirty="0"/>
              <a:t>•	установка программного средства для работы с СУБД </a:t>
            </a:r>
            <a:r>
              <a:rPr lang="ru-RU" dirty="0" err="1"/>
              <a:t>DBeaver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	скачивание </a:t>
            </a:r>
            <a:r>
              <a:rPr lang="ru-RU" dirty="0" err="1"/>
              <a:t>docker</a:t>
            </a:r>
            <a:r>
              <a:rPr lang="ru-RU" dirty="0"/>
              <a:t>-образа с СУБД </a:t>
            </a:r>
            <a:r>
              <a:rPr lang="ru-RU" dirty="0" err="1"/>
              <a:t>postgres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	создание </a:t>
            </a:r>
            <a:r>
              <a:rPr lang="ru-RU" dirty="0" err="1"/>
              <a:t>Dockerfile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	создание образа на основе </a:t>
            </a:r>
            <a:r>
              <a:rPr lang="ru-RU" dirty="0" err="1"/>
              <a:t>Dockerfile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	запуск контейнера для развёртывания СУБД </a:t>
            </a:r>
            <a:r>
              <a:rPr lang="ru-RU" dirty="0" err="1"/>
              <a:t>Postgres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	подключение к работающему контейнеру и запуск интерфейса </a:t>
            </a:r>
            <a:r>
              <a:rPr lang="ru-RU" dirty="0" err="1"/>
              <a:t>psql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	создание контейнера с томом (</a:t>
            </a:r>
            <a:r>
              <a:rPr lang="ru-RU" dirty="0" err="1"/>
              <a:t>volume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•	создание контейнера с использованием файла </a:t>
            </a:r>
            <a:r>
              <a:rPr lang="ru-RU" dirty="0" err="1"/>
              <a:t>docker-compose.yml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5BD8-ADAB-4A92-9B6F-BF07B9D6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4098175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мощный инструмент для управления контейнерами, который позволяет разработчикам и системным администраторам эффективно развертывать и масштабировать приложения.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предоставляет удобный способ упаковки приложений вместе с их зависимостями в изолированные контейнеры, что делает их легкими для переноса и запуска в различных средах.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1026" name="Picture 2" descr="Docker registry">
            <a:extLst>
              <a:ext uri="{FF2B5EF4-FFF2-40B4-BE49-F238E27FC236}">
                <a16:creationId xmlns:a16="http://schemas.microsoft.com/office/drawing/2014/main" id="{FFE88965-4A9C-4A12-923A-EC5C7D68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5" y="3258820"/>
            <a:ext cx="368935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75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6EEA7-88E3-488B-9CB2-56815D50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7" y="-34410"/>
            <a:ext cx="10178322" cy="831774"/>
          </a:xfrm>
        </p:spPr>
        <p:txBody>
          <a:bodyPr/>
          <a:lstStyle/>
          <a:p>
            <a:r>
              <a:rPr lang="ru-RU" dirty="0"/>
              <a:t>Создание образа в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956E3-76C4-4B3A-BBDA-CD6290EC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727424-78AD-441B-A2A1-F8BAE767DB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9637" y="1464627"/>
            <a:ext cx="4581525" cy="49193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8CDDBC-3B44-48A8-95E4-B8214C58B2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5062" y="1141857"/>
            <a:ext cx="5676900" cy="26885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94C918-31AB-45E6-891D-7D300D1006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51537" y="4241931"/>
            <a:ext cx="5940425" cy="2049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0675F-D648-479D-A4BA-978E36B3D9BF}"/>
              </a:ext>
            </a:extLst>
          </p:cNvPr>
          <p:cNvSpPr txBox="1"/>
          <p:nvPr/>
        </p:nvSpPr>
        <p:spPr>
          <a:xfrm>
            <a:off x="1251678" y="6333228"/>
            <a:ext cx="3726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Скачивание образа через терминал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2C5CF-D79D-4E4E-8BE4-8AC1FEF3ADC5}"/>
              </a:ext>
            </a:extLst>
          </p:cNvPr>
          <p:cNvSpPr txBox="1"/>
          <p:nvPr/>
        </p:nvSpPr>
        <p:spPr>
          <a:xfrm>
            <a:off x="7313612" y="3788295"/>
            <a:ext cx="347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образа через терминал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940E5-01BF-4148-A426-6E3F1BA22595}"/>
              </a:ext>
            </a:extLst>
          </p:cNvPr>
          <p:cNvSpPr txBox="1"/>
          <p:nvPr/>
        </p:nvSpPr>
        <p:spPr>
          <a:xfrm>
            <a:off x="7000875" y="6266237"/>
            <a:ext cx="4281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созданного образа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B56C71-DD6C-4A0F-96FE-EB5A672D7349}"/>
              </a:ext>
            </a:extLst>
          </p:cNvPr>
          <p:cNvSpPr txBox="1"/>
          <p:nvPr/>
        </p:nvSpPr>
        <p:spPr>
          <a:xfrm>
            <a:off x="0" y="1008772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для скачивания образа -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EFD990-E6EF-4A56-AC7D-BA7D97192176}"/>
              </a:ext>
            </a:extLst>
          </p:cNvPr>
          <p:cNvSpPr txBox="1"/>
          <p:nvPr/>
        </p:nvSpPr>
        <p:spPr>
          <a:xfrm>
            <a:off x="5491162" y="679798"/>
            <a:ext cx="660168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для создания образа -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build -t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8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B5965-0CE5-4726-91BE-E1E7F999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78" y="0"/>
            <a:ext cx="10178322" cy="1001915"/>
          </a:xfrm>
        </p:spPr>
        <p:txBody>
          <a:bodyPr/>
          <a:lstStyle/>
          <a:p>
            <a:r>
              <a:rPr lang="ru-RU" dirty="0"/>
              <a:t>Создание контейнера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936FA-2985-444B-A35F-6FCAF771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882331"/>
            <a:ext cx="5880846" cy="5903951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 -p 5432:5432 --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d_cont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d_img:latest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из следующих компонентов:</a:t>
            </a:r>
          </a:p>
          <a:p>
            <a:pPr marL="0" indent="4572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команда, которая запускает контейнер на основе указанного образа.</a:t>
            </a:r>
          </a:p>
          <a:p>
            <a:pPr marL="0" indent="4572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-d – Запуск контейнера в фоновом режиме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detached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Контейнер продолжит выполнение в фоне, а терминал освободится для дальнейших команд.</a:t>
            </a:r>
          </a:p>
          <a:p>
            <a:pPr marL="0" indent="4572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-p 5432:5432 – привязывает порт. Здесь порт 5432 на хост-машине привязывается к порту 5432 внутри контейнера. Это позволяет обращаться к сервисам внутри контейнера через указанный порт на хосте.</a:t>
            </a:r>
          </a:p>
          <a:p>
            <a:pPr marL="0" indent="4572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-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d_cont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указание имени для контейнера. Имя контейнера должно быть уникальным среди запущенных контейнеров. </a:t>
            </a:r>
          </a:p>
          <a:p>
            <a:pPr marL="0" indent="4572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d_img:latest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образ контейнера, на основе которого создается и запускается контейнер. В данном случае используется образ с именем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d_img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тегом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Тег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указывает на последнюю доступную версию образа.</a:t>
            </a:r>
          </a:p>
          <a:p>
            <a:endParaRPr lang="ru-RU" sz="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8A2194-EC15-4E76-A410-C387B522B6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7378" y="882332"/>
            <a:ext cx="4643120" cy="5074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AC138B-907F-4269-A8DD-8AC2B33A032A}"/>
              </a:ext>
            </a:extLst>
          </p:cNvPr>
          <p:cNvSpPr txBox="1"/>
          <p:nvPr/>
        </p:nvSpPr>
        <p:spPr>
          <a:xfrm>
            <a:off x="1846038" y="5956936"/>
            <a:ext cx="322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Созданный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-контейнер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41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97131-4DC2-4548-A33F-F74CA645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базы данных через </a:t>
            </a:r>
            <a:r>
              <a:rPr lang="en-US" dirty="0" err="1"/>
              <a:t>DBEaver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4A6AF4-9EC5-4A7C-9E2B-06068798FE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3987" y="1874517"/>
            <a:ext cx="5940425" cy="33851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ACD1B5-F73E-4E95-AC1B-86B16699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8" y="1874517"/>
            <a:ext cx="3815734" cy="3385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067E9-0742-4506-99FC-ACF040CDD05B}"/>
              </a:ext>
            </a:extLst>
          </p:cNvPr>
          <p:cNvSpPr txBox="1"/>
          <p:nvPr/>
        </p:nvSpPr>
        <p:spPr>
          <a:xfrm>
            <a:off x="5969000" y="5301854"/>
            <a:ext cx="367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Развернутая СУБД через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6688D-98F7-403E-B73B-54110007DD61}"/>
              </a:ext>
            </a:extLst>
          </p:cNvPr>
          <p:cNvSpPr txBox="1"/>
          <p:nvPr/>
        </p:nvSpPr>
        <p:spPr>
          <a:xfrm>
            <a:off x="1195444" y="5301854"/>
            <a:ext cx="3460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Настройка соединения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074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6BA16-4AE1-4C1F-9ADD-11B94E93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контейнеру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E28C2-B13A-4142-BC79-5C8DC445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066800"/>
            <a:ext cx="5715000" cy="5791199"/>
          </a:xfrm>
        </p:spPr>
        <p:txBody>
          <a:bodyPr>
            <a:normAutofit fontScale="70000" lnSpcReduction="20000"/>
          </a:bodyPr>
          <a:lstStyle/>
          <a:p>
            <a:pPr marL="0" indent="457200" algn="just" fontAlgn="base">
              <a:lnSpc>
                <a:spcPct val="12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Команда </a:t>
            </a: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</a:t>
            </a: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d_cont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psql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-d </a:t>
            </a: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dbname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-U </a:t>
            </a: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dbuser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выполняет следующее: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 fontAlgn="base">
              <a:lnSpc>
                <a:spcPct val="12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Выполняет команду внутри работающего контейнера </a:t>
            </a:r>
            <a:r>
              <a:rPr lang="ru-RU" sz="2200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lvl="0" indent="457200" algn="just" fontAlgn="base">
              <a:lnSpc>
                <a:spcPct val="12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это комбинация флагов: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7200" algn="just" fontAlgn="base">
              <a:lnSpc>
                <a:spcPct val="12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-i (</a:t>
            </a:r>
            <a:r>
              <a:rPr lang="ru-RU" sz="2200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Включает интерактивный режим, позволяющий передавать сигналы стандартного ввода и вывода между контейнером и терминалом.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7200" algn="just" fontAlgn="base">
              <a:lnSpc>
                <a:spcPct val="12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-t (</a:t>
            </a:r>
            <a:r>
              <a:rPr lang="ru-RU" sz="2200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tty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Выделяет </a:t>
            </a:r>
            <a:r>
              <a:rPr lang="ru-RU" sz="2200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псевдотерминал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что делает взаимодействие более удобным, особенно при работе с инструментами, требующими взаимодействия с пользователем.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 fontAlgn="base">
              <a:lnSpc>
                <a:spcPct val="12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d_cont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Имя контейнера, внутри которого будет выполнена команда. В вашем случае это </a:t>
            </a:r>
            <a:r>
              <a:rPr lang="ru-RU" sz="2200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d_cont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которое было задано при запуске контейнера.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 fontAlgn="base">
              <a:lnSpc>
                <a:spcPct val="12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Psql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Утилита командной строки для взаимодействия с базой данных </a:t>
            </a:r>
            <a:r>
              <a:rPr lang="ru-RU" sz="2200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Она позволяет выполнять SQL-команды, просматривать структуры таблиц, изменять данные и многое другое.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 fontAlgn="base">
              <a:lnSpc>
                <a:spcPct val="12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-d </a:t>
            </a: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dbname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Указывает имя базы данных, к которой нужно подключиться. В данной команде </a:t>
            </a:r>
            <a:r>
              <a:rPr lang="ru-RU" sz="2200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dbname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— это имя базы данных.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 fontAlgn="base">
              <a:lnSpc>
                <a:spcPct val="12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-U </a:t>
            </a:r>
            <a:r>
              <a:rPr lang="ru-RU" sz="2200" b="1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dbuser</a:t>
            </a:r>
            <a:r>
              <a:rPr lang="ru-RU" sz="22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Задает имя пользователя, под которым нужно подключаться к базе данных. В этом случае используется пользователь </a:t>
            </a:r>
            <a:r>
              <a:rPr lang="ru-RU" sz="2200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dbuser</a:t>
            </a:r>
            <a:r>
              <a:rPr lang="ru-RU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9AB0D-FE89-4266-9731-DC900A8187AC}"/>
              </a:ext>
            </a:extLst>
          </p:cNvPr>
          <p:cNvSpPr txBox="1"/>
          <p:nvPr/>
        </p:nvSpPr>
        <p:spPr>
          <a:xfrm>
            <a:off x="1251678" y="4272457"/>
            <a:ext cx="4598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Список баз данных в созданном контейнере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6BB71-F769-43F4-A683-EA7DD228FF21}"/>
              </a:ext>
            </a:extLst>
          </p:cNvPr>
          <p:cNvSpPr txBox="1"/>
          <p:nvPr/>
        </p:nvSpPr>
        <p:spPr>
          <a:xfrm>
            <a:off x="977900" y="1271324"/>
            <a:ext cx="5118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Команда для подключения к работающему контейнеру -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 exec -it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d_cont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-d -U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dbn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9211C9-B5FA-4BA6-A488-441BDE4F42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7900" y="2293188"/>
            <a:ext cx="5118100" cy="18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2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60EE4-6B3B-4F2D-BE54-32D1DC7A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78" y="169439"/>
            <a:ext cx="10178322" cy="1492132"/>
          </a:xfrm>
        </p:spPr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volume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61DA7-F5DE-4D65-BB8A-F3C8CEB30FF5}"/>
              </a:ext>
            </a:extLst>
          </p:cNvPr>
          <p:cNvSpPr txBox="1"/>
          <p:nvPr/>
        </p:nvSpPr>
        <p:spPr>
          <a:xfrm>
            <a:off x="298450" y="787999"/>
            <a:ext cx="5686425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для создания контейнера 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 -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 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:/var/lib/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/data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4425E5-DD3E-44BE-9B92-A638321BB9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5512" y="1704482"/>
            <a:ext cx="5940425" cy="1134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A1289B-9439-40A3-B865-0A642F2FB2F0}"/>
              </a:ext>
            </a:extLst>
          </p:cNvPr>
          <p:cNvSpPr txBox="1"/>
          <p:nvPr/>
        </p:nvSpPr>
        <p:spPr>
          <a:xfrm>
            <a:off x="6825455" y="18165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Остановка контейнера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6F6AF5-5E35-44FF-89D1-F738FA1383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5937" y="2672068"/>
            <a:ext cx="4983163" cy="1758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B11390-B58F-4781-BB4D-B19285A4EB0C}"/>
              </a:ext>
            </a:extLst>
          </p:cNvPr>
          <p:cNvSpPr txBox="1"/>
          <p:nvPr/>
        </p:nvSpPr>
        <p:spPr>
          <a:xfrm>
            <a:off x="4359275" y="2904269"/>
            <a:ext cx="2519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даление контейнера – 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F360A-133F-4FEE-82E5-406780F4DEED}"/>
              </a:ext>
            </a:extLst>
          </p:cNvPr>
          <p:cNvSpPr txBox="1"/>
          <p:nvPr/>
        </p:nvSpPr>
        <p:spPr>
          <a:xfrm>
            <a:off x="7276241" y="2298985"/>
            <a:ext cx="447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оманда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rm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d_cont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удаляет контейнер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3260F5-871B-41A6-958C-551D599EB86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41751" y="4396987"/>
            <a:ext cx="5936886" cy="17585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BFF59D-AED0-43A9-9649-D7014292334F}"/>
              </a:ext>
            </a:extLst>
          </p:cNvPr>
          <p:cNvSpPr txBox="1"/>
          <p:nvPr/>
        </p:nvSpPr>
        <p:spPr>
          <a:xfrm>
            <a:off x="792891" y="3373629"/>
            <a:ext cx="6073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Создаем новый контейнер командой -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 run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5432:5432 --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name d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spc="-2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spc="-2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img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latest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/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800" spc="-2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3C7581-B8F4-4DC4-B72D-427F40E9BF5A}"/>
              </a:ext>
            </a:extLst>
          </p:cNvPr>
          <p:cNvSpPr txBox="1"/>
          <p:nvPr/>
        </p:nvSpPr>
        <p:spPr>
          <a:xfrm>
            <a:off x="7000875" y="4990344"/>
            <a:ext cx="326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Новый созданный контейнер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598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E9400-8550-4CF8-A406-72C8598B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</a:t>
            </a:r>
            <a:r>
              <a:rPr lang="en-US" dirty="0"/>
              <a:t>cmd.txt</a:t>
            </a:r>
            <a:r>
              <a:rPr lang="ru-RU" dirty="0"/>
              <a:t> на основе </a:t>
            </a:r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892475-1F9D-4C46-A7E9-AB407BC5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EFBC95-FDC0-4ADF-8853-7ECC0EBB40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1678" y="2169064"/>
            <a:ext cx="10178322" cy="43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1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227</TotalTime>
  <Words>1824</Words>
  <Application>Microsoft Office PowerPoint</Application>
  <PresentationFormat>Широкоэкранный</PresentationFormat>
  <Paragraphs>112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Corbel</vt:lpstr>
      <vt:lpstr>Gill Sans MT</vt:lpstr>
      <vt:lpstr>Impact</vt:lpstr>
      <vt:lpstr>Times New Roman</vt:lpstr>
      <vt:lpstr>Эмблема</vt:lpstr>
      <vt:lpstr>Развёртывание  СУБД Postgres  c управлением средств автоматизации развёртывания и управления приложениями</vt:lpstr>
      <vt:lpstr>Цель работы: изучить основы работы программного средства для автоматизации развёртывания и управления приложениями в средах с поддержкой контейнеризации Docker на примере решения задачи развёртывания СУБД Postgres. </vt:lpstr>
      <vt:lpstr>Docker – это мощный инструмент для управления контейнерами, который позволяет разработчикам и системным администраторам эффективно развертывать и масштабировать приложения. Docker предоставляет удобный способ упаковки приложений вместе с их зависимостями в изолированные контейнеры, что делает их легкими для переноса и запуска в различных средах.  </vt:lpstr>
      <vt:lpstr>Создание образа в docker</vt:lpstr>
      <vt:lpstr>Создание контейнера</vt:lpstr>
      <vt:lpstr>Подключение базы данных через DBEaver</vt:lpstr>
      <vt:lpstr>Подключение к контейнеру</vt:lpstr>
      <vt:lpstr>Использование volume</vt:lpstr>
      <vt:lpstr>Создание файла cmd.txt на основе dockerfile</vt:lpstr>
      <vt:lpstr>Создание контейнера на основе файле docker-compose.yml </vt:lpstr>
      <vt:lpstr>файл docker-compose.yml </vt:lpstr>
      <vt:lpstr>Проверка в docker.desktop нового контейра</vt:lpstr>
      <vt:lpstr>Вывод: таким образом, мы изучили основы работы программного средства для автоматизации развёртывания и управления приложениями в средах с поддержкой контейнеризации Docker на примере решения задачи развёртывания СУБД Postgres.     </vt:lpstr>
      <vt:lpstr>Контрольные вопросы</vt:lpstr>
      <vt:lpstr>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Развёртывание  СУБД Postgres  c управлением средств автоматизации развёртывания и управления приложениями</dc:title>
  <dc:creator>Юля Кузнецова</dc:creator>
  <cp:lastModifiedBy>Юля Кузнецова</cp:lastModifiedBy>
  <cp:revision>14</cp:revision>
  <dcterms:created xsi:type="dcterms:W3CDTF">2024-12-14T19:34:54Z</dcterms:created>
  <dcterms:modified xsi:type="dcterms:W3CDTF">2024-12-15T11:35:16Z</dcterms:modified>
</cp:coreProperties>
</file>