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73" r:id="rId5"/>
    <p:sldId id="272" r:id="rId6"/>
    <p:sldId id="271" r:id="rId7"/>
    <p:sldId id="259" r:id="rId8"/>
    <p:sldId id="274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5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75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72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1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14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89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58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84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43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178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545325-D610-4904-AA51-3BA3E693F9D3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5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5325-D610-4904-AA51-3BA3E693F9D3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7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C6C09-7836-4AC8-9062-EFE9FC7C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3228" y="1317005"/>
            <a:ext cx="7222796" cy="2111995"/>
          </a:xfrm>
        </p:spPr>
        <p:txBody>
          <a:bodyPr/>
          <a:lstStyle/>
          <a:p>
            <a:pPr algn="ctr"/>
            <a:r>
              <a:rPr lang="ru-RU" sz="4800" dirty="0"/>
              <a:t>Разработка логической</a:t>
            </a:r>
            <a:br>
              <a:rPr lang="ru-RU" sz="4800" dirty="0"/>
            </a:br>
            <a:r>
              <a:rPr lang="ru-RU" sz="4800" dirty="0"/>
              <a:t>структуры базы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A8BDF5-847F-480B-B6D7-F6755375A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752" y="3429000"/>
            <a:ext cx="3116846" cy="11176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Выполнила студентка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гр. змИИВТ-241,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 err="1"/>
              <a:t>Авсянкина</a:t>
            </a:r>
            <a:r>
              <a:rPr lang="ru-RU" dirty="0"/>
              <a:t> Мария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676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E9400-8550-4CF8-A406-72C8598B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1" y="1154363"/>
            <a:ext cx="12095879" cy="4902200"/>
          </a:xfrm>
        </p:spPr>
        <p:txBody>
          <a:bodyPr>
            <a:normAutofit fontScale="90000"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Вывод: таким образом, мы изучили основы логического проектирования базы данных, освоили процесс разработки логической структуры базы данных и построения диаграммы «сущность-связь». Так же научились определять сущности для нашего проекта в соответствии с индивидуальным заданием и их атрибуты. Освоили выделение основных ключевых атрибутов. Разобрались, как определять связей между сущностями и типов связей. </a:t>
            </a:r>
          </a:p>
        </p:txBody>
      </p:sp>
    </p:spTree>
    <p:extLst>
      <p:ext uri="{BB962C8B-B14F-4D97-AF65-F5344CB8AC3E}">
        <p14:creationId xmlns:p14="http://schemas.microsoft.com/office/powerpoint/2010/main" val="2732910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751AE-009C-415F-BF34-BEEB08C0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546"/>
            <a:ext cx="10384289" cy="1844342"/>
          </a:xfrm>
        </p:spPr>
        <p:txBody>
          <a:bodyPr>
            <a:noAutofit/>
          </a:bodyPr>
          <a:lstStyle/>
          <a:p>
            <a:pPr algn="just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изучить основы логического проектирования базы данных, освоить процесс разработки логической структуры базы данных и построения диаграммы «сущность-связь».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80C06-C67C-4DDF-92A8-B54977F4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44" y="2324425"/>
            <a:ext cx="10178322" cy="3755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Основные задачи: </a:t>
            </a:r>
          </a:p>
          <a:p>
            <a:r>
              <a:rPr lang="ru-RU" dirty="0"/>
              <a:t>определение сущности для проекта в соответствии с индивидуальным заданием и их атрибуты;</a:t>
            </a:r>
          </a:p>
          <a:p>
            <a:r>
              <a:rPr lang="ru-RU" dirty="0"/>
              <a:t>выделение ключевых атрибутов;</a:t>
            </a:r>
          </a:p>
          <a:p>
            <a:r>
              <a:rPr lang="ru-RU" dirty="0"/>
              <a:t>определение связей между сущностями и типов связей;</a:t>
            </a:r>
          </a:p>
          <a:p>
            <a:r>
              <a:rPr lang="ru-RU" dirty="0"/>
              <a:t>построение диаграммы сущность-связь для отображения логической структуры базы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46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D5BD8-ADAB-4A92-9B6F-BF07B9D6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2174"/>
            <a:ext cx="11373852" cy="5761742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База данных – это совокупность данных, хранимых в соответствии со схемой данных, манипулирование которыми выполняют в соответствии с правилами средств моделирования данных‍. Она представляет собой актуальное состояние некоторой предметной области и используется для удовлетворения информационных потребностей пользователей‍‍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759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AA86D-5DA6-4EA0-AFB7-F5A886D1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31" y="0"/>
            <a:ext cx="9603275" cy="1049235"/>
          </a:xfrm>
        </p:spPr>
        <p:txBody>
          <a:bodyPr/>
          <a:lstStyle/>
          <a:p>
            <a:r>
              <a:rPr lang="ru-RU" dirty="0"/>
              <a:t>Основные понятия теории баз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8F6E39-0595-47D4-9A2F-65A01B568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4617"/>
            <a:ext cx="12192000" cy="5443046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 – организованная совокупность данных, хранящаяся на компьютере таким образом, чтобы она могла быть легко доступна и управляема.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управления базами данных (СУБД) – программное обеспечение, которое управляет созданием, поддержкой и использованием баз данных.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– структура хранения данных, состоящая из строк (записей) и столбцов (полей). Каждая таблица имеет уникальное имя и набор полей с определенными типами данных.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 данных – определяет формат данных, которые могут содержаться в конкретном поле (например, числовой, текстовый, дата/время).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Первичный ключ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Key) – одно или несколько полей, которые однозначно идентифицируют каждую запись в таблице. Первичные ключи уникальны и не могут содержать NULL-значений.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Внешний ключ (Foreign Key) – поле или группа полей, ссылающихся на первичный ключ другой таблицы. Внешние ключи обеспечивают связь между таблицами.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239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6E33C-5B50-4D49-ACA6-CB9D32DA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53" y="818148"/>
            <a:ext cx="8526610" cy="1283368"/>
          </a:xfrm>
        </p:spPr>
        <p:txBody>
          <a:bodyPr>
            <a:normAutofit/>
          </a:bodyPr>
          <a:lstStyle/>
          <a:p>
            <a:r>
              <a:rPr lang="ru-RU" sz="4000" dirty="0"/>
              <a:t>Основные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AE8045-41E4-4B85-B7D2-08EC8F659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53" y="1706126"/>
            <a:ext cx="11823494" cy="5151874"/>
          </a:xfrm>
        </p:spPr>
        <p:txBody>
          <a:bodyPr>
            <a:normAutofit/>
          </a:bodyPr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Реляционная модель данных - модель данных, основанная на математической теории множеств и отношений. Данные организованы в виде таблиц, каждая из которых представляет собой отношение, а строки и столбцы представляют записи и поля соответственно.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Иерархическая модель данных -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Представляет данные в виде древовидной структуры, где каждый узел может иметь одного родителя и множество потомков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Объектно-ориентированная модель данных - Основывается на принципах объектно-ориентированного программирования, где данные представлены в виде объектов с методами и свойствами.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Графовая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данных - Представление данных в виде графов, где узлы связаны ребрами. Подходит для задач, требующих анализа связей между объектами, например, социальных сетей.</a:t>
            </a: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tabLst>
                <a:tab pos="457200" algn="l"/>
              </a:tabLs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55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01AC8E0-B87B-40D2-992B-5D92D2138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5772"/>
            <a:ext cx="12192000" cy="5126455"/>
          </a:xfrm>
        </p:spPr>
        <p:txBody>
          <a:bodyPr numCol="1"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Draw.io – это бесплатное онлайн-приложение для создания диаграмм, блок-схем, UML-диаграмм, ER-диаграмм и других типов визуальных представлений данных. Оно предоставляет интуитивный интерфейс и широкий спектр инструментов для создания профессиональных диаграмм.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Draw.io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450215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Разнообразие шаблонов: начиная от простых блок-схем до сложных сетевых топологий и UML-диаграмм.</a:t>
            </a:r>
          </a:p>
          <a:p>
            <a:pPr marL="0" indent="450215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Интеграции с облачными сервисами: Google Drive,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Dropbox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OneDrive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другими.</a:t>
            </a:r>
          </a:p>
          <a:p>
            <a:pPr marL="0" indent="450215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Экспорт в различные форматы: PNG, JPEG, SVG, PDF и другие.</a:t>
            </a:r>
          </a:p>
          <a:p>
            <a:pPr marL="0" indent="450215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совместной работы: возможность одновременной работы над одним проектом несколькими пользователями.</a:t>
            </a:r>
          </a:p>
          <a:p>
            <a:pPr marL="0" indent="450215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Расширяемость: поддержка плагинов и расширений для дополнительных функций.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2532BFB-A926-4EDD-80D4-ED3F251A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663" y="130751"/>
            <a:ext cx="9603275" cy="1049235"/>
          </a:xfrm>
        </p:spPr>
        <p:txBody>
          <a:bodyPr>
            <a:normAutofit/>
          </a:bodyPr>
          <a:lstStyle/>
          <a:p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Draw.io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6420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6EEA7-88E3-488B-9CB2-56815D50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1684"/>
            <a:ext cx="12192000" cy="1058779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Индивидуальное задание. База данных «Платный прием в поликлинике»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E956E3-76C4-4B3A-BBDA-CD6290EC6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5" y="2015732"/>
            <a:ext cx="11421978" cy="4048184"/>
          </a:xfrm>
        </p:spPr>
        <p:txBody>
          <a:bodyPr numCol="3" spcCol="180000">
            <a:normAutofit fontScale="92500" lnSpcReduction="20000"/>
          </a:bodyPr>
          <a:lstStyle/>
          <a:p>
            <a:pPr marL="0" indent="457200" algn="just">
              <a:lnSpc>
                <a:spcPct val="170000"/>
              </a:lnSpc>
              <a:spcBef>
                <a:spcPts val="0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Предлагаемый набор базовых таблиц: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ВРАЧИ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ПАЦИЕНТЫ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ПРИЕМ ПАЦИЕНТОВ </a:t>
            </a: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Минимальный набор полей базовых таблиц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ФИО врача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Специальность врача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Стоимость приема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Процент отчисления на зарплату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Фамилия пациента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Имя пациента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Отчество пациента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Дата рождения пациента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Адрес пациента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Дата приема</a:t>
            </a: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предметной области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Платный прием пациентов проводится врачами разных специальностей (хирург, терапевт, кардиолог, офтальмолог и т.д.). При оформлении приема должна быть сформирована квитанция об оплате приема, в которой указывается информация о пациенте, о враче, который консультирует пациента, о стоимости приема, о дате приема.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0782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4996F-7350-4D08-98AB-E813A434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79705" cy="1049235"/>
          </a:xfrm>
        </p:spPr>
        <p:txBody>
          <a:bodyPr/>
          <a:lstStyle/>
          <a:p>
            <a:pPr algn="ctr"/>
            <a:r>
              <a:rPr lang="ru-RU" dirty="0"/>
              <a:t>Итоговые сущности и атрибуты платного приема в поликлинике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66F85A-065D-45BD-8C1E-C5944A64A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5" y="1049235"/>
            <a:ext cx="11967410" cy="5030723"/>
          </a:xfrm>
        </p:spPr>
        <p:txBody>
          <a:bodyPr numCol="3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Врачи:</a:t>
            </a:r>
          </a:p>
          <a:p>
            <a:r>
              <a:rPr lang="ru-RU" dirty="0" err="1"/>
              <a:t>id_врача</a:t>
            </a:r>
            <a:endParaRPr lang="ru-RU" dirty="0"/>
          </a:p>
          <a:p>
            <a:r>
              <a:rPr lang="ru-RU" dirty="0"/>
              <a:t>фамилия</a:t>
            </a:r>
          </a:p>
          <a:p>
            <a:r>
              <a:rPr lang="ru-RU" dirty="0"/>
              <a:t>имя</a:t>
            </a:r>
          </a:p>
          <a:p>
            <a:r>
              <a:rPr lang="ru-RU" dirty="0"/>
              <a:t>отчество</a:t>
            </a:r>
          </a:p>
          <a:p>
            <a:r>
              <a:rPr lang="ru-RU" dirty="0"/>
              <a:t>специальность</a:t>
            </a:r>
          </a:p>
          <a:p>
            <a:r>
              <a:rPr lang="ru-RU" dirty="0" err="1"/>
              <a:t>стоимость_приема</a:t>
            </a:r>
            <a:endParaRPr lang="ru-RU" dirty="0"/>
          </a:p>
          <a:p>
            <a:r>
              <a:rPr lang="ru-RU" dirty="0" err="1"/>
              <a:t>процент_отчислений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Пациенты:</a:t>
            </a:r>
          </a:p>
          <a:p>
            <a:r>
              <a:rPr lang="ru-RU" dirty="0" err="1"/>
              <a:t>id_пациента</a:t>
            </a:r>
            <a:endParaRPr lang="ru-RU" dirty="0"/>
          </a:p>
          <a:p>
            <a:r>
              <a:rPr lang="ru-RU" dirty="0"/>
              <a:t>фамилия</a:t>
            </a:r>
          </a:p>
          <a:p>
            <a:r>
              <a:rPr lang="ru-RU" dirty="0"/>
              <a:t>имя</a:t>
            </a:r>
          </a:p>
          <a:p>
            <a:r>
              <a:rPr lang="ru-RU" dirty="0"/>
              <a:t>отчество</a:t>
            </a:r>
          </a:p>
          <a:p>
            <a:r>
              <a:rPr lang="ru-RU" dirty="0" err="1"/>
              <a:t>дата_рождения</a:t>
            </a:r>
            <a:endParaRPr lang="ru-RU" dirty="0"/>
          </a:p>
          <a:p>
            <a:r>
              <a:rPr lang="ru-RU" dirty="0"/>
              <a:t>адрес</a:t>
            </a:r>
          </a:p>
          <a:p>
            <a:pPr marL="0" indent="0">
              <a:buNone/>
            </a:pPr>
            <a:r>
              <a:rPr lang="ru-RU" dirty="0"/>
              <a:t>Приемы:</a:t>
            </a:r>
          </a:p>
          <a:p>
            <a:r>
              <a:rPr lang="ru-RU" dirty="0" err="1"/>
              <a:t>id_приема</a:t>
            </a:r>
            <a:endParaRPr lang="ru-RU" dirty="0"/>
          </a:p>
          <a:p>
            <a:r>
              <a:rPr lang="ru-RU" dirty="0" err="1"/>
              <a:t>id_врача</a:t>
            </a:r>
            <a:endParaRPr lang="ru-RU" dirty="0"/>
          </a:p>
          <a:p>
            <a:r>
              <a:rPr lang="ru-RU" dirty="0" err="1"/>
              <a:t>id_пациента</a:t>
            </a:r>
            <a:endParaRPr lang="ru-RU" dirty="0"/>
          </a:p>
          <a:p>
            <a:r>
              <a:rPr lang="ru-RU" dirty="0" err="1"/>
              <a:t>дата_приема</a:t>
            </a:r>
            <a:endParaRPr lang="ru-RU" dirty="0"/>
          </a:p>
          <a:p>
            <a:r>
              <a:rPr lang="ru-RU" dirty="0" err="1"/>
              <a:t>стоимость_приема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Платежи:</a:t>
            </a:r>
          </a:p>
          <a:p>
            <a:r>
              <a:rPr lang="ru-RU" dirty="0" err="1"/>
              <a:t>id_платежа</a:t>
            </a:r>
            <a:endParaRPr lang="ru-RU" dirty="0"/>
          </a:p>
          <a:p>
            <a:r>
              <a:rPr lang="ru-RU" dirty="0" err="1"/>
              <a:t>id_приема</a:t>
            </a:r>
            <a:endParaRPr lang="ru-RU" dirty="0"/>
          </a:p>
          <a:p>
            <a:r>
              <a:rPr lang="ru-RU" dirty="0"/>
              <a:t>сумма</a:t>
            </a:r>
          </a:p>
          <a:p>
            <a:r>
              <a:rPr lang="ru-RU" dirty="0" err="1"/>
              <a:t>дата_оплаты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Зарплаты врачей:</a:t>
            </a:r>
          </a:p>
          <a:p>
            <a:r>
              <a:rPr lang="ru-RU" dirty="0" err="1"/>
              <a:t>id_начисления</a:t>
            </a:r>
            <a:endParaRPr lang="ru-RU" dirty="0"/>
          </a:p>
          <a:p>
            <a:r>
              <a:rPr lang="ru-RU" dirty="0" err="1"/>
              <a:t>id_врача</a:t>
            </a:r>
            <a:endParaRPr lang="ru-RU" dirty="0"/>
          </a:p>
          <a:p>
            <a:r>
              <a:rPr lang="ru-RU" dirty="0" err="1"/>
              <a:t>брутто_зарплата</a:t>
            </a:r>
            <a:endParaRPr lang="ru-RU" dirty="0"/>
          </a:p>
          <a:p>
            <a:r>
              <a:rPr lang="ru-RU" dirty="0" err="1"/>
              <a:t>нетто_зарплата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Зарплата врачей - Приемы:</a:t>
            </a:r>
          </a:p>
          <a:p>
            <a:r>
              <a:rPr lang="ru-RU" dirty="0" err="1"/>
              <a:t>id_врача</a:t>
            </a:r>
            <a:endParaRPr lang="ru-RU" dirty="0"/>
          </a:p>
          <a:p>
            <a:r>
              <a:rPr lang="ru-RU" dirty="0" err="1"/>
              <a:t>id_приема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57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B5965-0CE5-4726-91BE-E1E7F999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59" y="240632"/>
            <a:ext cx="11883635" cy="1358599"/>
          </a:xfrm>
        </p:spPr>
        <p:txBody>
          <a:bodyPr>
            <a:normAutofit/>
          </a:bodyPr>
          <a:lstStyle/>
          <a:p>
            <a:r>
              <a:rPr lang="ru-RU" sz="4000" dirty="0"/>
              <a:t>Создание диаграммы, для отображения логической структуры базы данных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98DEB97-CFDD-439B-B960-B576824CB8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937" y="1939591"/>
            <a:ext cx="6993605" cy="4133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341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339</TotalTime>
  <Words>788</Words>
  <Application>Microsoft Office PowerPoint</Application>
  <PresentationFormat>Широкоэкранный</PresentationFormat>
  <Paragraphs>87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Галерея</vt:lpstr>
      <vt:lpstr>Разработка логической структуры базы данных</vt:lpstr>
      <vt:lpstr>Цель работы: изучить основы логического проектирования базы данных, освоить процесс разработки логической структуры базы данных и построения диаграммы «сущность-связь».</vt:lpstr>
      <vt:lpstr>База данных – это совокупность данных, хранимых в соответствии со схемой данных, манипулирование которыми выполняют в соответствии с правилами средств моделирования данных‍. Она представляет собой актуальное состояние некоторой предметной области и используется для удовлетворения информационных потребностей пользователей‍‍.   </vt:lpstr>
      <vt:lpstr>Основные понятия теории баз данных</vt:lpstr>
      <vt:lpstr>Основные модели данных</vt:lpstr>
      <vt:lpstr>Draw.io </vt:lpstr>
      <vt:lpstr>Индивидуальное задание. База данных «Платный прием в поликлинике»</vt:lpstr>
      <vt:lpstr>Итоговые сущности и атрибуты платного приема в поликлинике</vt:lpstr>
      <vt:lpstr>Создание диаграммы, для отображения логической структуры базы данных</vt:lpstr>
      <vt:lpstr>Вывод: таким образом, мы изучили основы логического проектирования базы данных, освоили процесс разработки логической структуры базы данных и построения диаграммы «сущность-связь». Так же научились определять сущности для нашего проекта в соответствии с индивидуальным заданием и их атрибуты. Освоили выделение основных ключевых атрибутов. Разобрались, как определять связей между сущностями и типов связей.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Развёртывание  СУБД Postgres  c управлением средств автоматизации развёртывания и управления приложениями</dc:title>
  <dc:creator>Юля Кузнецова</dc:creator>
  <cp:lastModifiedBy>Юля Кузнецова</cp:lastModifiedBy>
  <cp:revision>26</cp:revision>
  <dcterms:created xsi:type="dcterms:W3CDTF">2024-12-14T19:34:54Z</dcterms:created>
  <dcterms:modified xsi:type="dcterms:W3CDTF">2024-12-19T19:10:31Z</dcterms:modified>
</cp:coreProperties>
</file>