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72" r:id="rId5"/>
    <p:sldId id="271" r:id="rId6"/>
    <p:sldId id="259" r:id="rId7"/>
    <p:sldId id="260" r:id="rId8"/>
    <p:sldId id="275" r:id="rId9"/>
    <p:sldId id="274" r:id="rId10"/>
    <p:sldId id="280" r:id="rId11"/>
    <p:sldId id="279" r:id="rId12"/>
    <p:sldId id="278" r:id="rId13"/>
    <p:sldId id="277" r:id="rId14"/>
    <p:sldId id="281" r:id="rId15"/>
    <p:sldId id="282" r:id="rId16"/>
    <p:sldId id="287" r:id="rId17"/>
    <p:sldId id="286" r:id="rId18"/>
    <p:sldId id="285" r:id="rId19"/>
    <p:sldId id="284" r:id="rId20"/>
    <p:sldId id="283" r:id="rId21"/>
    <p:sldId id="276" r:id="rId22"/>
    <p:sldId id="27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09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8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78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77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354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42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14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13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677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63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545325-D610-4904-AA51-3BA3E693F9D3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E26ACD0-3C06-451D-B1CF-ABC5FF15930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764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C6C09-7836-4AC8-9062-EFE9FC7C7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977" y="998792"/>
            <a:ext cx="8310829" cy="2111995"/>
          </a:xfrm>
        </p:spPr>
        <p:txBody>
          <a:bodyPr/>
          <a:lstStyle/>
          <a:p>
            <a:pPr algn="l"/>
            <a:r>
              <a:rPr lang="ru-RU" sz="4800" dirty="0"/>
              <a:t>Формирование запросов к базе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8BDF5-847F-480B-B6D7-F6755375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1177" y="2170910"/>
            <a:ext cx="3116846" cy="1117687"/>
          </a:xfrm>
        </p:spPr>
        <p:txBody>
          <a:bodyPr>
            <a:normAutofit fontScale="77500" lnSpcReduction="20000"/>
          </a:bodyPr>
          <a:lstStyle/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Выполнила студентка 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/>
              <a:t>гр. змИИВТ-241,</a:t>
            </a:r>
          </a:p>
          <a:p>
            <a:pPr algn="r">
              <a:lnSpc>
                <a:spcPct val="150000"/>
              </a:lnSpc>
              <a:spcBef>
                <a:spcPts val="0"/>
              </a:spcBef>
            </a:pPr>
            <a:r>
              <a:rPr lang="ru-RU" dirty="0" err="1"/>
              <a:t>Авсянкина</a:t>
            </a:r>
            <a:r>
              <a:rPr lang="ru-RU" dirty="0"/>
              <a:t> Мария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67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B9587-CBA4-46B8-BF5D-37B639DC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60" y="586246"/>
            <a:ext cx="11029616" cy="1013800"/>
          </a:xfrm>
        </p:spPr>
        <p:txBody>
          <a:bodyPr/>
          <a:lstStyle/>
          <a:p>
            <a:pPr algn="just"/>
            <a:r>
              <a:rPr lang="ru-RU" dirty="0"/>
              <a:t>Умение правильной постановки задачи для данных из базы данных и решение её с помощью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BA5AE-15E6-444A-A7F3-DD0FBF0C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8" y="1715956"/>
            <a:ext cx="11250199" cy="4993937"/>
          </a:xfrm>
        </p:spPr>
        <p:txBody>
          <a:bodyPr numCol="3">
            <a:normAutofit fontScale="85000" lnSpcReduction="10000"/>
          </a:bodyPr>
          <a:lstStyle/>
          <a:p>
            <a:r>
              <a:rPr lang="ru-RU" b="1" dirty="0"/>
              <a:t>Фильтрация данных</a:t>
            </a:r>
          </a:p>
          <a:p>
            <a:r>
              <a:rPr lang="ru-RU" dirty="0"/>
              <a:t>   Часто нужно получить только часть информации из таблицы, соответствующую определённым условиям. Например, вы можете запросить список пользователей, у которых возраст больше 18 лет, или товары со скидкой выше 50%.</a:t>
            </a:r>
          </a:p>
          <a:p>
            <a:r>
              <a:rPr lang="ru-RU" b="1" dirty="0"/>
              <a:t>Агрегация данных</a:t>
            </a:r>
          </a:p>
          <a:p>
            <a:r>
              <a:rPr lang="ru-RU" dirty="0"/>
              <a:t>   Иногда требуется объединить информацию из разных строк и вычислить агрегированные значения, такие как сумма, среднее значение, количество записей и так далее. Это может понадобиться для анализа данных, создания отчётов и статистики.</a:t>
            </a:r>
          </a:p>
          <a:p>
            <a:r>
              <a:rPr lang="ru-RU" b="1" dirty="0"/>
              <a:t>Объединение данных из разных таблиц</a:t>
            </a:r>
          </a:p>
          <a:p>
            <a:r>
              <a:rPr lang="ru-RU" dirty="0"/>
              <a:t>   В реляционных базах данных информация часто хранится в нескольких связанных таблицах. Для получения полной картины необходимо объединять данные из этих таблиц. Например, чтобы узнать, какие заказы сделал конкретный пользователь, потребуется соединить таблицу заказов с таблицей пользователей.</a:t>
            </a:r>
          </a:p>
          <a:p>
            <a:r>
              <a:rPr lang="ru-RU" b="1" dirty="0"/>
              <a:t>Модификация данных</a:t>
            </a:r>
          </a:p>
          <a:p>
            <a:r>
              <a:rPr lang="ru-RU" dirty="0"/>
              <a:t>   Запросы могут использоваться не только для чтения данных, но и для их изменения. Вы можете добавлять новые записи, обновлять существующие или удалять ненужную информацию.</a:t>
            </a:r>
          </a:p>
          <a:p>
            <a:r>
              <a:rPr lang="ru-RU" b="1" dirty="0"/>
              <a:t>Создание сложных выборок</a:t>
            </a:r>
          </a:p>
          <a:p>
            <a:r>
              <a:rPr lang="ru-RU" dirty="0"/>
              <a:t>   SQL позволяет создавать сложные запросы, включающие подзапросы, группировки, сортировки и другие операции. Это помогает гибко управлять данными и получать именно ту информацию, которая нужна.</a:t>
            </a:r>
          </a:p>
          <a:p>
            <a:r>
              <a:rPr lang="ru-RU" b="1" dirty="0"/>
              <a:t>Безопасность и контроль доступа</a:t>
            </a:r>
          </a:p>
          <a:p>
            <a:r>
              <a:rPr lang="ru-RU" dirty="0"/>
              <a:t>   Использование отдельных запросов позволяет контролировать доступ к данным. Администраторы базы данных могут ограничивать права пользователей на выполнение тех или иных операций с данными, что обеспечивает безопасность системы.</a:t>
            </a:r>
          </a:p>
          <a:p>
            <a:r>
              <a:rPr lang="ru-RU" b="1" dirty="0"/>
              <a:t>Оптимизация производительности</a:t>
            </a:r>
          </a:p>
          <a:p>
            <a:r>
              <a:rPr lang="ru-RU" dirty="0"/>
              <a:t>   Правильно составленные запросы помогают оптимизировать работу с базой данных, уменьшая нагрузку на сервер и ускоряя обработку данных. Например, использование индексов и правильно настроенных запросов может значительно ускорить выполнение сложных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402665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5A15C-5CAF-403E-B297-397A8F3C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/>
              <a:t>Вывод необходимых данных из базы данных, на основе </a:t>
            </a:r>
            <a:r>
              <a:rPr lang="en-US" dirty="0"/>
              <a:t>SQL-</a:t>
            </a:r>
            <a:r>
              <a:rPr lang="ru-RU" dirty="0"/>
              <a:t>запроса, для тренировочной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A41C1-159F-4199-AFD8-A081A719A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BBAFAD-09FD-490C-8AC8-5E3333F75D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640" y="1825991"/>
            <a:ext cx="3895090" cy="4648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6075CD-88D2-4B09-AD34-C801679D28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48454" y="1936026"/>
            <a:ext cx="3895090" cy="4648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3EAB23-E04F-46C7-B9F0-6C19CD204181}"/>
              </a:ext>
            </a:extLst>
          </p:cNvPr>
          <p:cNvSpPr txBox="1"/>
          <p:nvPr/>
        </p:nvSpPr>
        <p:spPr>
          <a:xfrm>
            <a:off x="4004797" y="6584226"/>
            <a:ext cx="4250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Сортировка по убыванию стоимости заказов клиента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73D25-C0B0-42CD-B634-55F922B0A74E}"/>
              </a:ext>
            </a:extLst>
          </p:cNvPr>
          <p:cNvSpPr txBox="1"/>
          <p:nvPr/>
        </p:nvSpPr>
        <p:spPr>
          <a:xfrm>
            <a:off x="-91791" y="6474109"/>
            <a:ext cx="4136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Список клиентов и суммарная стоимость их заказов</a:t>
            </a: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94F526-CE61-4C34-A6EB-F1694BF9A9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70188" y="1825991"/>
            <a:ext cx="3827171" cy="4633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8B7181-329C-40B4-A96D-D90804E16C50}"/>
              </a:ext>
            </a:extLst>
          </p:cNvPr>
          <p:cNvSpPr txBox="1"/>
          <p:nvPr/>
        </p:nvSpPr>
        <p:spPr>
          <a:xfrm>
            <a:off x="8077504" y="6439468"/>
            <a:ext cx="4387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Сортировка по убыванию стоимости заказов клиента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8106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0C209-3498-4D63-A2CC-20D6ADAD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необходимых данных из базы данных, на основе </a:t>
            </a:r>
            <a:r>
              <a:rPr lang="en-US" dirty="0"/>
              <a:t>SQL-</a:t>
            </a:r>
            <a:r>
              <a:rPr lang="ru-RU" dirty="0"/>
              <a:t>запроса, продолжение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A9EFDC-D98B-49FE-A5D7-5AF6E71770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1885950"/>
            <a:ext cx="3271838" cy="45243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D8C251-47C0-4EFA-AF98-6F5D2A65997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62196" y="1885950"/>
            <a:ext cx="4419600" cy="2565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509C59-E913-425F-96CF-25AF8370DC9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1"/>
          <a:stretch/>
        </p:blipFill>
        <p:spPr bwMode="auto">
          <a:xfrm>
            <a:off x="8153066" y="1835439"/>
            <a:ext cx="3857625" cy="40233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2B7B29-A2E0-405B-A96B-04C715E86A42}"/>
              </a:ext>
            </a:extLst>
          </p:cNvPr>
          <p:cNvSpPr txBox="1"/>
          <p:nvPr/>
        </p:nvSpPr>
        <p:spPr>
          <a:xfrm>
            <a:off x="7986252" y="5903729"/>
            <a:ext cx="4191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клиента с наибольшей суммарной стоимостью заказов, по возрастанию стоимости заказа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D4B2C-FA3E-4A01-A8CB-30B0D5F13250}"/>
              </a:ext>
            </a:extLst>
          </p:cNvPr>
          <p:cNvSpPr txBox="1"/>
          <p:nvPr/>
        </p:nvSpPr>
        <p:spPr>
          <a:xfrm>
            <a:off x="4038935" y="4485042"/>
            <a:ext cx="4095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клиента, с наибольшей суммарной стоимостью заказов</a:t>
            </a:r>
            <a:endParaRPr lang="ru-R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F2B18-4129-4F20-BF33-12570BD8B851}"/>
              </a:ext>
            </a:extLst>
          </p:cNvPr>
          <p:cNvSpPr txBox="1"/>
          <p:nvPr/>
        </p:nvSpPr>
        <p:spPr>
          <a:xfrm>
            <a:off x="466725" y="6410325"/>
            <a:ext cx="2924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таблицы с новым столбцом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19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A2443-BB6C-4200-95C5-B1F45CCD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клиентов, у которых суммарная стоимость заказов превышает среднюю суммарную стоимость заказов клиентов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FCFC4F-6EE5-49AC-AA72-4B2D35AB83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9900" y="1882140"/>
            <a:ext cx="4524375" cy="46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0D786-8906-484E-8C0D-2B7D98CA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</a:t>
            </a:r>
            <a:r>
              <a:rPr lang="en-US" dirty="0"/>
              <a:t>SQL</a:t>
            </a:r>
            <a:r>
              <a:rPr lang="ru-RU" dirty="0"/>
              <a:t>-запросов для создания индивидуального задания: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719995-1D3C-414E-B2BD-9C52083B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" y="1715956"/>
            <a:ext cx="11944350" cy="5037270"/>
          </a:xfrm>
        </p:spPr>
        <p:txBody>
          <a:bodyPr numCol="3">
            <a:normAutofit fontScale="325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 (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отчество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специальность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отчислений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DECIMAL(5, 2) NOT NULL CHECK (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отчислений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BETWEEN 0 AND 100)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отчество VARCHAR(50),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DATE,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адрес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пациента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стоимость_приема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платежи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платежа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 NOT NULL,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оплаты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 DEFAULT CURRENT_TIMESTAMP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зарплаты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врачей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начисления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REFERENCES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брутто_зарплата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2),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OR REPLACE FUNCTION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calculate_salary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RETURNS TRIGGER AS $$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NEW.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брутто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зарплата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(SELECT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NEW.id_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приема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* (SELECT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процент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отчислений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врачи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WHERE 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NEW.id_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/ 100;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NEW.нетто_зарплата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NEW.брутто_зарплата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NEW.брутто_зарплата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0.13;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NEW;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$$ LANGUAGE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plpgsql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TRIGGER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trg_calculate_salary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BEFORE INSERT ON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зарплаты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врачей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ROW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 FUNCTION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calculate_salary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344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FF9AE-BB4C-46BA-B2C1-531E62A6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физического отображения, созданной базы данных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E895BD-1691-4290-8A29-09416324F9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843722"/>
            <a:ext cx="7934325" cy="48428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00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A6AB2-576E-4A57-AAE4-12F31EBE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сущности, «Врачи»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9E51F-3A5A-4A0D-9A84-AFF7A0B6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E81319-D9DE-4316-9748-E77BBF2D7C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0470" y="1894938"/>
            <a:ext cx="9446116" cy="48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94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F4751-46C9-4302-9178-F4D37E76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сущности, «Пациенты»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205007-4B68-41A8-BA36-394D9F075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7490" y="1862494"/>
            <a:ext cx="8697019" cy="483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0F3FC-4DB4-4D8E-8473-2094E2F4C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сущность, «Приемы»</a:t>
            </a:r>
            <a:endParaRPr lang="ru-RU" sz="4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60AD38-BA68-453C-92A1-5BEDFD6C76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8490" y="1878334"/>
            <a:ext cx="8075020" cy="476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68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930A5-B0F0-4ED8-91D9-8CB11C8E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9277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сущности, «Платежи»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A86010-6C7D-4004-9411-25D0F36A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4833E9-16AC-407F-A925-507E74D3D3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9844" y="1825512"/>
            <a:ext cx="6332309" cy="48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751AE-009C-415F-BF34-BEEB08C0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63" y="-168443"/>
            <a:ext cx="10384289" cy="1844342"/>
          </a:xfrm>
        </p:spPr>
        <p:txBody>
          <a:bodyPr>
            <a:no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синтаксис и основные команды для формирования запросов к базе данных, освоить процесс формирования SQL-запросов.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80C06-C67C-4DDF-92A8-B54977F40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811078"/>
            <a:ext cx="10178322" cy="3755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Основные задачи: 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структуру базы данных в СУБД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Наполнить базу данных данными.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Написать ряд запросов к базе данных для отработки навыка формирования SQL-запросов.</a:t>
            </a:r>
          </a:p>
          <a:p>
            <a:pPr indent="450215"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Научиться ставить задачу по формированию выборки необходимых данных из базы данных и решать её с помощью SQL-запросов.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92146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6C593-8DDF-4880-8493-236FCB1C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данных, в сущности, «Зарплаты врачей»</a:t>
            </a: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120299-A70D-407D-92A4-1135A21146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3339" y="1884705"/>
            <a:ext cx="7585321" cy="4799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4FB17-5A5B-4B2C-A9DC-051A639F6D66}"/>
              </a:ext>
            </a:extLst>
          </p:cNvPr>
          <p:cNvSpPr txBox="1"/>
          <p:nvPr/>
        </p:nvSpPr>
        <p:spPr>
          <a:xfrm>
            <a:off x="0" y="1884705"/>
            <a:ext cx="2578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INSERT INTO врачи()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830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1A12F-7D6C-4FB9-9507-BE06AC2A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необходимых данных из базы данных, на основе </a:t>
            </a:r>
            <a:r>
              <a:rPr lang="en-US" dirty="0"/>
              <a:t>SQL-</a:t>
            </a:r>
            <a:r>
              <a:rPr lang="ru-RU" dirty="0"/>
              <a:t>запроса, для индивидуального задания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9BCADF-1ABB-4638-8A2E-7DFA508055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715956"/>
            <a:ext cx="3952875" cy="4538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C0EDA-7394-4897-B567-536AE85883C0}"/>
              </a:ext>
            </a:extLst>
          </p:cNvPr>
          <p:cNvSpPr txBox="1"/>
          <p:nvPr/>
        </p:nvSpPr>
        <p:spPr>
          <a:xfrm>
            <a:off x="0" y="6254301"/>
            <a:ext cx="37348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пациентов, с суммарной стоимостью приемов</a:t>
            </a:r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615CA1-EB66-44A5-8417-03E96B70B9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52875" y="1773741"/>
            <a:ext cx="3971925" cy="44805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4E57CB-8BE9-4325-B0F5-3276BA932231}"/>
              </a:ext>
            </a:extLst>
          </p:cNvPr>
          <p:cNvSpPr txBox="1"/>
          <p:nvPr/>
        </p:nvSpPr>
        <p:spPr>
          <a:xfrm>
            <a:off x="4161083" y="6300467"/>
            <a:ext cx="3555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пациентов, с суммарной стоимостью приемов по убыванию</a:t>
            </a:r>
            <a:endParaRPr lang="ru-RU" sz="1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F45F69-C888-44B6-BA50-0B02F73827E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24801" y="1802872"/>
            <a:ext cx="4267200" cy="4497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2F11CC-5D3A-41A0-A617-F13238489B68}"/>
              </a:ext>
            </a:extLst>
          </p:cNvPr>
          <p:cNvSpPr txBox="1"/>
          <p:nvPr/>
        </p:nvSpPr>
        <p:spPr>
          <a:xfrm>
            <a:off x="8292385" y="6300466"/>
            <a:ext cx="3532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Добавление столбца средней суммарной стоимостью приемов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68770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5B21D-38F7-4902-A370-54961B4B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необходимых данных из базы данных, на основе </a:t>
            </a:r>
            <a:r>
              <a:rPr lang="en-US" dirty="0"/>
              <a:t>SQL-</a:t>
            </a:r>
            <a:r>
              <a:rPr lang="ru-RU" dirty="0"/>
              <a:t>запроса, для индивидуального задания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A0972A-60C7-497E-880E-14B45EBFB1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714" y="2268091"/>
            <a:ext cx="3429000" cy="3151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4E23B-47C5-4540-9CD9-1F225BF2888C}"/>
              </a:ext>
            </a:extLst>
          </p:cNvPr>
          <p:cNvSpPr txBox="1"/>
          <p:nvPr/>
        </p:nvSpPr>
        <p:spPr>
          <a:xfrm>
            <a:off x="0" y="5419596"/>
            <a:ext cx="31971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 пациента с наибольшей суммарной стоимостью заказов</a:t>
            </a:r>
            <a:endParaRPr lang="ru-RU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945D16-EF3B-4129-B7F4-ED9505C82A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81237" y="1858917"/>
            <a:ext cx="3779520" cy="4505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65C248-BA45-461A-9ECF-CF041484EE92}"/>
              </a:ext>
            </a:extLst>
          </p:cNvPr>
          <p:cNvSpPr txBox="1"/>
          <p:nvPr/>
        </p:nvSpPr>
        <p:spPr>
          <a:xfrm>
            <a:off x="4059528" y="6396335"/>
            <a:ext cx="3222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стоимости приемов пациента, в порядке возрастания стоимости </a:t>
            </a:r>
            <a:endParaRPr lang="ru-RU" sz="1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5A7A437-19D7-4DA0-ABC5-EDD1305ED5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51527" y="2063503"/>
            <a:ext cx="4235674" cy="35606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E8131F-F2F6-4397-9C45-50F80197ADC7}"/>
              </a:ext>
            </a:extLst>
          </p:cNvPr>
          <p:cNvSpPr txBox="1"/>
          <p:nvPr/>
        </p:nvSpPr>
        <p:spPr>
          <a:xfrm>
            <a:off x="8035846" y="5740896"/>
            <a:ext cx="3574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вывода пациентов, с средней стоимостью приемов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09734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E9400-8550-4CF8-A406-72C8598B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07" y="2150772"/>
            <a:ext cx="10760769" cy="4404574"/>
          </a:xfrm>
        </p:spPr>
        <p:txBody>
          <a:bodyPr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Вывод: таким образом, мы изучили синтаксис и основные команды для формирования запросов к базе данных, освоить процесс формирования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-запросов. Так же научились разрабатывать структуру базы данных в СУБД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наполнять ее данными, научились писать запросы к базе данных для отработки навыка формирования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-запросов. Поняли, как ставить задачи для выборки необходимых данных из базы данных и решать её с помощью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273291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E7F042-A775-4803-99B9-C0BB6C90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команды SQL:</a:t>
            </a:r>
            <a:b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E54E1-FB8C-4146-9D12-C6349451C22C}"/>
              </a:ext>
            </a:extLst>
          </p:cNvPr>
          <p:cNvSpPr txBox="1"/>
          <p:nvPr/>
        </p:nvSpPr>
        <p:spPr>
          <a:xfrm>
            <a:off x="581190" y="2215166"/>
            <a:ext cx="11029617" cy="367914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457200"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SELECT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Команда SELECT используется для выборки данных из одной или нескольких таблиц базы данных.</a:t>
            </a:r>
          </a:p>
          <a:p>
            <a:pPr marL="457200"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INSERT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Команда INSERT используется для вставки новых данных в таблицу.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UPDATE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Команда UPDATE используется для обновления существующих данных в таблице. </a:t>
            </a:r>
          </a:p>
          <a:p>
            <a:pPr marL="457200"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DELETE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Команда DELETE удаляет данные из таблицы.</a:t>
            </a:r>
          </a:p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 управление таблицами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Создает новую таблицу в базе данных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Изменяет структуру существующей таблицы</a:t>
            </a:r>
          </a:p>
          <a:p>
            <a:pPr lvl="0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 DROP TABLE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Удаляет таблицу из базы данных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59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48383CC-961A-4726-97BE-345925FC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09" y="1968910"/>
            <a:ext cx="11029615" cy="3678303"/>
          </a:xfrm>
        </p:spPr>
        <p:txBody>
          <a:bodyPr/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временных таблиц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таблицы могут использоваться для хранения промежуточных результатов сложных запросов, что уменьшает нагрузку на основную базу данных.</a:t>
            </a:r>
          </a:p>
          <a:p>
            <a:pPr indent="450215" algn="just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Оконные функции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Оконные функции – это специальные функции, которые применяются к каждой строке набора данных, основываясь на определенной группе строк (оконной рамке). Они полезны для вычислений, связанных с агрегированием, ранжированием и другими операциями над группами строк.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6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77C3D-477E-40A7-8355-DAD28DB8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11" y="633562"/>
            <a:ext cx="9613861" cy="1080938"/>
          </a:xfrm>
        </p:spPr>
        <p:txBody>
          <a:bodyPr/>
          <a:lstStyle/>
          <a:p>
            <a:r>
              <a:rPr lang="ru-RU" dirty="0"/>
              <a:t>Формирование </a:t>
            </a:r>
            <a:r>
              <a:rPr lang="en-US" dirty="0"/>
              <a:t>SQL</a:t>
            </a:r>
            <a:r>
              <a:rPr lang="ru-RU" dirty="0"/>
              <a:t>-запросов для создания тренировочного задания: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AC8E0-B87B-40D2-992B-5D92D2138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971174"/>
            <a:ext cx="12084424" cy="4824073"/>
          </a:xfrm>
        </p:spPr>
        <p:txBody>
          <a:bodyPr numCol="3" spcCol="0">
            <a:normAutofit fontScale="25000" lnSpcReduction="2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Customers (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FirstName VARCHAR(100),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Email VARCHAR(255)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Product (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Name VARCHAR(100),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Category VARCHAR(50),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Description TEXT,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2)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Orders (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OrderDate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TIMESTAMP DEFAULT CURRENT_TIMESTAMP,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3)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200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Order_Detail_ID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PRIMARY KEY,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Quantity INT,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UnitPrice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DECIMAL(10, 3),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  CONSTRAINT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fk_OrderID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FOREIGN KEY 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Orders(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CONSTRAINT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fk_ProductID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FOREIGN KEY 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Product(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 Orders ADD FOREIGN KEY 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REFERENCES Customers(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4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20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E956E3-76C4-4B3A-BBDA-CD6290EC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02CC6B-87AB-41F5-9415-6B12E3D3CD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94123" y="1972445"/>
            <a:ext cx="7871093" cy="4794094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B1B7B5A-05DC-49F8-8C8D-E3D72291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/>
          <a:lstStyle/>
          <a:p>
            <a:r>
              <a:rPr lang="ru-RU" dirty="0"/>
              <a:t>Диаграмма сформированная для тренировочной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1110782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BB5965-0CE5-4726-91BE-E1E7F999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08" y="391253"/>
            <a:ext cx="11620706" cy="1001915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внесенных данных в таблицу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Customers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21BFD0-2312-4C48-A7EA-54A43A433B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1776" y="1766656"/>
            <a:ext cx="9414505" cy="49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1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4A756-0D7B-42B9-8913-DBE26698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4" y="492301"/>
            <a:ext cx="11029616" cy="1013800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внесенных данных в таблицу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42902-DB75-4D17-8099-453804654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C88E99-F2CF-4F43-B24B-AED2F97953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54564" y="1966613"/>
            <a:ext cx="9237932" cy="476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4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AAA5A-AB79-43D0-9039-613C10D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3942B-FC1F-4467-A2C2-E0B90485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FB41F1-8424-4CA2-A36C-F4351DD6A1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192" y="1266479"/>
            <a:ext cx="4143375" cy="4592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6051A-8FDB-471B-88E7-5D9A76D0CCB9}"/>
              </a:ext>
            </a:extLst>
          </p:cNvPr>
          <p:cNvSpPr txBox="1"/>
          <p:nvPr/>
        </p:nvSpPr>
        <p:spPr>
          <a:xfrm>
            <a:off x="181947" y="597117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внесенных данных в таблицу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Orders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1E8A74-26BE-4A60-956C-C2C5F094C4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02065" y="1046722"/>
            <a:ext cx="3990975" cy="514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6FFA5E-36FD-4F71-8872-1E40D55C96BF}"/>
              </a:ext>
            </a:extLst>
          </p:cNvPr>
          <p:cNvSpPr txBox="1"/>
          <p:nvPr/>
        </p:nvSpPr>
        <p:spPr>
          <a:xfrm>
            <a:off x="5512661" y="6187047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внесенных данных в таблицу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Order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Details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768854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Дивиденд</Template>
  <TotalTime>500</TotalTime>
  <Words>1569</Words>
  <Application>Microsoft Office PowerPoint</Application>
  <PresentationFormat>Широкоэкранный</PresentationFormat>
  <Paragraphs>156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Corbel</vt:lpstr>
      <vt:lpstr>Gill Sans MT</vt:lpstr>
      <vt:lpstr>Times New Roman</vt:lpstr>
      <vt:lpstr>Wingdings 2</vt:lpstr>
      <vt:lpstr>Дивиденд</vt:lpstr>
      <vt:lpstr>Формирование запросов к базе данных</vt:lpstr>
      <vt:lpstr>Цель работы: изучить синтаксис и основные команды для формирования запросов к базе данных, освоить процесс формирования SQL-запросов.</vt:lpstr>
      <vt:lpstr>Основные команды SQL: </vt:lpstr>
      <vt:lpstr>Презентация PowerPoint</vt:lpstr>
      <vt:lpstr>Формирование SQL-запросов для создания тренировочного задания:</vt:lpstr>
      <vt:lpstr>Диаграмма сформированная для тренировочной задачи</vt:lpstr>
      <vt:lpstr>Отображение внесенных данных в таблицу Customers</vt:lpstr>
      <vt:lpstr>Отображение внесенных данных в таблицу Product</vt:lpstr>
      <vt:lpstr>Презентация PowerPoint</vt:lpstr>
      <vt:lpstr>Умение правильной постановки задачи для данных из базы данных и решение её с помощью SQL-запросов</vt:lpstr>
      <vt:lpstr>Вывод необходимых данных из базы данных, на основе SQL-запроса, для тренировочной задачи</vt:lpstr>
      <vt:lpstr>Вывод необходимых данных из базы данных, на основе SQL-запроса, продолжение</vt:lpstr>
      <vt:lpstr>Отображение клиентов, у которых суммарная стоимость заказов превышает среднюю суммарную стоимость заказов клиентов</vt:lpstr>
      <vt:lpstr>Формирование SQL-запросов для создания индивидуального задания:</vt:lpstr>
      <vt:lpstr>Диаграмма физического отображения, созданной базы данных</vt:lpstr>
      <vt:lpstr>Отображение данных, в сущности, «Врачи»</vt:lpstr>
      <vt:lpstr>Отображение данных, в сущности, «Пациенты»</vt:lpstr>
      <vt:lpstr>Отображение данных, в сущность, «Приемы»</vt:lpstr>
      <vt:lpstr>Отображение данных, в сущности, «Платежи»</vt:lpstr>
      <vt:lpstr>Отображение данных, в сущности, «Зарплаты врачей»</vt:lpstr>
      <vt:lpstr>Вывод необходимых данных из базы данных, на основе SQL-запроса, для индивидуального задания</vt:lpstr>
      <vt:lpstr>Вывод необходимых данных из базы данных, на основе SQL-запроса, для индивидуального задания</vt:lpstr>
      <vt:lpstr>Вывод: таким образом, мы изучили синтаксис и основные команды для формирования запросов к базе данных, освоить процесс формирования SQL-запросов. Так же научились разрабатывать структуру базы данных в СУБД Postgres, наполнять ее данными, научились писать запросы к базе данных для отработки навыка формирования SQL-запросов. Поняли, как ставить задачи для выборки необходимых данных из базы данных и решать её с помощью SQL-запросов.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Развёртывание  СУБД Postgres  c управлением средств автоматизации развёртывания и управления приложениями</dc:title>
  <dc:creator>Юля Кузнецова</dc:creator>
  <cp:lastModifiedBy>Юля Кузнецова</cp:lastModifiedBy>
  <cp:revision>28</cp:revision>
  <dcterms:created xsi:type="dcterms:W3CDTF">2024-12-14T19:34:54Z</dcterms:created>
  <dcterms:modified xsi:type="dcterms:W3CDTF">2024-12-18T19:17:27Z</dcterms:modified>
</cp:coreProperties>
</file>