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BFBF28-6E41-450C-AFFF-0712E50BAE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797A25-8103-4469-BF1D-E4BA02776AF1}">
      <dgm:prSet/>
      <dgm:spPr/>
      <dgm:t>
        <a:bodyPr/>
        <a:lstStyle/>
        <a:p>
          <a:r>
            <a:rPr lang="en-US"/>
            <a:t>Analyze the impact of genres and budgets on ratings.</a:t>
          </a:r>
        </a:p>
      </dgm:t>
    </dgm:pt>
    <dgm:pt modelId="{9BD968E6-494F-4D0C-A255-53DA05235EA4}" type="parTrans" cxnId="{AEA81BF9-1F0D-4A9D-97A2-1837DA7F5AF1}">
      <dgm:prSet/>
      <dgm:spPr/>
      <dgm:t>
        <a:bodyPr/>
        <a:lstStyle/>
        <a:p>
          <a:endParaRPr lang="en-US"/>
        </a:p>
      </dgm:t>
    </dgm:pt>
    <dgm:pt modelId="{DEBD919E-3933-4599-B746-A9324CBE9BE2}" type="sibTrans" cxnId="{AEA81BF9-1F0D-4A9D-97A2-1837DA7F5AF1}">
      <dgm:prSet/>
      <dgm:spPr/>
      <dgm:t>
        <a:bodyPr/>
        <a:lstStyle/>
        <a:p>
          <a:endParaRPr lang="en-US"/>
        </a:p>
      </dgm:t>
    </dgm:pt>
    <dgm:pt modelId="{299204DC-2271-48CC-BFF2-AA1D4FF57267}">
      <dgm:prSet/>
      <dgm:spPr/>
      <dgm:t>
        <a:bodyPr/>
        <a:lstStyle/>
        <a:p>
          <a:r>
            <a:rPr lang="en-US"/>
            <a:t>Conduct sentiment analysis on user reviews.</a:t>
          </a:r>
        </a:p>
      </dgm:t>
    </dgm:pt>
    <dgm:pt modelId="{85163D5A-7432-4F63-A536-C538B27C8082}" type="parTrans" cxnId="{BA7CE55D-92BF-45AA-AAAA-9DE105AE9489}">
      <dgm:prSet/>
      <dgm:spPr/>
      <dgm:t>
        <a:bodyPr/>
        <a:lstStyle/>
        <a:p>
          <a:endParaRPr lang="en-US"/>
        </a:p>
      </dgm:t>
    </dgm:pt>
    <dgm:pt modelId="{5AEF51A6-9846-4DBC-B97E-C1FB62BB33CB}" type="sibTrans" cxnId="{BA7CE55D-92BF-45AA-AAAA-9DE105AE9489}">
      <dgm:prSet/>
      <dgm:spPr/>
      <dgm:t>
        <a:bodyPr/>
        <a:lstStyle/>
        <a:p>
          <a:endParaRPr lang="en-US"/>
        </a:p>
      </dgm:t>
    </dgm:pt>
    <dgm:pt modelId="{9B55A661-65C1-4DE1-8E61-F4A57AD030E9}">
      <dgm:prSet/>
      <dgm:spPr/>
      <dgm:t>
        <a:bodyPr/>
        <a:lstStyle/>
        <a:p>
          <a:r>
            <a:rPr lang="en-US"/>
            <a:t>Compare IMDb ratings with other platforms like Rotten Tomatoes.</a:t>
          </a:r>
        </a:p>
      </dgm:t>
    </dgm:pt>
    <dgm:pt modelId="{688EF51C-6040-4B57-9CC3-4653EAC13AC7}" type="parTrans" cxnId="{C290A1B4-6F17-4C09-93CB-09F860CA0852}">
      <dgm:prSet/>
      <dgm:spPr/>
      <dgm:t>
        <a:bodyPr/>
        <a:lstStyle/>
        <a:p>
          <a:endParaRPr lang="en-US"/>
        </a:p>
      </dgm:t>
    </dgm:pt>
    <dgm:pt modelId="{1C2268B8-4C88-4968-B0EF-EB716F88FC51}" type="sibTrans" cxnId="{C290A1B4-6F17-4C09-93CB-09F860CA0852}">
      <dgm:prSet/>
      <dgm:spPr/>
      <dgm:t>
        <a:bodyPr/>
        <a:lstStyle/>
        <a:p>
          <a:endParaRPr lang="en-US"/>
        </a:p>
      </dgm:t>
    </dgm:pt>
    <dgm:pt modelId="{AF2180C5-5816-40FE-BFE5-3C91C3B08205}" type="pres">
      <dgm:prSet presAssocID="{54BFBF28-6E41-450C-AFFF-0712E50BAE90}" presName="root" presStyleCnt="0">
        <dgm:presLayoutVars>
          <dgm:dir/>
          <dgm:resizeHandles val="exact"/>
        </dgm:presLayoutVars>
      </dgm:prSet>
      <dgm:spPr/>
    </dgm:pt>
    <dgm:pt modelId="{AEDB3FD3-7851-4627-934F-05B138578386}" type="pres">
      <dgm:prSet presAssocID="{F3797A25-8103-4469-BF1D-E4BA02776AF1}" presName="compNode" presStyleCnt="0"/>
      <dgm:spPr/>
    </dgm:pt>
    <dgm:pt modelId="{94CC2BFF-426E-4BD6-B65A-5E1B124E96CF}" type="pres">
      <dgm:prSet presAssocID="{F3797A25-8103-4469-BF1D-E4BA02776AF1}" presName="bgRect" presStyleLbl="bgShp" presStyleIdx="0" presStyleCnt="3"/>
      <dgm:spPr/>
    </dgm:pt>
    <dgm:pt modelId="{10C2C923-356D-41C6-A608-778605479FDB}" type="pres">
      <dgm:prSet presAssocID="{F3797A25-8103-4469-BF1D-E4BA02776A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0A04673-0898-410E-9AEC-A2EA18109488}" type="pres">
      <dgm:prSet presAssocID="{F3797A25-8103-4469-BF1D-E4BA02776AF1}" presName="spaceRect" presStyleCnt="0"/>
      <dgm:spPr/>
    </dgm:pt>
    <dgm:pt modelId="{7C0D9FEC-FE88-4AE2-BE1F-9C50CE5D7253}" type="pres">
      <dgm:prSet presAssocID="{F3797A25-8103-4469-BF1D-E4BA02776AF1}" presName="parTx" presStyleLbl="revTx" presStyleIdx="0" presStyleCnt="3">
        <dgm:presLayoutVars>
          <dgm:chMax val="0"/>
          <dgm:chPref val="0"/>
        </dgm:presLayoutVars>
      </dgm:prSet>
      <dgm:spPr/>
    </dgm:pt>
    <dgm:pt modelId="{24C5E566-3AEA-4C40-94D8-4965D1D768AE}" type="pres">
      <dgm:prSet presAssocID="{DEBD919E-3933-4599-B746-A9324CBE9BE2}" presName="sibTrans" presStyleCnt="0"/>
      <dgm:spPr/>
    </dgm:pt>
    <dgm:pt modelId="{347FED5E-0F52-48A0-9C38-DF4A07472376}" type="pres">
      <dgm:prSet presAssocID="{299204DC-2271-48CC-BFF2-AA1D4FF57267}" presName="compNode" presStyleCnt="0"/>
      <dgm:spPr/>
    </dgm:pt>
    <dgm:pt modelId="{FA96398D-B64D-44B9-A1D2-92C5B09352DD}" type="pres">
      <dgm:prSet presAssocID="{299204DC-2271-48CC-BFF2-AA1D4FF57267}" presName="bgRect" presStyleLbl="bgShp" presStyleIdx="1" presStyleCnt="3"/>
      <dgm:spPr/>
    </dgm:pt>
    <dgm:pt modelId="{CC75BB5D-E5EF-48BB-AB54-0F7F7B94C8B1}" type="pres">
      <dgm:prSet presAssocID="{299204DC-2271-48CC-BFF2-AA1D4FF572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4E1EF149-CE17-4FC8-BFBF-F30A704E3C51}" type="pres">
      <dgm:prSet presAssocID="{299204DC-2271-48CC-BFF2-AA1D4FF57267}" presName="spaceRect" presStyleCnt="0"/>
      <dgm:spPr/>
    </dgm:pt>
    <dgm:pt modelId="{88F2B22D-5DD5-497F-8029-DB4FB1CC74A1}" type="pres">
      <dgm:prSet presAssocID="{299204DC-2271-48CC-BFF2-AA1D4FF57267}" presName="parTx" presStyleLbl="revTx" presStyleIdx="1" presStyleCnt="3">
        <dgm:presLayoutVars>
          <dgm:chMax val="0"/>
          <dgm:chPref val="0"/>
        </dgm:presLayoutVars>
      </dgm:prSet>
      <dgm:spPr/>
    </dgm:pt>
    <dgm:pt modelId="{E47196D5-2074-4BC9-8E67-3CD8056F2BF0}" type="pres">
      <dgm:prSet presAssocID="{5AEF51A6-9846-4DBC-B97E-C1FB62BB33CB}" presName="sibTrans" presStyleCnt="0"/>
      <dgm:spPr/>
    </dgm:pt>
    <dgm:pt modelId="{A5CE4307-ACDD-4292-A840-D8D59D4F1396}" type="pres">
      <dgm:prSet presAssocID="{9B55A661-65C1-4DE1-8E61-F4A57AD030E9}" presName="compNode" presStyleCnt="0"/>
      <dgm:spPr/>
    </dgm:pt>
    <dgm:pt modelId="{725CD21F-E87A-4494-8D4B-E8DD316DE8FC}" type="pres">
      <dgm:prSet presAssocID="{9B55A661-65C1-4DE1-8E61-F4A57AD030E9}" presName="bgRect" presStyleLbl="bgShp" presStyleIdx="2" presStyleCnt="3"/>
      <dgm:spPr/>
    </dgm:pt>
    <dgm:pt modelId="{3B1A24D9-CA28-44DC-855B-E09B984B374D}" type="pres">
      <dgm:prSet presAssocID="{9B55A661-65C1-4DE1-8E61-F4A57AD030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36EAF7E-28C7-4C3C-9711-0BF9994F52B0}" type="pres">
      <dgm:prSet presAssocID="{9B55A661-65C1-4DE1-8E61-F4A57AD030E9}" presName="spaceRect" presStyleCnt="0"/>
      <dgm:spPr/>
    </dgm:pt>
    <dgm:pt modelId="{A59F76E8-4E1D-4EF3-95D0-DE122F7BA92A}" type="pres">
      <dgm:prSet presAssocID="{9B55A661-65C1-4DE1-8E61-F4A57AD030E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000D81A-9DF8-449A-A0CE-0E47CCA25221}" type="presOf" srcId="{54BFBF28-6E41-450C-AFFF-0712E50BAE90}" destId="{AF2180C5-5816-40FE-BFE5-3C91C3B08205}" srcOrd="0" destOrd="0" presId="urn:microsoft.com/office/officeart/2018/2/layout/IconVerticalSolidList"/>
    <dgm:cxn modelId="{58961F2D-B6A5-4227-BAC6-47059651BC54}" type="presOf" srcId="{F3797A25-8103-4469-BF1D-E4BA02776AF1}" destId="{7C0D9FEC-FE88-4AE2-BE1F-9C50CE5D7253}" srcOrd="0" destOrd="0" presId="urn:microsoft.com/office/officeart/2018/2/layout/IconVerticalSolidList"/>
    <dgm:cxn modelId="{BA7CE55D-92BF-45AA-AAAA-9DE105AE9489}" srcId="{54BFBF28-6E41-450C-AFFF-0712E50BAE90}" destId="{299204DC-2271-48CC-BFF2-AA1D4FF57267}" srcOrd="1" destOrd="0" parTransId="{85163D5A-7432-4F63-A536-C538B27C8082}" sibTransId="{5AEF51A6-9846-4DBC-B97E-C1FB62BB33CB}"/>
    <dgm:cxn modelId="{C290A1B4-6F17-4C09-93CB-09F860CA0852}" srcId="{54BFBF28-6E41-450C-AFFF-0712E50BAE90}" destId="{9B55A661-65C1-4DE1-8E61-F4A57AD030E9}" srcOrd="2" destOrd="0" parTransId="{688EF51C-6040-4B57-9CC3-4653EAC13AC7}" sibTransId="{1C2268B8-4C88-4968-B0EF-EB716F88FC51}"/>
    <dgm:cxn modelId="{699A56B8-E3D8-41A7-878C-FD42BD5FD926}" type="presOf" srcId="{9B55A661-65C1-4DE1-8E61-F4A57AD030E9}" destId="{A59F76E8-4E1D-4EF3-95D0-DE122F7BA92A}" srcOrd="0" destOrd="0" presId="urn:microsoft.com/office/officeart/2018/2/layout/IconVerticalSolidList"/>
    <dgm:cxn modelId="{2CC573DD-92ED-48BC-9514-36F6953915CB}" type="presOf" srcId="{299204DC-2271-48CC-BFF2-AA1D4FF57267}" destId="{88F2B22D-5DD5-497F-8029-DB4FB1CC74A1}" srcOrd="0" destOrd="0" presId="urn:microsoft.com/office/officeart/2018/2/layout/IconVerticalSolidList"/>
    <dgm:cxn modelId="{AEA81BF9-1F0D-4A9D-97A2-1837DA7F5AF1}" srcId="{54BFBF28-6E41-450C-AFFF-0712E50BAE90}" destId="{F3797A25-8103-4469-BF1D-E4BA02776AF1}" srcOrd="0" destOrd="0" parTransId="{9BD968E6-494F-4D0C-A255-53DA05235EA4}" sibTransId="{DEBD919E-3933-4599-B746-A9324CBE9BE2}"/>
    <dgm:cxn modelId="{CF9930B0-C77D-49ED-A1E5-BAB05AF13AB7}" type="presParOf" srcId="{AF2180C5-5816-40FE-BFE5-3C91C3B08205}" destId="{AEDB3FD3-7851-4627-934F-05B138578386}" srcOrd="0" destOrd="0" presId="urn:microsoft.com/office/officeart/2018/2/layout/IconVerticalSolidList"/>
    <dgm:cxn modelId="{B18A06B5-D382-4FBF-BF44-35E81E0018A5}" type="presParOf" srcId="{AEDB3FD3-7851-4627-934F-05B138578386}" destId="{94CC2BFF-426E-4BD6-B65A-5E1B124E96CF}" srcOrd="0" destOrd="0" presId="urn:microsoft.com/office/officeart/2018/2/layout/IconVerticalSolidList"/>
    <dgm:cxn modelId="{36593934-323F-4340-9013-6B40C8A99AC3}" type="presParOf" srcId="{AEDB3FD3-7851-4627-934F-05B138578386}" destId="{10C2C923-356D-41C6-A608-778605479FDB}" srcOrd="1" destOrd="0" presId="urn:microsoft.com/office/officeart/2018/2/layout/IconVerticalSolidList"/>
    <dgm:cxn modelId="{E94F7F6A-7564-4E43-AFD0-4825AD7B5793}" type="presParOf" srcId="{AEDB3FD3-7851-4627-934F-05B138578386}" destId="{00A04673-0898-410E-9AEC-A2EA18109488}" srcOrd="2" destOrd="0" presId="urn:microsoft.com/office/officeart/2018/2/layout/IconVerticalSolidList"/>
    <dgm:cxn modelId="{61DB06B5-AFA6-4383-8BC3-106D123A996B}" type="presParOf" srcId="{AEDB3FD3-7851-4627-934F-05B138578386}" destId="{7C0D9FEC-FE88-4AE2-BE1F-9C50CE5D7253}" srcOrd="3" destOrd="0" presId="urn:microsoft.com/office/officeart/2018/2/layout/IconVerticalSolidList"/>
    <dgm:cxn modelId="{C7936ED0-A6CF-4B93-8A35-EF84498D5840}" type="presParOf" srcId="{AF2180C5-5816-40FE-BFE5-3C91C3B08205}" destId="{24C5E566-3AEA-4C40-94D8-4965D1D768AE}" srcOrd="1" destOrd="0" presId="urn:microsoft.com/office/officeart/2018/2/layout/IconVerticalSolidList"/>
    <dgm:cxn modelId="{43464B70-37AC-4601-86A8-6123D25094A3}" type="presParOf" srcId="{AF2180C5-5816-40FE-BFE5-3C91C3B08205}" destId="{347FED5E-0F52-48A0-9C38-DF4A07472376}" srcOrd="2" destOrd="0" presId="urn:microsoft.com/office/officeart/2018/2/layout/IconVerticalSolidList"/>
    <dgm:cxn modelId="{306710E5-AF20-4D26-9C15-8A90C7BF4366}" type="presParOf" srcId="{347FED5E-0F52-48A0-9C38-DF4A07472376}" destId="{FA96398D-B64D-44B9-A1D2-92C5B09352DD}" srcOrd="0" destOrd="0" presId="urn:microsoft.com/office/officeart/2018/2/layout/IconVerticalSolidList"/>
    <dgm:cxn modelId="{6B39F800-C69E-4496-B800-AFB74A283AAD}" type="presParOf" srcId="{347FED5E-0F52-48A0-9C38-DF4A07472376}" destId="{CC75BB5D-E5EF-48BB-AB54-0F7F7B94C8B1}" srcOrd="1" destOrd="0" presId="urn:microsoft.com/office/officeart/2018/2/layout/IconVerticalSolidList"/>
    <dgm:cxn modelId="{EE8FEEF0-23EC-4E1F-BF05-764E950DCD27}" type="presParOf" srcId="{347FED5E-0F52-48A0-9C38-DF4A07472376}" destId="{4E1EF149-CE17-4FC8-BFBF-F30A704E3C51}" srcOrd="2" destOrd="0" presId="urn:microsoft.com/office/officeart/2018/2/layout/IconVerticalSolidList"/>
    <dgm:cxn modelId="{9E9F367C-1AA1-4536-AB35-301D90A597B1}" type="presParOf" srcId="{347FED5E-0F52-48A0-9C38-DF4A07472376}" destId="{88F2B22D-5DD5-497F-8029-DB4FB1CC74A1}" srcOrd="3" destOrd="0" presId="urn:microsoft.com/office/officeart/2018/2/layout/IconVerticalSolidList"/>
    <dgm:cxn modelId="{99A9E5B0-6C53-4315-83D0-CBE207EC1E60}" type="presParOf" srcId="{AF2180C5-5816-40FE-BFE5-3C91C3B08205}" destId="{E47196D5-2074-4BC9-8E67-3CD8056F2BF0}" srcOrd="3" destOrd="0" presId="urn:microsoft.com/office/officeart/2018/2/layout/IconVerticalSolidList"/>
    <dgm:cxn modelId="{7E513A8F-2AFE-45FB-BCB4-8D1AB3BAFB7A}" type="presParOf" srcId="{AF2180C5-5816-40FE-BFE5-3C91C3B08205}" destId="{A5CE4307-ACDD-4292-A840-D8D59D4F1396}" srcOrd="4" destOrd="0" presId="urn:microsoft.com/office/officeart/2018/2/layout/IconVerticalSolidList"/>
    <dgm:cxn modelId="{23CF5D7B-F710-4A71-ADA7-371CE261DFC4}" type="presParOf" srcId="{A5CE4307-ACDD-4292-A840-D8D59D4F1396}" destId="{725CD21F-E87A-4494-8D4B-E8DD316DE8FC}" srcOrd="0" destOrd="0" presId="urn:microsoft.com/office/officeart/2018/2/layout/IconVerticalSolidList"/>
    <dgm:cxn modelId="{76F321C5-3EDC-458A-9568-59FA6041A00B}" type="presParOf" srcId="{A5CE4307-ACDD-4292-A840-D8D59D4F1396}" destId="{3B1A24D9-CA28-44DC-855B-E09B984B374D}" srcOrd="1" destOrd="0" presId="urn:microsoft.com/office/officeart/2018/2/layout/IconVerticalSolidList"/>
    <dgm:cxn modelId="{9116EB8A-CEF0-4579-BE27-03A41D5355E8}" type="presParOf" srcId="{A5CE4307-ACDD-4292-A840-D8D59D4F1396}" destId="{C36EAF7E-28C7-4C3C-9711-0BF9994F52B0}" srcOrd="2" destOrd="0" presId="urn:microsoft.com/office/officeart/2018/2/layout/IconVerticalSolidList"/>
    <dgm:cxn modelId="{ADB5E070-9B39-4A87-B2A1-C7D677F9A090}" type="presParOf" srcId="{A5CE4307-ACDD-4292-A840-D8D59D4F1396}" destId="{A59F76E8-4E1D-4EF3-95D0-DE122F7BA9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C2BFF-426E-4BD6-B65A-5E1B124E96CF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2C923-356D-41C6-A608-778605479FDB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D9FEC-FE88-4AE2-BE1F-9C50CE5D7253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Analyze the impact of genres and budgets on ratings.</a:t>
          </a:r>
        </a:p>
      </dsp:txBody>
      <dsp:txXfrm>
        <a:off x="1736952" y="642"/>
        <a:ext cx="5095259" cy="1503855"/>
      </dsp:txXfrm>
    </dsp:sp>
    <dsp:sp modelId="{FA96398D-B64D-44B9-A1D2-92C5B09352DD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5BB5D-E5EF-48BB-AB54-0F7F7B94C8B1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2B22D-5DD5-497F-8029-DB4FB1CC74A1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Conduct sentiment analysis on user reviews.</a:t>
          </a:r>
        </a:p>
      </dsp:txBody>
      <dsp:txXfrm>
        <a:off x="1736952" y="1880461"/>
        <a:ext cx="5095259" cy="1503855"/>
      </dsp:txXfrm>
    </dsp:sp>
    <dsp:sp modelId="{725CD21F-E87A-4494-8D4B-E8DD316DE8FC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A24D9-CA28-44DC-855B-E09B984B374D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F76E8-4E1D-4EF3-95D0-DE122F7BA92A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Compare IMDb ratings with other platforms like Rotten Tomatoes.</a:t>
          </a:r>
        </a:p>
      </dsp:txBody>
      <dsp:txXfrm>
        <a:off x="1736952" y="3760280"/>
        <a:ext cx="5095259" cy="1503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BD27-0B7D-4736-876E-B915D58B73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FE95A1C-8739-4342-B6B3-4899E329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9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BD27-0B7D-4736-876E-B915D58B73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E95A1C-8739-4342-B6B3-4899E329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9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BD27-0B7D-4736-876E-B915D58B73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E95A1C-8739-4342-B6B3-4899E32947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2468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BD27-0B7D-4736-876E-B915D58B73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E95A1C-8739-4342-B6B3-4899E329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40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BD27-0B7D-4736-876E-B915D58B73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E95A1C-8739-4342-B6B3-4899E32947A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63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BD27-0B7D-4736-876E-B915D58B73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E95A1C-8739-4342-B6B3-4899E329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32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BD27-0B7D-4736-876E-B915D58B73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5A1C-8739-4342-B6B3-4899E329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03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BD27-0B7D-4736-876E-B915D58B73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5A1C-8739-4342-B6B3-4899E329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4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BD27-0B7D-4736-876E-B915D58B73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5A1C-8739-4342-B6B3-4899E329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9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BD27-0B7D-4736-876E-B915D58B73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E95A1C-8739-4342-B6B3-4899E329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3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BD27-0B7D-4736-876E-B915D58B73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E95A1C-8739-4342-B6B3-4899E329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BD27-0B7D-4736-876E-B915D58B73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E95A1C-8739-4342-B6B3-4899E329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4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BD27-0B7D-4736-876E-B915D58B73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5A1C-8739-4342-B6B3-4899E329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BD27-0B7D-4736-876E-B915D58B73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5A1C-8739-4342-B6B3-4899E329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8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BD27-0B7D-4736-876E-B915D58B73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5A1C-8739-4342-B6B3-4899E329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BD27-0B7D-4736-876E-B915D58B73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E95A1C-8739-4342-B6B3-4899E329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4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8BD27-0B7D-4736-876E-B915D58B73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FE95A1C-8739-4342-B6B3-4899E329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F93B-3461-F7AA-489A-9FAD39529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Analysis of IMDb Movie Ratings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2853E-304E-C795-CDD5-CC4CB345F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Presentation</a:t>
            </a:r>
            <a:br>
              <a:rPr lang="en-US" dirty="0"/>
            </a:br>
            <a:r>
              <a:rPr lang="en-US" dirty="0"/>
              <a:t>Luis Serrano</a:t>
            </a:r>
            <a:br>
              <a:rPr lang="en-US" dirty="0"/>
            </a:br>
            <a:r>
              <a:rPr lang="en-US" dirty="0"/>
              <a:t>12/11/2024</a:t>
            </a:r>
          </a:p>
        </p:txBody>
      </p:sp>
    </p:spTree>
    <p:extLst>
      <p:ext uri="{BB962C8B-B14F-4D97-AF65-F5344CB8AC3E}">
        <p14:creationId xmlns:p14="http://schemas.microsoft.com/office/powerpoint/2010/main" val="157595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CFB5A4-294B-1335-6F2F-B32E3D59F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en-US" b="1" dirty="0"/>
              <a:t>Purpose of Analysis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 descr="Analog board showing flight information">
            <a:extLst>
              <a:ext uri="{FF2B5EF4-FFF2-40B4-BE49-F238E27FC236}">
                <a16:creationId xmlns:a16="http://schemas.microsoft.com/office/drawing/2014/main" id="{7AA1DA3C-AB77-5B29-3E5A-266B725B21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263" r="39257" b="-2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F45D-CFF7-B6DA-65E3-B23A4529E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 Question: How do IMDb ratings correlate with runtime, vote count, and other factors?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Purpose: To uncover patterns in movie popularity and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Beneficiaries: Streaming platforms, production studios, and movie enthusiasts.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5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D4808F-EB28-67E1-F82E-E7496F3C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 b="1" dirty="0"/>
              <a:t>Methodology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 descr="Computer code representation.">
            <a:extLst>
              <a:ext uri="{FF2B5EF4-FFF2-40B4-BE49-F238E27FC236}">
                <a16:creationId xmlns:a16="http://schemas.microsoft.com/office/drawing/2014/main" id="{61038A4A-C679-5CBF-42D5-8B683E3E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972" r="24885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33C-A3FA-2FE7-66DB-A25CC7BCF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Datasets Used: IMDb Ratings and Title datasets, merged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Source: Web-scraped IMDb public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Tools: Python, </a:t>
            </a:r>
            <a:r>
              <a:rPr lang="en-US" dirty="0" err="1"/>
              <a:t>Jupyter</a:t>
            </a:r>
            <a:r>
              <a:rPr lang="en-US" dirty="0"/>
              <a:t> Notebook, pandas, matplotlib, seaborn.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6BE73-C86B-C431-14FC-FA587667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Key Findings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CF5A2-245F-7237-91B8-535DBAFF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Content: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Ratings have remained stable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Runtime has negligible correlation with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Movies with more votes tend to have higher average ratings.</a:t>
            </a:r>
          </a:p>
          <a:p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9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DBFD76-6B10-69FF-E89C-DF5F6148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 b="1" dirty="0"/>
              <a:t>Visualizations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6761AD2C-531F-6EE9-D98E-A57677D68D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11" r="31619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1ED3-E086-A29D-1597-7B6CCD0C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 Plot: Ratings over the years show stability.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Scatter Plot: Runtime vs. Ratings shows no significant trend.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Bar Plot: Movies with more votes (100,001+) have higher average ratings.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1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21CDD-DF6F-D945-6AA4-100577A8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A3705C-4B17-5D17-4010-F54DA97A6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65913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65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29E1-77DD-A5D9-72C4-1759185A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1D227-0B70-1C18-4883-581D6EA8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 supporting plots or additional technical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links to datasets and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8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036B-A26F-85C6-C514-4AD93636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870F-700D-FDB6-8C0F-2C1CDACE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Luis Serrano</a:t>
            </a:r>
          </a:p>
          <a:p>
            <a:r>
              <a:rPr lang="en-US" dirty="0"/>
              <a:t>serrano.luis@student.ccm.edu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391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64</TotalTime>
  <Words>227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Analysis of IMDb Movie Ratings</vt:lpstr>
      <vt:lpstr>Purpose of Analysis</vt:lpstr>
      <vt:lpstr>Methodology</vt:lpstr>
      <vt:lpstr>Key Findings</vt:lpstr>
      <vt:lpstr>Visualizations</vt:lpstr>
      <vt:lpstr>Future Work</vt:lpstr>
      <vt:lpstr>Appendix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Jazmin Jacome</dc:creator>
  <cp:lastModifiedBy>Jazmin Jacome</cp:lastModifiedBy>
  <cp:revision>2</cp:revision>
  <dcterms:created xsi:type="dcterms:W3CDTF">2024-12-11T13:32:26Z</dcterms:created>
  <dcterms:modified xsi:type="dcterms:W3CDTF">2024-12-11T14:36:49Z</dcterms:modified>
</cp:coreProperties>
</file>