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4"/>
  </p:notesMasterIdLst>
  <p:handoutMasterIdLst>
    <p:handoutMasterId r:id="rId55"/>
  </p:handoutMasterIdLst>
  <p:sldIdLst>
    <p:sldId id="256" r:id="rId2"/>
    <p:sldId id="257" r:id="rId3"/>
    <p:sldId id="271" r:id="rId4"/>
    <p:sldId id="282" r:id="rId5"/>
    <p:sldId id="283" r:id="rId6"/>
    <p:sldId id="284" r:id="rId7"/>
    <p:sldId id="285" r:id="rId8"/>
    <p:sldId id="286" r:id="rId9"/>
    <p:sldId id="287" r:id="rId10"/>
    <p:sldId id="288" r:id="rId11"/>
    <p:sldId id="272" r:id="rId12"/>
    <p:sldId id="289" r:id="rId13"/>
    <p:sldId id="290" r:id="rId14"/>
    <p:sldId id="291" r:id="rId15"/>
    <p:sldId id="292" r:id="rId16"/>
    <p:sldId id="293" r:id="rId17"/>
    <p:sldId id="307" r:id="rId18"/>
    <p:sldId id="305" r:id="rId19"/>
    <p:sldId id="273" r:id="rId20"/>
    <p:sldId id="295" r:id="rId21"/>
    <p:sldId id="296" r:id="rId22"/>
    <p:sldId id="297" r:id="rId23"/>
    <p:sldId id="298" r:id="rId24"/>
    <p:sldId id="299" r:id="rId25"/>
    <p:sldId id="304" r:id="rId26"/>
    <p:sldId id="303" r:id="rId27"/>
    <p:sldId id="308" r:id="rId28"/>
    <p:sldId id="309" r:id="rId29"/>
    <p:sldId id="310" r:id="rId30"/>
    <p:sldId id="311" r:id="rId31"/>
    <p:sldId id="312" r:id="rId32"/>
    <p:sldId id="313" r:id="rId33"/>
    <p:sldId id="316" r:id="rId34"/>
    <p:sldId id="317" r:id="rId35"/>
    <p:sldId id="318" r:id="rId36"/>
    <p:sldId id="319" r:id="rId37"/>
    <p:sldId id="274" r:id="rId38"/>
    <p:sldId id="275" r:id="rId39"/>
    <p:sldId id="276" r:id="rId40"/>
    <p:sldId id="277" r:id="rId41"/>
    <p:sldId id="280" r:id="rId42"/>
    <p:sldId id="281" r:id="rId43"/>
    <p:sldId id="278" r:id="rId44"/>
    <p:sldId id="279" r:id="rId45"/>
    <p:sldId id="320" r:id="rId46"/>
    <p:sldId id="321" r:id="rId47"/>
    <p:sldId id="322" r:id="rId48"/>
    <p:sldId id="323" r:id="rId49"/>
    <p:sldId id="324" r:id="rId50"/>
    <p:sldId id="325" r:id="rId51"/>
    <p:sldId id="326" r:id="rId52"/>
    <p:sldId id="265" r:id="rId5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E7BAA0C3-AB1D-45D9-803D-E243FA5164D1}">
          <p14:sldIdLst>
            <p14:sldId id="256"/>
            <p14:sldId id="257"/>
            <p14:sldId id="271"/>
            <p14:sldId id="282"/>
            <p14:sldId id="283"/>
            <p14:sldId id="284"/>
            <p14:sldId id="285"/>
            <p14:sldId id="286"/>
            <p14:sldId id="287"/>
            <p14:sldId id="288"/>
            <p14:sldId id="272"/>
            <p14:sldId id="289"/>
            <p14:sldId id="290"/>
            <p14:sldId id="291"/>
            <p14:sldId id="292"/>
            <p14:sldId id="293"/>
            <p14:sldId id="307"/>
            <p14:sldId id="305"/>
            <p14:sldId id="273"/>
            <p14:sldId id="295"/>
            <p14:sldId id="296"/>
            <p14:sldId id="297"/>
            <p14:sldId id="298"/>
            <p14:sldId id="299"/>
            <p14:sldId id="304"/>
            <p14:sldId id="303"/>
            <p14:sldId id="308"/>
            <p14:sldId id="309"/>
            <p14:sldId id="310"/>
            <p14:sldId id="311"/>
            <p14:sldId id="312"/>
            <p14:sldId id="313"/>
            <p14:sldId id="316"/>
            <p14:sldId id="317"/>
            <p14:sldId id="318"/>
            <p14:sldId id="319"/>
            <p14:sldId id="274"/>
            <p14:sldId id="275"/>
            <p14:sldId id="276"/>
            <p14:sldId id="277"/>
            <p14:sldId id="280"/>
            <p14:sldId id="281"/>
            <p14:sldId id="278"/>
            <p14:sldId id="279"/>
            <p14:sldId id="320"/>
            <p14:sldId id="321"/>
            <p14:sldId id="322"/>
            <p14:sldId id="323"/>
            <p14:sldId id="324"/>
            <p14:sldId id="325"/>
            <p14:sldId id="326"/>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357" autoAdjust="0"/>
  </p:normalViewPr>
  <p:slideViewPr>
    <p:cSldViewPr snapToGrid="0">
      <p:cViewPr varScale="1">
        <p:scale>
          <a:sx n="90" d="100"/>
          <a:sy n="90" d="100"/>
        </p:scale>
        <p:origin x="576" y="66"/>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77" d="100"/>
          <a:sy n="77" d="100"/>
        </p:scale>
        <p:origin x="4056"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FC64AA-C5FD-4A5C-B4B6-FF958CAD20A3}" type="datetime1">
              <a:rPr lang="es-ES" smtClean="0"/>
              <a:t>12/08/2021</a:t>
            </a:fld>
            <a:endParaRPr lang="es-ES" dirty="0"/>
          </a:p>
        </p:txBody>
      </p:sp>
      <p:sp>
        <p:nvSpPr>
          <p:cNvPr id="4" name="Marcador de pie de página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es-ES" smtClean="0"/>
              <a:t>‹Nº›</a:t>
            </a:fld>
            <a:endParaRPr lang="es-ES" dirty="0"/>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725720-2609-4E66-A20A-FACA23A87855}" type="datetime1">
              <a:rPr lang="es-ES" noProof="0" smtClean="0"/>
              <a:t>12/08/2021</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es-ES" noProof="0" smtClean="0"/>
              <a:t>‹Nº›</a:t>
            </a:fld>
            <a:endParaRPr lang="es-E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a:t>
            </a:fld>
            <a:endParaRPr lang="es-ES" dirty="0"/>
          </a:p>
        </p:txBody>
      </p:sp>
    </p:spTree>
    <p:extLst>
      <p:ext uri="{BB962C8B-B14F-4D97-AF65-F5344CB8AC3E}">
        <p14:creationId xmlns:p14="http://schemas.microsoft.com/office/powerpoint/2010/main" val="47993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2</a:t>
            </a:fld>
            <a:endParaRPr lang="es-ES" dirty="0"/>
          </a:p>
        </p:txBody>
      </p:sp>
    </p:spTree>
    <p:extLst>
      <p:ext uri="{BB962C8B-B14F-4D97-AF65-F5344CB8AC3E}">
        <p14:creationId xmlns:p14="http://schemas.microsoft.com/office/powerpoint/2010/main" val="310923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37</a:t>
            </a:fld>
            <a:endParaRPr lang="es-ES" dirty="0"/>
          </a:p>
        </p:txBody>
      </p:sp>
    </p:spTree>
    <p:extLst>
      <p:ext uri="{BB962C8B-B14F-4D97-AF65-F5344CB8AC3E}">
        <p14:creationId xmlns:p14="http://schemas.microsoft.com/office/powerpoint/2010/main" val="365640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52</a:t>
            </a:fld>
            <a:endParaRPr lang="es-ES" dirty="0"/>
          </a:p>
        </p:txBody>
      </p:sp>
    </p:spTree>
    <p:extLst>
      <p:ext uri="{BB962C8B-B14F-4D97-AF65-F5344CB8AC3E}">
        <p14:creationId xmlns:p14="http://schemas.microsoft.com/office/powerpoint/2010/main" val="1900485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ángulo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Marcador de posición de imagen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1" name="Rectángulo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Rectángulo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5" name="Marcador de número de diapositiva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 name="Título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14" name="Rectángulo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1E4E414-B6BD-4D1C-8B04-2C146019C83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7" name="Rectángulo 6">
            <a:extLst>
              <a:ext uri="{FF2B5EF4-FFF2-40B4-BE49-F238E27FC236}">
                <a16:creationId xmlns:a16="http://schemas.microsoft.com/office/drawing/2014/main" id="{E534608D-C188-4083-939B-7E4C2E6F03D5}"/>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solidFill>
                  <a:schemeClr val="bg1"/>
                </a:solidFill>
              </a:defRPr>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08699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5DFDAB6-3042-46CA-98D0-0809B8E3AD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8" name="Rectángulo 7">
            <a:extLst>
              <a:ext uri="{FF2B5EF4-FFF2-40B4-BE49-F238E27FC236}">
                <a16:creationId xmlns:a16="http://schemas.microsoft.com/office/drawing/2014/main" id="{F9348D1F-21E9-4D2D-A005-83FF80933B8E}"/>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92267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8" name="Subtítulo">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pie de página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es-ES" noProof="0" dirty="0"/>
              <a:t>Agregue un pie de página</a:t>
            </a:r>
          </a:p>
        </p:txBody>
      </p:sp>
      <p:sp>
        <p:nvSpPr>
          <p:cNvPr id="4" name="Marcador de posición de número de diapositiva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es-ES" noProof="0" dirty="0"/>
              <a:t>Agregue un pie de página</a:t>
            </a:r>
          </a:p>
        </p:txBody>
      </p:sp>
      <p:sp>
        <p:nvSpPr>
          <p:cNvPr id="3" name="Marcador de número de diapositiva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ínea divisoria">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ángulo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Marcador de posición de imagen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5" name="Marcador de pie de página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es-ES" noProof="0" smtClean="0"/>
              <a:pPr rtl="0"/>
              <a:t>‹Nº›</a:t>
            </a:fld>
            <a:endParaRPr lang="es-ES" noProof="0" dirty="0"/>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es-ES" noProof="0"/>
              <a:t>Haga clic para modificar el estilo de título del patrón</a:t>
            </a:r>
            <a:endParaRPr lang="es-ES" noProof="0" dirty="0"/>
          </a:p>
        </p:txBody>
      </p:sp>
      <p:sp>
        <p:nvSpPr>
          <p:cNvPr id="14" name="Subtítulo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de texto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de texto 2">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
        <p:nvSpPr>
          <p:cNvPr id="8" name="Marcador de posición de imagen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9" name="Marcador de posición de imagen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0" name="Marcador de posición de imagen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1" name="Marcador de posición de imagen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2" name="Marcador de posición de imagen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3" name="Encabezado izquierdo">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es-ES" noProof="0" dirty="0"/>
              <a:t>Comparar A</a:t>
            </a:r>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5" name="Encabezado derecho">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es-ES" noProof="0" dirty="0"/>
              <a:t>Comparar B</a:t>
            </a:r>
          </a:p>
        </p:txBody>
      </p:sp>
      <p:sp>
        <p:nvSpPr>
          <p:cNvPr id="5" name="Marcador de pie de página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3" name="Marcador de número de diapositiva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
        <p:nvSpPr>
          <p:cNvPr id="10" name="Leyenda">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2" name="Título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ídeo">
    <p:spTree>
      <p:nvGrpSpPr>
        <p:cNvPr id="1" name=""/>
        <p:cNvGrpSpPr/>
        <p:nvPr/>
      </p:nvGrpSpPr>
      <p:grpSpPr>
        <a:xfrm>
          <a:off x="0" y="0"/>
          <a:ext cx="0" cy="0"/>
          <a:chOff x="0" y="0"/>
          <a:chExt cx="0" cy="0"/>
        </a:xfrm>
      </p:grpSpPr>
      <p:sp>
        <p:nvSpPr>
          <p:cNvPr id="3" name="Marcador de posición de elemento multimedia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Insertar vídeo</a:t>
            </a:r>
          </a:p>
        </p:txBody>
      </p:sp>
      <p:sp>
        <p:nvSpPr>
          <p:cNvPr id="5" name="Leyenda">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4" name="Marcador de número de diapositiva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es-ES" noProof="0" smtClean="0"/>
              <a:pPr rtl="0"/>
              <a:t>‹Nº›</a:t>
            </a:fld>
            <a:endParaRPr lang="es-ES" noProof="0" dirty="0"/>
          </a:p>
        </p:txBody>
      </p:sp>
      <p:sp>
        <p:nvSpPr>
          <p:cNvPr id="2" name="Título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ángulo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5" name="Marcador de posición de imagen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es-ES" dirty="0"/>
              <a:t>Gracias</a:t>
            </a:r>
          </a:p>
        </p:txBody>
      </p:sp>
      <p:sp>
        <p:nvSpPr>
          <p:cNvPr id="15" name="Nombr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es-ES" dirty="0"/>
              <a:t>Nombre</a:t>
            </a:r>
          </a:p>
        </p:txBody>
      </p:sp>
      <p:sp>
        <p:nvSpPr>
          <p:cNvPr id="16" name="Correo electrónico">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es-ES" dirty="0"/>
              <a:t>Correo electrónico</a:t>
            </a:r>
          </a:p>
        </p:txBody>
      </p:sp>
      <p:sp>
        <p:nvSpPr>
          <p:cNvPr id="19" name="Rectángulo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1" name="Rectángulo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4" name="Marcador de número de diapositiva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3" name="Rectángulo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9" name="Rectángulo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es-ES" sz="1000" noProof="1">
                <a:latin typeface="+mn-lt"/>
              </a:rPr>
              <a:t>Ing. Byron Zepeda</a:t>
            </a:r>
          </a:p>
        </p:txBody>
      </p:sp>
      <p:sp>
        <p:nvSpPr>
          <p:cNvPr id="11" name="Rectángulo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título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es-ES" dirty="0"/>
              <a:t>Haga clic para modificar el estilo de título del patrón</a:t>
            </a:r>
          </a:p>
        </p:txBody>
      </p:sp>
      <p:sp>
        <p:nvSpPr>
          <p:cNvPr id="3" name="Marcador de posición de texto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es-ES" dirty="0"/>
              <a:t>Haga clic para modificar los estilos de texto del patrón</a:t>
            </a:r>
          </a:p>
          <a:p>
            <a:pPr lvl="1" rtl="0"/>
            <a:r>
              <a:rPr lang="es-ES" dirty="0"/>
              <a:t>Segundo nivel</a:t>
            </a:r>
          </a:p>
          <a:p>
            <a:pPr lvl="2" rtl="0"/>
            <a:r>
              <a:rPr lang="es-ES" dirty="0"/>
              <a:t>Tercer nivel</a:t>
            </a:r>
          </a:p>
          <a:p>
            <a:pPr lvl="3" rtl="0"/>
            <a:r>
              <a:rPr lang="es-ES" dirty="0"/>
              <a:t>Cuarto nivel</a:t>
            </a:r>
          </a:p>
          <a:p>
            <a:pPr lvl="4" rtl="0"/>
            <a:r>
              <a:rPr lang="es-ES" dirty="0"/>
              <a:t>Quinto nivel</a:t>
            </a:r>
          </a:p>
        </p:txBody>
      </p:sp>
      <p:sp>
        <p:nvSpPr>
          <p:cNvPr id="5" name="Marcador de posición de pie de página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es-ES" dirty="0"/>
              <a:t>Agregar un pie de página</a:t>
            </a:r>
          </a:p>
        </p:txBody>
      </p:sp>
      <p:sp>
        <p:nvSpPr>
          <p:cNvPr id="6" name="Marcador de número de diapositiva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es-ES" smtClean="0"/>
              <a:pPr rtl="0"/>
              <a:t>‹Nº›</a:t>
            </a:fld>
            <a:endParaRPr lang="es-E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66" r:id="rId10"/>
    <p:sldLayoutId id="2147483665" r:id="rId11"/>
    <p:sldLayoutId id="2147483652"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3.jpg"/><Relationship Id="rId4" Type="http://schemas.openxmlformats.org/officeDocument/2006/relationships/image" Target="../media/image4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a:xfrm>
            <a:off x="8073392" y="1643975"/>
            <a:ext cx="3759807" cy="1865988"/>
          </a:xfrm>
        </p:spPr>
        <p:txBody>
          <a:bodyPr rtlCol="0"/>
          <a:lstStyle/>
          <a:p>
            <a:r>
              <a:rPr lang="es-GT" dirty="0"/>
              <a:t>Principios de Diseño de Software</a:t>
            </a:r>
            <a:endParaRPr lang="es-ES" dirty="0"/>
          </a:p>
        </p:txBody>
      </p:sp>
      <p:sp>
        <p:nvSpPr>
          <p:cNvPr id="5" name="Subtítulo 4">
            <a:extLst>
              <a:ext uri="{FF2B5EF4-FFF2-40B4-BE49-F238E27FC236}">
                <a16:creationId xmlns:a16="http://schemas.microsoft.com/office/drawing/2014/main" id="{1FF39718-6251-4A5A-AAC7-767229317836}"/>
              </a:ext>
            </a:extLst>
          </p:cNvPr>
          <p:cNvSpPr>
            <a:spLocks noGrp="1"/>
          </p:cNvSpPr>
          <p:nvPr>
            <p:ph type="subTitle" idx="1"/>
          </p:nvPr>
        </p:nvSpPr>
        <p:spPr/>
        <p:txBody>
          <a:bodyPr rtlCol="0"/>
          <a:lstStyle/>
          <a:p>
            <a:r>
              <a:rPr lang="es-GT" dirty="0"/>
              <a:t>Introducción a la Programación y Computación 2</a:t>
            </a:r>
            <a:endParaRPr lang="es-ES" noProof="1"/>
          </a:p>
        </p:txBody>
      </p:sp>
      <p:cxnSp>
        <p:nvCxnSpPr>
          <p:cNvPr id="22" name="Conector recto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Marcador de posición de imagen 8">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a:stretch>
            <a:fillRect/>
          </a:stretch>
        </p:blipFill>
        <p:spPr>
          <a:xfrm>
            <a:off x="-11284" y="0"/>
            <a:ext cx="7815636" cy="6858000"/>
          </a:xfrm>
        </p:spPr>
      </p:pic>
      <p:pic>
        <p:nvPicPr>
          <p:cNvPr id="8" name="Imagen 7">
            <a:extLst>
              <a:ext uri="{FF2B5EF4-FFF2-40B4-BE49-F238E27FC236}">
                <a16:creationId xmlns:a16="http://schemas.microsoft.com/office/drawing/2014/main" id="{AE4D3D7B-397C-438A-BF50-0C4694C7EFF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56725" y="4502989"/>
            <a:ext cx="7619047" cy="1942857"/>
          </a:xfrm>
          <a:prstGeom prst="rect">
            <a:avLst/>
          </a:prstGeom>
        </p:spPr>
      </p:pic>
      <p:pic>
        <p:nvPicPr>
          <p:cNvPr id="12" name="Imagen 11">
            <a:extLst>
              <a:ext uri="{FF2B5EF4-FFF2-40B4-BE49-F238E27FC236}">
                <a16:creationId xmlns:a16="http://schemas.microsoft.com/office/drawing/2014/main" id="{FF003660-D1DC-46C0-AC88-525790E7CA24}"/>
              </a:ext>
            </a:extLst>
          </p:cNvPr>
          <p:cNvPicPr>
            <a:picLocks noChangeAspect="1"/>
          </p:cNvPicPr>
          <p:nvPr/>
        </p:nvPicPr>
        <p:blipFill>
          <a:blip r:embed="rId6"/>
          <a:stretch>
            <a:fillRect/>
          </a:stretch>
        </p:blipFill>
        <p:spPr>
          <a:xfrm>
            <a:off x="10222307" y="-72135"/>
            <a:ext cx="2270134" cy="2281485"/>
          </a:xfrm>
          <a:prstGeom prst="rect">
            <a:avLst/>
          </a:prstGeo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8E15FB2-5235-49AC-9493-505EAB2D2223}"/>
              </a:ext>
            </a:extLst>
          </p:cNvPr>
          <p:cNvSpPr>
            <a:spLocks noGrp="1"/>
          </p:cNvSpPr>
          <p:nvPr>
            <p:ph idx="1"/>
          </p:nvPr>
        </p:nvSpPr>
        <p:spPr/>
        <p:txBody>
          <a:bodyPr/>
          <a:lstStyle/>
          <a:p>
            <a:pPr marL="0" indent="0">
              <a:buNone/>
            </a:pPr>
            <a:r>
              <a:rPr lang="es-ES" sz="2400" b="1" dirty="0"/>
              <a:t>Reutilización o reusabilidad</a:t>
            </a:r>
          </a:p>
          <a:p>
            <a:pPr marL="0" indent="0">
              <a:spcBef>
                <a:spcPts val="0"/>
              </a:spcBef>
              <a:buNone/>
            </a:pPr>
            <a:r>
              <a:rPr lang="es-ES" sz="2400" dirty="0"/>
              <a:t>Otra propiedad fundamental de la programación orientada a objetos es la reutilización o reusabilidad. Este concepto significa que una vez se ha creado, escrito y depurado una clase, se puede poner a disposición de otros programadores. El concepto es similar al uso de las bibliotecas de funciones en un lenguaje de programación procedimental como C.</a:t>
            </a:r>
          </a:p>
          <a:p>
            <a:pPr marL="0" indent="0">
              <a:buNone/>
            </a:pPr>
            <a:r>
              <a:rPr lang="es-ES" sz="2400" b="1" dirty="0"/>
              <a:t>Polimorfismo</a:t>
            </a:r>
          </a:p>
          <a:p>
            <a:pPr marL="0" indent="0">
              <a:spcBef>
                <a:spcPts val="0"/>
              </a:spcBef>
              <a:buNone/>
            </a:pPr>
            <a:r>
              <a:rPr lang="es-ES" sz="2400" dirty="0"/>
              <a:t>El polimorfismo es la propiedad que permite a una operación (función) tener el mismo nombre en clases diferentes y que actúe de modo diferente en cada una de ellas. Esta propiedad es intrínseca a la vida ordinaria ya que una misma operación puede realizar diferentes acciones dependiendo del objeto sobre el que se aplique. Así, por ejemplo, se puede abrir una puerta, abrir una ventana, abrir un libro, abrir un periódico, abrir una cuenta corriente en un banco, abrir una conversación, abrir un congreso, etc. En cada caso se realiza una operación diferente. En orientación a objetos, cada clase “conoce” cómo realizar esa operación.</a:t>
            </a:r>
          </a:p>
          <a:p>
            <a:pPr marL="0" indent="0">
              <a:spcBef>
                <a:spcPts val="0"/>
              </a:spcBef>
              <a:buNone/>
            </a:pPr>
            <a:endParaRPr lang="es-ES" dirty="0"/>
          </a:p>
          <a:p>
            <a:pPr marL="0" indent="0">
              <a:spcBef>
                <a:spcPts val="0"/>
              </a:spcBef>
              <a:buNone/>
            </a:pPr>
            <a:endParaRPr lang="es-ES" dirty="0"/>
          </a:p>
        </p:txBody>
      </p:sp>
      <p:sp>
        <p:nvSpPr>
          <p:cNvPr id="3" name="Título 2">
            <a:extLst>
              <a:ext uri="{FF2B5EF4-FFF2-40B4-BE49-F238E27FC236}">
                <a16:creationId xmlns:a16="http://schemas.microsoft.com/office/drawing/2014/main" id="{343612B0-9222-4765-BCBD-C3F0F6745F7C}"/>
              </a:ext>
            </a:extLst>
          </p:cNvPr>
          <p:cNvSpPr>
            <a:spLocks noGrp="1"/>
          </p:cNvSpPr>
          <p:nvPr>
            <p:ph type="title"/>
          </p:nvPr>
        </p:nvSpPr>
        <p:spPr/>
        <p:txBody>
          <a:bodyPr/>
          <a:lstStyle/>
          <a:p>
            <a:r>
              <a:rPr lang="es-ES" b="1" dirty="0"/>
              <a:t>Propiedades Fundamentales de Orientación a Objetos</a:t>
            </a:r>
            <a:endParaRPr lang="es-ES" dirty="0"/>
          </a:p>
        </p:txBody>
      </p:sp>
      <p:sp>
        <p:nvSpPr>
          <p:cNvPr id="4" name="Marcador de número de diapositiva 3">
            <a:extLst>
              <a:ext uri="{FF2B5EF4-FFF2-40B4-BE49-F238E27FC236}">
                <a16:creationId xmlns:a16="http://schemas.microsoft.com/office/drawing/2014/main" id="{518F3AEE-7F05-464C-B525-711C8EF44221}"/>
              </a:ext>
            </a:extLst>
          </p:cNvPr>
          <p:cNvSpPr>
            <a:spLocks noGrp="1"/>
          </p:cNvSpPr>
          <p:nvPr>
            <p:ph type="sldNum" sz="quarter" idx="14"/>
          </p:nvPr>
        </p:nvSpPr>
        <p:spPr/>
        <p:txBody>
          <a:bodyPr/>
          <a:lstStyle/>
          <a:p>
            <a:pPr rtl="0"/>
            <a:fld id="{058DB212-BFA2-403F-85EF-DFD3FF6D973A}" type="slidenum">
              <a:rPr lang="es-ES" noProof="0" smtClean="0"/>
              <a:pPr rtl="0"/>
              <a:t>10</a:t>
            </a:fld>
            <a:endParaRPr lang="es-ES" noProof="0" dirty="0"/>
          </a:p>
        </p:txBody>
      </p:sp>
    </p:spTree>
    <p:extLst>
      <p:ext uri="{BB962C8B-B14F-4D97-AF65-F5344CB8AC3E}">
        <p14:creationId xmlns:p14="http://schemas.microsoft.com/office/powerpoint/2010/main" val="27702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GT" sz="2100" b="1" dirty="0"/>
              <a:t>Representación gráfica en UML</a:t>
            </a:r>
          </a:p>
          <a:p>
            <a:pPr marL="0" indent="0" algn="just">
              <a:buNone/>
            </a:pPr>
            <a:r>
              <a:rPr lang="es-ES" sz="2100" dirty="0"/>
              <a:t>Un objeto es una instancia de una clase. Por ejemplo, se puede tener varias instancias de una clase llamada Carro (Coche). Un carro (coche) rojo de dos puertas, un carro azul de cuatro puertas y un carro todo terreno verde de cinco puertas. Cada instancia de Carro es un objeto al que se puede dar un nombre o dejarlo anónimo y se representan en los diagramas de objetos.</a:t>
            </a:r>
          </a:p>
          <a:p>
            <a:pPr marL="0" indent="0" algn="just">
              <a:buNone/>
            </a:pPr>
            <a:endParaRPr lang="es-GT" sz="21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Diseños basados en objetos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11</a:t>
            </a:fld>
            <a:endParaRPr lang="es-ES" noProof="0" dirty="0"/>
          </a:p>
        </p:txBody>
      </p:sp>
      <p:pic>
        <p:nvPicPr>
          <p:cNvPr id="6" name="Imagen 5">
            <a:extLst>
              <a:ext uri="{FF2B5EF4-FFF2-40B4-BE49-F238E27FC236}">
                <a16:creationId xmlns:a16="http://schemas.microsoft.com/office/drawing/2014/main" id="{EE090FAA-E94D-4E83-8B9B-38E7B2A3493F}"/>
              </a:ext>
            </a:extLst>
          </p:cNvPr>
          <p:cNvPicPr>
            <a:picLocks noChangeAspect="1"/>
          </p:cNvPicPr>
          <p:nvPr/>
        </p:nvPicPr>
        <p:blipFill>
          <a:blip r:embed="rId2"/>
          <a:stretch>
            <a:fillRect/>
          </a:stretch>
        </p:blipFill>
        <p:spPr>
          <a:xfrm>
            <a:off x="4986337" y="2874385"/>
            <a:ext cx="2219325" cy="2162175"/>
          </a:xfrm>
          <a:prstGeom prst="rect">
            <a:avLst/>
          </a:prstGeom>
        </p:spPr>
      </p:pic>
    </p:spTree>
    <p:extLst>
      <p:ext uri="{BB962C8B-B14F-4D97-AF65-F5344CB8AC3E}">
        <p14:creationId xmlns:p14="http://schemas.microsoft.com/office/powerpoint/2010/main" val="45021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100" dirty="0"/>
              <a:t>Las interacciones entre objetos se representan utilizando diagramas en que los objetos que interactúan se unen a los restantes vía líneas continuas denominadas enlaces. La existencia de un enlace indica que un objeto conoce o ve a otro objeto. Los mensajes navegan junto a los enlaces, normalmente en ambas direcciones.</a:t>
            </a:r>
          </a:p>
          <a:p>
            <a:pPr marL="0" indent="0" algn="just">
              <a:buNone/>
            </a:pPr>
            <a:r>
              <a:rPr lang="es-ES" sz="2100" dirty="0"/>
              <a:t>Ejemplo: El objeto A envía un mensaje Almorzar al objeto B y el objeto B envía un mensaje </a:t>
            </a:r>
            <a:r>
              <a:rPr lang="es-ES" sz="2100" dirty="0" err="1"/>
              <a:t>EcharLaSiesta</a:t>
            </a:r>
            <a:r>
              <a:rPr lang="es-ES" sz="2100" dirty="0"/>
              <a:t> al objeto C. Las operaciones que se realizan mediante la comunicación de mensajes presuponen que el objeto B tiene la capacidad de almorzar y que el objeto C es capaz de irse a echar la siesta.</a:t>
            </a:r>
          </a:p>
          <a:p>
            <a:pPr marL="0" indent="0" algn="just">
              <a:buNone/>
            </a:pPr>
            <a:endParaRPr lang="es-ES" sz="2100" dirty="0"/>
          </a:p>
          <a:p>
            <a:pPr marL="0" indent="0" algn="just">
              <a:buNone/>
            </a:pPr>
            <a:endParaRPr lang="es-ES" sz="2100" dirty="0"/>
          </a:p>
          <a:p>
            <a:pPr marL="0" indent="0" algn="just">
              <a:buNone/>
            </a:pPr>
            <a:endParaRPr lang="es-ES" sz="2100" dirty="0"/>
          </a:p>
          <a:p>
            <a:pPr marL="0" indent="0" algn="just">
              <a:buNone/>
            </a:pPr>
            <a:r>
              <a:rPr lang="es-ES" sz="2100" dirty="0"/>
              <a:t>En términos prácticos, una clase es un tipo definido por el usuario. Las clases son los bloques de </a:t>
            </a:r>
            <a:r>
              <a:rPr lang="es-ES" sz="2100"/>
              <a:t>construcción fundamentales de </a:t>
            </a:r>
            <a:r>
              <a:rPr lang="es-ES" sz="2100" dirty="0"/>
              <a:t>los programas orientados a objetos.</a:t>
            </a:r>
          </a:p>
          <a:p>
            <a:pPr marL="0" indent="0" algn="just">
              <a:buNone/>
            </a:pPr>
            <a:endParaRPr lang="es-GT" sz="21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Diseños basados en objetos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12</a:t>
            </a:fld>
            <a:endParaRPr lang="es-ES" noProof="0" dirty="0"/>
          </a:p>
        </p:txBody>
      </p:sp>
      <p:pic>
        <p:nvPicPr>
          <p:cNvPr id="3" name="Imagen 2">
            <a:extLst>
              <a:ext uri="{FF2B5EF4-FFF2-40B4-BE49-F238E27FC236}">
                <a16:creationId xmlns:a16="http://schemas.microsoft.com/office/drawing/2014/main" id="{CA2A8FC2-9CA4-4259-90C6-A962B88D9739}"/>
              </a:ext>
            </a:extLst>
          </p:cNvPr>
          <p:cNvPicPr>
            <a:picLocks noChangeAspect="1"/>
          </p:cNvPicPr>
          <p:nvPr/>
        </p:nvPicPr>
        <p:blipFill>
          <a:blip r:embed="rId2"/>
          <a:stretch>
            <a:fillRect/>
          </a:stretch>
        </p:blipFill>
        <p:spPr>
          <a:xfrm>
            <a:off x="2747962" y="3429000"/>
            <a:ext cx="6696075" cy="752475"/>
          </a:xfrm>
          <a:prstGeom prst="rect">
            <a:avLst/>
          </a:prstGeom>
        </p:spPr>
      </p:pic>
    </p:spTree>
    <p:extLst>
      <p:ext uri="{BB962C8B-B14F-4D97-AF65-F5344CB8AC3E}">
        <p14:creationId xmlns:p14="http://schemas.microsoft.com/office/powerpoint/2010/main" val="206890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02024B2-49C0-48CB-82C7-7CFA1A2B5D3C}"/>
              </a:ext>
            </a:extLst>
          </p:cNvPr>
          <p:cNvSpPr>
            <a:spLocks noGrp="1"/>
          </p:cNvSpPr>
          <p:nvPr>
            <p:ph idx="1"/>
          </p:nvPr>
        </p:nvSpPr>
        <p:spPr/>
        <p:txBody>
          <a:bodyPr/>
          <a:lstStyle/>
          <a:p>
            <a:pPr marL="0" indent="0">
              <a:buNone/>
            </a:pPr>
            <a:r>
              <a:rPr lang="es-ES" sz="2400" dirty="0"/>
              <a:t>En términos prácticos, una clase es un tipo definido por el usuario. Las clases son los bloques de construcción fundamentales de los programas orientados a objetos. Una clase contiene la especificación de los datos que describen un objeto junto con la descripción de las acciones que un objeto conoce cómo ha de ejecutar. Estas acciones se conocen como servicios, métodos o funciones miembro.</a:t>
            </a:r>
          </a:p>
          <a:p>
            <a:pPr marL="0" indent="0">
              <a:buNone/>
            </a:pPr>
            <a:r>
              <a:rPr lang="es-ES" sz="2400" dirty="0"/>
              <a:t>El propósito de una clase es encapsular complejidad, existen mecanismos para ocultar la complejidad de la implementación dentro de la clase. Cada método o variable de una clase se puede señalar como público o privado. La interfaz pública de una clase representa todo lo que los usuarios externos de la clase necesitan conocer o pueden conocer. Los métodos privados y los datos privados sólo pueden ser accedidos por el código que es miembro de la clase. Por consiguiente, cualquier otro código que no es miembro de la clase no puede acceder a un método privado o variable privada. Dado que los miembros privados de una clase sólo pueden ser accedidos por otras partes de su programa a través de los métodos públicos de la clase, se puede asegurar que no sucederá ninguna acción no deseada. Naturalmente, esto significa que la interfaz pública debe ser diseñada cuidadosamente para no exponer innecesariamente a la clase.</a:t>
            </a:r>
          </a:p>
        </p:txBody>
      </p:sp>
      <p:sp>
        <p:nvSpPr>
          <p:cNvPr id="3" name="Título 2">
            <a:extLst>
              <a:ext uri="{FF2B5EF4-FFF2-40B4-BE49-F238E27FC236}">
                <a16:creationId xmlns:a16="http://schemas.microsoft.com/office/drawing/2014/main" id="{5197C463-7942-49C1-8CB1-89FDBA2259B4}"/>
              </a:ext>
            </a:extLst>
          </p:cNvPr>
          <p:cNvSpPr>
            <a:spLocks noGrp="1"/>
          </p:cNvSpPr>
          <p:nvPr>
            <p:ph type="title"/>
          </p:nvPr>
        </p:nvSpPr>
        <p:spPr/>
        <p:txBody>
          <a:bodyPr/>
          <a:lstStyle/>
          <a:p>
            <a:r>
              <a:rPr lang="es-ES" dirty="0"/>
              <a:t>Diseño y Representación Gráfica de Clases en UML</a:t>
            </a:r>
          </a:p>
        </p:txBody>
      </p:sp>
      <p:sp>
        <p:nvSpPr>
          <p:cNvPr id="4" name="Marcador de número de diapositiva 3">
            <a:extLst>
              <a:ext uri="{FF2B5EF4-FFF2-40B4-BE49-F238E27FC236}">
                <a16:creationId xmlns:a16="http://schemas.microsoft.com/office/drawing/2014/main" id="{345756CC-618B-4378-9DF4-D2EF3C463781}"/>
              </a:ext>
            </a:extLst>
          </p:cNvPr>
          <p:cNvSpPr>
            <a:spLocks noGrp="1"/>
          </p:cNvSpPr>
          <p:nvPr>
            <p:ph type="sldNum" sz="quarter" idx="14"/>
          </p:nvPr>
        </p:nvSpPr>
        <p:spPr/>
        <p:txBody>
          <a:bodyPr/>
          <a:lstStyle/>
          <a:p>
            <a:pPr rtl="0"/>
            <a:fld id="{058DB212-BFA2-403F-85EF-DFD3FF6D973A}" type="slidenum">
              <a:rPr lang="es-ES" noProof="0" smtClean="0"/>
              <a:pPr rtl="0"/>
              <a:t>13</a:t>
            </a:fld>
            <a:endParaRPr lang="es-ES" noProof="0" dirty="0"/>
          </a:p>
        </p:txBody>
      </p:sp>
    </p:spTree>
    <p:extLst>
      <p:ext uri="{BB962C8B-B14F-4D97-AF65-F5344CB8AC3E}">
        <p14:creationId xmlns:p14="http://schemas.microsoft.com/office/powerpoint/2010/main" val="40881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D866A8E-4ABA-4B9B-B775-F8B0737F0616}"/>
              </a:ext>
            </a:extLst>
          </p:cNvPr>
          <p:cNvSpPr>
            <a:spLocks noGrp="1"/>
          </p:cNvSpPr>
          <p:nvPr>
            <p:ph idx="1"/>
          </p:nvPr>
        </p:nvSpPr>
        <p:spPr/>
        <p:txBody>
          <a:bodyPr/>
          <a:lstStyle/>
          <a:p>
            <a:pPr marL="0" indent="0">
              <a:buNone/>
            </a:pPr>
            <a:r>
              <a:rPr lang="es-ES" sz="2400" b="1" dirty="0"/>
              <a:t>Clases</a:t>
            </a:r>
          </a:p>
          <a:p>
            <a:pPr marL="0" indent="0">
              <a:buNone/>
            </a:pPr>
            <a:r>
              <a:rPr lang="es-ES" sz="2400" dirty="0"/>
              <a:t>UML propone que el nombre de una clase:</a:t>
            </a:r>
          </a:p>
          <a:p>
            <a:pPr lvl="1"/>
            <a:r>
              <a:rPr lang="es-ES" sz="2000" dirty="0"/>
              <a:t>Comience con una letra mayúscula.</a:t>
            </a:r>
          </a:p>
          <a:p>
            <a:pPr lvl="1"/>
            <a:r>
              <a:rPr lang="es-ES" sz="2000" dirty="0"/>
              <a:t>El nombre esté centrado en el compartimento (banda) superior.</a:t>
            </a:r>
          </a:p>
          <a:p>
            <a:pPr lvl="1"/>
            <a:r>
              <a:rPr lang="es-ES" sz="2000" dirty="0"/>
              <a:t>Sea escrito en un tipo de letra (fuente) negrita.</a:t>
            </a:r>
          </a:p>
          <a:p>
            <a:pPr lvl="1"/>
            <a:r>
              <a:rPr lang="es-ES" sz="2000" dirty="0"/>
              <a:t>Sea escrito en cursiva cuando la clase sea abstracta.</a:t>
            </a:r>
          </a:p>
        </p:txBody>
      </p:sp>
      <p:sp>
        <p:nvSpPr>
          <p:cNvPr id="3" name="Título 2">
            <a:extLst>
              <a:ext uri="{FF2B5EF4-FFF2-40B4-BE49-F238E27FC236}">
                <a16:creationId xmlns:a16="http://schemas.microsoft.com/office/drawing/2014/main" id="{83D92CF3-1994-45ED-A9EE-783BA5845D36}"/>
              </a:ext>
            </a:extLst>
          </p:cNvPr>
          <p:cNvSpPr>
            <a:spLocks noGrp="1"/>
          </p:cNvSpPr>
          <p:nvPr>
            <p:ph type="title"/>
          </p:nvPr>
        </p:nvSpPr>
        <p:spPr/>
        <p:txBody>
          <a:bodyPr/>
          <a:lstStyle/>
          <a:p>
            <a:r>
              <a:rPr lang="es-ES" dirty="0"/>
              <a:t>Diseño y Representación Gráfica de Clases en UML</a:t>
            </a:r>
          </a:p>
        </p:txBody>
      </p:sp>
      <p:sp>
        <p:nvSpPr>
          <p:cNvPr id="4" name="Marcador de número de diapositiva 3">
            <a:extLst>
              <a:ext uri="{FF2B5EF4-FFF2-40B4-BE49-F238E27FC236}">
                <a16:creationId xmlns:a16="http://schemas.microsoft.com/office/drawing/2014/main" id="{A40C16AC-825D-48C1-9C91-967FC44F3F32}"/>
              </a:ext>
            </a:extLst>
          </p:cNvPr>
          <p:cNvSpPr>
            <a:spLocks noGrp="1"/>
          </p:cNvSpPr>
          <p:nvPr>
            <p:ph type="sldNum" sz="quarter" idx="14"/>
          </p:nvPr>
        </p:nvSpPr>
        <p:spPr/>
        <p:txBody>
          <a:bodyPr/>
          <a:lstStyle/>
          <a:p>
            <a:pPr rtl="0"/>
            <a:fld id="{058DB212-BFA2-403F-85EF-DFD3FF6D973A}" type="slidenum">
              <a:rPr lang="es-ES" noProof="0" smtClean="0"/>
              <a:pPr rtl="0"/>
              <a:t>14</a:t>
            </a:fld>
            <a:endParaRPr lang="es-ES" noProof="0" dirty="0"/>
          </a:p>
        </p:txBody>
      </p:sp>
      <p:pic>
        <p:nvPicPr>
          <p:cNvPr id="7" name="Imagen 6">
            <a:extLst>
              <a:ext uri="{FF2B5EF4-FFF2-40B4-BE49-F238E27FC236}">
                <a16:creationId xmlns:a16="http://schemas.microsoft.com/office/drawing/2014/main" id="{B8D52421-5F7A-4008-AE5A-12D6E149936C}"/>
              </a:ext>
            </a:extLst>
          </p:cNvPr>
          <p:cNvPicPr>
            <a:picLocks noChangeAspect="1"/>
          </p:cNvPicPr>
          <p:nvPr/>
        </p:nvPicPr>
        <p:blipFill>
          <a:blip r:embed="rId2"/>
          <a:stretch>
            <a:fillRect/>
          </a:stretch>
        </p:blipFill>
        <p:spPr>
          <a:xfrm>
            <a:off x="1423987" y="3663450"/>
            <a:ext cx="9344025" cy="2114550"/>
          </a:xfrm>
          <a:prstGeom prst="rect">
            <a:avLst/>
          </a:prstGeom>
        </p:spPr>
      </p:pic>
    </p:spTree>
    <p:extLst>
      <p:ext uri="{BB962C8B-B14F-4D97-AF65-F5344CB8AC3E}">
        <p14:creationId xmlns:p14="http://schemas.microsoft.com/office/powerpoint/2010/main" val="74679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D866A8E-4ABA-4B9B-B775-F8B0737F0616}"/>
              </a:ext>
            </a:extLst>
          </p:cNvPr>
          <p:cNvSpPr>
            <a:spLocks noGrp="1"/>
          </p:cNvSpPr>
          <p:nvPr>
            <p:ph idx="1"/>
          </p:nvPr>
        </p:nvSpPr>
        <p:spPr>
          <a:xfrm>
            <a:off x="360000" y="1080000"/>
            <a:ext cx="8199209" cy="5040000"/>
          </a:xfrm>
        </p:spPr>
        <p:txBody>
          <a:bodyPr/>
          <a:lstStyle/>
          <a:p>
            <a:pPr marL="0" indent="0">
              <a:buNone/>
            </a:pPr>
            <a:r>
              <a:rPr lang="es-ES" sz="2800" b="1" dirty="0"/>
              <a:t>Visibilidad</a:t>
            </a:r>
          </a:p>
          <a:p>
            <a:r>
              <a:rPr lang="es-ES" sz="2400" dirty="0"/>
              <a:t>Público. El atributo es visible a todas las restantes clases. Cualquier otra clase puede visualizar o modificar el valor del atributo. La notación UML de un atributo público es un signo más (+).</a:t>
            </a:r>
          </a:p>
          <a:p>
            <a:r>
              <a:rPr lang="es-ES" sz="2400" dirty="0"/>
              <a:t>Privado. El atributo no es visible a ninguna otra clase. La notación UML de un atributo privado es un signo menos (–).</a:t>
            </a:r>
          </a:p>
          <a:p>
            <a:r>
              <a:rPr lang="es-ES" sz="2400" dirty="0"/>
              <a:t>Protegido. La clase y cualquiera de sus descendientes tienen acceso a los atributos. La notación UML de un atributo protegido es el carácter “libra” o “almohadilla” (#).</a:t>
            </a:r>
          </a:p>
        </p:txBody>
      </p:sp>
      <p:sp>
        <p:nvSpPr>
          <p:cNvPr id="3" name="Título 2">
            <a:extLst>
              <a:ext uri="{FF2B5EF4-FFF2-40B4-BE49-F238E27FC236}">
                <a16:creationId xmlns:a16="http://schemas.microsoft.com/office/drawing/2014/main" id="{83D92CF3-1994-45ED-A9EE-783BA5845D36}"/>
              </a:ext>
            </a:extLst>
          </p:cNvPr>
          <p:cNvSpPr>
            <a:spLocks noGrp="1"/>
          </p:cNvSpPr>
          <p:nvPr>
            <p:ph type="title"/>
          </p:nvPr>
        </p:nvSpPr>
        <p:spPr/>
        <p:txBody>
          <a:bodyPr/>
          <a:lstStyle/>
          <a:p>
            <a:r>
              <a:rPr lang="es-ES" dirty="0"/>
              <a:t>Diseño y Representación Gráfica de Clases en UML</a:t>
            </a:r>
          </a:p>
        </p:txBody>
      </p:sp>
      <p:sp>
        <p:nvSpPr>
          <p:cNvPr id="4" name="Marcador de número de diapositiva 3">
            <a:extLst>
              <a:ext uri="{FF2B5EF4-FFF2-40B4-BE49-F238E27FC236}">
                <a16:creationId xmlns:a16="http://schemas.microsoft.com/office/drawing/2014/main" id="{A40C16AC-825D-48C1-9C91-967FC44F3F32}"/>
              </a:ext>
            </a:extLst>
          </p:cNvPr>
          <p:cNvSpPr>
            <a:spLocks noGrp="1"/>
          </p:cNvSpPr>
          <p:nvPr>
            <p:ph type="sldNum" sz="quarter" idx="14"/>
          </p:nvPr>
        </p:nvSpPr>
        <p:spPr/>
        <p:txBody>
          <a:bodyPr/>
          <a:lstStyle/>
          <a:p>
            <a:pPr rtl="0"/>
            <a:fld id="{058DB212-BFA2-403F-85EF-DFD3FF6D973A}" type="slidenum">
              <a:rPr lang="es-ES" noProof="0" smtClean="0"/>
              <a:pPr rtl="0"/>
              <a:t>15</a:t>
            </a:fld>
            <a:endParaRPr lang="es-ES" noProof="0" dirty="0"/>
          </a:p>
        </p:txBody>
      </p:sp>
      <p:pic>
        <p:nvPicPr>
          <p:cNvPr id="5" name="Imagen 4">
            <a:extLst>
              <a:ext uri="{FF2B5EF4-FFF2-40B4-BE49-F238E27FC236}">
                <a16:creationId xmlns:a16="http://schemas.microsoft.com/office/drawing/2014/main" id="{87059FD7-290C-45D9-8927-00D4BCA715A5}"/>
              </a:ext>
            </a:extLst>
          </p:cNvPr>
          <p:cNvPicPr>
            <a:picLocks noChangeAspect="1"/>
          </p:cNvPicPr>
          <p:nvPr/>
        </p:nvPicPr>
        <p:blipFill>
          <a:blip r:embed="rId2"/>
          <a:stretch>
            <a:fillRect/>
          </a:stretch>
        </p:blipFill>
        <p:spPr>
          <a:xfrm>
            <a:off x="8898825" y="1194945"/>
            <a:ext cx="2695575" cy="3362325"/>
          </a:xfrm>
          <a:prstGeom prst="rect">
            <a:avLst/>
          </a:prstGeom>
        </p:spPr>
      </p:pic>
    </p:spTree>
    <p:extLst>
      <p:ext uri="{BB962C8B-B14F-4D97-AF65-F5344CB8AC3E}">
        <p14:creationId xmlns:p14="http://schemas.microsoft.com/office/powerpoint/2010/main" val="268525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3D92CF3-1994-45ED-A9EE-783BA5845D36}"/>
              </a:ext>
            </a:extLst>
          </p:cNvPr>
          <p:cNvSpPr>
            <a:spLocks noGrp="1"/>
          </p:cNvSpPr>
          <p:nvPr>
            <p:ph type="title"/>
          </p:nvPr>
        </p:nvSpPr>
        <p:spPr/>
        <p:txBody>
          <a:bodyPr/>
          <a:lstStyle/>
          <a:p>
            <a:r>
              <a:rPr lang="es-ES" dirty="0"/>
              <a:t>Diseño y Representación Gráfica de Clases en UML</a:t>
            </a:r>
          </a:p>
        </p:txBody>
      </p:sp>
      <p:sp>
        <p:nvSpPr>
          <p:cNvPr id="4" name="Marcador de número de diapositiva 3">
            <a:extLst>
              <a:ext uri="{FF2B5EF4-FFF2-40B4-BE49-F238E27FC236}">
                <a16:creationId xmlns:a16="http://schemas.microsoft.com/office/drawing/2014/main" id="{A40C16AC-825D-48C1-9C91-967FC44F3F32}"/>
              </a:ext>
            </a:extLst>
          </p:cNvPr>
          <p:cNvSpPr>
            <a:spLocks noGrp="1"/>
          </p:cNvSpPr>
          <p:nvPr>
            <p:ph type="sldNum" sz="quarter" idx="14"/>
          </p:nvPr>
        </p:nvSpPr>
        <p:spPr/>
        <p:txBody>
          <a:bodyPr/>
          <a:lstStyle/>
          <a:p>
            <a:pPr rtl="0"/>
            <a:fld id="{058DB212-BFA2-403F-85EF-DFD3FF6D973A}" type="slidenum">
              <a:rPr lang="es-ES" noProof="0" smtClean="0"/>
              <a:pPr rtl="0"/>
              <a:t>16</a:t>
            </a:fld>
            <a:endParaRPr lang="es-ES" noProof="0" dirty="0"/>
          </a:p>
        </p:txBody>
      </p:sp>
      <p:sp>
        <p:nvSpPr>
          <p:cNvPr id="7" name="Marcador de contenido 6">
            <a:extLst>
              <a:ext uri="{FF2B5EF4-FFF2-40B4-BE49-F238E27FC236}">
                <a16:creationId xmlns:a16="http://schemas.microsoft.com/office/drawing/2014/main" id="{35B4E38E-8B8B-4FE1-BA1D-A42CB81D9648}"/>
              </a:ext>
            </a:extLst>
          </p:cNvPr>
          <p:cNvSpPr>
            <a:spLocks noGrp="1"/>
          </p:cNvSpPr>
          <p:nvPr>
            <p:ph idx="1"/>
          </p:nvPr>
        </p:nvSpPr>
        <p:spPr/>
        <p:txBody>
          <a:bodyPr/>
          <a:lstStyle/>
          <a:p>
            <a:pPr marL="0" indent="0">
              <a:buNone/>
            </a:pPr>
            <a:r>
              <a:rPr lang="es-ES" sz="2400" b="1" dirty="0"/>
              <a:t>Interfaces</a:t>
            </a:r>
          </a:p>
          <a:p>
            <a:pPr marL="0" indent="0">
              <a:buNone/>
            </a:pPr>
            <a:r>
              <a:rPr lang="es-ES" sz="2400" dirty="0"/>
              <a:t>A las clases abstractas puras, es decir, a las clases que no contienen ninguna implementación, se les llama interfaces. una interfaz es una colección de operaciones que sirven para especificar los servicios de una clase o un componente. Una interfaz sólo contiene las cabeceras de las operaciones, no su implementación. Gráficamente una interfaz se puede representar de forma expandida como una clase estereotipada con la etiqueta &lt;&lt;interface&gt;&gt;.</a:t>
            </a:r>
          </a:p>
          <a:p>
            <a:pPr marL="0" indent="0">
              <a:buNone/>
            </a:pPr>
            <a:r>
              <a:rPr lang="es-ES" sz="2400" dirty="0"/>
              <a:t>Las interfaces son clasificadores. Su notación se parece a la de las clases, aunque no son clases sino declaraciones, es decir, declaran un conjunto de funciones y obligaciones abiertas e interrelacionadas de forma lógica. Para ello utilizan un contrato. Si una instancia ejecuta la interfaz, ha de cumplir con el contrato. En su rol de declaración, no configura instancias por sí misma.</a:t>
            </a:r>
          </a:p>
          <a:p>
            <a:pPr marL="0" indent="0">
              <a:buNone/>
            </a:pPr>
            <a:endParaRPr lang="es-ES" sz="2000" dirty="0"/>
          </a:p>
          <a:p>
            <a:pPr marL="0" indent="0">
              <a:buNone/>
            </a:pPr>
            <a:endParaRPr lang="es-ES" dirty="0"/>
          </a:p>
        </p:txBody>
      </p:sp>
    </p:spTree>
    <p:extLst>
      <p:ext uri="{BB962C8B-B14F-4D97-AF65-F5344CB8AC3E}">
        <p14:creationId xmlns:p14="http://schemas.microsoft.com/office/powerpoint/2010/main" val="208984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3D92CF3-1994-45ED-A9EE-783BA5845D36}"/>
              </a:ext>
            </a:extLst>
          </p:cNvPr>
          <p:cNvSpPr>
            <a:spLocks noGrp="1"/>
          </p:cNvSpPr>
          <p:nvPr>
            <p:ph type="title"/>
          </p:nvPr>
        </p:nvSpPr>
        <p:spPr/>
        <p:txBody>
          <a:bodyPr/>
          <a:lstStyle/>
          <a:p>
            <a:r>
              <a:rPr lang="es-ES" dirty="0"/>
              <a:t>Diseño y Representación Gráfica de Clases en UML</a:t>
            </a:r>
          </a:p>
        </p:txBody>
      </p:sp>
      <p:sp>
        <p:nvSpPr>
          <p:cNvPr id="4" name="Marcador de número de diapositiva 3">
            <a:extLst>
              <a:ext uri="{FF2B5EF4-FFF2-40B4-BE49-F238E27FC236}">
                <a16:creationId xmlns:a16="http://schemas.microsoft.com/office/drawing/2014/main" id="{A40C16AC-825D-48C1-9C91-967FC44F3F32}"/>
              </a:ext>
            </a:extLst>
          </p:cNvPr>
          <p:cNvSpPr>
            <a:spLocks noGrp="1"/>
          </p:cNvSpPr>
          <p:nvPr>
            <p:ph type="sldNum" sz="quarter" idx="14"/>
          </p:nvPr>
        </p:nvSpPr>
        <p:spPr/>
        <p:txBody>
          <a:bodyPr/>
          <a:lstStyle/>
          <a:p>
            <a:pPr rtl="0"/>
            <a:fld id="{058DB212-BFA2-403F-85EF-DFD3FF6D973A}" type="slidenum">
              <a:rPr lang="es-ES" noProof="0" smtClean="0"/>
              <a:pPr rtl="0"/>
              <a:t>17</a:t>
            </a:fld>
            <a:endParaRPr lang="es-ES" noProof="0" dirty="0"/>
          </a:p>
        </p:txBody>
      </p:sp>
      <p:sp>
        <p:nvSpPr>
          <p:cNvPr id="7" name="Marcador de contenido 6">
            <a:extLst>
              <a:ext uri="{FF2B5EF4-FFF2-40B4-BE49-F238E27FC236}">
                <a16:creationId xmlns:a16="http://schemas.microsoft.com/office/drawing/2014/main" id="{35B4E38E-8B8B-4FE1-BA1D-A42CB81D9648}"/>
              </a:ext>
            </a:extLst>
          </p:cNvPr>
          <p:cNvSpPr>
            <a:spLocks noGrp="1"/>
          </p:cNvSpPr>
          <p:nvPr>
            <p:ph idx="1"/>
          </p:nvPr>
        </p:nvSpPr>
        <p:spPr/>
        <p:txBody>
          <a:bodyPr/>
          <a:lstStyle/>
          <a:p>
            <a:pPr marL="0" indent="0">
              <a:buNone/>
            </a:pPr>
            <a:r>
              <a:rPr lang="es-ES" sz="2400" b="1" dirty="0"/>
              <a:t>Interfaces</a:t>
            </a:r>
          </a:p>
          <a:p>
            <a:pPr marL="0" indent="0">
              <a:buNone/>
            </a:pPr>
            <a:r>
              <a:rPr lang="es-ES" sz="2400" dirty="0"/>
              <a:t>En su lugar lo hace la clase, porque puede instanciar. Su instancia utiliza especificaciones de interfaces, para lo que ha de cumplir el contrato de la interfaz. Como contrapartida, utiliza la interfaz como escenario público. Un clasificador puede implementar varias interfaces y a la inversa, una interfaz puede servir a varios clasificadores.</a:t>
            </a:r>
          </a:p>
          <a:p>
            <a:pPr marL="0" indent="0">
              <a:buNone/>
            </a:pPr>
            <a:endParaRPr lang="es-ES" sz="2000" dirty="0"/>
          </a:p>
          <a:p>
            <a:pPr marL="0" indent="0">
              <a:buNone/>
            </a:pPr>
            <a:endParaRPr lang="es-ES" dirty="0"/>
          </a:p>
        </p:txBody>
      </p:sp>
      <p:pic>
        <p:nvPicPr>
          <p:cNvPr id="5" name="Picture 4" descr="NASLYURIBE0507ITA: DIAGRAMA DE CLASES">
            <a:extLst>
              <a:ext uri="{FF2B5EF4-FFF2-40B4-BE49-F238E27FC236}">
                <a16:creationId xmlns:a16="http://schemas.microsoft.com/office/drawing/2014/main" id="{15E2B8B8-C99D-440D-BD75-68C758365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281" y="2982453"/>
            <a:ext cx="5941437" cy="351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6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3D92CF3-1994-45ED-A9EE-783BA5845D36}"/>
              </a:ext>
            </a:extLst>
          </p:cNvPr>
          <p:cNvSpPr>
            <a:spLocks noGrp="1"/>
          </p:cNvSpPr>
          <p:nvPr>
            <p:ph type="title"/>
          </p:nvPr>
        </p:nvSpPr>
        <p:spPr/>
        <p:txBody>
          <a:bodyPr/>
          <a:lstStyle/>
          <a:p>
            <a:r>
              <a:rPr lang="es-ES" dirty="0"/>
              <a:t>Diseño y Representación Gráfica de Clases en UML</a:t>
            </a:r>
          </a:p>
        </p:txBody>
      </p:sp>
      <p:sp>
        <p:nvSpPr>
          <p:cNvPr id="4" name="Marcador de número de diapositiva 3">
            <a:extLst>
              <a:ext uri="{FF2B5EF4-FFF2-40B4-BE49-F238E27FC236}">
                <a16:creationId xmlns:a16="http://schemas.microsoft.com/office/drawing/2014/main" id="{A40C16AC-825D-48C1-9C91-967FC44F3F32}"/>
              </a:ext>
            </a:extLst>
          </p:cNvPr>
          <p:cNvSpPr>
            <a:spLocks noGrp="1"/>
          </p:cNvSpPr>
          <p:nvPr>
            <p:ph type="sldNum" sz="quarter" idx="14"/>
          </p:nvPr>
        </p:nvSpPr>
        <p:spPr/>
        <p:txBody>
          <a:bodyPr/>
          <a:lstStyle/>
          <a:p>
            <a:pPr rtl="0"/>
            <a:fld id="{058DB212-BFA2-403F-85EF-DFD3FF6D973A}" type="slidenum">
              <a:rPr lang="es-ES" noProof="0" smtClean="0"/>
              <a:pPr rtl="0"/>
              <a:t>18</a:t>
            </a:fld>
            <a:endParaRPr lang="es-ES" noProof="0" dirty="0"/>
          </a:p>
        </p:txBody>
      </p:sp>
      <p:sp>
        <p:nvSpPr>
          <p:cNvPr id="7" name="Marcador de contenido 6">
            <a:extLst>
              <a:ext uri="{FF2B5EF4-FFF2-40B4-BE49-F238E27FC236}">
                <a16:creationId xmlns:a16="http://schemas.microsoft.com/office/drawing/2014/main" id="{35B4E38E-8B8B-4FE1-BA1D-A42CB81D9648}"/>
              </a:ext>
            </a:extLst>
          </p:cNvPr>
          <p:cNvSpPr>
            <a:spLocks noGrp="1"/>
          </p:cNvSpPr>
          <p:nvPr>
            <p:ph idx="1"/>
          </p:nvPr>
        </p:nvSpPr>
        <p:spPr/>
        <p:txBody>
          <a:bodyPr/>
          <a:lstStyle/>
          <a:p>
            <a:pPr marL="0" indent="0">
              <a:buNone/>
            </a:pPr>
            <a:r>
              <a:rPr lang="es-ES" sz="2000" dirty="0"/>
              <a:t>Constructores</a:t>
            </a:r>
          </a:p>
          <a:p>
            <a:pPr marL="615950" lvl="1" indent="-342900">
              <a:buFont typeface="+mj-lt"/>
              <a:buAutoNum type="arabicPeriod"/>
            </a:pPr>
            <a:r>
              <a:rPr lang="es-ES" sz="1800" dirty="0"/>
              <a:t>El constructor tiene el mismo nombre que la clase.</a:t>
            </a:r>
          </a:p>
          <a:p>
            <a:pPr marL="615950" lvl="1" indent="-342900">
              <a:buFont typeface="+mj-lt"/>
              <a:buAutoNum type="arabicPeriod"/>
            </a:pPr>
            <a:r>
              <a:rPr lang="es-ES" sz="1800" dirty="0"/>
              <a:t>Puede tener cero o más parámetros.</a:t>
            </a:r>
          </a:p>
          <a:p>
            <a:pPr marL="615950" lvl="1" indent="-342900">
              <a:buFont typeface="+mj-lt"/>
              <a:buAutoNum type="arabicPeriod"/>
            </a:pPr>
            <a:r>
              <a:rPr lang="es-ES" sz="1800" dirty="0"/>
              <a:t>No devuelve ningún valor.</a:t>
            </a:r>
          </a:p>
          <a:p>
            <a:pPr marL="0" indent="0">
              <a:buNone/>
            </a:pPr>
            <a:r>
              <a:rPr lang="es-ES" sz="2000" dirty="0"/>
              <a:t>Destructores</a:t>
            </a:r>
          </a:p>
          <a:p>
            <a:pPr marL="615950" lvl="1" indent="-342900">
              <a:buFont typeface="+mj-lt"/>
              <a:buAutoNum type="arabicPeriod"/>
            </a:pPr>
            <a:r>
              <a:rPr lang="es-ES" sz="1800" dirty="0"/>
              <a:t>Una función destructor se llama a la vez que un objeto sale fuera de ámbito (desaparece).</a:t>
            </a:r>
          </a:p>
          <a:p>
            <a:pPr marL="615950" lvl="1" indent="-342900">
              <a:buFont typeface="+mj-lt"/>
              <a:buAutoNum type="arabicPeriod"/>
            </a:pPr>
            <a:r>
              <a:rPr lang="es-ES" sz="1800" dirty="0"/>
              <a:t>Los destructores deben tener el mismo nombre que su clase pero suelen ir precedidos de una tilde.</a:t>
            </a:r>
          </a:p>
          <a:p>
            <a:pPr marL="615950" lvl="1" indent="-342900">
              <a:buFont typeface="+mj-lt"/>
              <a:buAutoNum type="arabicPeriod"/>
            </a:pPr>
            <a:r>
              <a:rPr lang="es-ES" sz="1800" dirty="0"/>
              <a:t>Sólo puede haber un destructor por clase.</a:t>
            </a:r>
          </a:p>
          <a:p>
            <a:pPr marL="615950" lvl="1" indent="-342900">
              <a:buFont typeface="+mj-lt"/>
              <a:buAutoNum type="arabicPeriod"/>
            </a:pPr>
            <a:r>
              <a:rPr lang="es-ES" sz="1800" dirty="0"/>
              <a:t>Los destructores no tienen valor de retorno.</a:t>
            </a:r>
          </a:p>
          <a:p>
            <a:pPr marL="615950" lvl="1" indent="-342900">
              <a:buFont typeface="+mj-lt"/>
              <a:buAutoNum type="arabicPeriod"/>
            </a:pPr>
            <a:r>
              <a:rPr lang="es-ES" sz="1800" dirty="0"/>
              <a:t>Tampoco tienen argumentos.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6058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400" dirty="0"/>
              <a:t>El diseño orientado a objetos (DOO) se centra en los elementos dato que son necesarios y en las operaciones que se realizan sobre esos elementos dato. En el DOO se identifican primero los objetos que existen en su problema y a continuación se identifica cómo interactúan para encontrar la solución. Las características comunes de una colección de objetos similares definen una clase y las interacciones se identifican con mensajes que un objeto envía a otro objeto. Para que un objeto reciba un mensaje, la clase a que pertenece debe proporcionar un operador (normalmente una función) para procesar ese mensaje. Normalmente los objetos se deducen de la descripción del problema buscando los posibles nombres que puedan existir, mientras que las funciones se encuentran entre los verbos existentes.</a:t>
            </a:r>
          </a:p>
          <a:p>
            <a:pPr marL="0" indent="0" algn="just">
              <a:buNone/>
            </a:pPr>
            <a:endParaRPr lang="es-GT" sz="24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Diseños orientados a objetos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19</a:t>
            </a:fld>
            <a:endParaRPr lang="es-ES" noProof="0" dirty="0"/>
          </a:p>
        </p:txBody>
      </p:sp>
    </p:spTree>
    <p:extLst>
      <p:ext uri="{BB962C8B-B14F-4D97-AF65-F5344CB8AC3E}">
        <p14:creationId xmlns:p14="http://schemas.microsoft.com/office/powerpoint/2010/main" val="168355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rotWithShape="1">
          <a:blip r:embed="rId3"/>
          <a:srcRect l="30245"/>
          <a:stretch/>
        </p:blipFill>
        <p:spPr>
          <a:xfrm rot="16200000">
            <a:off x="6659176" y="1145176"/>
            <a:ext cx="6678002" cy="4387646"/>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s-ES" smtClean="0"/>
              <a:pPr/>
              <a:t>2</a:t>
            </a:fld>
            <a:endParaRPr lang="es-ES" dirty="0"/>
          </a:p>
        </p:txBody>
      </p:sp>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s-ES" dirty="0"/>
              <a:t>Diseño con Objetos</a:t>
            </a:r>
          </a:p>
        </p:txBody>
      </p:sp>
      <p:sp>
        <p:nvSpPr>
          <p:cNvPr id="23" name="Subtítulo 22">
            <a:extLst>
              <a:ext uri="{FF2B5EF4-FFF2-40B4-BE49-F238E27FC236}">
                <a16:creationId xmlns:a16="http://schemas.microsoft.com/office/drawing/2014/main" id="{7109A66D-43F5-43DB-90F2-755A0C077EBA}"/>
              </a:ext>
            </a:extLst>
          </p:cNvPr>
          <p:cNvSpPr>
            <a:spLocks noGrp="1"/>
          </p:cNvSpPr>
          <p:nvPr>
            <p:ph type="subTitle" idx="1"/>
          </p:nvPr>
        </p:nvSpPr>
        <p:spPr/>
        <p:txBody>
          <a:bodyPr/>
          <a:lstStyle/>
          <a:p>
            <a:endParaRPr lang="es-GT"/>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04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0B40-A549-4632-B362-B29899088D93}"/>
              </a:ext>
            </a:extLst>
          </p:cNvPr>
          <p:cNvSpPr>
            <a:spLocks noGrp="1"/>
          </p:cNvSpPr>
          <p:nvPr>
            <p:ph type="title"/>
          </p:nvPr>
        </p:nvSpPr>
        <p:spPr/>
        <p:txBody>
          <a:bodyPr/>
          <a:lstStyle/>
          <a:p>
            <a:r>
              <a:rPr lang="es-ES" dirty="0"/>
              <a:t>Diseños orientados a objetos</a:t>
            </a:r>
          </a:p>
        </p:txBody>
      </p:sp>
      <p:sp>
        <p:nvSpPr>
          <p:cNvPr id="3" name="Marcador de texto 2">
            <a:extLst>
              <a:ext uri="{FF2B5EF4-FFF2-40B4-BE49-F238E27FC236}">
                <a16:creationId xmlns:a16="http://schemas.microsoft.com/office/drawing/2014/main" id="{6CEA6E69-D2E7-49E0-A57A-A73FBD414FA3}"/>
              </a:ext>
            </a:extLst>
          </p:cNvPr>
          <p:cNvSpPr>
            <a:spLocks noGrp="1"/>
          </p:cNvSpPr>
          <p:nvPr>
            <p:ph type="body" sz="quarter" idx="12"/>
          </p:nvPr>
        </p:nvSpPr>
        <p:spPr/>
        <p:txBody>
          <a:bodyPr/>
          <a:lstStyle/>
          <a:p>
            <a:r>
              <a:rPr lang="es-ES" dirty="0"/>
              <a:t>Identificación de objetos</a:t>
            </a:r>
          </a:p>
        </p:txBody>
      </p:sp>
      <p:sp>
        <p:nvSpPr>
          <p:cNvPr id="4" name="Marcador de contenido 3">
            <a:extLst>
              <a:ext uri="{FF2B5EF4-FFF2-40B4-BE49-F238E27FC236}">
                <a16:creationId xmlns:a16="http://schemas.microsoft.com/office/drawing/2014/main" id="{E75B2CE7-C643-4B32-86A6-750FBD560B97}"/>
              </a:ext>
            </a:extLst>
          </p:cNvPr>
          <p:cNvSpPr>
            <a:spLocks noGrp="1"/>
          </p:cNvSpPr>
          <p:nvPr>
            <p:ph idx="1"/>
          </p:nvPr>
        </p:nvSpPr>
        <p:spPr/>
        <p:txBody>
          <a:bodyPr/>
          <a:lstStyle/>
          <a:p>
            <a:pPr marL="0" indent="0">
              <a:buNone/>
            </a:pPr>
            <a:r>
              <a:rPr lang="es-ES" sz="2000" dirty="0"/>
              <a:t>La identificación de objetos es la clave a la hora de aplicar tanto el diseño como el análisis orientados al objeto. Existen varios enfoques en cuanto a las técnicas a aplicar para identificar cuales son las abstracciones que mejor representan o recogen la semántica del problema que se desea resolver.</a:t>
            </a:r>
          </a:p>
          <a:p>
            <a:pPr marL="0" indent="0">
              <a:buNone/>
            </a:pPr>
            <a:r>
              <a:rPr lang="es-ES" sz="2000" b="1" dirty="0"/>
              <a:t>Análisis textual</a:t>
            </a:r>
          </a:p>
          <a:p>
            <a:pPr marL="0" indent="0">
              <a:spcBef>
                <a:spcPts val="0"/>
              </a:spcBef>
              <a:buNone/>
            </a:pPr>
            <a:r>
              <a:rPr lang="es-ES" sz="2000" dirty="0"/>
              <a:t>Es el más simple e intuitivo de las técnicas. Parte de una descripción del problema en lenguaje natural y consistiría en extraer los objetos, los atributos, los métodos y las relaciones entre los objetos mediante un análisis lingüístico del enunciado del problema.</a:t>
            </a:r>
          </a:p>
          <a:p>
            <a:pPr marL="0" indent="0">
              <a:buNone/>
            </a:pPr>
            <a:endParaRPr lang="es-ES" dirty="0"/>
          </a:p>
          <a:p>
            <a:pPr marL="0" indent="0">
              <a:buNone/>
            </a:pPr>
            <a:endParaRPr lang="es-ES" dirty="0"/>
          </a:p>
        </p:txBody>
      </p:sp>
      <p:sp>
        <p:nvSpPr>
          <p:cNvPr id="5" name="Marcador de número de diapositiva 4">
            <a:extLst>
              <a:ext uri="{FF2B5EF4-FFF2-40B4-BE49-F238E27FC236}">
                <a16:creationId xmlns:a16="http://schemas.microsoft.com/office/drawing/2014/main" id="{C03CF368-935F-49E9-A3FD-E3CCBE328EB6}"/>
              </a:ext>
            </a:extLst>
          </p:cNvPr>
          <p:cNvSpPr>
            <a:spLocks noGrp="1"/>
          </p:cNvSpPr>
          <p:nvPr>
            <p:ph type="sldNum" sz="quarter" idx="14"/>
          </p:nvPr>
        </p:nvSpPr>
        <p:spPr/>
        <p:txBody>
          <a:bodyPr/>
          <a:lstStyle/>
          <a:p>
            <a:pPr rtl="0"/>
            <a:fld id="{058DB212-BFA2-403F-85EF-DFD3FF6D973A}" type="slidenum">
              <a:rPr lang="es-ES" noProof="0" smtClean="0"/>
              <a:pPr rtl="0"/>
              <a:t>20</a:t>
            </a:fld>
            <a:endParaRPr lang="es-ES" noProof="0" dirty="0"/>
          </a:p>
        </p:txBody>
      </p:sp>
      <p:pic>
        <p:nvPicPr>
          <p:cNvPr id="7" name="Imagen 6">
            <a:extLst>
              <a:ext uri="{FF2B5EF4-FFF2-40B4-BE49-F238E27FC236}">
                <a16:creationId xmlns:a16="http://schemas.microsoft.com/office/drawing/2014/main" id="{766CD305-C5A8-453D-8DFE-C9415FF3524C}"/>
              </a:ext>
            </a:extLst>
          </p:cNvPr>
          <p:cNvPicPr>
            <a:picLocks noChangeAspect="1"/>
          </p:cNvPicPr>
          <p:nvPr/>
        </p:nvPicPr>
        <p:blipFill>
          <a:blip r:embed="rId2"/>
          <a:stretch>
            <a:fillRect/>
          </a:stretch>
        </p:blipFill>
        <p:spPr>
          <a:xfrm>
            <a:off x="3386022" y="3721395"/>
            <a:ext cx="5419955" cy="2873805"/>
          </a:xfrm>
          <a:prstGeom prst="rect">
            <a:avLst/>
          </a:prstGeom>
        </p:spPr>
      </p:pic>
    </p:spTree>
    <p:extLst>
      <p:ext uri="{BB962C8B-B14F-4D97-AF65-F5344CB8AC3E}">
        <p14:creationId xmlns:p14="http://schemas.microsoft.com/office/powerpoint/2010/main" val="379285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0B40-A549-4632-B362-B29899088D93}"/>
              </a:ext>
            </a:extLst>
          </p:cNvPr>
          <p:cNvSpPr>
            <a:spLocks noGrp="1"/>
          </p:cNvSpPr>
          <p:nvPr>
            <p:ph type="title"/>
          </p:nvPr>
        </p:nvSpPr>
        <p:spPr/>
        <p:txBody>
          <a:bodyPr/>
          <a:lstStyle/>
          <a:p>
            <a:r>
              <a:rPr lang="es-ES" dirty="0"/>
              <a:t>Diseños orientados a objetos</a:t>
            </a:r>
          </a:p>
        </p:txBody>
      </p:sp>
      <p:sp>
        <p:nvSpPr>
          <p:cNvPr id="3" name="Marcador de texto 2">
            <a:extLst>
              <a:ext uri="{FF2B5EF4-FFF2-40B4-BE49-F238E27FC236}">
                <a16:creationId xmlns:a16="http://schemas.microsoft.com/office/drawing/2014/main" id="{6CEA6E69-D2E7-49E0-A57A-A73FBD414FA3}"/>
              </a:ext>
            </a:extLst>
          </p:cNvPr>
          <p:cNvSpPr>
            <a:spLocks noGrp="1"/>
          </p:cNvSpPr>
          <p:nvPr>
            <p:ph type="body" sz="quarter" idx="12"/>
          </p:nvPr>
        </p:nvSpPr>
        <p:spPr/>
        <p:txBody>
          <a:bodyPr/>
          <a:lstStyle/>
          <a:p>
            <a:r>
              <a:rPr lang="es-ES" dirty="0"/>
              <a:t>Identificación de objetos</a:t>
            </a:r>
          </a:p>
        </p:txBody>
      </p:sp>
      <p:sp>
        <p:nvSpPr>
          <p:cNvPr id="4" name="Marcador de contenido 3">
            <a:extLst>
              <a:ext uri="{FF2B5EF4-FFF2-40B4-BE49-F238E27FC236}">
                <a16:creationId xmlns:a16="http://schemas.microsoft.com/office/drawing/2014/main" id="{E75B2CE7-C643-4B32-86A6-750FBD560B97}"/>
              </a:ext>
            </a:extLst>
          </p:cNvPr>
          <p:cNvSpPr>
            <a:spLocks noGrp="1"/>
          </p:cNvSpPr>
          <p:nvPr>
            <p:ph idx="1"/>
          </p:nvPr>
        </p:nvSpPr>
        <p:spPr/>
        <p:txBody>
          <a:bodyPr/>
          <a:lstStyle/>
          <a:p>
            <a:pPr marL="0" indent="0">
              <a:buNone/>
            </a:pPr>
            <a:r>
              <a:rPr lang="es-ES" sz="2000" b="1" dirty="0"/>
              <a:t>Tarjetas CRC</a:t>
            </a:r>
          </a:p>
          <a:p>
            <a:pPr marL="0" indent="0">
              <a:spcBef>
                <a:spcPts val="0"/>
              </a:spcBef>
              <a:buNone/>
            </a:pPr>
            <a:r>
              <a:rPr lang="es-ES" sz="2000" dirty="0"/>
              <a:t>Las tarjetas CRC (</a:t>
            </a:r>
            <a:r>
              <a:rPr lang="es-ES" sz="2000" dirty="0" err="1"/>
              <a:t>Class</a:t>
            </a:r>
            <a:r>
              <a:rPr lang="es-ES" sz="2000" dirty="0"/>
              <a:t>, </a:t>
            </a:r>
            <a:r>
              <a:rPr lang="es-ES" sz="2000" dirty="0" err="1"/>
              <a:t>Responsability</a:t>
            </a:r>
            <a:r>
              <a:rPr lang="es-ES" sz="2000" dirty="0"/>
              <a:t> and </a:t>
            </a:r>
            <a:r>
              <a:rPr lang="es-ES" sz="2000" dirty="0" err="1"/>
              <a:t>Collaboration</a:t>
            </a:r>
            <a:r>
              <a:rPr lang="es-ES" sz="2000" dirty="0"/>
              <a:t>), también denominadas tarjetas de clase, constituyen una forma simple y efectiva de analizar escenarios.</a:t>
            </a:r>
          </a:p>
          <a:p>
            <a:pPr marL="0" indent="0">
              <a:spcBef>
                <a:spcPts val="0"/>
              </a:spcBef>
              <a:buNone/>
            </a:pPr>
            <a:r>
              <a:rPr lang="es-ES" sz="2000" dirty="0"/>
              <a:t>Esta técnica consiste en elaborar una ficha o tarjeta por cada clase en la que se anotan los siguientes datos: el nombre de la clase, la lista de sus superclases, la lista de sus subclases, sus responsabilidades y sus colaboraciones.</a:t>
            </a:r>
          </a:p>
          <a:p>
            <a:pPr marL="0" indent="0">
              <a:buNone/>
            </a:pPr>
            <a:r>
              <a:rPr lang="es-ES" sz="2000" dirty="0"/>
              <a:t>Las responsabilidades de una clase son todos los servicios que proporciona la clase a sus clientes potenciales. Por su parte, las colaboraciones de una clase representan las peticiones que hace una clase a ciertos servidores para poder cumplir sus responsabilidades.</a:t>
            </a:r>
          </a:p>
        </p:txBody>
      </p:sp>
      <p:sp>
        <p:nvSpPr>
          <p:cNvPr id="5" name="Marcador de número de diapositiva 4">
            <a:extLst>
              <a:ext uri="{FF2B5EF4-FFF2-40B4-BE49-F238E27FC236}">
                <a16:creationId xmlns:a16="http://schemas.microsoft.com/office/drawing/2014/main" id="{C03CF368-935F-49E9-A3FD-E3CCBE328EB6}"/>
              </a:ext>
            </a:extLst>
          </p:cNvPr>
          <p:cNvSpPr>
            <a:spLocks noGrp="1"/>
          </p:cNvSpPr>
          <p:nvPr>
            <p:ph type="sldNum" sz="quarter" idx="14"/>
          </p:nvPr>
        </p:nvSpPr>
        <p:spPr/>
        <p:txBody>
          <a:bodyPr/>
          <a:lstStyle/>
          <a:p>
            <a:pPr rtl="0"/>
            <a:fld id="{058DB212-BFA2-403F-85EF-DFD3FF6D973A}" type="slidenum">
              <a:rPr lang="es-ES" noProof="0" smtClean="0"/>
              <a:pPr rtl="0"/>
              <a:t>21</a:t>
            </a:fld>
            <a:endParaRPr lang="es-ES" noProof="0" dirty="0"/>
          </a:p>
        </p:txBody>
      </p:sp>
      <p:pic>
        <p:nvPicPr>
          <p:cNvPr id="6" name="Imagen 5">
            <a:extLst>
              <a:ext uri="{FF2B5EF4-FFF2-40B4-BE49-F238E27FC236}">
                <a16:creationId xmlns:a16="http://schemas.microsoft.com/office/drawing/2014/main" id="{78039DCA-191D-402B-BFE1-2D3E057A259D}"/>
              </a:ext>
            </a:extLst>
          </p:cNvPr>
          <p:cNvPicPr>
            <a:picLocks noChangeAspect="1"/>
          </p:cNvPicPr>
          <p:nvPr/>
        </p:nvPicPr>
        <p:blipFill>
          <a:blip r:embed="rId2"/>
          <a:stretch>
            <a:fillRect/>
          </a:stretch>
        </p:blipFill>
        <p:spPr>
          <a:xfrm>
            <a:off x="4276114" y="4288590"/>
            <a:ext cx="3639772" cy="2110410"/>
          </a:xfrm>
          <a:prstGeom prst="rect">
            <a:avLst/>
          </a:prstGeom>
        </p:spPr>
      </p:pic>
    </p:spTree>
    <p:extLst>
      <p:ext uri="{BB962C8B-B14F-4D97-AF65-F5344CB8AC3E}">
        <p14:creationId xmlns:p14="http://schemas.microsoft.com/office/powerpoint/2010/main" val="27090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0B40-A549-4632-B362-B29899088D93}"/>
              </a:ext>
            </a:extLst>
          </p:cNvPr>
          <p:cNvSpPr>
            <a:spLocks noGrp="1"/>
          </p:cNvSpPr>
          <p:nvPr>
            <p:ph type="title"/>
          </p:nvPr>
        </p:nvSpPr>
        <p:spPr/>
        <p:txBody>
          <a:bodyPr/>
          <a:lstStyle/>
          <a:p>
            <a:r>
              <a:rPr lang="es-ES" dirty="0"/>
              <a:t>Diseños orientados a objetos</a:t>
            </a:r>
          </a:p>
        </p:txBody>
      </p:sp>
      <p:sp>
        <p:nvSpPr>
          <p:cNvPr id="3" name="Marcador de texto 2">
            <a:extLst>
              <a:ext uri="{FF2B5EF4-FFF2-40B4-BE49-F238E27FC236}">
                <a16:creationId xmlns:a16="http://schemas.microsoft.com/office/drawing/2014/main" id="{6CEA6E69-D2E7-49E0-A57A-A73FBD414FA3}"/>
              </a:ext>
            </a:extLst>
          </p:cNvPr>
          <p:cNvSpPr>
            <a:spLocks noGrp="1"/>
          </p:cNvSpPr>
          <p:nvPr>
            <p:ph type="body" sz="quarter" idx="12"/>
          </p:nvPr>
        </p:nvSpPr>
        <p:spPr/>
        <p:txBody>
          <a:bodyPr/>
          <a:lstStyle/>
          <a:p>
            <a:r>
              <a:rPr lang="es-ES" dirty="0"/>
              <a:t>Identificación de objetos</a:t>
            </a:r>
          </a:p>
        </p:txBody>
      </p:sp>
      <p:sp>
        <p:nvSpPr>
          <p:cNvPr id="4" name="Marcador de contenido 3">
            <a:extLst>
              <a:ext uri="{FF2B5EF4-FFF2-40B4-BE49-F238E27FC236}">
                <a16:creationId xmlns:a16="http://schemas.microsoft.com/office/drawing/2014/main" id="{E75B2CE7-C643-4B32-86A6-750FBD560B97}"/>
              </a:ext>
            </a:extLst>
          </p:cNvPr>
          <p:cNvSpPr>
            <a:spLocks noGrp="1"/>
          </p:cNvSpPr>
          <p:nvPr>
            <p:ph idx="1"/>
          </p:nvPr>
        </p:nvSpPr>
        <p:spPr/>
        <p:txBody>
          <a:bodyPr/>
          <a:lstStyle/>
          <a:p>
            <a:pPr marL="0" indent="0">
              <a:buNone/>
            </a:pPr>
            <a:r>
              <a:rPr lang="es-ES" sz="2000" b="1" dirty="0"/>
              <a:t>Formas de uso</a:t>
            </a:r>
          </a:p>
          <a:p>
            <a:pPr marL="0" indent="0">
              <a:spcBef>
                <a:spcPts val="0"/>
              </a:spcBef>
              <a:buNone/>
            </a:pPr>
            <a:r>
              <a:rPr lang="es-ES" sz="2000" dirty="0"/>
              <a:t>Las formas de uso o casos de uso se deben a Ivar Jacobson y fueron presentadas en el OOPSLA’87. Un caso de uso es una forma, patrón o ejemplo concreto de utilización, un escenario que comienza con algún usuario del sistema que inicia alguna transacción o secuencia de eventos interrelacionados.</a:t>
            </a:r>
          </a:p>
          <a:p>
            <a:pPr marL="0" indent="0">
              <a:buNone/>
            </a:pPr>
            <a:r>
              <a:rPr lang="es-ES" sz="2000" dirty="0"/>
              <a:t>Los casos de uso se introducen en la etapa de análisis para representar escenarios concretos que ayudan a identificar los objetos que intervienen en dichos escenarios.</a:t>
            </a:r>
          </a:p>
          <a:p>
            <a:pPr marL="0" indent="0">
              <a:buNone/>
            </a:pPr>
            <a:r>
              <a:rPr lang="es-ES" sz="2000" dirty="0"/>
              <a:t>Un caso de uso consta de dos elementos principales, los actores y los casos de uso. Un actor representa cualquier elemento que intercambia información con el sistema, por lo que está fuera del sistema, y se representan por el típico monigote.</a:t>
            </a:r>
          </a:p>
        </p:txBody>
      </p:sp>
      <p:sp>
        <p:nvSpPr>
          <p:cNvPr id="5" name="Marcador de número de diapositiva 4">
            <a:extLst>
              <a:ext uri="{FF2B5EF4-FFF2-40B4-BE49-F238E27FC236}">
                <a16:creationId xmlns:a16="http://schemas.microsoft.com/office/drawing/2014/main" id="{C03CF368-935F-49E9-A3FD-E3CCBE328EB6}"/>
              </a:ext>
            </a:extLst>
          </p:cNvPr>
          <p:cNvSpPr>
            <a:spLocks noGrp="1"/>
          </p:cNvSpPr>
          <p:nvPr>
            <p:ph type="sldNum" sz="quarter" idx="14"/>
          </p:nvPr>
        </p:nvSpPr>
        <p:spPr/>
        <p:txBody>
          <a:bodyPr/>
          <a:lstStyle/>
          <a:p>
            <a:pPr rtl="0"/>
            <a:fld id="{058DB212-BFA2-403F-85EF-DFD3FF6D973A}" type="slidenum">
              <a:rPr lang="es-ES" noProof="0" smtClean="0"/>
              <a:pPr rtl="0"/>
              <a:t>22</a:t>
            </a:fld>
            <a:endParaRPr lang="es-ES" noProof="0" dirty="0"/>
          </a:p>
        </p:txBody>
      </p:sp>
      <p:pic>
        <p:nvPicPr>
          <p:cNvPr id="7" name="Imagen 6">
            <a:extLst>
              <a:ext uri="{FF2B5EF4-FFF2-40B4-BE49-F238E27FC236}">
                <a16:creationId xmlns:a16="http://schemas.microsoft.com/office/drawing/2014/main" id="{6739467A-D3EE-4FF5-B413-2E04DD0F221C}"/>
              </a:ext>
            </a:extLst>
          </p:cNvPr>
          <p:cNvPicPr>
            <a:picLocks noChangeAspect="1"/>
          </p:cNvPicPr>
          <p:nvPr/>
        </p:nvPicPr>
        <p:blipFill>
          <a:blip r:embed="rId2"/>
          <a:stretch>
            <a:fillRect/>
          </a:stretch>
        </p:blipFill>
        <p:spPr>
          <a:xfrm>
            <a:off x="4455108" y="4194431"/>
            <a:ext cx="3281783" cy="2377997"/>
          </a:xfrm>
          <a:prstGeom prst="rect">
            <a:avLst/>
          </a:prstGeom>
        </p:spPr>
      </p:pic>
    </p:spTree>
    <p:extLst>
      <p:ext uri="{BB962C8B-B14F-4D97-AF65-F5344CB8AC3E}">
        <p14:creationId xmlns:p14="http://schemas.microsoft.com/office/powerpoint/2010/main" val="213024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B4BF81A-6691-4CEA-AF09-37EC28CEA952}"/>
              </a:ext>
            </a:extLst>
          </p:cNvPr>
          <p:cNvSpPr>
            <a:spLocks noGrp="1"/>
          </p:cNvSpPr>
          <p:nvPr>
            <p:ph idx="1"/>
          </p:nvPr>
        </p:nvSpPr>
        <p:spPr/>
        <p:txBody>
          <a:bodyPr/>
          <a:lstStyle/>
          <a:p>
            <a:pPr marL="0" indent="0">
              <a:buNone/>
            </a:pPr>
            <a:r>
              <a:rPr lang="es-ES" sz="2400" dirty="0"/>
              <a:t>Los objetos identificados en la etapa de análisis se plasman en diferentes modelos, combatiendo de esta forma la complejidad inherente del problema al que nos estamos enfrentando.</a:t>
            </a:r>
          </a:p>
          <a:p>
            <a:pPr marL="0" indent="0">
              <a:buNone/>
            </a:pPr>
            <a:r>
              <a:rPr lang="es-ES" sz="2400" dirty="0"/>
              <a:t>Para la construcción de modelos de objetos, y modelos software en general, se debe contar con un lenguaje de modelado, es decir, un lenguaje para especificar, visualizar, construir y documentar los componentes de los sistemas software.</a:t>
            </a:r>
          </a:p>
          <a:p>
            <a:pPr marL="0" indent="0">
              <a:buNone/>
            </a:pPr>
            <a:r>
              <a:rPr lang="es-ES" sz="2400" dirty="0"/>
              <a:t>La estandarización de la notación de UML nos conduce hacia una notación única en la que expresar las abstracciones identificadas en análisis, así como sus relaciones. Además, esos mismos modelos serán refinados durante la fase de análisis y diseño hasta que estén preparados para su implementación en el lenguaje de programación elegido.</a:t>
            </a:r>
          </a:p>
          <a:p>
            <a:pPr marL="0" indent="0">
              <a:buNone/>
            </a:pPr>
            <a:endParaRPr lang="es-ES" dirty="0"/>
          </a:p>
        </p:txBody>
      </p:sp>
      <p:sp>
        <p:nvSpPr>
          <p:cNvPr id="3" name="Título 2">
            <a:extLst>
              <a:ext uri="{FF2B5EF4-FFF2-40B4-BE49-F238E27FC236}">
                <a16:creationId xmlns:a16="http://schemas.microsoft.com/office/drawing/2014/main" id="{D778A8C8-89BA-4C6C-8847-16EF1090EACE}"/>
              </a:ext>
            </a:extLst>
          </p:cNvPr>
          <p:cNvSpPr>
            <a:spLocks noGrp="1"/>
          </p:cNvSpPr>
          <p:nvPr>
            <p:ph type="title"/>
          </p:nvPr>
        </p:nvSpPr>
        <p:spPr/>
        <p:txBody>
          <a:bodyPr/>
          <a:lstStyle/>
          <a:p>
            <a:r>
              <a:rPr lang="es-ES" dirty="0"/>
              <a:t>Modelado de objetos</a:t>
            </a:r>
          </a:p>
        </p:txBody>
      </p:sp>
      <p:sp>
        <p:nvSpPr>
          <p:cNvPr id="4" name="Marcador de número de diapositiva 3">
            <a:extLst>
              <a:ext uri="{FF2B5EF4-FFF2-40B4-BE49-F238E27FC236}">
                <a16:creationId xmlns:a16="http://schemas.microsoft.com/office/drawing/2014/main" id="{0075FB06-A6C9-4216-BBEE-A395449C3F74}"/>
              </a:ext>
            </a:extLst>
          </p:cNvPr>
          <p:cNvSpPr>
            <a:spLocks noGrp="1"/>
          </p:cNvSpPr>
          <p:nvPr>
            <p:ph type="sldNum" sz="quarter" idx="14"/>
          </p:nvPr>
        </p:nvSpPr>
        <p:spPr/>
        <p:txBody>
          <a:bodyPr/>
          <a:lstStyle/>
          <a:p>
            <a:pPr rtl="0"/>
            <a:fld id="{058DB212-BFA2-403F-85EF-DFD3FF6D973A}" type="slidenum">
              <a:rPr lang="es-ES" noProof="0" smtClean="0"/>
              <a:pPr rtl="0"/>
              <a:t>23</a:t>
            </a:fld>
            <a:endParaRPr lang="es-ES" noProof="0" dirty="0"/>
          </a:p>
        </p:txBody>
      </p:sp>
    </p:spTree>
    <p:extLst>
      <p:ext uri="{BB962C8B-B14F-4D97-AF65-F5344CB8AC3E}">
        <p14:creationId xmlns:p14="http://schemas.microsoft.com/office/powerpoint/2010/main" val="129496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A651FB7-9E23-4985-817D-0D439B9F01AD}"/>
              </a:ext>
            </a:extLst>
          </p:cNvPr>
          <p:cNvSpPr>
            <a:spLocks noGrp="1"/>
          </p:cNvSpPr>
          <p:nvPr>
            <p:ph idx="1"/>
          </p:nvPr>
        </p:nvSpPr>
        <p:spPr/>
        <p:txBody>
          <a:bodyPr/>
          <a:lstStyle/>
          <a:p>
            <a:pPr marL="0" indent="0">
              <a:buNone/>
            </a:pPr>
            <a:r>
              <a:rPr lang="es-ES" sz="2800" dirty="0"/>
              <a:t>Se requiere el diseño de una solución que permita llevar el control y registro de empleados y clientes de diferentes empresas bajo las siguientes definiciones:</a:t>
            </a:r>
          </a:p>
          <a:p>
            <a:r>
              <a:rPr lang="es-ES" sz="2800" dirty="0"/>
              <a:t>Se requiere que de la empresa se capture el </a:t>
            </a:r>
            <a:r>
              <a:rPr lang="es-ES" sz="2800" dirty="0" err="1"/>
              <a:t>nit</a:t>
            </a:r>
            <a:r>
              <a:rPr lang="es-ES" sz="2800" dirty="0"/>
              <a:t>, nombre, dirección y teléfono. Las empresas proporcionan un catalogo de productos y servicios a sus cliente.</a:t>
            </a:r>
          </a:p>
          <a:p>
            <a:r>
              <a:rPr lang="es-ES" sz="2800" dirty="0"/>
              <a:t>De los empleados y clientes se requiere capturar su cui, nombre, </a:t>
            </a:r>
            <a:r>
              <a:rPr lang="es-ES" sz="2800" dirty="0" err="1"/>
              <a:t>nit</a:t>
            </a:r>
            <a:r>
              <a:rPr lang="es-ES" sz="2800" dirty="0"/>
              <a:t>, dirección, teléfono. Los empleados trabajan y los clientes adquieren productos y servicios. Adicionalmente de los empleados se almacena el sueldo. Algunos empleados son directivos un área de la empresa y tienen a otros empleados a su cargo.</a:t>
            </a:r>
          </a:p>
          <a:p>
            <a:endParaRPr lang="es-ES" dirty="0"/>
          </a:p>
          <a:p>
            <a:endParaRPr lang="es-ES" dirty="0"/>
          </a:p>
          <a:p>
            <a:endParaRPr lang="es-ES" dirty="0"/>
          </a:p>
        </p:txBody>
      </p:sp>
      <p:sp>
        <p:nvSpPr>
          <p:cNvPr id="3" name="Título 2">
            <a:extLst>
              <a:ext uri="{FF2B5EF4-FFF2-40B4-BE49-F238E27FC236}">
                <a16:creationId xmlns:a16="http://schemas.microsoft.com/office/drawing/2014/main" id="{831AAA63-F9C1-4A9C-BFC9-167D58FD511D}"/>
              </a:ext>
            </a:extLst>
          </p:cNvPr>
          <p:cNvSpPr>
            <a:spLocks noGrp="1"/>
          </p:cNvSpPr>
          <p:nvPr>
            <p:ph type="title"/>
          </p:nvPr>
        </p:nvSpPr>
        <p:spPr/>
        <p:txBody>
          <a:bodyPr/>
          <a:lstStyle/>
          <a:p>
            <a:r>
              <a:rPr lang="es-ES" dirty="0"/>
              <a:t>Ejemplo</a:t>
            </a:r>
          </a:p>
        </p:txBody>
      </p:sp>
      <p:sp>
        <p:nvSpPr>
          <p:cNvPr id="4" name="Marcador de número de diapositiva 3">
            <a:extLst>
              <a:ext uri="{FF2B5EF4-FFF2-40B4-BE49-F238E27FC236}">
                <a16:creationId xmlns:a16="http://schemas.microsoft.com/office/drawing/2014/main" id="{2BB4BB1C-60F9-4999-AFA2-FCA694C324B5}"/>
              </a:ext>
            </a:extLst>
          </p:cNvPr>
          <p:cNvSpPr>
            <a:spLocks noGrp="1"/>
          </p:cNvSpPr>
          <p:nvPr>
            <p:ph type="sldNum" sz="quarter" idx="14"/>
          </p:nvPr>
        </p:nvSpPr>
        <p:spPr/>
        <p:txBody>
          <a:bodyPr/>
          <a:lstStyle/>
          <a:p>
            <a:pPr rtl="0"/>
            <a:fld id="{058DB212-BFA2-403F-85EF-DFD3FF6D973A}" type="slidenum">
              <a:rPr lang="es-ES" noProof="0" smtClean="0"/>
              <a:pPr rtl="0"/>
              <a:t>24</a:t>
            </a:fld>
            <a:endParaRPr lang="es-ES" noProof="0" dirty="0"/>
          </a:p>
        </p:txBody>
      </p:sp>
    </p:spTree>
    <p:extLst>
      <p:ext uri="{BB962C8B-B14F-4D97-AF65-F5344CB8AC3E}">
        <p14:creationId xmlns:p14="http://schemas.microsoft.com/office/powerpoint/2010/main" val="3164400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A651FB7-9E23-4985-817D-0D439B9F01AD}"/>
              </a:ext>
            </a:extLst>
          </p:cNvPr>
          <p:cNvSpPr>
            <a:spLocks noGrp="1"/>
          </p:cNvSpPr>
          <p:nvPr>
            <p:ph idx="1"/>
          </p:nvPr>
        </p:nvSpPr>
        <p:spPr/>
        <p:txBody>
          <a:bodyPr/>
          <a:lstStyle/>
          <a:p>
            <a:pPr marL="0" indent="0">
              <a:buNone/>
            </a:pPr>
            <a:r>
              <a:rPr lang="es-ES" sz="2400" dirty="0"/>
              <a:t>Dada la actual emergencia mundial de salud por la cepa del virus COVID19 muchas empresas incursionan en poder proporcionar sus productos por internet. Por lo anterior la empresa de venta de productos de limpieza Mr. Limpio se ha acercado a usted solicitando el desarrollo de una solución de software que le permita vender sus productos en línea, tomando en consideración los siguientes requisitos:</a:t>
            </a:r>
          </a:p>
          <a:p>
            <a:pPr marL="0" indent="0">
              <a:buNone/>
            </a:pPr>
            <a:endParaRPr lang="es-ES" sz="2400" dirty="0"/>
          </a:p>
          <a:p>
            <a:pPr marL="342900" indent="-342900">
              <a:buFont typeface="+mj-lt"/>
              <a:buAutoNum type="arabicPeriod"/>
            </a:pPr>
            <a:r>
              <a:rPr lang="es-ES" sz="2400" dirty="0"/>
              <a:t>Capacidad de ventas en línea</a:t>
            </a:r>
          </a:p>
          <a:p>
            <a:pPr marL="615950" lvl="1" indent="-342900">
              <a:buFont typeface="+mj-lt"/>
              <a:buAutoNum type="alphaLcPeriod"/>
            </a:pPr>
            <a:r>
              <a:rPr lang="es-ES" sz="2000" dirty="0"/>
              <a:t>Permitir que los clientes consulten los detalles de los productos.</a:t>
            </a:r>
          </a:p>
          <a:p>
            <a:pPr marL="615950" lvl="1" indent="-342900">
              <a:buFont typeface="+mj-lt"/>
              <a:buAutoNum type="alphaLcPeriod"/>
            </a:pPr>
            <a:r>
              <a:rPr lang="es-ES" sz="2000" dirty="0"/>
              <a:t>Que los clientes puedan registrarse y realizar las ordenes de los productos que desean comprar.</a:t>
            </a:r>
          </a:p>
          <a:p>
            <a:pPr marL="342900" indent="-342900">
              <a:buFont typeface="+mj-lt"/>
              <a:buAutoNum type="arabicPeriod"/>
            </a:pPr>
            <a:r>
              <a:rPr lang="es-ES" sz="2400" dirty="0"/>
              <a:t>Cuando el cliente ingrese</a:t>
            </a:r>
          </a:p>
          <a:p>
            <a:pPr marL="615950" lvl="1" indent="-342900">
              <a:buFont typeface="+mj-lt"/>
              <a:buAutoNum type="alphaLcPeriod"/>
            </a:pPr>
            <a:r>
              <a:rPr lang="es-ES" sz="2000" dirty="0"/>
              <a:t>Mostrar los productos que la empresa vende.</a:t>
            </a:r>
          </a:p>
          <a:p>
            <a:pPr marL="615950" lvl="1" indent="-342900">
              <a:buFont typeface="+mj-lt"/>
              <a:buAutoNum type="alphaLcPeriod"/>
            </a:pPr>
            <a:endParaRPr lang="es-ES" dirty="0"/>
          </a:p>
        </p:txBody>
      </p:sp>
      <p:sp>
        <p:nvSpPr>
          <p:cNvPr id="3" name="Título 2">
            <a:extLst>
              <a:ext uri="{FF2B5EF4-FFF2-40B4-BE49-F238E27FC236}">
                <a16:creationId xmlns:a16="http://schemas.microsoft.com/office/drawing/2014/main" id="{831AAA63-F9C1-4A9C-BFC9-167D58FD511D}"/>
              </a:ext>
            </a:extLst>
          </p:cNvPr>
          <p:cNvSpPr>
            <a:spLocks noGrp="1"/>
          </p:cNvSpPr>
          <p:nvPr>
            <p:ph type="title"/>
          </p:nvPr>
        </p:nvSpPr>
        <p:spPr/>
        <p:txBody>
          <a:bodyPr/>
          <a:lstStyle/>
          <a:p>
            <a:r>
              <a:rPr lang="es-ES" dirty="0"/>
              <a:t>Ejemplo</a:t>
            </a:r>
          </a:p>
        </p:txBody>
      </p:sp>
      <p:sp>
        <p:nvSpPr>
          <p:cNvPr id="4" name="Marcador de número de diapositiva 3">
            <a:extLst>
              <a:ext uri="{FF2B5EF4-FFF2-40B4-BE49-F238E27FC236}">
                <a16:creationId xmlns:a16="http://schemas.microsoft.com/office/drawing/2014/main" id="{2BB4BB1C-60F9-4999-AFA2-FCA694C324B5}"/>
              </a:ext>
            </a:extLst>
          </p:cNvPr>
          <p:cNvSpPr>
            <a:spLocks noGrp="1"/>
          </p:cNvSpPr>
          <p:nvPr>
            <p:ph type="sldNum" sz="quarter" idx="14"/>
          </p:nvPr>
        </p:nvSpPr>
        <p:spPr/>
        <p:txBody>
          <a:bodyPr/>
          <a:lstStyle/>
          <a:p>
            <a:pPr rtl="0"/>
            <a:fld id="{058DB212-BFA2-403F-85EF-DFD3FF6D973A}" type="slidenum">
              <a:rPr lang="es-ES" noProof="0" smtClean="0"/>
              <a:pPr rtl="0"/>
              <a:t>25</a:t>
            </a:fld>
            <a:endParaRPr lang="es-ES" noProof="0" dirty="0"/>
          </a:p>
        </p:txBody>
      </p:sp>
    </p:spTree>
    <p:extLst>
      <p:ext uri="{BB962C8B-B14F-4D97-AF65-F5344CB8AC3E}">
        <p14:creationId xmlns:p14="http://schemas.microsoft.com/office/powerpoint/2010/main" val="31660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31AAA63-F9C1-4A9C-BFC9-167D58FD511D}"/>
              </a:ext>
            </a:extLst>
          </p:cNvPr>
          <p:cNvSpPr>
            <a:spLocks noGrp="1"/>
          </p:cNvSpPr>
          <p:nvPr>
            <p:ph type="title"/>
          </p:nvPr>
        </p:nvSpPr>
        <p:spPr/>
        <p:txBody>
          <a:bodyPr/>
          <a:lstStyle/>
          <a:p>
            <a:r>
              <a:rPr lang="es-ES" dirty="0"/>
              <a:t>Ejemplo</a:t>
            </a:r>
          </a:p>
        </p:txBody>
      </p:sp>
      <p:sp>
        <p:nvSpPr>
          <p:cNvPr id="4" name="Marcador de número de diapositiva 3">
            <a:extLst>
              <a:ext uri="{FF2B5EF4-FFF2-40B4-BE49-F238E27FC236}">
                <a16:creationId xmlns:a16="http://schemas.microsoft.com/office/drawing/2014/main" id="{2BB4BB1C-60F9-4999-AFA2-FCA694C324B5}"/>
              </a:ext>
            </a:extLst>
          </p:cNvPr>
          <p:cNvSpPr>
            <a:spLocks noGrp="1"/>
          </p:cNvSpPr>
          <p:nvPr>
            <p:ph type="sldNum" sz="quarter" idx="14"/>
          </p:nvPr>
        </p:nvSpPr>
        <p:spPr/>
        <p:txBody>
          <a:bodyPr/>
          <a:lstStyle/>
          <a:p>
            <a:pPr rtl="0"/>
            <a:fld id="{058DB212-BFA2-403F-85EF-DFD3FF6D973A}" type="slidenum">
              <a:rPr lang="es-ES" noProof="0" smtClean="0"/>
              <a:pPr rtl="0"/>
              <a:t>26</a:t>
            </a:fld>
            <a:endParaRPr lang="es-ES" noProof="0" dirty="0"/>
          </a:p>
        </p:txBody>
      </p:sp>
      <p:pic>
        <p:nvPicPr>
          <p:cNvPr id="8" name="Marcador de contenido 7">
            <a:extLst>
              <a:ext uri="{FF2B5EF4-FFF2-40B4-BE49-F238E27FC236}">
                <a16:creationId xmlns:a16="http://schemas.microsoft.com/office/drawing/2014/main" id="{CCD87322-A5D7-406E-860D-5CAEA6058B79}"/>
              </a:ext>
            </a:extLst>
          </p:cNvPr>
          <p:cNvPicPr>
            <a:picLocks noGrp="1" noChangeAspect="1"/>
          </p:cNvPicPr>
          <p:nvPr>
            <p:ph idx="1"/>
          </p:nvPr>
        </p:nvPicPr>
        <p:blipFill>
          <a:blip r:embed="rId2"/>
          <a:stretch>
            <a:fillRect/>
          </a:stretch>
        </p:blipFill>
        <p:spPr>
          <a:xfrm>
            <a:off x="3535051" y="1079500"/>
            <a:ext cx="5123486" cy="5040313"/>
          </a:xfrm>
        </p:spPr>
      </p:pic>
    </p:spTree>
    <p:extLst>
      <p:ext uri="{BB962C8B-B14F-4D97-AF65-F5344CB8AC3E}">
        <p14:creationId xmlns:p14="http://schemas.microsoft.com/office/powerpoint/2010/main" val="973311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861B9A-E292-49D8-ACA4-D2BBD7D6B897}"/>
              </a:ext>
            </a:extLst>
          </p:cNvPr>
          <p:cNvSpPr>
            <a:spLocks noGrp="1"/>
          </p:cNvSpPr>
          <p:nvPr>
            <p:ph idx="1"/>
          </p:nvPr>
        </p:nvSpPr>
        <p:spPr/>
        <p:txBody>
          <a:bodyPr/>
          <a:lstStyle/>
          <a:p>
            <a:pPr marL="0" indent="0">
              <a:buNone/>
            </a:pPr>
            <a:r>
              <a:rPr lang="es-ES" sz="2400" dirty="0"/>
              <a:t>El diagrama de componentes es uno de los principales diagramas UML. Está clasificado como diagrama de estructura y, como tal, representa de forma estática el sistema de información. Habitualmente se utiliza después de haber creado el diagrama de clases, pues necesita información de este diagrama como pueden ser las propias clases.</a:t>
            </a:r>
          </a:p>
          <a:p>
            <a:pPr marL="0" indent="0">
              <a:buNone/>
            </a:pPr>
            <a:r>
              <a:rPr lang="es-ES" sz="2400" dirty="0"/>
              <a:t>Este diagrama proporciona una vista de alto nivel de los componentes dentro de un sistema. Los componentes pueden ser un componente de software, como una base de datos o una interfaz de usuario; o un componente de hardware como un circuito, microchip o dispositivo; o una unidad de negocio como un proveedor, nómina o envío.</a:t>
            </a:r>
          </a:p>
          <a:p>
            <a:pPr marL="0" indent="0">
              <a:buNone/>
            </a:pPr>
            <a:r>
              <a:rPr lang="es-ES" sz="2400" dirty="0"/>
              <a:t>Algunos usos de este tipo de diagrama es el siguiente:</a:t>
            </a:r>
          </a:p>
          <a:p>
            <a:pPr lvl="1"/>
            <a:r>
              <a:rPr lang="es-ES" sz="2000" dirty="0"/>
              <a:t>Se utilizan en desarrollo basado en componentes para describir sistemas con arquitectura orientada a servicios.</a:t>
            </a:r>
          </a:p>
          <a:p>
            <a:pPr lvl="1"/>
            <a:r>
              <a:rPr lang="es-ES" sz="2000" dirty="0"/>
              <a:t>Mostrar la estructura del propio código.</a:t>
            </a:r>
          </a:p>
          <a:p>
            <a:pPr lvl="1"/>
            <a:r>
              <a:rPr lang="es-ES" sz="2000" dirty="0"/>
              <a:t>Se puede utilizar para centrarse en la relación entre los componentes mientras se ocultan los detalles de las especificaciones.</a:t>
            </a:r>
          </a:p>
          <a:p>
            <a:pPr lvl="1"/>
            <a:r>
              <a:rPr lang="es-ES" sz="2000" dirty="0"/>
              <a:t>Ayudar a comunicar y explicar las funciones del sistema que se está construyendo a los interesados o </a:t>
            </a:r>
            <a:r>
              <a:rPr lang="es-ES" sz="2000" dirty="0" err="1"/>
              <a:t>stakeholders</a:t>
            </a:r>
            <a:r>
              <a:rPr lang="es-ES" sz="2000" dirty="0"/>
              <a:t>.</a:t>
            </a:r>
          </a:p>
        </p:txBody>
      </p:sp>
      <p:sp>
        <p:nvSpPr>
          <p:cNvPr id="3" name="Título 2">
            <a:extLst>
              <a:ext uri="{FF2B5EF4-FFF2-40B4-BE49-F238E27FC236}">
                <a16:creationId xmlns:a16="http://schemas.microsoft.com/office/drawing/2014/main" id="{5FCE70A2-C11B-4B3C-BEE0-83BE665B9E80}"/>
              </a:ext>
            </a:extLst>
          </p:cNvPr>
          <p:cNvSpPr>
            <a:spLocks noGrp="1"/>
          </p:cNvSpPr>
          <p:nvPr>
            <p:ph type="title"/>
          </p:nvPr>
        </p:nvSpPr>
        <p:spPr/>
        <p:txBody>
          <a:bodyPr/>
          <a:lstStyle/>
          <a:p>
            <a:r>
              <a:rPr lang="es-ES" dirty="0"/>
              <a:t>Diagrama de componentes</a:t>
            </a:r>
          </a:p>
        </p:txBody>
      </p:sp>
      <p:sp>
        <p:nvSpPr>
          <p:cNvPr id="4" name="Marcador de número de diapositiva 3">
            <a:extLst>
              <a:ext uri="{FF2B5EF4-FFF2-40B4-BE49-F238E27FC236}">
                <a16:creationId xmlns:a16="http://schemas.microsoft.com/office/drawing/2014/main" id="{602BE541-275F-4799-8118-7B634543B6FC}"/>
              </a:ext>
            </a:extLst>
          </p:cNvPr>
          <p:cNvSpPr>
            <a:spLocks noGrp="1"/>
          </p:cNvSpPr>
          <p:nvPr>
            <p:ph type="sldNum" sz="quarter" idx="14"/>
          </p:nvPr>
        </p:nvSpPr>
        <p:spPr/>
        <p:txBody>
          <a:bodyPr/>
          <a:lstStyle/>
          <a:p>
            <a:pPr rtl="0"/>
            <a:fld id="{058DB212-BFA2-403F-85EF-DFD3FF6D973A}" type="slidenum">
              <a:rPr lang="es-ES" noProof="0" smtClean="0"/>
              <a:pPr rtl="0"/>
              <a:t>27</a:t>
            </a:fld>
            <a:endParaRPr lang="es-ES" noProof="0" dirty="0"/>
          </a:p>
        </p:txBody>
      </p:sp>
    </p:spTree>
    <p:extLst>
      <p:ext uri="{BB962C8B-B14F-4D97-AF65-F5344CB8AC3E}">
        <p14:creationId xmlns:p14="http://schemas.microsoft.com/office/powerpoint/2010/main" val="2601749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861B9A-E292-49D8-ACA4-D2BBD7D6B897}"/>
              </a:ext>
            </a:extLst>
          </p:cNvPr>
          <p:cNvSpPr>
            <a:spLocks noGrp="1"/>
          </p:cNvSpPr>
          <p:nvPr>
            <p:ph idx="1"/>
          </p:nvPr>
        </p:nvSpPr>
        <p:spPr/>
        <p:txBody>
          <a:bodyPr/>
          <a:lstStyle/>
          <a:p>
            <a:pPr marL="0" indent="0">
              <a:buNone/>
            </a:pPr>
            <a:r>
              <a:rPr lang="es-ES" sz="2400" dirty="0"/>
              <a:t>Para su construcción se debe plantear en primer lugar identificar los componentes que utilizará el sistema de información, así como las distintas interfaces. Una forma típica y común para una primera aproximación en sistemas sencillos es utilizar un componente central al que los demás componentes se unen, y que se utiliza como componente gestor del sistema.</a:t>
            </a:r>
          </a:p>
        </p:txBody>
      </p:sp>
      <p:sp>
        <p:nvSpPr>
          <p:cNvPr id="3" name="Título 2">
            <a:extLst>
              <a:ext uri="{FF2B5EF4-FFF2-40B4-BE49-F238E27FC236}">
                <a16:creationId xmlns:a16="http://schemas.microsoft.com/office/drawing/2014/main" id="{5FCE70A2-C11B-4B3C-BEE0-83BE665B9E80}"/>
              </a:ext>
            </a:extLst>
          </p:cNvPr>
          <p:cNvSpPr>
            <a:spLocks noGrp="1"/>
          </p:cNvSpPr>
          <p:nvPr>
            <p:ph type="title"/>
          </p:nvPr>
        </p:nvSpPr>
        <p:spPr/>
        <p:txBody>
          <a:bodyPr/>
          <a:lstStyle/>
          <a:p>
            <a:r>
              <a:rPr lang="es-ES" dirty="0"/>
              <a:t>Diagrama de componentes</a:t>
            </a:r>
          </a:p>
        </p:txBody>
      </p:sp>
      <p:sp>
        <p:nvSpPr>
          <p:cNvPr id="4" name="Marcador de número de diapositiva 3">
            <a:extLst>
              <a:ext uri="{FF2B5EF4-FFF2-40B4-BE49-F238E27FC236}">
                <a16:creationId xmlns:a16="http://schemas.microsoft.com/office/drawing/2014/main" id="{602BE541-275F-4799-8118-7B634543B6FC}"/>
              </a:ext>
            </a:extLst>
          </p:cNvPr>
          <p:cNvSpPr>
            <a:spLocks noGrp="1"/>
          </p:cNvSpPr>
          <p:nvPr>
            <p:ph type="sldNum" sz="quarter" idx="14"/>
          </p:nvPr>
        </p:nvSpPr>
        <p:spPr/>
        <p:txBody>
          <a:bodyPr/>
          <a:lstStyle/>
          <a:p>
            <a:pPr rtl="0"/>
            <a:fld id="{058DB212-BFA2-403F-85EF-DFD3FF6D973A}" type="slidenum">
              <a:rPr lang="es-ES" noProof="0" smtClean="0"/>
              <a:pPr rtl="0"/>
              <a:t>28</a:t>
            </a:fld>
            <a:endParaRPr lang="es-ES" noProof="0" dirty="0"/>
          </a:p>
        </p:txBody>
      </p:sp>
      <p:pic>
        <p:nvPicPr>
          <p:cNvPr id="6" name="Imagen 5">
            <a:extLst>
              <a:ext uri="{FF2B5EF4-FFF2-40B4-BE49-F238E27FC236}">
                <a16:creationId xmlns:a16="http://schemas.microsoft.com/office/drawing/2014/main" id="{EA8D4B1E-0604-44A3-B0B2-EFB3F05E4482}"/>
              </a:ext>
            </a:extLst>
          </p:cNvPr>
          <p:cNvPicPr>
            <a:picLocks noChangeAspect="1"/>
          </p:cNvPicPr>
          <p:nvPr/>
        </p:nvPicPr>
        <p:blipFill>
          <a:blip r:embed="rId2"/>
          <a:stretch>
            <a:fillRect/>
          </a:stretch>
        </p:blipFill>
        <p:spPr>
          <a:xfrm>
            <a:off x="3492268" y="2643740"/>
            <a:ext cx="5207463" cy="2863527"/>
          </a:xfrm>
          <a:prstGeom prst="rect">
            <a:avLst/>
          </a:prstGeom>
        </p:spPr>
      </p:pic>
    </p:spTree>
    <p:extLst>
      <p:ext uri="{BB962C8B-B14F-4D97-AF65-F5344CB8AC3E}">
        <p14:creationId xmlns:p14="http://schemas.microsoft.com/office/powerpoint/2010/main" val="298711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861B9A-E292-49D8-ACA4-D2BBD7D6B897}"/>
              </a:ext>
            </a:extLst>
          </p:cNvPr>
          <p:cNvSpPr>
            <a:spLocks noGrp="1"/>
          </p:cNvSpPr>
          <p:nvPr>
            <p:ph idx="1"/>
          </p:nvPr>
        </p:nvSpPr>
        <p:spPr/>
        <p:txBody>
          <a:bodyPr/>
          <a:lstStyle/>
          <a:p>
            <a:pPr marL="0" indent="0">
              <a:buNone/>
            </a:pPr>
            <a:r>
              <a:rPr lang="es-ES" sz="2400" dirty="0"/>
              <a:t>El diagrama de componentes está formado por tres elementos: Componente, Interfaz y Relación de dependencia.</a:t>
            </a:r>
          </a:p>
          <a:p>
            <a:pPr marL="0" indent="0">
              <a:buNone/>
            </a:pPr>
            <a:r>
              <a:rPr lang="es-ES" sz="2400" b="1" dirty="0"/>
              <a:t>Componente</a:t>
            </a:r>
          </a:p>
          <a:p>
            <a:pPr marL="0" indent="0">
              <a:spcBef>
                <a:spcPts val="0"/>
              </a:spcBef>
              <a:buNone/>
            </a:pPr>
            <a:r>
              <a:rPr lang="es-ES" sz="2400" dirty="0"/>
              <a:t>Un componente es un bloque de unidades lógicas del sistema, una abstracción ligeramente más alta que las clases. Se representa como un rectángulo con un rectángulo más pequeño en la esquina superior derecha con pestañas o la palabra escrita encima del nombre del componente para ayudar a distinguirlo de una clase.</a:t>
            </a:r>
          </a:p>
          <a:p>
            <a:pPr marL="0" indent="0">
              <a:buNone/>
            </a:pPr>
            <a:r>
              <a:rPr lang="es-ES" sz="2400" dirty="0"/>
              <a:t>Un componente puede representar dos tipos de elementos: componentes lógicos o componentes físicos. Por ejemplo, en una aplicación desarrollada en java habrá, con total seguridad, varios componentes “.java”, que son componentes lógicos del sistema.</a:t>
            </a:r>
          </a:p>
        </p:txBody>
      </p:sp>
      <p:sp>
        <p:nvSpPr>
          <p:cNvPr id="3" name="Título 2">
            <a:extLst>
              <a:ext uri="{FF2B5EF4-FFF2-40B4-BE49-F238E27FC236}">
                <a16:creationId xmlns:a16="http://schemas.microsoft.com/office/drawing/2014/main" id="{5FCE70A2-C11B-4B3C-BEE0-83BE665B9E80}"/>
              </a:ext>
            </a:extLst>
          </p:cNvPr>
          <p:cNvSpPr>
            <a:spLocks noGrp="1"/>
          </p:cNvSpPr>
          <p:nvPr>
            <p:ph type="title"/>
          </p:nvPr>
        </p:nvSpPr>
        <p:spPr/>
        <p:txBody>
          <a:bodyPr/>
          <a:lstStyle/>
          <a:p>
            <a:r>
              <a:rPr lang="es-ES" dirty="0"/>
              <a:t>Elementos del diagrama de componentes</a:t>
            </a:r>
          </a:p>
        </p:txBody>
      </p:sp>
      <p:sp>
        <p:nvSpPr>
          <p:cNvPr id="4" name="Marcador de número de diapositiva 3">
            <a:extLst>
              <a:ext uri="{FF2B5EF4-FFF2-40B4-BE49-F238E27FC236}">
                <a16:creationId xmlns:a16="http://schemas.microsoft.com/office/drawing/2014/main" id="{602BE541-275F-4799-8118-7B634543B6FC}"/>
              </a:ext>
            </a:extLst>
          </p:cNvPr>
          <p:cNvSpPr>
            <a:spLocks noGrp="1"/>
          </p:cNvSpPr>
          <p:nvPr>
            <p:ph type="sldNum" sz="quarter" idx="14"/>
          </p:nvPr>
        </p:nvSpPr>
        <p:spPr/>
        <p:txBody>
          <a:bodyPr/>
          <a:lstStyle/>
          <a:p>
            <a:pPr rtl="0"/>
            <a:fld id="{058DB212-BFA2-403F-85EF-DFD3FF6D973A}" type="slidenum">
              <a:rPr lang="es-ES" noProof="0" smtClean="0"/>
              <a:pPr rtl="0"/>
              <a:t>29</a:t>
            </a:fld>
            <a:endParaRPr lang="es-ES" noProof="0" dirty="0"/>
          </a:p>
        </p:txBody>
      </p:sp>
      <p:pic>
        <p:nvPicPr>
          <p:cNvPr id="5" name="Imagen 4">
            <a:extLst>
              <a:ext uri="{FF2B5EF4-FFF2-40B4-BE49-F238E27FC236}">
                <a16:creationId xmlns:a16="http://schemas.microsoft.com/office/drawing/2014/main" id="{12FF22FB-1D38-4886-8F84-1147640F0F6F}"/>
              </a:ext>
            </a:extLst>
          </p:cNvPr>
          <p:cNvPicPr>
            <a:picLocks noChangeAspect="1"/>
          </p:cNvPicPr>
          <p:nvPr/>
        </p:nvPicPr>
        <p:blipFill>
          <a:blip r:embed="rId2"/>
          <a:stretch>
            <a:fillRect/>
          </a:stretch>
        </p:blipFill>
        <p:spPr>
          <a:xfrm>
            <a:off x="4666530" y="5041155"/>
            <a:ext cx="2858940" cy="1078845"/>
          </a:xfrm>
          <a:prstGeom prst="rect">
            <a:avLst/>
          </a:prstGeom>
        </p:spPr>
      </p:pic>
    </p:spTree>
    <p:extLst>
      <p:ext uri="{BB962C8B-B14F-4D97-AF65-F5344CB8AC3E}">
        <p14:creationId xmlns:p14="http://schemas.microsoft.com/office/powerpoint/2010/main" val="118641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100" dirty="0"/>
              <a:t>El Framework orientado a objetos ofrece un mecanismo de reutilización, que se basa en la reutilización de objetos "físicos". La Programación Orientada a Objetos (POO) es un enfoque conceptual específico para diseñar programas, utilizando un lenguaje de programación orientado a objetos. Las propiedades más importantes de la POO son:</a:t>
            </a:r>
          </a:p>
          <a:p>
            <a:pPr lvl="1" algn="just"/>
            <a:r>
              <a:rPr lang="es-ES" sz="1900" dirty="0"/>
              <a:t>Abstracción.</a:t>
            </a:r>
          </a:p>
          <a:p>
            <a:pPr lvl="1" algn="just"/>
            <a:r>
              <a:rPr lang="es-ES" sz="1900" dirty="0"/>
              <a:t>Encapsulamiento y ocultación de datos.</a:t>
            </a:r>
          </a:p>
          <a:p>
            <a:pPr lvl="1" algn="just"/>
            <a:r>
              <a:rPr lang="es-ES" sz="1900" dirty="0"/>
              <a:t>Polimorfismo.</a:t>
            </a:r>
          </a:p>
          <a:p>
            <a:pPr lvl="1" algn="just"/>
            <a:r>
              <a:rPr lang="es-ES" sz="1900" dirty="0"/>
              <a:t>Herencia.</a:t>
            </a:r>
          </a:p>
          <a:p>
            <a:pPr lvl="1" algn="just"/>
            <a:r>
              <a:rPr lang="es-ES" sz="1900" dirty="0"/>
              <a:t>Reusabilidad o reutilización de código.</a:t>
            </a:r>
            <a:endParaRPr lang="es-ES" sz="2100" dirty="0"/>
          </a:p>
          <a:p>
            <a:pPr marL="0" indent="0">
              <a:buNone/>
            </a:pPr>
            <a:r>
              <a:rPr lang="es-ES" sz="2100" dirty="0"/>
              <a:t>Este paradigma de programación viene a superar las limitaciones que soporta la programación tradicional o "procedimental". Los elementos fundamentales de la POO son las clases y objetos. En esencia, la POO se concentra en el objeto tal como lo percibe el usuario, pensando en los datos que se necesitan para describir el objeto y las operaciones que describirán la iteración del usuario con los datos. Después se desarrolla una descripción de la interfaz externa y se decide cómo implementar la interfaz y el almacenamiento de datos. Por último, se ponen juntos en un programa que utilice su nuevo dueño.</a:t>
            </a:r>
          </a:p>
          <a:p>
            <a:pPr marL="0" indent="0" algn="just">
              <a:buNone/>
            </a:pPr>
            <a:endParaRPr lang="es-GT" sz="19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err="1"/>
              <a:t>Frameworks</a:t>
            </a:r>
            <a:r>
              <a:rPr lang="es-ES" dirty="0"/>
              <a:t> orientados a objetos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3</a:t>
            </a:fld>
            <a:endParaRPr lang="es-ES" noProof="0" dirty="0"/>
          </a:p>
        </p:txBody>
      </p:sp>
    </p:spTree>
    <p:extLst>
      <p:ext uri="{BB962C8B-B14F-4D97-AF65-F5344CB8AC3E}">
        <p14:creationId xmlns:p14="http://schemas.microsoft.com/office/powerpoint/2010/main" val="1601003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861B9A-E292-49D8-ACA4-D2BBD7D6B897}"/>
              </a:ext>
            </a:extLst>
          </p:cNvPr>
          <p:cNvSpPr>
            <a:spLocks noGrp="1"/>
          </p:cNvSpPr>
          <p:nvPr>
            <p:ph idx="1"/>
          </p:nvPr>
        </p:nvSpPr>
        <p:spPr/>
        <p:txBody>
          <a:bodyPr/>
          <a:lstStyle/>
          <a:p>
            <a:pPr marL="0" indent="0">
              <a:buNone/>
            </a:pPr>
            <a:r>
              <a:rPr lang="es-ES" sz="2400" dirty="0"/>
              <a:t>También es posible utilizar el diagrama de paquetes para hacer un conjunto de varios módulos. Con esto se consigue representar la unión de esos módulos para un fin concreto.</a:t>
            </a:r>
          </a:p>
        </p:txBody>
      </p:sp>
      <p:sp>
        <p:nvSpPr>
          <p:cNvPr id="3" name="Título 2">
            <a:extLst>
              <a:ext uri="{FF2B5EF4-FFF2-40B4-BE49-F238E27FC236}">
                <a16:creationId xmlns:a16="http://schemas.microsoft.com/office/drawing/2014/main" id="{5FCE70A2-C11B-4B3C-BEE0-83BE665B9E80}"/>
              </a:ext>
            </a:extLst>
          </p:cNvPr>
          <p:cNvSpPr>
            <a:spLocks noGrp="1"/>
          </p:cNvSpPr>
          <p:nvPr>
            <p:ph type="title"/>
          </p:nvPr>
        </p:nvSpPr>
        <p:spPr/>
        <p:txBody>
          <a:bodyPr/>
          <a:lstStyle/>
          <a:p>
            <a:r>
              <a:rPr lang="es-ES" dirty="0"/>
              <a:t>Elementos del diagrama de componentes</a:t>
            </a:r>
          </a:p>
        </p:txBody>
      </p:sp>
      <p:sp>
        <p:nvSpPr>
          <p:cNvPr id="4" name="Marcador de número de diapositiva 3">
            <a:extLst>
              <a:ext uri="{FF2B5EF4-FFF2-40B4-BE49-F238E27FC236}">
                <a16:creationId xmlns:a16="http://schemas.microsoft.com/office/drawing/2014/main" id="{602BE541-275F-4799-8118-7B634543B6FC}"/>
              </a:ext>
            </a:extLst>
          </p:cNvPr>
          <p:cNvSpPr>
            <a:spLocks noGrp="1"/>
          </p:cNvSpPr>
          <p:nvPr>
            <p:ph type="sldNum" sz="quarter" idx="14"/>
          </p:nvPr>
        </p:nvSpPr>
        <p:spPr/>
        <p:txBody>
          <a:bodyPr/>
          <a:lstStyle/>
          <a:p>
            <a:pPr rtl="0"/>
            <a:fld id="{058DB212-BFA2-403F-85EF-DFD3FF6D973A}" type="slidenum">
              <a:rPr lang="es-ES" noProof="0" smtClean="0"/>
              <a:pPr rtl="0"/>
              <a:t>30</a:t>
            </a:fld>
            <a:endParaRPr lang="es-ES" noProof="0" dirty="0"/>
          </a:p>
        </p:txBody>
      </p:sp>
      <p:pic>
        <p:nvPicPr>
          <p:cNvPr id="6" name="Imagen 5">
            <a:extLst>
              <a:ext uri="{FF2B5EF4-FFF2-40B4-BE49-F238E27FC236}">
                <a16:creationId xmlns:a16="http://schemas.microsoft.com/office/drawing/2014/main" id="{2EB96CBC-1DBB-4C08-A5E8-F2FE572B2A6A}"/>
              </a:ext>
            </a:extLst>
          </p:cNvPr>
          <p:cNvPicPr>
            <a:picLocks noChangeAspect="1"/>
          </p:cNvPicPr>
          <p:nvPr/>
        </p:nvPicPr>
        <p:blipFill>
          <a:blip r:embed="rId2"/>
          <a:stretch>
            <a:fillRect/>
          </a:stretch>
        </p:blipFill>
        <p:spPr>
          <a:xfrm>
            <a:off x="1371540" y="2028946"/>
            <a:ext cx="3833993" cy="2800107"/>
          </a:xfrm>
          <a:prstGeom prst="rect">
            <a:avLst/>
          </a:prstGeom>
        </p:spPr>
      </p:pic>
      <p:pic>
        <p:nvPicPr>
          <p:cNvPr id="7" name="Imagen 6">
            <a:extLst>
              <a:ext uri="{FF2B5EF4-FFF2-40B4-BE49-F238E27FC236}">
                <a16:creationId xmlns:a16="http://schemas.microsoft.com/office/drawing/2014/main" id="{65CECBC6-A9A1-450C-82BA-B5F5AD5F52AF}"/>
              </a:ext>
            </a:extLst>
          </p:cNvPr>
          <p:cNvPicPr>
            <a:picLocks noChangeAspect="1"/>
          </p:cNvPicPr>
          <p:nvPr/>
        </p:nvPicPr>
        <p:blipFill>
          <a:blip r:embed="rId3"/>
          <a:stretch>
            <a:fillRect/>
          </a:stretch>
        </p:blipFill>
        <p:spPr>
          <a:xfrm>
            <a:off x="6528032" y="2782113"/>
            <a:ext cx="4292428" cy="1293774"/>
          </a:xfrm>
          <a:prstGeom prst="rect">
            <a:avLst/>
          </a:prstGeom>
        </p:spPr>
      </p:pic>
    </p:spTree>
    <p:extLst>
      <p:ext uri="{BB962C8B-B14F-4D97-AF65-F5344CB8AC3E}">
        <p14:creationId xmlns:p14="http://schemas.microsoft.com/office/powerpoint/2010/main" val="1233066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861B9A-E292-49D8-ACA4-D2BBD7D6B897}"/>
              </a:ext>
            </a:extLst>
          </p:cNvPr>
          <p:cNvSpPr>
            <a:spLocks noGrp="1"/>
          </p:cNvSpPr>
          <p:nvPr>
            <p:ph idx="1"/>
          </p:nvPr>
        </p:nvSpPr>
        <p:spPr/>
        <p:txBody>
          <a:bodyPr/>
          <a:lstStyle/>
          <a:p>
            <a:pPr marL="0" indent="0">
              <a:buNone/>
            </a:pPr>
            <a:r>
              <a:rPr lang="es-ES" sz="2400" b="1" dirty="0"/>
              <a:t>Interfaz</a:t>
            </a:r>
          </a:p>
          <a:p>
            <a:pPr marL="0" indent="0">
              <a:spcBef>
                <a:spcPts val="0"/>
              </a:spcBef>
              <a:buNone/>
            </a:pPr>
            <a:r>
              <a:rPr lang="es-ES" sz="2400" dirty="0"/>
              <a:t>La interfaz está siempre asociada a un componente y se utiliza para representar la zona del módulo que es utilizada para la comunicación con otro de los componentes.</a:t>
            </a:r>
          </a:p>
          <a:p>
            <a:pPr marL="0" indent="0">
              <a:buNone/>
            </a:pPr>
            <a:endParaRPr lang="es-ES" sz="2400" dirty="0"/>
          </a:p>
          <a:p>
            <a:pPr marL="0" indent="0">
              <a:buNone/>
            </a:pPr>
            <a:endParaRPr lang="es-ES" sz="2400" dirty="0"/>
          </a:p>
          <a:p>
            <a:pPr marL="0" indent="0">
              <a:buNone/>
            </a:pPr>
            <a:endParaRPr lang="es-ES" sz="2400" dirty="0"/>
          </a:p>
          <a:p>
            <a:pPr marL="0" indent="0">
              <a:buNone/>
            </a:pPr>
            <a:r>
              <a:rPr lang="es-ES" sz="2400" dirty="0"/>
              <a:t>Otros módulos pueden conectarse a una interfaz. Esto se hace cuando un componente requiere o utiliza al otro componente mediante su interfaz, que son las operaciones externas que ofrece el componente. </a:t>
            </a:r>
          </a:p>
        </p:txBody>
      </p:sp>
      <p:sp>
        <p:nvSpPr>
          <p:cNvPr id="3" name="Título 2">
            <a:extLst>
              <a:ext uri="{FF2B5EF4-FFF2-40B4-BE49-F238E27FC236}">
                <a16:creationId xmlns:a16="http://schemas.microsoft.com/office/drawing/2014/main" id="{5FCE70A2-C11B-4B3C-BEE0-83BE665B9E80}"/>
              </a:ext>
            </a:extLst>
          </p:cNvPr>
          <p:cNvSpPr>
            <a:spLocks noGrp="1"/>
          </p:cNvSpPr>
          <p:nvPr>
            <p:ph type="title"/>
          </p:nvPr>
        </p:nvSpPr>
        <p:spPr/>
        <p:txBody>
          <a:bodyPr/>
          <a:lstStyle/>
          <a:p>
            <a:r>
              <a:rPr lang="es-ES" dirty="0"/>
              <a:t>Elementos del diagrama de componentes</a:t>
            </a:r>
          </a:p>
        </p:txBody>
      </p:sp>
      <p:sp>
        <p:nvSpPr>
          <p:cNvPr id="4" name="Marcador de número de diapositiva 3">
            <a:extLst>
              <a:ext uri="{FF2B5EF4-FFF2-40B4-BE49-F238E27FC236}">
                <a16:creationId xmlns:a16="http://schemas.microsoft.com/office/drawing/2014/main" id="{602BE541-275F-4799-8118-7B634543B6FC}"/>
              </a:ext>
            </a:extLst>
          </p:cNvPr>
          <p:cNvSpPr>
            <a:spLocks noGrp="1"/>
          </p:cNvSpPr>
          <p:nvPr>
            <p:ph type="sldNum" sz="quarter" idx="14"/>
          </p:nvPr>
        </p:nvSpPr>
        <p:spPr/>
        <p:txBody>
          <a:bodyPr/>
          <a:lstStyle/>
          <a:p>
            <a:pPr rtl="0"/>
            <a:fld id="{058DB212-BFA2-403F-85EF-DFD3FF6D973A}" type="slidenum">
              <a:rPr lang="es-ES" noProof="0" smtClean="0"/>
              <a:pPr rtl="0"/>
              <a:t>31</a:t>
            </a:fld>
            <a:endParaRPr lang="es-ES" noProof="0" dirty="0"/>
          </a:p>
        </p:txBody>
      </p:sp>
      <p:pic>
        <p:nvPicPr>
          <p:cNvPr id="5" name="Imagen 4">
            <a:extLst>
              <a:ext uri="{FF2B5EF4-FFF2-40B4-BE49-F238E27FC236}">
                <a16:creationId xmlns:a16="http://schemas.microsoft.com/office/drawing/2014/main" id="{C5E5632F-7984-4BDE-A685-B22EC70E9A88}"/>
              </a:ext>
            </a:extLst>
          </p:cNvPr>
          <p:cNvPicPr>
            <a:picLocks noChangeAspect="1"/>
          </p:cNvPicPr>
          <p:nvPr/>
        </p:nvPicPr>
        <p:blipFill>
          <a:blip r:embed="rId2"/>
          <a:stretch>
            <a:fillRect/>
          </a:stretch>
        </p:blipFill>
        <p:spPr>
          <a:xfrm>
            <a:off x="5233987" y="2118538"/>
            <a:ext cx="1517687" cy="1408682"/>
          </a:xfrm>
          <a:prstGeom prst="rect">
            <a:avLst/>
          </a:prstGeom>
        </p:spPr>
      </p:pic>
      <p:pic>
        <p:nvPicPr>
          <p:cNvPr id="8" name="Imagen 7">
            <a:extLst>
              <a:ext uri="{FF2B5EF4-FFF2-40B4-BE49-F238E27FC236}">
                <a16:creationId xmlns:a16="http://schemas.microsoft.com/office/drawing/2014/main" id="{62959DFE-3191-4197-B694-025F4E53F410}"/>
              </a:ext>
            </a:extLst>
          </p:cNvPr>
          <p:cNvPicPr>
            <a:picLocks noChangeAspect="1"/>
          </p:cNvPicPr>
          <p:nvPr/>
        </p:nvPicPr>
        <p:blipFill>
          <a:blip r:embed="rId3"/>
          <a:stretch>
            <a:fillRect/>
          </a:stretch>
        </p:blipFill>
        <p:spPr>
          <a:xfrm>
            <a:off x="4467225" y="4664669"/>
            <a:ext cx="3257550" cy="1428750"/>
          </a:xfrm>
          <a:prstGeom prst="rect">
            <a:avLst/>
          </a:prstGeom>
        </p:spPr>
      </p:pic>
    </p:spTree>
    <p:extLst>
      <p:ext uri="{BB962C8B-B14F-4D97-AF65-F5344CB8AC3E}">
        <p14:creationId xmlns:p14="http://schemas.microsoft.com/office/powerpoint/2010/main" val="1738300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861B9A-E292-49D8-ACA4-D2BBD7D6B897}"/>
              </a:ext>
            </a:extLst>
          </p:cNvPr>
          <p:cNvSpPr>
            <a:spLocks noGrp="1"/>
          </p:cNvSpPr>
          <p:nvPr>
            <p:ph idx="1"/>
          </p:nvPr>
        </p:nvSpPr>
        <p:spPr/>
        <p:txBody>
          <a:bodyPr/>
          <a:lstStyle/>
          <a:p>
            <a:pPr marL="0" indent="0">
              <a:buNone/>
            </a:pPr>
            <a:r>
              <a:rPr lang="es-ES" sz="2400" b="1" dirty="0"/>
              <a:t>Relación de dependencia</a:t>
            </a:r>
          </a:p>
          <a:p>
            <a:pPr marL="0" indent="0">
              <a:spcBef>
                <a:spcPts val="0"/>
              </a:spcBef>
              <a:buNone/>
            </a:pPr>
            <a:r>
              <a:rPr lang="es-ES" sz="2400" dirty="0"/>
              <a:t>Aunque puedes mostrar más detalles sobre la relación entre dos componentes utilizando la notación de interfaces (interfaz proporcionada y la interfaz requerida), también puedes usar una flecha de dependencia para mostrar la relación entre dos componentes. Es una relación más general.</a:t>
            </a:r>
          </a:p>
          <a:p>
            <a:pPr marL="0" indent="0">
              <a:buNone/>
            </a:pPr>
            <a:r>
              <a:rPr lang="es-ES" sz="2400" dirty="0"/>
              <a:t>La relación de dependencia representa que un componente requiere de otro para ejecutar su trabajo. Es diferente a la interfaz, pues esta identifica que un componente ofrece una serie de operaciones. En cualquier caso, en ocasiones para simplificar el diagrama no se usan las interfaces sino que solamente se utilizan relaciones de dependencia.</a:t>
            </a:r>
          </a:p>
        </p:txBody>
      </p:sp>
      <p:sp>
        <p:nvSpPr>
          <p:cNvPr id="3" name="Título 2">
            <a:extLst>
              <a:ext uri="{FF2B5EF4-FFF2-40B4-BE49-F238E27FC236}">
                <a16:creationId xmlns:a16="http://schemas.microsoft.com/office/drawing/2014/main" id="{5FCE70A2-C11B-4B3C-BEE0-83BE665B9E80}"/>
              </a:ext>
            </a:extLst>
          </p:cNvPr>
          <p:cNvSpPr>
            <a:spLocks noGrp="1"/>
          </p:cNvSpPr>
          <p:nvPr>
            <p:ph type="title"/>
          </p:nvPr>
        </p:nvSpPr>
        <p:spPr/>
        <p:txBody>
          <a:bodyPr/>
          <a:lstStyle/>
          <a:p>
            <a:r>
              <a:rPr lang="es-ES" dirty="0"/>
              <a:t>Elementos del diagrama de componentes</a:t>
            </a:r>
          </a:p>
        </p:txBody>
      </p:sp>
      <p:sp>
        <p:nvSpPr>
          <p:cNvPr id="4" name="Marcador de número de diapositiva 3">
            <a:extLst>
              <a:ext uri="{FF2B5EF4-FFF2-40B4-BE49-F238E27FC236}">
                <a16:creationId xmlns:a16="http://schemas.microsoft.com/office/drawing/2014/main" id="{602BE541-275F-4799-8118-7B634543B6FC}"/>
              </a:ext>
            </a:extLst>
          </p:cNvPr>
          <p:cNvSpPr>
            <a:spLocks noGrp="1"/>
          </p:cNvSpPr>
          <p:nvPr>
            <p:ph type="sldNum" sz="quarter" idx="14"/>
          </p:nvPr>
        </p:nvSpPr>
        <p:spPr/>
        <p:txBody>
          <a:bodyPr/>
          <a:lstStyle/>
          <a:p>
            <a:pPr rtl="0"/>
            <a:fld id="{058DB212-BFA2-403F-85EF-DFD3FF6D973A}" type="slidenum">
              <a:rPr lang="es-ES" noProof="0" smtClean="0"/>
              <a:pPr rtl="0"/>
              <a:t>32</a:t>
            </a:fld>
            <a:endParaRPr lang="es-ES" noProof="0" dirty="0"/>
          </a:p>
        </p:txBody>
      </p:sp>
      <p:pic>
        <p:nvPicPr>
          <p:cNvPr id="6" name="Imagen 5">
            <a:extLst>
              <a:ext uri="{FF2B5EF4-FFF2-40B4-BE49-F238E27FC236}">
                <a16:creationId xmlns:a16="http://schemas.microsoft.com/office/drawing/2014/main" id="{7F9C99CD-A2E1-44A3-97A9-3E4E771FBBE8}"/>
              </a:ext>
            </a:extLst>
          </p:cNvPr>
          <p:cNvPicPr>
            <a:picLocks noChangeAspect="1"/>
          </p:cNvPicPr>
          <p:nvPr/>
        </p:nvPicPr>
        <p:blipFill>
          <a:blip r:embed="rId2"/>
          <a:stretch>
            <a:fillRect/>
          </a:stretch>
        </p:blipFill>
        <p:spPr>
          <a:xfrm>
            <a:off x="4971798" y="4243681"/>
            <a:ext cx="2248404" cy="2323769"/>
          </a:xfrm>
          <a:prstGeom prst="rect">
            <a:avLst/>
          </a:prstGeom>
        </p:spPr>
      </p:pic>
    </p:spTree>
    <p:extLst>
      <p:ext uri="{BB962C8B-B14F-4D97-AF65-F5344CB8AC3E}">
        <p14:creationId xmlns:p14="http://schemas.microsoft.com/office/powerpoint/2010/main" val="2936935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75C89-68A3-48F7-BCCD-62AFF5AC939C}"/>
              </a:ext>
            </a:extLst>
          </p:cNvPr>
          <p:cNvSpPr>
            <a:spLocks noGrp="1"/>
          </p:cNvSpPr>
          <p:nvPr>
            <p:ph type="title"/>
          </p:nvPr>
        </p:nvSpPr>
        <p:spPr/>
        <p:txBody>
          <a:bodyPr/>
          <a:lstStyle/>
          <a:p>
            <a:r>
              <a:rPr lang="es-ES" dirty="0"/>
              <a:t>Diagrama de componentes - Ejemplo</a:t>
            </a:r>
          </a:p>
        </p:txBody>
      </p:sp>
      <p:sp>
        <p:nvSpPr>
          <p:cNvPr id="3" name="Marcador de texto 2">
            <a:extLst>
              <a:ext uri="{FF2B5EF4-FFF2-40B4-BE49-F238E27FC236}">
                <a16:creationId xmlns:a16="http://schemas.microsoft.com/office/drawing/2014/main" id="{B2789BC1-0554-4248-9B76-BE25C835EA86}"/>
              </a:ext>
            </a:extLst>
          </p:cNvPr>
          <p:cNvSpPr>
            <a:spLocks noGrp="1"/>
          </p:cNvSpPr>
          <p:nvPr>
            <p:ph type="body" sz="quarter" idx="12"/>
          </p:nvPr>
        </p:nvSpPr>
        <p:spPr/>
        <p:txBody>
          <a:bodyPr/>
          <a:lstStyle/>
          <a:p>
            <a:r>
              <a:rPr lang="es-ES" dirty="0"/>
              <a:t>Clínica veterinaria</a:t>
            </a:r>
          </a:p>
        </p:txBody>
      </p:sp>
      <p:sp>
        <p:nvSpPr>
          <p:cNvPr id="5" name="Marcador de número de diapositiva 4">
            <a:extLst>
              <a:ext uri="{FF2B5EF4-FFF2-40B4-BE49-F238E27FC236}">
                <a16:creationId xmlns:a16="http://schemas.microsoft.com/office/drawing/2014/main" id="{EA782E60-6766-4EAF-98FC-E26FB2EB52C7}"/>
              </a:ext>
            </a:extLst>
          </p:cNvPr>
          <p:cNvSpPr>
            <a:spLocks noGrp="1"/>
          </p:cNvSpPr>
          <p:nvPr>
            <p:ph type="sldNum" sz="quarter" idx="14"/>
          </p:nvPr>
        </p:nvSpPr>
        <p:spPr/>
        <p:txBody>
          <a:bodyPr/>
          <a:lstStyle/>
          <a:p>
            <a:pPr rtl="0"/>
            <a:fld id="{058DB212-BFA2-403F-85EF-DFD3FF6D973A}" type="slidenum">
              <a:rPr lang="es-ES" noProof="0" smtClean="0"/>
              <a:pPr rtl="0"/>
              <a:t>33</a:t>
            </a:fld>
            <a:endParaRPr lang="es-ES" noProof="0" dirty="0"/>
          </a:p>
        </p:txBody>
      </p:sp>
      <p:pic>
        <p:nvPicPr>
          <p:cNvPr id="6" name="Marcador de contenido 4">
            <a:extLst>
              <a:ext uri="{FF2B5EF4-FFF2-40B4-BE49-F238E27FC236}">
                <a16:creationId xmlns:a16="http://schemas.microsoft.com/office/drawing/2014/main" id="{B5CF2972-9FE6-4FFB-8A05-864F2CAD9FDA}"/>
              </a:ext>
            </a:extLst>
          </p:cNvPr>
          <p:cNvPicPr>
            <a:picLocks noGrp="1" noChangeAspect="1"/>
          </p:cNvPicPr>
          <p:nvPr>
            <p:ph idx="1"/>
          </p:nvPr>
        </p:nvPicPr>
        <p:blipFill>
          <a:blip r:embed="rId2"/>
          <a:stretch>
            <a:fillRect/>
          </a:stretch>
        </p:blipFill>
        <p:spPr>
          <a:xfrm>
            <a:off x="3364226" y="1561967"/>
            <a:ext cx="5463548" cy="4936033"/>
          </a:xfrm>
          <a:prstGeom prst="rect">
            <a:avLst/>
          </a:prstGeom>
        </p:spPr>
      </p:pic>
    </p:spTree>
    <p:extLst>
      <p:ext uri="{BB962C8B-B14F-4D97-AF65-F5344CB8AC3E}">
        <p14:creationId xmlns:p14="http://schemas.microsoft.com/office/powerpoint/2010/main" val="860205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75C89-68A3-48F7-BCCD-62AFF5AC939C}"/>
              </a:ext>
            </a:extLst>
          </p:cNvPr>
          <p:cNvSpPr>
            <a:spLocks noGrp="1"/>
          </p:cNvSpPr>
          <p:nvPr>
            <p:ph type="title"/>
          </p:nvPr>
        </p:nvSpPr>
        <p:spPr/>
        <p:txBody>
          <a:bodyPr/>
          <a:lstStyle/>
          <a:p>
            <a:r>
              <a:rPr lang="es-ES" dirty="0"/>
              <a:t>Diagrama de componentes - Ejemplo</a:t>
            </a:r>
          </a:p>
        </p:txBody>
      </p:sp>
      <p:sp>
        <p:nvSpPr>
          <p:cNvPr id="3" name="Marcador de texto 2">
            <a:extLst>
              <a:ext uri="{FF2B5EF4-FFF2-40B4-BE49-F238E27FC236}">
                <a16:creationId xmlns:a16="http://schemas.microsoft.com/office/drawing/2014/main" id="{B2789BC1-0554-4248-9B76-BE25C835EA86}"/>
              </a:ext>
            </a:extLst>
          </p:cNvPr>
          <p:cNvSpPr>
            <a:spLocks noGrp="1"/>
          </p:cNvSpPr>
          <p:nvPr>
            <p:ph type="body" sz="quarter" idx="12"/>
          </p:nvPr>
        </p:nvSpPr>
        <p:spPr/>
        <p:txBody>
          <a:bodyPr/>
          <a:lstStyle/>
          <a:p>
            <a:r>
              <a:rPr lang="es-ES" dirty="0"/>
              <a:t>Tienda online</a:t>
            </a:r>
          </a:p>
        </p:txBody>
      </p:sp>
      <p:sp>
        <p:nvSpPr>
          <p:cNvPr id="5" name="Marcador de número de diapositiva 4">
            <a:extLst>
              <a:ext uri="{FF2B5EF4-FFF2-40B4-BE49-F238E27FC236}">
                <a16:creationId xmlns:a16="http://schemas.microsoft.com/office/drawing/2014/main" id="{EA782E60-6766-4EAF-98FC-E26FB2EB52C7}"/>
              </a:ext>
            </a:extLst>
          </p:cNvPr>
          <p:cNvSpPr>
            <a:spLocks noGrp="1"/>
          </p:cNvSpPr>
          <p:nvPr>
            <p:ph type="sldNum" sz="quarter" idx="14"/>
          </p:nvPr>
        </p:nvSpPr>
        <p:spPr/>
        <p:txBody>
          <a:bodyPr/>
          <a:lstStyle/>
          <a:p>
            <a:pPr rtl="0"/>
            <a:fld id="{058DB212-BFA2-403F-85EF-DFD3FF6D973A}" type="slidenum">
              <a:rPr lang="es-ES" noProof="0" smtClean="0"/>
              <a:pPr rtl="0"/>
              <a:t>34</a:t>
            </a:fld>
            <a:endParaRPr lang="es-ES" noProof="0" dirty="0"/>
          </a:p>
        </p:txBody>
      </p:sp>
      <p:pic>
        <p:nvPicPr>
          <p:cNvPr id="9" name="Marcador de contenido 8">
            <a:extLst>
              <a:ext uri="{FF2B5EF4-FFF2-40B4-BE49-F238E27FC236}">
                <a16:creationId xmlns:a16="http://schemas.microsoft.com/office/drawing/2014/main" id="{3D3B1A8B-E06B-4898-879C-305ED620F2DD}"/>
              </a:ext>
            </a:extLst>
          </p:cNvPr>
          <p:cNvPicPr>
            <a:picLocks noGrp="1" noChangeAspect="1"/>
          </p:cNvPicPr>
          <p:nvPr>
            <p:ph idx="1"/>
          </p:nvPr>
        </p:nvPicPr>
        <p:blipFill>
          <a:blip r:embed="rId2"/>
          <a:stretch>
            <a:fillRect/>
          </a:stretch>
        </p:blipFill>
        <p:spPr>
          <a:xfrm>
            <a:off x="3087660" y="1620362"/>
            <a:ext cx="6016679" cy="4813343"/>
          </a:xfrm>
          <a:prstGeom prst="rect">
            <a:avLst/>
          </a:prstGeom>
        </p:spPr>
      </p:pic>
    </p:spTree>
    <p:extLst>
      <p:ext uri="{BB962C8B-B14F-4D97-AF65-F5344CB8AC3E}">
        <p14:creationId xmlns:p14="http://schemas.microsoft.com/office/powerpoint/2010/main" val="2744400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75C89-68A3-48F7-BCCD-62AFF5AC939C}"/>
              </a:ext>
            </a:extLst>
          </p:cNvPr>
          <p:cNvSpPr>
            <a:spLocks noGrp="1"/>
          </p:cNvSpPr>
          <p:nvPr>
            <p:ph type="title"/>
          </p:nvPr>
        </p:nvSpPr>
        <p:spPr/>
        <p:txBody>
          <a:bodyPr/>
          <a:lstStyle/>
          <a:p>
            <a:r>
              <a:rPr lang="es-ES" dirty="0"/>
              <a:t>Diagrama de componentes - Ejemplo</a:t>
            </a:r>
          </a:p>
        </p:txBody>
      </p:sp>
      <p:sp>
        <p:nvSpPr>
          <p:cNvPr id="3" name="Marcador de texto 2">
            <a:extLst>
              <a:ext uri="{FF2B5EF4-FFF2-40B4-BE49-F238E27FC236}">
                <a16:creationId xmlns:a16="http://schemas.microsoft.com/office/drawing/2014/main" id="{B2789BC1-0554-4248-9B76-BE25C835EA86}"/>
              </a:ext>
            </a:extLst>
          </p:cNvPr>
          <p:cNvSpPr>
            <a:spLocks noGrp="1"/>
          </p:cNvSpPr>
          <p:nvPr>
            <p:ph type="body" sz="quarter" idx="12"/>
          </p:nvPr>
        </p:nvSpPr>
        <p:spPr/>
        <p:txBody>
          <a:bodyPr/>
          <a:lstStyle/>
          <a:p>
            <a:r>
              <a:rPr lang="es-ES" dirty="0"/>
              <a:t>Cajero</a:t>
            </a:r>
          </a:p>
        </p:txBody>
      </p:sp>
      <p:sp>
        <p:nvSpPr>
          <p:cNvPr id="5" name="Marcador de número de diapositiva 4">
            <a:extLst>
              <a:ext uri="{FF2B5EF4-FFF2-40B4-BE49-F238E27FC236}">
                <a16:creationId xmlns:a16="http://schemas.microsoft.com/office/drawing/2014/main" id="{EA782E60-6766-4EAF-98FC-E26FB2EB52C7}"/>
              </a:ext>
            </a:extLst>
          </p:cNvPr>
          <p:cNvSpPr>
            <a:spLocks noGrp="1"/>
          </p:cNvSpPr>
          <p:nvPr>
            <p:ph type="sldNum" sz="quarter" idx="14"/>
          </p:nvPr>
        </p:nvSpPr>
        <p:spPr/>
        <p:txBody>
          <a:bodyPr/>
          <a:lstStyle/>
          <a:p>
            <a:pPr rtl="0"/>
            <a:fld id="{058DB212-BFA2-403F-85EF-DFD3FF6D973A}" type="slidenum">
              <a:rPr lang="es-ES" noProof="0" smtClean="0"/>
              <a:pPr rtl="0"/>
              <a:t>35</a:t>
            </a:fld>
            <a:endParaRPr lang="es-ES" noProof="0" dirty="0"/>
          </a:p>
        </p:txBody>
      </p:sp>
      <p:pic>
        <p:nvPicPr>
          <p:cNvPr id="8" name="Marcador de contenido 7">
            <a:extLst>
              <a:ext uri="{FF2B5EF4-FFF2-40B4-BE49-F238E27FC236}">
                <a16:creationId xmlns:a16="http://schemas.microsoft.com/office/drawing/2014/main" id="{E25C57DE-7AB9-4CEB-9372-CC71231CF53E}"/>
              </a:ext>
            </a:extLst>
          </p:cNvPr>
          <p:cNvPicPr>
            <a:picLocks noGrp="1" noChangeAspect="1"/>
          </p:cNvPicPr>
          <p:nvPr>
            <p:ph idx="1"/>
          </p:nvPr>
        </p:nvPicPr>
        <p:blipFill>
          <a:blip r:embed="rId2"/>
          <a:stretch>
            <a:fillRect/>
          </a:stretch>
        </p:blipFill>
        <p:spPr>
          <a:xfrm>
            <a:off x="3113568" y="1463290"/>
            <a:ext cx="5964864" cy="5191782"/>
          </a:xfrm>
          <a:prstGeom prst="rect">
            <a:avLst/>
          </a:prstGeom>
        </p:spPr>
      </p:pic>
    </p:spTree>
    <p:extLst>
      <p:ext uri="{BB962C8B-B14F-4D97-AF65-F5344CB8AC3E}">
        <p14:creationId xmlns:p14="http://schemas.microsoft.com/office/powerpoint/2010/main" val="2363295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75C89-68A3-48F7-BCCD-62AFF5AC939C}"/>
              </a:ext>
            </a:extLst>
          </p:cNvPr>
          <p:cNvSpPr>
            <a:spLocks noGrp="1"/>
          </p:cNvSpPr>
          <p:nvPr>
            <p:ph type="title"/>
          </p:nvPr>
        </p:nvSpPr>
        <p:spPr/>
        <p:txBody>
          <a:bodyPr/>
          <a:lstStyle/>
          <a:p>
            <a:r>
              <a:rPr lang="es-ES" dirty="0"/>
              <a:t>Diagrama de componentes - Ejemplo</a:t>
            </a:r>
          </a:p>
        </p:txBody>
      </p:sp>
      <p:sp>
        <p:nvSpPr>
          <p:cNvPr id="3" name="Marcador de texto 2">
            <a:extLst>
              <a:ext uri="{FF2B5EF4-FFF2-40B4-BE49-F238E27FC236}">
                <a16:creationId xmlns:a16="http://schemas.microsoft.com/office/drawing/2014/main" id="{B2789BC1-0554-4248-9B76-BE25C835EA86}"/>
              </a:ext>
            </a:extLst>
          </p:cNvPr>
          <p:cNvSpPr>
            <a:spLocks noGrp="1"/>
          </p:cNvSpPr>
          <p:nvPr>
            <p:ph type="body" sz="quarter" idx="12"/>
          </p:nvPr>
        </p:nvSpPr>
        <p:spPr/>
        <p:txBody>
          <a:bodyPr/>
          <a:lstStyle/>
          <a:p>
            <a:r>
              <a:rPr lang="es-ES" dirty="0"/>
              <a:t>Correo electrónico </a:t>
            </a:r>
          </a:p>
        </p:txBody>
      </p:sp>
      <p:sp>
        <p:nvSpPr>
          <p:cNvPr id="5" name="Marcador de número de diapositiva 4">
            <a:extLst>
              <a:ext uri="{FF2B5EF4-FFF2-40B4-BE49-F238E27FC236}">
                <a16:creationId xmlns:a16="http://schemas.microsoft.com/office/drawing/2014/main" id="{EA782E60-6766-4EAF-98FC-E26FB2EB52C7}"/>
              </a:ext>
            </a:extLst>
          </p:cNvPr>
          <p:cNvSpPr>
            <a:spLocks noGrp="1"/>
          </p:cNvSpPr>
          <p:nvPr>
            <p:ph type="sldNum" sz="quarter" idx="14"/>
          </p:nvPr>
        </p:nvSpPr>
        <p:spPr/>
        <p:txBody>
          <a:bodyPr/>
          <a:lstStyle/>
          <a:p>
            <a:pPr rtl="0"/>
            <a:fld id="{058DB212-BFA2-403F-85EF-DFD3FF6D973A}" type="slidenum">
              <a:rPr lang="es-ES" noProof="0" smtClean="0"/>
              <a:pPr rtl="0"/>
              <a:t>36</a:t>
            </a:fld>
            <a:endParaRPr lang="es-ES" noProof="0" dirty="0"/>
          </a:p>
        </p:txBody>
      </p:sp>
      <p:pic>
        <p:nvPicPr>
          <p:cNvPr id="9" name="Marcador de contenido 8">
            <a:extLst>
              <a:ext uri="{FF2B5EF4-FFF2-40B4-BE49-F238E27FC236}">
                <a16:creationId xmlns:a16="http://schemas.microsoft.com/office/drawing/2014/main" id="{43833787-9DF6-4925-B392-A78C5670F7BB}"/>
              </a:ext>
            </a:extLst>
          </p:cNvPr>
          <p:cNvPicPr>
            <a:picLocks noGrp="1" noChangeAspect="1"/>
          </p:cNvPicPr>
          <p:nvPr>
            <p:ph idx="1"/>
          </p:nvPr>
        </p:nvPicPr>
        <p:blipFill rotWithShape="1">
          <a:blip r:embed="rId2"/>
          <a:srcRect l="13537" t="17886" r="18030" b="15256"/>
          <a:stretch/>
        </p:blipFill>
        <p:spPr>
          <a:xfrm>
            <a:off x="1986516" y="1722474"/>
            <a:ext cx="8218967" cy="4516442"/>
          </a:xfrm>
          <a:prstGeom prst="rect">
            <a:avLst/>
          </a:prstGeom>
        </p:spPr>
      </p:pic>
    </p:spTree>
    <p:extLst>
      <p:ext uri="{BB962C8B-B14F-4D97-AF65-F5344CB8AC3E}">
        <p14:creationId xmlns:p14="http://schemas.microsoft.com/office/powerpoint/2010/main" val="1486364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rotWithShape="1">
          <a:blip r:embed="rId3"/>
          <a:srcRect l="30245"/>
          <a:stretch/>
        </p:blipFill>
        <p:spPr>
          <a:xfrm rot="16200000">
            <a:off x="6659176" y="1145176"/>
            <a:ext cx="6678002" cy="4387646"/>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s-ES" smtClean="0"/>
              <a:pPr/>
              <a:t>37</a:t>
            </a:fld>
            <a:endParaRPr lang="es-ES" dirty="0"/>
          </a:p>
        </p:txBody>
      </p:sp>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s-ES" dirty="0"/>
              <a:t>Modelos de arquitecturas de despliegue del software</a:t>
            </a:r>
          </a:p>
        </p:txBody>
      </p:sp>
      <p:sp>
        <p:nvSpPr>
          <p:cNvPr id="23" name="Subtítulo 22">
            <a:extLst>
              <a:ext uri="{FF2B5EF4-FFF2-40B4-BE49-F238E27FC236}">
                <a16:creationId xmlns:a16="http://schemas.microsoft.com/office/drawing/2014/main" id="{7109A66D-43F5-43DB-90F2-755A0C077EBA}"/>
              </a:ext>
            </a:extLst>
          </p:cNvPr>
          <p:cNvSpPr>
            <a:spLocks noGrp="1"/>
          </p:cNvSpPr>
          <p:nvPr>
            <p:ph type="subTitle" idx="1"/>
          </p:nvPr>
        </p:nvSpPr>
        <p:spPr/>
        <p:txBody>
          <a:bodyPr/>
          <a:lstStyle/>
          <a:p>
            <a:endParaRPr lang="es-GT"/>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5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800" dirty="0"/>
              <a:t>La arquitectura stand-</a:t>
            </a:r>
            <a:r>
              <a:rPr lang="es-ES" sz="2800" dirty="0" err="1"/>
              <a:t>alone</a:t>
            </a:r>
            <a:r>
              <a:rPr lang="es-ES" sz="2800" dirty="0"/>
              <a:t> es aquella en donde todo el software está concentrado en la misma máquina. Es decir que la aplicación, las bases de datos y las conexiones de los controladores residen en la misma PC, que a su vez, es desde el único lugar donde se puede y debe operar. Esta organización se utiliza en los sistemas de baja performance, dado que son de tipo monousuarios y donde no es inconveniente realizar una tarea por vez. Su única ventaja radica en la simplicidad de instalación y operación, mientras que sus desventajas son evidentes frentes a las otras opciones. De igual manera se los sigue utilizando en sistemas pequeños.</a:t>
            </a:r>
            <a:endParaRPr lang="es-GT" sz="28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Arquitectura Stand </a:t>
            </a:r>
            <a:r>
              <a:rPr lang="es-ES" dirty="0" err="1"/>
              <a:t>Alone</a:t>
            </a:r>
            <a:r>
              <a:rPr lang="es-ES" dirty="0"/>
              <a:t>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38</a:t>
            </a:fld>
            <a:endParaRPr lang="es-ES" noProof="0" dirty="0"/>
          </a:p>
        </p:txBody>
      </p:sp>
    </p:spTree>
    <p:extLst>
      <p:ext uri="{BB962C8B-B14F-4D97-AF65-F5344CB8AC3E}">
        <p14:creationId xmlns:p14="http://schemas.microsoft.com/office/powerpoint/2010/main" val="2733418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100" dirty="0"/>
              <a:t>Esta arquitectura permite instalar las bases de datos central con el software en una máquina generalmente denominada «servidor» y la interfase de usuarios, es decir los clientes, que pueden ser más de uno, se ejecutan desde máquinas separadas, que se vincularán con el servidor por estar en la misma red lógica.</a:t>
            </a:r>
          </a:p>
          <a:p>
            <a:pPr marL="0" indent="0" algn="just">
              <a:buNone/>
            </a:pPr>
            <a:r>
              <a:rPr lang="es-ES" sz="2100" dirty="0"/>
              <a:t>La ventaja de esta organización es que cada cliente puede estar corriendo una aplicación sin necesidad de interferir con el resto. Estos sistemas, si bien son un poco más complejos de instalar, son más flexibles que los de la arquitectura stand </a:t>
            </a:r>
            <a:r>
              <a:rPr lang="es-ES" sz="2100" dirty="0" err="1"/>
              <a:t>alone</a:t>
            </a:r>
            <a:r>
              <a:rPr lang="es-ES" sz="2100" dirty="0"/>
              <a:t> porque permiten tener varios usuarios simultáneos e incluso algunos de ellos pueden acceder desde cualquier lugar físico remoto mientras que estén en la misma red lógica.</a:t>
            </a:r>
            <a:endParaRPr lang="es-GT" sz="21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Arquitectura Cliente-Servidor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39</a:t>
            </a:fld>
            <a:endParaRPr lang="es-ES" noProof="0" dirty="0"/>
          </a:p>
        </p:txBody>
      </p:sp>
      <p:pic>
        <p:nvPicPr>
          <p:cNvPr id="3" name="Imagen 2">
            <a:extLst>
              <a:ext uri="{FF2B5EF4-FFF2-40B4-BE49-F238E27FC236}">
                <a16:creationId xmlns:a16="http://schemas.microsoft.com/office/drawing/2014/main" id="{116A4933-8BB9-4E8D-AEBC-A3FCEE88A8B0}"/>
              </a:ext>
            </a:extLst>
          </p:cNvPr>
          <p:cNvPicPr>
            <a:picLocks noChangeAspect="1"/>
          </p:cNvPicPr>
          <p:nvPr/>
        </p:nvPicPr>
        <p:blipFill>
          <a:blip r:embed="rId2"/>
          <a:stretch>
            <a:fillRect/>
          </a:stretch>
        </p:blipFill>
        <p:spPr>
          <a:xfrm>
            <a:off x="8310600" y="3429000"/>
            <a:ext cx="3283800" cy="2204754"/>
          </a:xfrm>
          <a:prstGeom prst="rect">
            <a:avLst/>
          </a:prstGeom>
        </p:spPr>
      </p:pic>
    </p:spTree>
    <p:extLst>
      <p:ext uri="{BB962C8B-B14F-4D97-AF65-F5344CB8AC3E}">
        <p14:creationId xmlns:p14="http://schemas.microsoft.com/office/powerpoint/2010/main" val="213551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B093475-214B-4D71-BAD2-B02BE3DB8BAF}"/>
              </a:ext>
            </a:extLst>
          </p:cNvPr>
          <p:cNvSpPr>
            <a:spLocks noGrp="1"/>
          </p:cNvSpPr>
          <p:nvPr>
            <p:ph idx="1"/>
          </p:nvPr>
        </p:nvSpPr>
        <p:spPr/>
        <p:txBody>
          <a:bodyPr/>
          <a:lstStyle/>
          <a:p>
            <a:pPr marL="0" indent="0">
              <a:buNone/>
            </a:pPr>
            <a:r>
              <a:rPr lang="es-ES" sz="2400" dirty="0"/>
              <a:t>Al contrario que el enfoque procedimental que se basa en la interrogante ¿qué hace este programa?, el enfoque orientado a objetos responde a otro interrogante ¿qué objetos del mundo real puede modelar?</a:t>
            </a:r>
          </a:p>
          <a:p>
            <a:pPr marL="0" indent="0">
              <a:buNone/>
            </a:pPr>
            <a:r>
              <a:rPr lang="es-ES" sz="2400" dirty="0"/>
              <a:t>La POO (Programación Orientada a Objetos) se basa en el hecho de que se debe dividir el programa, no en tareas, sino en modelos de objetos físicos o simulados. Aunque esta idea parece abstracta a primera vista, se vuelve más clara cuando se consideran objetos físicos en términos de sus clases, componentes, propiedades y comportamiento, y sus objetos instanciados o creados de las clases.</a:t>
            </a:r>
          </a:p>
          <a:p>
            <a:pPr marL="0" indent="0">
              <a:buNone/>
            </a:pPr>
            <a:r>
              <a:rPr lang="es-ES" sz="2400" dirty="0"/>
              <a:t>Si se escribe un programa de computadora en un lenguaje orientado a objetos, se está creando, en su computadora, un modelo de alguna parte del mundo. Las partes que el modelo construye son los objetos que aparecen en el dominio del problema. Estos objetos deben ser representados en el modelo que se está creando en la computadora.</a:t>
            </a:r>
          </a:p>
          <a:p>
            <a:pPr marL="0" indent="0">
              <a:buNone/>
            </a:pPr>
            <a:r>
              <a:rPr lang="es-ES" sz="2400" dirty="0"/>
              <a:t>Los objetos se pueden agrupar en categorías, y una clase describe —de un modo abstracto— todos los objetos de un tipo o categoría determinada.</a:t>
            </a:r>
          </a:p>
          <a:p>
            <a:pPr marL="0" indent="0">
              <a:buNone/>
            </a:pPr>
            <a:endParaRPr lang="es-ES" sz="2400" dirty="0"/>
          </a:p>
          <a:p>
            <a:pPr marL="0" indent="0">
              <a:buNone/>
            </a:pPr>
            <a:endParaRPr lang="es-ES" dirty="0"/>
          </a:p>
        </p:txBody>
      </p:sp>
      <p:sp>
        <p:nvSpPr>
          <p:cNvPr id="3" name="Título 2">
            <a:extLst>
              <a:ext uri="{FF2B5EF4-FFF2-40B4-BE49-F238E27FC236}">
                <a16:creationId xmlns:a16="http://schemas.microsoft.com/office/drawing/2014/main" id="{24857AB3-FC07-41FC-9995-B51E02405428}"/>
              </a:ext>
            </a:extLst>
          </p:cNvPr>
          <p:cNvSpPr>
            <a:spLocks noGrp="1"/>
          </p:cNvSpPr>
          <p:nvPr>
            <p:ph type="title"/>
          </p:nvPr>
        </p:nvSpPr>
        <p:spPr/>
        <p:txBody>
          <a:bodyPr/>
          <a:lstStyle/>
          <a:p>
            <a:r>
              <a:rPr lang="es-ES" b="1" dirty="0"/>
              <a:t>Programación Orientada a Objetos</a:t>
            </a:r>
            <a:endParaRPr lang="es-ES" dirty="0"/>
          </a:p>
        </p:txBody>
      </p:sp>
      <p:sp>
        <p:nvSpPr>
          <p:cNvPr id="4" name="Marcador de número de diapositiva 3">
            <a:extLst>
              <a:ext uri="{FF2B5EF4-FFF2-40B4-BE49-F238E27FC236}">
                <a16:creationId xmlns:a16="http://schemas.microsoft.com/office/drawing/2014/main" id="{1B1BFBC0-36BD-46C9-956E-3E4C773A3B4F}"/>
              </a:ext>
            </a:extLst>
          </p:cNvPr>
          <p:cNvSpPr>
            <a:spLocks noGrp="1"/>
          </p:cNvSpPr>
          <p:nvPr>
            <p:ph type="sldNum" sz="quarter" idx="14"/>
          </p:nvPr>
        </p:nvSpPr>
        <p:spPr/>
        <p:txBody>
          <a:bodyPr/>
          <a:lstStyle/>
          <a:p>
            <a:pPr rtl="0"/>
            <a:fld id="{058DB212-BFA2-403F-85EF-DFD3FF6D973A}" type="slidenum">
              <a:rPr lang="es-ES" noProof="0" smtClean="0"/>
              <a:pPr rtl="0"/>
              <a:t>4</a:t>
            </a:fld>
            <a:endParaRPr lang="es-ES" noProof="0" dirty="0"/>
          </a:p>
        </p:txBody>
      </p:sp>
    </p:spTree>
    <p:extLst>
      <p:ext uri="{BB962C8B-B14F-4D97-AF65-F5344CB8AC3E}">
        <p14:creationId xmlns:p14="http://schemas.microsoft.com/office/powerpoint/2010/main" val="1606069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p:txBody>
          <a:bodyPr/>
          <a:lstStyle/>
          <a:p>
            <a:pPr marL="0" indent="0" algn="just">
              <a:buNone/>
            </a:pPr>
            <a:r>
              <a:rPr lang="es-ES" sz="2400" dirty="0"/>
              <a:t>Es un modelo de desarrollo software en el que el objetivo primordial es la separación (desacoplamiento) de las partes que componen un sistema: lógica de negocios, capa de presentación y capa de datos. La ventaja principal de este estilo es que el desarrollo se puede llevar a cabo en varios niveles y, en caso de que sobrevenga algún cambio, solo afectará al nivel requerido sin tener que revisar entre el código fuente de otros módulos, dado que se habrá reducido el Acoplamiento informático hasta una interfaz de paso de mensajes.</a:t>
            </a:r>
          </a:p>
          <a:p>
            <a:pPr marL="0" indent="0" algn="just">
              <a:buNone/>
            </a:pPr>
            <a:r>
              <a:rPr lang="es-ES" sz="2400" dirty="0"/>
              <a:t>Capas</a:t>
            </a:r>
          </a:p>
          <a:p>
            <a:pPr lvl="1" algn="just"/>
            <a:r>
              <a:rPr lang="es-ES" sz="2000" dirty="0"/>
              <a:t>Capa de presentación: la que ve el usuario (también se la denomina «capa de usuario»), presenta el sistema al usuario, le comunica la información y captura la información del usuario en un mínimo de proceso (realiza un filtrado previo para comprobar que no hay errores de formato). También es conocida como interfaz gráfica y debe tener la característica de ser «amigable» (entendible y fácil de usar) para el usuario. Esta capa se comunica únicamente con la capa de negocio.</a:t>
            </a:r>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Arquitectura de N-Capas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40</a:t>
            </a:fld>
            <a:endParaRPr lang="es-ES" noProof="0" dirty="0"/>
          </a:p>
        </p:txBody>
      </p:sp>
    </p:spTree>
    <p:extLst>
      <p:ext uri="{BB962C8B-B14F-4D97-AF65-F5344CB8AC3E}">
        <p14:creationId xmlns:p14="http://schemas.microsoft.com/office/powerpoint/2010/main" val="1316241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a:xfrm>
            <a:off x="360000" y="1080000"/>
            <a:ext cx="7695980" cy="5040000"/>
          </a:xfrm>
        </p:spPr>
        <p:txBody>
          <a:bodyPr/>
          <a:lstStyle/>
          <a:p>
            <a:pPr lvl="1" algn="just"/>
            <a:r>
              <a:rPr lang="es-ES" sz="2000" dirty="0"/>
              <a:t>Capa de negocio: es donde residen los programas que se ejecutan, se reciben las peticiones del usuario y se envían las respuestas tras el proceso. Se denomina capa de negocio (e incluso de lógica del negocio) porque es aquí donde se establecen todas las reglas que deben cumplirse. Esta capa se comunica con la capa de presentación, para recibir las solicitudes y presentar los resultados, y con la capa de datos, para solicitar al gestor de base de datos almacenar o recuperar datos de él. También se consideran aquí los programas de aplicación.</a:t>
            </a:r>
          </a:p>
          <a:p>
            <a:pPr lvl="1" algn="just"/>
            <a:r>
              <a:rPr lang="es-ES" sz="2000" dirty="0"/>
              <a:t>Capa de datos: es donde residen los datos y es la encargada de acceder a los mismos. Está formada por uno o más gestores de bases de datos que realizan todo el almacenamiento de datos, reciben solicitudes de almacenamiento o recuperación de información desde la capa de negocio.</a:t>
            </a:r>
            <a:endParaRPr lang="es-GT" sz="2000" dirty="0"/>
          </a:p>
          <a:p>
            <a:pPr marL="0" indent="0" algn="just">
              <a:buNone/>
            </a:pPr>
            <a:endParaRPr lang="es-ES" sz="1900" dirty="0"/>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Arquitectura de N-Capas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41</a:t>
            </a:fld>
            <a:endParaRPr lang="es-ES" noProof="0" dirty="0"/>
          </a:p>
        </p:txBody>
      </p:sp>
      <p:pic>
        <p:nvPicPr>
          <p:cNvPr id="1026" name="Picture 2" descr="5. Arquitectura en capas | ANÁLISIS DE SISTEMAS">
            <a:extLst>
              <a:ext uri="{FF2B5EF4-FFF2-40B4-BE49-F238E27FC236}">
                <a16:creationId xmlns:a16="http://schemas.microsoft.com/office/drawing/2014/main" id="{8035F941-6C26-45BB-96A1-B16DB6F5E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739" y="1080000"/>
            <a:ext cx="3785914" cy="529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920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Arquitectura de N-Capas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42</a:t>
            </a:fld>
            <a:endParaRPr lang="es-ES" noProof="0" dirty="0"/>
          </a:p>
        </p:txBody>
      </p:sp>
      <p:pic>
        <p:nvPicPr>
          <p:cNvPr id="2050" name="Picture 2" descr="Ejemplo de arquitectura en capas / Layered Architecture Example (Framework  4.0) |">
            <a:extLst>
              <a:ext uri="{FF2B5EF4-FFF2-40B4-BE49-F238E27FC236}">
                <a16:creationId xmlns:a16="http://schemas.microsoft.com/office/drawing/2014/main" id="{52062E09-E38F-40C3-AE51-BD925807553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t="11881" r="-6"/>
          <a:stretch/>
        </p:blipFill>
        <p:spPr bwMode="auto">
          <a:xfrm>
            <a:off x="1798983" y="894230"/>
            <a:ext cx="8594034" cy="560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0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11AE0681-7CE5-41F3-8865-3C8D26F87593}"/>
              </a:ext>
            </a:extLst>
          </p:cNvPr>
          <p:cNvSpPr>
            <a:spLocks noGrp="1"/>
          </p:cNvSpPr>
          <p:nvPr>
            <p:ph idx="1"/>
          </p:nvPr>
        </p:nvSpPr>
        <p:spPr>
          <a:xfrm>
            <a:off x="360000" y="1080000"/>
            <a:ext cx="6696155" cy="5040000"/>
          </a:xfrm>
        </p:spPr>
        <p:txBody>
          <a:bodyPr/>
          <a:lstStyle/>
          <a:p>
            <a:pPr marL="0" indent="0" algn="just">
              <a:buNone/>
            </a:pPr>
            <a:r>
              <a:rPr lang="es-ES" sz="2400" dirty="0"/>
              <a:t>La arquitectura de nube constituye la forma en la que se integran las distintas tecnologías para crear las nubes, es decir, los entornos de TI que extraen, agrupan y comparten los recursos escalables en una red. Define cómo se conectan todos los elementos y las funciones que se necesitan para diseñar una nube y obtener una plataforma en línea en la que se puedan ejecutar las aplicaciones.</a:t>
            </a:r>
          </a:p>
          <a:p>
            <a:pPr marL="0" indent="0" algn="just">
              <a:buNone/>
            </a:pPr>
            <a:r>
              <a:rPr lang="es-GT" sz="2400" dirty="0"/>
              <a:t>Este modelo permite el acceso a la red bajo demanda a un conjunto compartido de recursos informáticos configuradas (redes, servidores, almacenamiento, aplicaciones y servicios), que pueden ser rápidamente aprovisionados y liberados con un esfuerzo de gestión mínimos o interacción con el proveedor de servicios.</a:t>
            </a:r>
          </a:p>
        </p:txBody>
      </p:sp>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Arquitectura Cloud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43</a:t>
            </a:fld>
            <a:endParaRPr lang="es-ES" noProof="0" dirty="0"/>
          </a:p>
        </p:txBody>
      </p:sp>
      <p:pic>
        <p:nvPicPr>
          <p:cNvPr id="3" name="Imagen 2">
            <a:extLst>
              <a:ext uri="{FF2B5EF4-FFF2-40B4-BE49-F238E27FC236}">
                <a16:creationId xmlns:a16="http://schemas.microsoft.com/office/drawing/2014/main" id="{1B8B807C-666C-4EC3-9F08-38F9C73F395B}"/>
              </a:ext>
            </a:extLst>
          </p:cNvPr>
          <p:cNvPicPr>
            <a:picLocks noChangeAspect="1"/>
          </p:cNvPicPr>
          <p:nvPr/>
        </p:nvPicPr>
        <p:blipFill>
          <a:blip r:embed="rId2"/>
          <a:stretch>
            <a:fillRect/>
          </a:stretch>
        </p:blipFill>
        <p:spPr>
          <a:xfrm>
            <a:off x="7269573" y="1505882"/>
            <a:ext cx="4623627" cy="4188235"/>
          </a:xfrm>
          <a:prstGeom prst="rect">
            <a:avLst/>
          </a:prstGeom>
        </p:spPr>
      </p:pic>
    </p:spTree>
    <p:extLst>
      <p:ext uri="{BB962C8B-B14F-4D97-AF65-F5344CB8AC3E}">
        <p14:creationId xmlns:p14="http://schemas.microsoft.com/office/powerpoint/2010/main" val="398082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BBF11-2E32-4940-B3B6-6B5DB05133D9}"/>
              </a:ext>
            </a:extLst>
          </p:cNvPr>
          <p:cNvSpPr>
            <a:spLocks noGrp="1"/>
          </p:cNvSpPr>
          <p:nvPr>
            <p:ph type="title"/>
          </p:nvPr>
        </p:nvSpPr>
        <p:spPr/>
        <p:txBody>
          <a:bodyPr/>
          <a:lstStyle/>
          <a:p>
            <a:r>
              <a:rPr lang="es-ES" dirty="0"/>
              <a:t>Arquitectura Cloud			</a:t>
            </a:r>
            <a:endParaRPr lang="es-GT" dirty="0"/>
          </a:p>
        </p:txBody>
      </p:sp>
      <p:sp>
        <p:nvSpPr>
          <p:cNvPr id="5" name="Marcador de número de diapositiva 4">
            <a:extLst>
              <a:ext uri="{FF2B5EF4-FFF2-40B4-BE49-F238E27FC236}">
                <a16:creationId xmlns:a16="http://schemas.microsoft.com/office/drawing/2014/main" id="{D744AA71-81BE-459E-A33F-880B043EADB6}"/>
              </a:ext>
            </a:extLst>
          </p:cNvPr>
          <p:cNvSpPr>
            <a:spLocks noGrp="1"/>
          </p:cNvSpPr>
          <p:nvPr>
            <p:ph type="sldNum" sz="quarter" idx="14"/>
          </p:nvPr>
        </p:nvSpPr>
        <p:spPr/>
        <p:txBody>
          <a:bodyPr/>
          <a:lstStyle/>
          <a:p>
            <a:pPr rtl="0"/>
            <a:fld id="{058DB212-BFA2-403F-85EF-DFD3FF6D973A}" type="slidenum">
              <a:rPr lang="es-ES" noProof="0" smtClean="0"/>
              <a:pPr rtl="0"/>
              <a:t>44</a:t>
            </a:fld>
            <a:endParaRPr lang="es-ES" noProof="0" dirty="0"/>
          </a:p>
        </p:txBody>
      </p:sp>
      <p:pic>
        <p:nvPicPr>
          <p:cNvPr id="6" name="Marcador de contenido 4">
            <a:extLst>
              <a:ext uri="{FF2B5EF4-FFF2-40B4-BE49-F238E27FC236}">
                <a16:creationId xmlns:a16="http://schemas.microsoft.com/office/drawing/2014/main" id="{5FF05B52-683F-412C-BA8A-AA81DA4B6184}"/>
              </a:ext>
            </a:extLst>
          </p:cNvPr>
          <p:cNvPicPr>
            <a:picLocks noGrp="1" noChangeAspect="1"/>
          </p:cNvPicPr>
          <p:nvPr>
            <p:ph idx="1"/>
          </p:nvPr>
        </p:nvPicPr>
        <p:blipFill>
          <a:blip r:embed="rId2"/>
          <a:stretch>
            <a:fillRect/>
          </a:stretch>
        </p:blipFill>
        <p:spPr>
          <a:xfrm>
            <a:off x="360000" y="900000"/>
            <a:ext cx="11472000" cy="5685995"/>
          </a:xfrm>
        </p:spPr>
      </p:pic>
    </p:spTree>
    <p:extLst>
      <p:ext uri="{BB962C8B-B14F-4D97-AF65-F5344CB8AC3E}">
        <p14:creationId xmlns:p14="http://schemas.microsoft.com/office/powerpoint/2010/main" val="4245978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867C2E2-450E-4E51-99D5-2ABFBD4A81CE}"/>
              </a:ext>
            </a:extLst>
          </p:cNvPr>
          <p:cNvSpPr>
            <a:spLocks noGrp="1"/>
          </p:cNvSpPr>
          <p:nvPr>
            <p:ph idx="1"/>
          </p:nvPr>
        </p:nvSpPr>
        <p:spPr/>
        <p:txBody>
          <a:bodyPr/>
          <a:lstStyle/>
          <a:p>
            <a:pPr marL="0" indent="0">
              <a:buNone/>
            </a:pPr>
            <a:r>
              <a:rPr lang="es-ES" sz="2400" dirty="0"/>
              <a:t>Representa la distribución física (estática) de los componentes software en los distintos nodos físicos de la red. Suele utilizarse junto con el diagrama de componentes de forma que, juntos, dan una visión general de como estará desplegado el sistema de información. El diagrama de componentes muestra que componentes existen y como se relacionan mientras que el diagrama de despliegue es utilizado para ver como se sitúan estos componentes lógicos en los distintos nodos físicos.</a:t>
            </a:r>
          </a:p>
          <a:p>
            <a:pPr marL="0" indent="0">
              <a:buNone/>
            </a:pPr>
            <a:r>
              <a:rPr lang="es-ES" sz="2400" dirty="0"/>
              <a:t>Sus principales características son las siguientes:</a:t>
            </a:r>
          </a:p>
          <a:p>
            <a:pPr lvl="1"/>
            <a:r>
              <a:rPr lang="es-ES" sz="2000" dirty="0"/>
              <a:t>Permite identificar los nodos en los que trabajará o utilizarán el sistema de información, identificando a su vez agentes externos e internos que interactúen con el sistema.</a:t>
            </a:r>
          </a:p>
          <a:p>
            <a:pPr lvl="1"/>
            <a:r>
              <a:rPr lang="es-ES" sz="2000" dirty="0"/>
              <a:t>Permite representar de forma clara la arquitectura física de la red, así como la distribución del componente software.</a:t>
            </a:r>
          </a:p>
          <a:p>
            <a:pPr lvl="1"/>
            <a:r>
              <a:rPr lang="es-ES" sz="2000" dirty="0"/>
              <a:t>Lo más normal es utilizarlo para dar una visión global, pero es posible utilizarlo para representar partes específicas de la implementación.</a:t>
            </a:r>
          </a:p>
        </p:txBody>
      </p:sp>
      <p:sp>
        <p:nvSpPr>
          <p:cNvPr id="3" name="Título 2">
            <a:extLst>
              <a:ext uri="{FF2B5EF4-FFF2-40B4-BE49-F238E27FC236}">
                <a16:creationId xmlns:a16="http://schemas.microsoft.com/office/drawing/2014/main" id="{F962EF7F-E200-4C4A-86AD-FF055A79BBC2}"/>
              </a:ext>
            </a:extLst>
          </p:cNvPr>
          <p:cNvSpPr>
            <a:spLocks noGrp="1"/>
          </p:cNvSpPr>
          <p:nvPr>
            <p:ph type="title"/>
          </p:nvPr>
        </p:nvSpPr>
        <p:spPr/>
        <p:txBody>
          <a:bodyPr/>
          <a:lstStyle/>
          <a:p>
            <a:r>
              <a:rPr lang="es-ES" dirty="0"/>
              <a:t>Diagramas de Despliegue</a:t>
            </a:r>
          </a:p>
        </p:txBody>
      </p:sp>
      <p:sp>
        <p:nvSpPr>
          <p:cNvPr id="4" name="Marcador de número de diapositiva 3">
            <a:extLst>
              <a:ext uri="{FF2B5EF4-FFF2-40B4-BE49-F238E27FC236}">
                <a16:creationId xmlns:a16="http://schemas.microsoft.com/office/drawing/2014/main" id="{D0A57942-0D7B-4B43-8AA9-B5E0DAB72315}"/>
              </a:ext>
            </a:extLst>
          </p:cNvPr>
          <p:cNvSpPr>
            <a:spLocks noGrp="1"/>
          </p:cNvSpPr>
          <p:nvPr>
            <p:ph type="sldNum" sz="quarter" idx="14"/>
          </p:nvPr>
        </p:nvSpPr>
        <p:spPr/>
        <p:txBody>
          <a:bodyPr/>
          <a:lstStyle/>
          <a:p>
            <a:pPr rtl="0"/>
            <a:fld id="{058DB212-BFA2-403F-85EF-DFD3FF6D973A}" type="slidenum">
              <a:rPr lang="es-ES" noProof="0" smtClean="0"/>
              <a:pPr rtl="0"/>
              <a:t>45</a:t>
            </a:fld>
            <a:endParaRPr lang="es-ES" noProof="0" dirty="0"/>
          </a:p>
        </p:txBody>
      </p:sp>
    </p:spTree>
    <p:extLst>
      <p:ext uri="{BB962C8B-B14F-4D97-AF65-F5344CB8AC3E}">
        <p14:creationId xmlns:p14="http://schemas.microsoft.com/office/powerpoint/2010/main" val="3526012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867C2E2-450E-4E51-99D5-2ABFBD4A81CE}"/>
              </a:ext>
            </a:extLst>
          </p:cNvPr>
          <p:cNvSpPr>
            <a:spLocks noGrp="1"/>
          </p:cNvSpPr>
          <p:nvPr>
            <p:ph idx="1"/>
          </p:nvPr>
        </p:nvSpPr>
        <p:spPr/>
        <p:txBody>
          <a:bodyPr/>
          <a:lstStyle/>
          <a:p>
            <a:pPr marL="0" indent="0">
              <a:buNone/>
            </a:pPr>
            <a:r>
              <a:rPr lang="es-ES" sz="2400" dirty="0"/>
              <a:t>El diagrama de componentes utiliza, principalmente, dos tipos de elementos: Nodos y conexiones.</a:t>
            </a:r>
          </a:p>
          <a:p>
            <a:pPr marL="0" indent="0">
              <a:buNone/>
            </a:pPr>
            <a:r>
              <a:rPr lang="es-ES" sz="2400" b="1" dirty="0"/>
              <a:t>Nodos</a:t>
            </a:r>
          </a:p>
          <a:p>
            <a:pPr marL="0" indent="0">
              <a:spcBef>
                <a:spcPts val="0"/>
              </a:spcBef>
              <a:buNone/>
            </a:pPr>
            <a:r>
              <a:rPr lang="es-ES" sz="2400" dirty="0"/>
              <a:t>Los nodos se definen como elementos utilizados para representar un elemento físico que interactúa de alguna manera con el sistema o bien forma parte del mismo.</a:t>
            </a:r>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r>
              <a:rPr lang="es-ES" sz="2400" dirty="0"/>
              <a:t>Algunos ejemplos de nodos podrían ser los siguientes: Servidor web, Servidor DNS, Servidor de Aplicaciones, PC Usuario, Base de datos, etc.</a:t>
            </a:r>
          </a:p>
        </p:txBody>
      </p:sp>
      <p:sp>
        <p:nvSpPr>
          <p:cNvPr id="3" name="Título 2">
            <a:extLst>
              <a:ext uri="{FF2B5EF4-FFF2-40B4-BE49-F238E27FC236}">
                <a16:creationId xmlns:a16="http://schemas.microsoft.com/office/drawing/2014/main" id="{F962EF7F-E200-4C4A-86AD-FF055A79BBC2}"/>
              </a:ext>
            </a:extLst>
          </p:cNvPr>
          <p:cNvSpPr>
            <a:spLocks noGrp="1"/>
          </p:cNvSpPr>
          <p:nvPr>
            <p:ph type="title"/>
          </p:nvPr>
        </p:nvSpPr>
        <p:spPr/>
        <p:txBody>
          <a:bodyPr/>
          <a:lstStyle/>
          <a:p>
            <a:r>
              <a:rPr lang="es-ES" dirty="0"/>
              <a:t>Diagramas de Despliegue</a:t>
            </a:r>
          </a:p>
        </p:txBody>
      </p:sp>
      <p:sp>
        <p:nvSpPr>
          <p:cNvPr id="4" name="Marcador de número de diapositiva 3">
            <a:extLst>
              <a:ext uri="{FF2B5EF4-FFF2-40B4-BE49-F238E27FC236}">
                <a16:creationId xmlns:a16="http://schemas.microsoft.com/office/drawing/2014/main" id="{D0A57942-0D7B-4B43-8AA9-B5E0DAB72315}"/>
              </a:ext>
            </a:extLst>
          </p:cNvPr>
          <p:cNvSpPr>
            <a:spLocks noGrp="1"/>
          </p:cNvSpPr>
          <p:nvPr>
            <p:ph type="sldNum" sz="quarter" idx="14"/>
          </p:nvPr>
        </p:nvSpPr>
        <p:spPr/>
        <p:txBody>
          <a:bodyPr/>
          <a:lstStyle/>
          <a:p>
            <a:pPr rtl="0"/>
            <a:fld id="{058DB212-BFA2-403F-85EF-DFD3FF6D973A}" type="slidenum">
              <a:rPr lang="es-ES" noProof="0" smtClean="0"/>
              <a:pPr rtl="0"/>
              <a:t>46</a:t>
            </a:fld>
            <a:endParaRPr lang="es-ES" noProof="0" dirty="0"/>
          </a:p>
        </p:txBody>
      </p:sp>
      <p:pic>
        <p:nvPicPr>
          <p:cNvPr id="5" name="Imagen 4">
            <a:extLst>
              <a:ext uri="{FF2B5EF4-FFF2-40B4-BE49-F238E27FC236}">
                <a16:creationId xmlns:a16="http://schemas.microsoft.com/office/drawing/2014/main" id="{5E97B124-1DBA-4FBD-9ECF-4B2DE690CDEF}"/>
              </a:ext>
            </a:extLst>
          </p:cNvPr>
          <p:cNvPicPr>
            <a:picLocks noChangeAspect="1"/>
          </p:cNvPicPr>
          <p:nvPr/>
        </p:nvPicPr>
        <p:blipFill>
          <a:blip r:embed="rId2"/>
          <a:stretch>
            <a:fillRect/>
          </a:stretch>
        </p:blipFill>
        <p:spPr>
          <a:xfrm>
            <a:off x="5043376" y="3028727"/>
            <a:ext cx="2105247" cy="1605251"/>
          </a:xfrm>
          <a:prstGeom prst="rect">
            <a:avLst/>
          </a:prstGeom>
        </p:spPr>
      </p:pic>
    </p:spTree>
    <p:extLst>
      <p:ext uri="{BB962C8B-B14F-4D97-AF65-F5344CB8AC3E}">
        <p14:creationId xmlns:p14="http://schemas.microsoft.com/office/powerpoint/2010/main" val="3382563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867C2E2-450E-4E51-99D5-2ABFBD4A81CE}"/>
              </a:ext>
            </a:extLst>
          </p:cNvPr>
          <p:cNvSpPr>
            <a:spLocks noGrp="1"/>
          </p:cNvSpPr>
          <p:nvPr>
            <p:ph idx="1"/>
          </p:nvPr>
        </p:nvSpPr>
        <p:spPr/>
        <p:txBody>
          <a:bodyPr/>
          <a:lstStyle/>
          <a:p>
            <a:pPr marL="0" indent="0">
              <a:buNone/>
            </a:pPr>
            <a:r>
              <a:rPr lang="es-ES" sz="2400" dirty="0"/>
              <a:t>Un nodo a su vez puede tener nodos incluidos en su interior, dando a conocer que son sistemas separados incluidos dentro del mismo nodo físico. De esta forma se compondrían los nodos compuestos.</a:t>
            </a:r>
          </a:p>
          <a:p>
            <a:pPr marL="0" indent="0">
              <a:buNone/>
            </a:pPr>
            <a:r>
              <a:rPr lang="es-ES" sz="2400" dirty="0"/>
              <a:t>Por ejemplo, un nodo llamado Servidor de base de datos podría tener en su interior dos bases de datos separadas de sistemas de información distintos. Podría ser representado de la siguiente forma:</a:t>
            </a:r>
          </a:p>
        </p:txBody>
      </p:sp>
      <p:sp>
        <p:nvSpPr>
          <p:cNvPr id="3" name="Título 2">
            <a:extLst>
              <a:ext uri="{FF2B5EF4-FFF2-40B4-BE49-F238E27FC236}">
                <a16:creationId xmlns:a16="http://schemas.microsoft.com/office/drawing/2014/main" id="{F962EF7F-E200-4C4A-86AD-FF055A79BBC2}"/>
              </a:ext>
            </a:extLst>
          </p:cNvPr>
          <p:cNvSpPr>
            <a:spLocks noGrp="1"/>
          </p:cNvSpPr>
          <p:nvPr>
            <p:ph type="title"/>
          </p:nvPr>
        </p:nvSpPr>
        <p:spPr/>
        <p:txBody>
          <a:bodyPr/>
          <a:lstStyle/>
          <a:p>
            <a:r>
              <a:rPr lang="es-ES" dirty="0"/>
              <a:t>Diagramas de Despliegue</a:t>
            </a:r>
          </a:p>
        </p:txBody>
      </p:sp>
      <p:sp>
        <p:nvSpPr>
          <p:cNvPr id="4" name="Marcador de número de diapositiva 3">
            <a:extLst>
              <a:ext uri="{FF2B5EF4-FFF2-40B4-BE49-F238E27FC236}">
                <a16:creationId xmlns:a16="http://schemas.microsoft.com/office/drawing/2014/main" id="{D0A57942-0D7B-4B43-8AA9-B5E0DAB72315}"/>
              </a:ext>
            </a:extLst>
          </p:cNvPr>
          <p:cNvSpPr>
            <a:spLocks noGrp="1"/>
          </p:cNvSpPr>
          <p:nvPr>
            <p:ph type="sldNum" sz="quarter" idx="14"/>
          </p:nvPr>
        </p:nvSpPr>
        <p:spPr/>
        <p:txBody>
          <a:bodyPr/>
          <a:lstStyle/>
          <a:p>
            <a:pPr rtl="0"/>
            <a:fld id="{058DB212-BFA2-403F-85EF-DFD3FF6D973A}" type="slidenum">
              <a:rPr lang="es-ES" noProof="0" smtClean="0"/>
              <a:pPr rtl="0"/>
              <a:t>47</a:t>
            </a:fld>
            <a:endParaRPr lang="es-ES" noProof="0" dirty="0"/>
          </a:p>
        </p:txBody>
      </p:sp>
      <p:pic>
        <p:nvPicPr>
          <p:cNvPr id="6" name="Imagen 5">
            <a:extLst>
              <a:ext uri="{FF2B5EF4-FFF2-40B4-BE49-F238E27FC236}">
                <a16:creationId xmlns:a16="http://schemas.microsoft.com/office/drawing/2014/main" id="{C1D6C88D-E142-4C39-A89E-F51C74B839C1}"/>
              </a:ext>
            </a:extLst>
          </p:cNvPr>
          <p:cNvPicPr>
            <a:picLocks noChangeAspect="1"/>
          </p:cNvPicPr>
          <p:nvPr/>
        </p:nvPicPr>
        <p:blipFill>
          <a:blip r:embed="rId2"/>
          <a:stretch>
            <a:fillRect/>
          </a:stretch>
        </p:blipFill>
        <p:spPr>
          <a:xfrm>
            <a:off x="3776813" y="3327548"/>
            <a:ext cx="4638374" cy="1701652"/>
          </a:xfrm>
          <a:prstGeom prst="rect">
            <a:avLst/>
          </a:prstGeom>
        </p:spPr>
      </p:pic>
    </p:spTree>
    <p:extLst>
      <p:ext uri="{BB962C8B-B14F-4D97-AF65-F5344CB8AC3E}">
        <p14:creationId xmlns:p14="http://schemas.microsoft.com/office/powerpoint/2010/main" val="116943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867C2E2-450E-4E51-99D5-2ABFBD4A81CE}"/>
              </a:ext>
            </a:extLst>
          </p:cNvPr>
          <p:cNvSpPr>
            <a:spLocks noGrp="1"/>
          </p:cNvSpPr>
          <p:nvPr>
            <p:ph idx="1"/>
          </p:nvPr>
        </p:nvSpPr>
        <p:spPr/>
        <p:txBody>
          <a:bodyPr/>
          <a:lstStyle/>
          <a:p>
            <a:pPr marL="0" indent="0">
              <a:buNone/>
            </a:pPr>
            <a:r>
              <a:rPr lang="es-ES" sz="2400" b="1" dirty="0"/>
              <a:t>Conexión</a:t>
            </a:r>
          </a:p>
          <a:p>
            <a:pPr marL="0" indent="0">
              <a:spcBef>
                <a:spcPts val="0"/>
              </a:spcBef>
              <a:buNone/>
            </a:pPr>
            <a:r>
              <a:rPr lang="es-ES" sz="2400" dirty="0"/>
              <a:t>La conexión representa una asociación entre dos nodos, a través de la cual estos nodos son capaces de transmitir información en forma de mensajes o señales.</a:t>
            </a:r>
          </a:p>
          <a:p>
            <a:pPr marL="0" indent="0">
              <a:buNone/>
            </a:pPr>
            <a:endParaRPr lang="es-ES" sz="2400" dirty="0"/>
          </a:p>
          <a:p>
            <a:pPr marL="0" indent="0">
              <a:buNone/>
            </a:pPr>
            <a:endParaRPr lang="es-ES" sz="2400" dirty="0"/>
          </a:p>
          <a:p>
            <a:pPr marL="0" indent="0">
              <a:buNone/>
            </a:pPr>
            <a:endParaRPr lang="es-ES" sz="2400" dirty="0"/>
          </a:p>
          <a:p>
            <a:pPr marL="0" indent="0">
              <a:buNone/>
            </a:pPr>
            <a:r>
              <a:rPr lang="es-ES" sz="2400" dirty="0"/>
              <a:t>Es común incluir en las conexiones una etiqueta que represente a través de que medio se realiza la conexión. Por ejemplo: Internet, WAN</a:t>
            </a:r>
          </a:p>
          <a:p>
            <a:pPr marL="0" indent="0">
              <a:buNone/>
            </a:pPr>
            <a:endParaRPr lang="es-ES" sz="2400" dirty="0"/>
          </a:p>
        </p:txBody>
      </p:sp>
      <p:sp>
        <p:nvSpPr>
          <p:cNvPr id="3" name="Título 2">
            <a:extLst>
              <a:ext uri="{FF2B5EF4-FFF2-40B4-BE49-F238E27FC236}">
                <a16:creationId xmlns:a16="http://schemas.microsoft.com/office/drawing/2014/main" id="{F962EF7F-E200-4C4A-86AD-FF055A79BBC2}"/>
              </a:ext>
            </a:extLst>
          </p:cNvPr>
          <p:cNvSpPr>
            <a:spLocks noGrp="1"/>
          </p:cNvSpPr>
          <p:nvPr>
            <p:ph type="title"/>
          </p:nvPr>
        </p:nvSpPr>
        <p:spPr/>
        <p:txBody>
          <a:bodyPr/>
          <a:lstStyle/>
          <a:p>
            <a:r>
              <a:rPr lang="es-ES" dirty="0"/>
              <a:t>Diagramas de Despliegue</a:t>
            </a:r>
          </a:p>
        </p:txBody>
      </p:sp>
      <p:sp>
        <p:nvSpPr>
          <p:cNvPr id="4" name="Marcador de número de diapositiva 3">
            <a:extLst>
              <a:ext uri="{FF2B5EF4-FFF2-40B4-BE49-F238E27FC236}">
                <a16:creationId xmlns:a16="http://schemas.microsoft.com/office/drawing/2014/main" id="{D0A57942-0D7B-4B43-8AA9-B5E0DAB72315}"/>
              </a:ext>
            </a:extLst>
          </p:cNvPr>
          <p:cNvSpPr>
            <a:spLocks noGrp="1"/>
          </p:cNvSpPr>
          <p:nvPr>
            <p:ph type="sldNum" sz="quarter" idx="14"/>
          </p:nvPr>
        </p:nvSpPr>
        <p:spPr/>
        <p:txBody>
          <a:bodyPr/>
          <a:lstStyle/>
          <a:p>
            <a:pPr rtl="0"/>
            <a:fld id="{058DB212-BFA2-403F-85EF-DFD3FF6D973A}" type="slidenum">
              <a:rPr lang="es-ES" noProof="0" smtClean="0"/>
              <a:pPr rtl="0"/>
              <a:t>48</a:t>
            </a:fld>
            <a:endParaRPr lang="es-ES" noProof="0" dirty="0"/>
          </a:p>
        </p:txBody>
      </p:sp>
      <p:pic>
        <p:nvPicPr>
          <p:cNvPr id="5" name="Imagen 4">
            <a:extLst>
              <a:ext uri="{FF2B5EF4-FFF2-40B4-BE49-F238E27FC236}">
                <a16:creationId xmlns:a16="http://schemas.microsoft.com/office/drawing/2014/main" id="{B7EDD959-8B98-4E05-A163-B1A98F4D41DB}"/>
              </a:ext>
            </a:extLst>
          </p:cNvPr>
          <p:cNvPicPr>
            <a:picLocks noChangeAspect="1"/>
          </p:cNvPicPr>
          <p:nvPr/>
        </p:nvPicPr>
        <p:blipFill>
          <a:blip r:embed="rId2"/>
          <a:stretch>
            <a:fillRect/>
          </a:stretch>
        </p:blipFill>
        <p:spPr>
          <a:xfrm>
            <a:off x="4476417" y="2245795"/>
            <a:ext cx="3239165" cy="1049489"/>
          </a:xfrm>
          <a:prstGeom prst="rect">
            <a:avLst/>
          </a:prstGeom>
        </p:spPr>
      </p:pic>
      <p:pic>
        <p:nvPicPr>
          <p:cNvPr id="7" name="Imagen 6">
            <a:extLst>
              <a:ext uri="{FF2B5EF4-FFF2-40B4-BE49-F238E27FC236}">
                <a16:creationId xmlns:a16="http://schemas.microsoft.com/office/drawing/2014/main" id="{499F6074-66BC-4BEC-8910-F69819B820FE}"/>
              </a:ext>
            </a:extLst>
          </p:cNvPr>
          <p:cNvPicPr>
            <a:picLocks noChangeAspect="1"/>
          </p:cNvPicPr>
          <p:nvPr/>
        </p:nvPicPr>
        <p:blipFill>
          <a:blip r:embed="rId3"/>
          <a:stretch>
            <a:fillRect/>
          </a:stretch>
        </p:blipFill>
        <p:spPr>
          <a:xfrm>
            <a:off x="3810995" y="4610736"/>
            <a:ext cx="4570008" cy="1192176"/>
          </a:xfrm>
          <a:prstGeom prst="rect">
            <a:avLst/>
          </a:prstGeom>
        </p:spPr>
      </p:pic>
    </p:spTree>
    <p:extLst>
      <p:ext uri="{BB962C8B-B14F-4D97-AF65-F5344CB8AC3E}">
        <p14:creationId xmlns:p14="http://schemas.microsoft.com/office/powerpoint/2010/main" val="26866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5B989250-52B6-4053-88A4-C6C11A408B07}"/>
              </a:ext>
            </a:extLst>
          </p:cNvPr>
          <p:cNvPicPr>
            <a:picLocks noGrp="1" noChangeAspect="1"/>
          </p:cNvPicPr>
          <p:nvPr>
            <p:ph idx="1"/>
          </p:nvPr>
        </p:nvPicPr>
        <p:blipFill>
          <a:blip r:embed="rId2"/>
          <a:stretch>
            <a:fillRect/>
          </a:stretch>
        </p:blipFill>
        <p:spPr>
          <a:xfrm>
            <a:off x="2190105" y="900000"/>
            <a:ext cx="7811789" cy="5656510"/>
          </a:xfrm>
          <a:prstGeom prst="rect">
            <a:avLst/>
          </a:prstGeom>
        </p:spPr>
      </p:pic>
      <p:sp>
        <p:nvSpPr>
          <p:cNvPr id="3" name="Título 2">
            <a:extLst>
              <a:ext uri="{FF2B5EF4-FFF2-40B4-BE49-F238E27FC236}">
                <a16:creationId xmlns:a16="http://schemas.microsoft.com/office/drawing/2014/main" id="{F962EF7F-E200-4C4A-86AD-FF055A79BBC2}"/>
              </a:ext>
            </a:extLst>
          </p:cNvPr>
          <p:cNvSpPr>
            <a:spLocks noGrp="1"/>
          </p:cNvSpPr>
          <p:nvPr>
            <p:ph type="title"/>
          </p:nvPr>
        </p:nvSpPr>
        <p:spPr/>
        <p:txBody>
          <a:bodyPr/>
          <a:lstStyle/>
          <a:p>
            <a:r>
              <a:rPr lang="es-ES" dirty="0"/>
              <a:t>Diagramas de Despliegue - Ejemplo</a:t>
            </a:r>
          </a:p>
        </p:txBody>
      </p:sp>
      <p:sp>
        <p:nvSpPr>
          <p:cNvPr id="4" name="Marcador de número de diapositiva 3">
            <a:extLst>
              <a:ext uri="{FF2B5EF4-FFF2-40B4-BE49-F238E27FC236}">
                <a16:creationId xmlns:a16="http://schemas.microsoft.com/office/drawing/2014/main" id="{D0A57942-0D7B-4B43-8AA9-B5E0DAB72315}"/>
              </a:ext>
            </a:extLst>
          </p:cNvPr>
          <p:cNvSpPr>
            <a:spLocks noGrp="1"/>
          </p:cNvSpPr>
          <p:nvPr>
            <p:ph type="sldNum" sz="quarter" idx="14"/>
          </p:nvPr>
        </p:nvSpPr>
        <p:spPr/>
        <p:txBody>
          <a:bodyPr/>
          <a:lstStyle/>
          <a:p>
            <a:pPr rtl="0"/>
            <a:fld id="{058DB212-BFA2-403F-85EF-DFD3FF6D973A}" type="slidenum">
              <a:rPr lang="es-ES" noProof="0" smtClean="0"/>
              <a:pPr rtl="0"/>
              <a:t>49</a:t>
            </a:fld>
            <a:endParaRPr lang="es-ES" noProof="0" dirty="0"/>
          </a:p>
        </p:txBody>
      </p:sp>
    </p:spTree>
    <p:extLst>
      <p:ext uri="{BB962C8B-B14F-4D97-AF65-F5344CB8AC3E}">
        <p14:creationId xmlns:p14="http://schemas.microsoft.com/office/powerpoint/2010/main" val="175275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B093475-214B-4D71-BAD2-B02BE3DB8BAF}"/>
              </a:ext>
            </a:extLst>
          </p:cNvPr>
          <p:cNvSpPr>
            <a:spLocks noGrp="1"/>
          </p:cNvSpPr>
          <p:nvPr>
            <p:ph idx="1"/>
          </p:nvPr>
        </p:nvSpPr>
        <p:spPr/>
        <p:txBody>
          <a:bodyPr/>
          <a:lstStyle/>
          <a:p>
            <a:pPr marL="0" indent="0">
              <a:buNone/>
            </a:pPr>
            <a:r>
              <a:rPr lang="es-ES" sz="2400" dirty="0"/>
              <a:t>La idea fundamental de la orientación a objetos y de los lenguajes que implementan este paradigma de programación es combinar (encapsular) en una única unidad tanto los datos como las funciones que operan (manipulan) sobre los datos. Esta característica permite modelar los objetos del mundo real de un modo mucho más eficiente que con funciones y datos. Esta unidad de programación se denomina objeto.</a:t>
            </a:r>
          </a:p>
          <a:p>
            <a:pPr marL="0" indent="0">
              <a:buNone/>
            </a:pPr>
            <a:r>
              <a:rPr lang="es-ES" sz="2400" dirty="0"/>
              <a:t>Las etapas necesarias para modelar un sistema —resolver en consecuencia un problema— empleando orientación a objetos son:</a:t>
            </a:r>
          </a:p>
          <a:p>
            <a:pPr marL="615950" lvl="1" indent="-342900">
              <a:buFont typeface="+mj-lt"/>
              <a:buAutoNum type="arabicPeriod"/>
            </a:pPr>
            <a:r>
              <a:rPr lang="es-ES" sz="2000" dirty="0"/>
              <a:t>Identificación de los objetos del problema.</a:t>
            </a:r>
          </a:p>
          <a:p>
            <a:pPr marL="615950" lvl="1" indent="-342900">
              <a:buFont typeface="+mj-lt"/>
              <a:buAutoNum type="arabicPeriod"/>
            </a:pPr>
            <a:r>
              <a:rPr lang="es-ES" sz="2000" dirty="0"/>
              <a:t>Agrupamiento en clases (tipos de objetos) de los objetos con características y comportamiento comunes.</a:t>
            </a:r>
          </a:p>
          <a:p>
            <a:pPr marL="615950" lvl="1" indent="-342900">
              <a:buFont typeface="+mj-lt"/>
              <a:buAutoNum type="arabicPeriod"/>
            </a:pPr>
            <a:r>
              <a:rPr lang="es-ES" sz="2000" dirty="0"/>
              <a:t>Identificación de los datos y operaciones de cada una de las clases.</a:t>
            </a:r>
          </a:p>
          <a:p>
            <a:pPr marL="615950" lvl="1" indent="-342900">
              <a:buFont typeface="+mj-lt"/>
              <a:buAutoNum type="arabicPeriod"/>
            </a:pPr>
            <a:r>
              <a:rPr lang="es-ES" sz="2000" dirty="0"/>
              <a:t>Identificación de las relaciones existentes entre las diferentes clases del modelo.</a:t>
            </a:r>
          </a:p>
        </p:txBody>
      </p:sp>
      <p:sp>
        <p:nvSpPr>
          <p:cNvPr id="3" name="Título 2">
            <a:extLst>
              <a:ext uri="{FF2B5EF4-FFF2-40B4-BE49-F238E27FC236}">
                <a16:creationId xmlns:a16="http://schemas.microsoft.com/office/drawing/2014/main" id="{24857AB3-FC07-41FC-9995-B51E02405428}"/>
              </a:ext>
            </a:extLst>
          </p:cNvPr>
          <p:cNvSpPr>
            <a:spLocks noGrp="1"/>
          </p:cNvSpPr>
          <p:nvPr>
            <p:ph type="title"/>
          </p:nvPr>
        </p:nvSpPr>
        <p:spPr/>
        <p:txBody>
          <a:bodyPr/>
          <a:lstStyle/>
          <a:p>
            <a:r>
              <a:rPr lang="es-ES" b="1" dirty="0"/>
              <a:t>Programación Orientada a Objetos</a:t>
            </a:r>
            <a:endParaRPr lang="es-ES" dirty="0"/>
          </a:p>
        </p:txBody>
      </p:sp>
      <p:sp>
        <p:nvSpPr>
          <p:cNvPr id="4" name="Marcador de número de diapositiva 3">
            <a:extLst>
              <a:ext uri="{FF2B5EF4-FFF2-40B4-BE49-F238E27FC236}">
                <a16:creationId xmlns:a16="http://schemas.microsoft.com/office/drawing/2014/main" id="{1B1BFBC0-36BD-46C9-956E-3E4C773A3B4F}"/>
              </a:ext>
            </a:extLst>
          </p:cNvPr>
          <p:cNvSpPr>
            <a:spLocks noGrp="1"/>
          </p:cNvSpPr>
          <p:nvPr>
            <p:ph type="sldNum" sz="quarter" idx="14"/>
          </p:nvPr>
        </p:nvSpPr>
        <p:spPr/>
        <p:txBody>
          <a:bodyPr/>
          <a:lstStyle/>
          <a:p>
            <a:pPr rtl="0"/>
            <a:fld id="{058DB212-BFA2-403F-85EF-DFD3FF6D973A}" type="slidenum">
              <a:rPr lang="es-ES" noProof="0" smtClean="0"/>
              <a:pPr rtl="0"/>
              <a:t>5</a:t>
            </a:fld>
            <a:endParaRPr lang="es-ES" noProof="0" dirty="0"/>
          </a:p>
        </p:txBody>
      </p:sp>
    </p:spTree>
    <p:extLst>
      <p:ext uri="{BB962C8B-B14F-4D97-AF65-F5344CB8AC3E}">
        <p14:creationId xmlns:p14="http://schemas.microsoft.com/office/powerpoint/2010/main" val="36663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962EF7F-E200-4C4A-86AD-FF055A79BBC2}"/>
              </a:ext>
            </a:extLst>
          </p:cNvPr>
          <p:cNvSpPr>
            <a:spLocks noGrp="1"/>
          </p:cNvSpPr>
          <p:nvPr>
            <p:ph type="title"/>
          </p:nvPr>
        </p:nvSpPr>
        <p:spPr/>
        <p:txBody>
          <a:bodyPr/>
          <a:lstStyle/>
          <a:p>
            <a:r>
              <a:rPr lang="es-ES" dirty="0"/>
              <a:t>Diagramas de Despliegue - Ejemplo</a:t>
            </a:r>
          </a:p>
        </p:txBody>
      </p:sp>
      <p:sp>
        <p:nvSpPr>
          <p:cNvPr id="4" name="Marcador de número de diapositiva 3">
            <a:extLst>
              <a:ext uri="{FF2B5EF4-FFF2-40B4-BE49-F238E27FC236}">
                <a16:creationId xmlns:a16="http://schemas.microsoft.com/office/drawing/2014/main" id="{D0A57942-0D7B-4B43-8AA9-B5E0DAB72315}"/>
              </a:ext>
            </a:extLst>
          </p:cNvPr>
          <p:cNvSpPr>
            <a:spLocks noGrp="1"/>
          </p:cNvSpPr>
          <p:nvPr>
            <p:ph type="sldNum" sz="quarter" idx="14"/>
          </p:nvPr>
        </p:nvSpPr>
        <p:spPr/>
        <p:txBody>
          <a:bodyPr/>
          <a:lstStyle/>
          <a:p>
            <a:pPr rtl="0"/>
            <a:fld id="{058DB212-BFA2-403F-85EF-DFD3FF6D973A}" type="slidenum">
              <a:rPr lang="es-ES" noProof="0" smtClean="0"/>
              <a:pPr rtl="0"/>
              <a:t>50</a:t>
            </a:fld>
            <a:endParaRPr lang="es-ES" noProof="0" dirty="0"/>
          </a:p>
        </p:txBody>
      </p:sp>
      <p:pic>
        <p:nvPicPr>
          <p:cNvPr id="10" name="Marcador de contenido 9">
            <a:extLst>
              <a:ext uri="{FF2B5EF4-FFF2-40B4-BE49-F238E27FC236}">
                <a16:creationId xmlns:a16="http://schemas.microsoft.com/office/drawing/2014/main" id="{061E7632-E412-46F3-AB8E-4677D317DB54}"/>
              </a:ext>
            </a:extLst>
          </p:cNvPr>
          <p:cNvPicPr>
            <a:picLocks noGrp="1" noChangeAspect="1"/>
          </p:cNvPicPr>
          <p:nvPr>
            <p:ph idx="1"/>
          </p:nvPr>
        </p:nvPicPr>
        <p:blipFill>
          <a:blip r:embed="rId2"/>
          <a:stretch>
            <a:fillRect/>
          </a:stretch>
        </p:blipFill>
        <p:spPr>
          <a:xfrm>
            <a:off x="2913125" y="1079500"/>
            <a:ext cx="6367338" cy="5040313"/>
          </a:xfrm>
        </p:spPr>
      </p:pic>
    </p:spTree>
    <p:extLst>
      <p:ext uri="{BB962C8B-B14F-4D97-AF65-F5344CB8AC3E}">
        <p14:creationId xmlns:p14="http://schemas.microsoft.com/office/powerpoint/2010/main" val="2567161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962EF7F-E200-4C4A-86AD-FF055A79BBC2}"/>
              </a:ext>
            </a:extLst>
          </p:cNvPr>
          <p:cNvSpPr>
            <a:spLocks noGrp="1"/>
          </p:cNvSpPr>
          <p:nvPr>
            <p:ph type="title"/>
          </p:nvPr>
        </p:nvSpPr>
        <p:spPr/>
        <p:txBody>
          <a:bodyPr/>
          <a:lstStyle/>
          <a:p>
            <a:r>
              <a:rPr lang="es-ES" dirty="0"/>
              <a:t>Diagramas de Despliegue - Ejemplo</a:t>
            </a:r>
          </a:p>
        </p:txBody>
      </p:sp>
      <p:sp>
        <p:nvSpPr>
          <p:cNvPr id="4" name="Marcador de número de diapositiva 3">
            <a:extLst>
              <a:ext uri="{FF2B5EF4-FFF2-40B4-BE49-F238E27FC236}">
                <a16:creationId xmlns:a16="http://schemas.microsoft.com/office/drawing/2014/main" id="{D0A57942-0D7B-4B43-8AA9-B5E0DAB72315}"/>
              </a:ext>
            </a:extLst>
          </p:cNvPr>
          <p:cNvSpPr>
            <a:spLocks noGrp="1"/>
          </p:cNvSpPr>
          <p:nvPr>
            <p:ph type="sldNum" sz="quarter" idx="14"/>
          </p:nvPr>
        </p:nvSpPr>
        <p:spPr/>
        <p:txBody>
          <a:bodyPr/>
          <a:lstStyle/>
          <a:p>
            <a:pPr rtl="0"/>
            <a:fld id="{058DB212-BFA2-403F-85EF-DFD3FF6D973A}" type="slidenum">
              <a:rPr lang="es-ES" noProof="0" smtClean="0"/>
              <a:pPr rtl="0"/>
              <a:t>51</a:t>
            </a:fld>
            <a:endParaRPr lang="es-ES" noProof="0" dirty="0"/>
          </a:p>
        </p:txBody>
      </p:sp>
      <p:pic>
        <p:nvPicPr>
          <p:cNvPr id="7" name="Marcador de contenido 6">
            <a:extLst>
              <a:ext uri="{FF2B5EF4-FFF2-40B4-BE49-F238E27FC236}">
                <a16:creationId xmlns:a16="http://schemas.microsoft.com/office/drawing/2014/main" id="{D28C745E-ABDF-42EC-B6E7-6940EE61A6F6}"/>
              </a:ext>
            </a:extLst>
          </p:cNvPr>
          <p:cNvPicPr>
            <a:picLocks noGrp="1" noChangeAspect="1"/>
          </p:cNvPicPr>
          <p:nvPr>
            <p:ph idx="1"/>
          </p:nvPr>
        </p:nvPicPr>
        <p:blipFill>
          <a:blip r:embed="rId2"/>
          <a:stretch>
            <a:fillRect/>
          </a:stretch>
        </p:blipFill>
        <p:spPr>
          <a:xfrm>
            <a:off x="1829594" y="1218406"/>
            <a:ext cx="8534400" cy="4762500"/>
          </a:xfrm>
        </p:spPr>
      </p:pic>
    </p:spTree>
    <p:extLst>
      <p:ext uri="{BB962C8B-B14F-4D97-AF65-F5344CB8AC3E}">
        <p14:creationId xmlns:p14="http://schemas.microsoft.com/office/powerpoint/2010/main" val="1766461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9C8CAF-97DF-4086-B081-EAFD83FAC05C}"/>
              </a:ext>
            </a:extLst>
          </p:cNvPr>
          <p:cNvSpPr>
            <a:spLocks noGrp="1"/>
          </p:cNvSpPr>
          <p:nvPr>
            <p:ph type="ctrTitle"/>
          </p:nvPr>
        </p:nvSpPr>
        <p:spPr/>
        <p:txBody>
          <a:bodyPr rtlCol="0"/>
          <a:lstStyle/>
          <a:p>
            <a:pPr rtl="0"/>
            <a:r>
              <a:rPr lang="es-ES" dirty="0"/>
              <a:t>Gracias</a:t>
            </a:r>
          </a:p>
        </p:txBody>
      </p:sp>
      <p:sp>
        <p:nvSpPr>
          <p:cNvPr id="4" name="Marcador de texto 3">
            <a:extLst>
              <a:ext uri="{FF2B5EF4-FFF2-40B4-BE49-F238E27FC236}">
                <a16:creationId xmlns:a16="http://schemas.microsoft.com/office/drawing/2014/main" id="{72F23033-2528-4D88-8804-06C90619DF85}"/>
              </a:ext>
            </a:extLst>
          </p:cNvPr>
          <p:cNvSpPr>
            <a:spLocks noGrp="1"/>
          </p:cNvSpPr>
          <p:nvPr>
            <p:ph type="body" sz="quarter" idx="11"/>
          </p:nvPr>
        </p:nvSpPr>
        <p:spPr/>
        <p:txBody>
          <a:bodyPr rtlCol="0"/>
          <a:lstStyle/>
          <a:p>
            <a:pPr rtl="0"/>
            <a:r>
              <a:rPr lang="es-ES" noProof="1"/>
              <a:t>Ing. Byron Zepeda</a:t>
            </a:r>
          </a:p>
        </p:txBody>
      </p:sp>
      <p:pic>
        <p:nvPicPr>
          <p:cNvPr id="18" name="Gráfico 17" descr="Icono de sobre" title="Icono del correo electrónico del moderador">
            <a:extLst>
              <a:ext uri="{FF2B5EF4-FFF2-40B4-BE49-F238E27FC236}">
                <a16:creationId xmlns:a16="http://schemas.microsoft.com/office/drawing/2014/main" id="{6D49048B-2AA4-42B7-9454-4E76924BCC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0097" y="5158124"/>
            <a:ext cx="218900" cy="218900"/>
          </a:xfrm>
          <a:prstGeom prst="rect">
            <a:avLst/>
          </a:prstGeom>
        </p:spPr>
      </p:pic>
      <p:sp>
        <p:nvSpPr>
          <p:cNvPr id="5" name="Marcador de texto 4">
            <a:extLst>
              <a:ext uri="{FF2B5EF4-FFF2-40B4-BE49-F238E27FC236}">
                <a16:creationId xmlns:a16="http://schemas.microsoft.com/office/drawing/2014/main" id="{136F567F-B255-41F7-B5B6-1BEB6722D476}"/>
              </a:ext>
            </a:extLst>
          </p:cNvPr>
          <p:cNvSpPr>
            <a:spLocks noGrp="1"/>
          </p:cNvSpPr>
          <p:nvPr>
            <p:ph type="body" sz="quarter" idx="12"/>
          </p:nvPr>
        </p:nvSpPr>
        <p:spPr/>
        <p:txBody>
          <a:bodyPr rtlCol="0"/>
          <a:lstStyle/>
          <a:p>
            <a:pPr rtl="0"/>
            <a:r>
              <a:rPr lang="es-ES" noProof="1"/>
              <a:t>Byron.zepeda.usac@gmail.com</a:t>
            </a:r>
          </a:p>
        </p:txBody>
      </p:sp>
      <p:cxnSp>
        <p:nvCxnSpPr>
          <p:cNvPr id="14" name="Conector recto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Marcador de posición de imagen 7">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a:blip r:embed="rId5"/>
          <a:stretch>
            <a:fillRect/>
          </a:stretch>
        </p:blipFill>
        <p:spPr>
          <a:xfrm>
            <a:off x="7801097" y="0"/>
            <a:ext cx="4389475" cy="6685471"/>
          </a:xfrm>
          <a:prstGeom prst="rect">
            <a:avLst/>
          </a:prstGeom>
        </p:spPr>
      </p:pic>
    </p:spTree>
    <p:extLst>
      <p:ext uri="{BB962C8B-B14F-4D97-AF65-F5344CB8AC3E}">
        <p14:creationId xmlns:p14="http://schemas.microsoft.com/office/powerpoint/2010/main" val="26867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9F85DA4-EC91-468E-BF73-145DD72E1FF8}"/>
              </a:ext>
            </a:extLst>
          </p:cNvPr>
          <p:cNvSpPr>
            <a:spLocks noGrp="1"/>
          </p:cNvSpPr>
          <p:nvPr>
            <p:ph idx="1"/>
          </p:nvPr>
        </p:nvSpPr>
        <p:spPr/>
        <p:txBody>
          <a:bodyPr/>
          <a:lstStyle/>
          <a:p>
            <a:pPr marL="0" indent="0">
              <a:buNone/>
            </a:pPr>
            <a:r>
              <a:rPr lang="es-ES" sz="2400" dirty="0"/>
              <a:t>Un objeto en software es una entidad individual de un sistema que guarda una relación directa con los objetos del mundo real. La correspondencia entre objetos de programación y objetos del mundo real es el resultado práctico de combinar atributos y operaciones, o datos y funciones. Un objeto tiene un estado, un comportamiento y una identidad.</a:t>
            </a:r>
          </a:p>
          <a:p>
            <a:pPr marL="0" indent="0">
              <a:buNone/>
            </a:pPr>
            <a:r>
              <a:rPr lang="es-ES" sz="2000" b="1" dirty="0"/>
              <a:t>Estado</a:t>
            </a:r>
          </a:p>
          <a:p>
            <a:pPr marL="0" indent="0">
              <a:spcBef>
                <a:spcPts val="0"/>
              </a:spcBef>
              <a:buNone/>
            </a:pPr>
            <a:r>
              <a:rPr lang="es-ES" sz="2000" dirty="0"/>
              <a:t>Conjunto de valores de todos los atributos de un objeto en un instante de tiempo determinado. El estado de un objeto viene determinado por los valores que toman sus datos o atributos. Estos valores han de cumplir siempre las restricciones (invariantes de clase, para objetos pertenecientes a la misma clase) que se hayan impuesto. El estado de un objeto tiene un carácter dinámico que evo </a:t>
            </a:r>
            <a:r>
              <a:rPr lang="es-ES" sz="2000" dirty="0" err="1"/>
              <a:t>luciona</a:t>
            </a:r>
            <a:r>
              <a:rPr lang="es-ES" sz="2000" dirty="0"/>
              <a:t> con el tiempo, con independencia de que ciertos elementos del objeto puedan permanecer constantes.</a:t>
            </a:r>
          </a:p>
          <a:p>
            <a:pPr marL="0" indent="0">
              <a:buNone/>
            </a:pPr>
            <a:r>
              <a:rPr lang="es-ES" sz="2000" b="1" dirty="0"/>
              <a:t>Comportamiento</a:t>
            </a:r>
          </a:p>
          <a:p>
            <a:pPr marL="0" indent="0">
              <a:spcBef>
                <a:spcPts val="0"/>
              </a:spcBef>
              <a:buNone/>
            </a:pPr>
            <a:r>
              <a:rPr lang="es-ES" sz="2000" dirty="0"/>
              <a:t>Conjunto de operaciones que se pueden realizar sobre un objeto. Las operaciones pueden ser de observación del estado interno del objeto, o bien de modificación de dicho estado. El estado de un objeto puede evolucionar en función de la aplicación de sus operaciones. Estas operaciones se realizan tras la recepción de un mensaje o estímulo externo enviado por otro objeto. Las interacciones entre los objetos se representan mediante diagramas de objetos. En UML se representarán por enlaces en ambas direcciones.</a:t>
            </a:r>
          </a:p>
        </p:txBody>
      </p:sp>
      <p:sp>
        <p:nvSpPr>
          <p:cNvPr id="3" name="Título 2">
            <a:extLst>
              <a:ext uri="{FF2B5EF4-FFF2-40B4-BE49-F238E27FC236}">
                <a16:creationId xmlns:a16="http://schemas.microsoft.com/office/drawing/2014/main" id="{F1C67E10-CFAC-4EFC-BE81-729AE61C775A}"/>
              </a:ext>
            </a:extLst>
          </p:cNvPr>
          <p:cNvSpPr>
            <a:spLocks noGrp="1"/>
          </p:cNvSpPr>
          <p:nvPr>
            <p:ph type="title"/>
          </p:nvPr>
        </p:nvSpPr>
        <p:spPr/>
        <p:txBody>
          <a:bodyPr/>
          <a:lstStyle/>
          <a:p>
            <a:r>
              <a:rPr lang="es-ES" b="1" dirty="0"/>
              <a:t>Modelado e Identificación de Objetos</a:t>
            </a:r>
            <a:endParaRPr lang="es-ES" dirty="0"/>
          </a:p>
        </p:txBody>
      </p:sp>
      <p:sp>
        <p:nvSpPr>
          <p:cNvPr id="4" name="Marcador de número de diapositiva 3">
            <a:extLst>
              <a:ext uri="{FF2B5EF4-FFF2-40B4-BE49-F238E27FC236}">
                <a16:creationId xmlns:a16="http://schemas.microsoft.com/office/drawing/2014/main" id="{A4A11042-5C26-46CF-B072-41273D61DD0D}"/>
              </a:ext>
            </a:extLst>
          </p:cNvPr>
          <p:cNvSpPr>
            <a:spLocks noGrp="1"/>
          </p:cNvSpPr>
          <p:nvPr>
            <p:ph type="sldNum" sz="quarter" idx="14"/>
          </p:nvPr>
        </p:nvSpPr>
        <p:spPr/>
        <p:txBody>
          <a:bodyPr/>
          <a:lstStyle/>
          <a:p>
            <a:pPr rtl="0"/>
            <a:fld id="{058DB212-BFA2-403F-85EF-DFD3FF6D973A}" type="slidenum">
              <a:rPr lang="es-ES" noProof="0" smtClean="0"/>
              <a:pPr rtl="0"/>
              <a:t>6</a:t>
            </a:fld>
            <a:endParaRPr lang="es-ES" noProof="0" dirty="0"/>
          </a:p>
        </p:txBody>
      </p:sp>
    </p:spTree>
    <p:extLst>
      <p:ext uri="{BB962C8B-B14F-4D97-AF65-F5344CB8AC3E}">
        <p14:creationId xmlns:p14="http://schemas.microsoft.com/office/powerpoint/2010/main" val="211613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9F85DA4-EC91-468E-BF73-145DD72E1FF8}"/>
              </a:ext>
            </a:extLst>
          </p:cNvPr>
          <p:cNvSpPr>
            <a:spLocks noGrp="1"/>
          </p:cNvSpPr>
          <p:nvPr>
            <p:ph idx="1"/>
          </p:nvPr>
        </p:nvSpPr>
        <p:spPr/>
        <p:txBody>
          <a:bodyPr/>
          <a:lstStyle/>
          <a:p>
            <a:pPr marL="0" indent="0">
              <a:buNone/>
            </a:pPr>
            <a:r>
              <a:rPr lang="es-ES" sz="2000" b="1" dirty="0"/>
              <a:t>Identidad</a:t>
            </a:r>
          </a:p>
          <a:p>
            <a:pPr marL="0" indent="0">
              <a:buNone/>
            </a:pPr>
            <a:r>
              <a:rPr lang="es-ES" sz="2000" dirty="0"/>
              <a:t>Permite diferenciar los objetos de modo no ambiguo independientemente de su estado. Es posible distinguir dos objetos en los cuáles todos sus atributos sean iguales. Cada objeto posee su propia identidad de manera implícita. Cada objeto ocupa su propia posición en la memoria de la computadora.</a:t>
            </a:r>
          </a:p>
          <a:p>
            <a:pPr marL="0" indent="0">
              <a:buNone/>
            </a:pPr>
            <a:endParaRPr lang="es-ES" sz="2000" dirty="0"/>
          </a:p>
          <a:p>
            <a:pPr marL="0" indent="0">
              <a:buNone/>
            </a:pPr>
            <a:endParaRPr lang="es-ES" sz="2000" dirty="0"/>
          </a:p>
        </p:txBody>
      </p:sp>
      <p:sp>
        <p:nvSpPr>
          <p:cNvPr id="3" name="Título 2">
            <a:extLst>
              <a:ext uri="{FF2B5EF4-FFF2-40B4-BE49-F238E27FC236}">
                <a16:creationId xmlns:a16="http://schemas.microsoft.com/office/drawing/2014/main" id="{F1C67E10-CFAC-4EFC-BE81-729AE61C775A}"/>
              </a:ext>
            </a:extLst>
          </p:cNvPr>
          <p:cNvSpPr>
            <a:spLocks noGrp="1"/>
          </p:cNvSpPr>
          <p:nvPr>
            <p:ph type="title"/>
          </p:nvPr>
        </p:nvSpPr>
        <p:spPr/>
        <p:txBody>
          <a:bodyPr/>
          <a:lstStyle/>
          <a:p>
            <a:r>
              <a:rPr lang="es-ES" b="1" dirty="0"/>
              <a:t>Modelado e Identificación de Objetos</a:t>
            </a:r>
            <a:endParaRPr lang="es-ES" dirty="0"/>
          </a:p>
        </p:txBody>
      </p:sp>
      <p:sp>
        <p:nvSpPr>
          <p:cNvPr id="4" name="Marcador de número de diapositiva 3">
            <a:extLst>
              <a:ext uri="{FF2B5EF4-FFF2-40B4-BE49-F238E27FC236}">
                <a16:creationId xmlns:a16="http://schemas.microsoft.com/office/drawing/2014/main" id="{A4A11042-5C26-46CF-B072-41273D61DD0D}"/>
              </a:ext>
            </a:extLst>
          </p:cNvPr>
          <p:cNvSpPr>
            <a:spLocks noGrp="1"/>
          </p:cNvSpPr>
          <p:nvPr>
            <p:ph type="sldNum" sz="quarter" idx="14"/>
          </p:nvPr>
        </p:nvSpPr>
        <p:spPr/>
        <p:txBody>
          <a:bodyPr/>
          <a:lstStyle/>
          <a:p>
            <a:pPr rtl="0"/>
            <a:fld id="{058DB212-BFA2-403F-85EF-DFD3FF6D973A}" type="slidenum">
              <a:rPr lang="es-ES" noProof="0" smtClean="0"/>
              <a:pPr rtl="0"/>
              <a:t>7</a:t>
            </a:fld>
            <a:endParaRPr lang="es-ES" noProof="0" dirty="0"/>
          </a:p>
        </p:txBody>
      </p:sp>
      <p:pic>
        <p:nvPicPr>
          <p:cNvPr id="5" name="Imagen 4">
            <a:extLst>
              <a:ext uri="{FF2B5EF4-FFF2-40B4-BE49-F238E27FC236}">
                <a16:creationId xmlns:a16="http://schemas.microsoft.com/office/drawing/2014/main" id="{111D5C0A-6E13-48FF-84A8-6B178915A23F}"/>
              </a:ext>
            </a:extLst>
          </p:cNvPr>
          <p:cNvPicPr>
            <a:picLocks noChangeAspect="1"/>
          </p:cNvPicPr>
          <p:nvPr/>
        </p:nvPicPr>
        <p:blipFill>
          <a:blip r:embed="rId2"/>
          <a:stretch>
            <a:fillRect/>
          </a:stretch>
        </p:blipFill>
        <p:spPr>
          <a:xfrm>
            <a:off x="3433762" y="3063616"/>
            <a:ext cx="5324475" cy="1304925"/>
          </a:xfrm>
          <a:prstGeom prst="rect">
            <a:avLst/>
          </a:prstGeom>
        </p:spPr>
      </p:pic>
    </p:spTree>
    <p:extLst>
      <p:ext uri="{BB962C8B-B14F-4D97-AF65-F5344CB8AC3E}">
        <p14:creationId xmlns:p14="http://schemas.microsoft.com/office/powerpoint/2010/main" val="424221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8E15FB2-5235-49AC-9493-505EAB2D2223}"/>
              </a:ext>
            </a:extLst>
          </p:cNvPr>
          <p:cNvSpPr>
            <a:spLocks noGrp="1"/>
          </p:cNvSpPr>
          <p:nvPr>
            <p:ph idx="1"/>
          </p:nvPr>
        </p:nvSpPr>
        <p:spPr/>
        <p:txBody>
          <a:bodyPr/>
          <a:lstStyle/>
          <a:p>
            <a:pPr marL="0" indent="0">
              <a:buNone/>
            </a:pPr>
            <a:r>
              <a:rPr lang="es-ES" sz="2000" dirty="0"/>
              <a:t>Los conceptos fundamentales de orientación a objetos que a su vez se constituyen en reglas de diseño en un lenguaje de programación orientado a objetos son: abstracción, herencia (generalización), encapsulamiento, ocultación de datos, polimorfismo y reutilización. Otras propiedades importantes son: envío de mensajes y diferentes tipos de relaciones tales como, asociaciones y agregaciones.</a:t>
            </a:r>
          </a:p>
          <a:p>
            <a:pPr marL="0" indent="0">
              <a:buNone/>
            </a:pPr>
            <a:r>
              <a:rPr lang="es-ES" b="1" dirty="0"/>
              <a:t>Abstracción</a:t>
            </a:r>
          </a:p>
          <a:p>
            <a:pPr marL="0" indent="0">
              <a:spcBef>
                <a:spcPts val="0"/>
              </a:spcBef>
              <a:buNone/>
            </a:pPr>
            <a:r>
              <a:rPr lang="es-ES" dirty="0"/>
              <a:t>La abstracción es la propiedad que considera los aspectos más significativos o notables de un problema y expresa una solución en esos términos. En computación, la abstracción es la etapa crucial de representación de la información en términos de la interfaz con el usuario. La abstracción se representa con un tipo definido por el usuario, con el diseño de una clase que implementa la interfaz correspondiente. Una clase es un elemento en C++ o en Java, que traduce una abstracción a un tipo definido por el usuario. Combina representación de datos y métodos para manipular esos datos en un paquete.</a:t>
            </a:r>
          </a:p>
          <a:p>
            <a:pPr marL="0" indent="0">
              <a:buNone/>
            </a:pPr>
            <a:r>
              <a:rPr lang="es-ES" b="1" dirty="0"/>
              <a:t>Encapsulamiento y ocultación de datos</a:t>
            </a:r>
          </a:p>
          <a:p>
            <a:pPr marL="0" indent="0">
              <a:spcBef>
                <a:spcPts val="0"/>
              </a:spcBef>
              <a:buNone/>
            </a:pPr>
            <a:r>
              <a:rPr lang="es-ES" dirty="0"/>
              <a:t>La encapsulación o encapsulamiento, significa reunir en una cierta estructura a todos los elementos que a un cierto nivel de abstracción se pueden considerar pertenecientes a una misma entidad, y es el proceso de agrupamiento de datos y operaciones relacionadas bajo una misma unidad de programación, lo que permite aumentar la cohesión de los componentes del sistema. La encapsulación oculta lo que hace un objeto de lo que hacen otros objetos y del mundo exterior, por lo que se denomina también ocultación de datos.</a:t>
            </a:r>
          </a:p>
        </p:txBody>
      </p:sp>
      <p:sp>
        <p:nvSpPr>
          <p:cNvPr id="3" name="Título 2">
            <a:extLst>
              <a:ext uri="{FF2B5EF4-FFF2-40B4-BE49-F238E27FC236}">
                <a16:creationId xmlns:a16="http://schemas.microsoft.com/office/drawing/2014/main" id="{343612B0-9222-4765-BCBD-C3F0F6745F7C}"/>
              </a:ext>
            </a:extLst>
          </p:cNvPr>
          <p:cNvSpPr>
            <a:spLocks noGrp="1"/>
          </p:cNvSpPr>
          <p:nvPr>
            <p:ph type="title"/>
          </p:nvPr>
        </p:nvSpPr>
        <p:spPr/>
        <p:txBody>
          <a:bodyPr/>
          <a:lstStyle/>
          <a:p>
            <a:r>
              <a:rPr lang="es-ES" b="1" dirty="0"/>
              <a:t>Propiedades Fundamentales de Orientación a Objetos</a:t>
            </a:r>
            <a:endParaRPr lang="es-ES" dirty="0"/>
          </a:p>
        </p:txBody>
      </p:sp>
      <p:sp>
        <p:nvSpPr>
          <p:cNvPr id="4" name="Marcador de número de diapositiva 3">
            <a:extLst>
              <a:ext uri="{FF2B5EF4-FFF2-40B4-BE49-F238E27FC236}">
                <a16:creationId xmlns:a16="http://schemas.microsoft.com/office/drawing/2014/main" id="{518F3AEE-7F05-464C-B525-711C8EF44221}"/>
              </a:ext>
            </a:extLst>
          </p:cNvPr>
          <p:cNvSpPr>
            <a:spLocks noGrp="1"/>
          </p:cNvSpPr>
          <p:nvPr>
            <p:ph type="sldNum" sz="quarter" idx="14"/>
          </p:nvPr>
        </p:nvSpPr>
        <p:spPr/>
        <p:txBody>
          <a:bodyPr/>
          <a:lstStyle/>
          <a:p>
            <a:pPr rtl="0"/>
            <a:fld id="{058DB212-BFA2-403F-85EF-DFD3FF6D973A}" type="slidenum">
              <a:rPr lang="es-ES" noProof="0" smtClean="0"/>
              <a:pPr rtl="0"/>
              <a:t>8</a:t>
            </a:fld>
            <a:endParaRPr lang="es-ES" noProof="0" dirty="0"/>
          </a:p>
        </p:txBody>
      </p:sp>
    </p:spTree>
    <p:extLst>
      <p:ext uri="{BB962C8B-B14F-4D97-AF65-F5344CB8AC3E}">
        <p14:creationId xmlns:p14="http://schemas.microsoft.com/office/powerpoint/2010/main" val="321429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8E15FB2-5235-49AC-9493-505EAB2D2223}"/>
              </a:ext>
            </a:extLst>
          </p:cNvPr>
          <p:cNvSpPr>
            <a:spLocks noGrp="1"/>
          </p:cNvSpPr>
          <p:nvPr>
            <p:ph idx="1"/>
          </p:nvPr>
        </p:nvSpPr>
        <p:spPr/>
        <p:txBody>
          <a:bodyPr/>
          <a:lstStyle/>
          <a:p>
            <a:pPr marL="0" indent="0">
              <a:buNone/>
            </a:pPr>
            <a:r>
              <a:rPr lang="es-ES" b="1" dirty="0"/>
              <a:t>Herencia</a:t>
            </a:r>
          </a:p>
          <a:p>
            <a:pPr marL="0" indent="0">
              <a:spcBef>
                <a:spcPts val="0"/>
              </a:spcBef>
              <a:buNone/>
            </a:pPr>
            <a:r>
              <a:rPr lang="es-ES" dirty="0"/>
              <a:t>El concepto de clase conduce al concepto de herencia. En la vida diaria se utiliza el concepto de clases que se dividen a su vez en subclases. La idea principal de estos tipos de divisiones reside en el hecho de que cada subclase comparte características con la clase de la cual se deriva. </a:t>
            </a:r>
          </a:p>
          <a:p>
            <a:pPr marL="0" indent="0">
              <a:spcBef>
                <a:spcPts val="0"/>
              </a:spcBef>
              <a:buNone/>
            </a:pPr>
            <a:endParaRPr lang="es-ES" dirty="0"/>
          </a:p>
          <a:p>
            <a:pPr marL="0" indent="0">
              <a:spcBef>
                <a:spcPts val="0"/>
              </a:spcBef>
              <a:buNone/>
            </a:pPr>
            <a:endParaRPr lang="es-ES" dirty="0"/>
          </a:p>
          <a:p>
            <a:pPr marL="0" indent="0">
              <a:spcBef>
                <a:spcPts val="0"/>
              </a:spcBef>
              <a:buNone/>
            </a:pPr>
            <a:endParaRPr lang="es-ES" dirty="0"/>
          </a:p>
          <a:p>
            <a:pPr marL="0" indent="0">
              <a:spcBef>
                <a:spcPts val="0"/>
              </a:spcBef>
              <a:buNone/>
            </a:pPr>
            <a:endParaRPr lang="es-ES" dirty="0"/>
          </a:p>
          <a:p>
            <a:pPr marL="0" indent="0">
              <a:spcBef>
                <a:spcPts val="0"/>
              </a:spcBef>
              <a:buNone/>
            </a:pPr>
            <a:endParaRPr lang="es-ES" dirty="0"/>
          </a:p>
          <a:p>
            <a:pPr marL="0" indent="0">
              <a:spcBef>
                <a:spcPts val="0"/>
              </a:spcBef>
              <a:buNone/>
            </a:pPr>
            <a:endParaRPr lang="es-ES" dirty="0"/>
          </a:p>
          <a:p>
            <a:pPr marL="0" indent="0">
              <a:spcBef>
                <a:spcPts val="0"/>
              </a:spcBef>
              <a:buNone/>
            </a:pPr>
            <a:endParaRPr lang="es-ES" dirty="0"/>
          </a:p>
          <a:p>
            <a:pPr marL="0" indent="0">
              <a:spcBef>
                <a:spcPts val="0"/>
              </a:spcBef>
              <a:buNone/>
            </a:pPr>
            <a:endParaRPr lang="es-ES" dirty="0"/>
          </a:p>
          <a:p>
            <a:pPr marL="0" indent="0">
              <a:buNone/>
            </a:pPr>
            <a:r>
              <a:rPr lang="es-ES" dirty="0"/>
              <a:t>Las clases modelan el hecho de que el mundo real contiene objetos con propiedades (atributos) y comportamiento. La herencia modela el hecho de que estos objetos tienden a organizarse en jerarquías. Esta jerarquía desde el punto de vista del modelado se denomina relación de generalización o es-un (</a:t>
            </a:r>
            <a:r>
              <a:rPr lang="es-ES" dirty="0" err="1"/>
              <a:t>is</a:t>
            </a:r>
            <a:r>
              <a:rPr lang="es-ES" dirty="0"/>
              <a:t>-a). En programación orientada a objetos, la relación de generalización se denomina herencia. Cada clase derivada hereda las características de la clase base y además cada clase derivada añade sus propias características (atributos y operaciones). Las clases bases pueden a su vez ser también subclases o clases derivadas de otras superclases o clases base.</a:t>
            </a:r>
            <a:endParaRPr lang="es-ES" b="1" dirty="0"/>
          </a:p>
        </p:txBody>
      </p:sp>
      <p:sp>
        <p:nvSpPr>
          <p:cNvPr id="3" name="Título 2">
            <a:extLst>
              <a:ext uri="{FF2B5EF4-FFF2-40B4-BE49-F238E27FC236}">
                <a16:creationId xmlns:a16="http://schemas.microsoft.com/office/drawing/2014/main" id="{343612B0-9222-4765-BCBD-C3F0F6745F7C}"/>
              </a:ext>
            </a:extLst>
          </p:cNvPr>
          <p:cNvSpPr>
            <a:spLocks noGrp="1"/>
          </p:cNvSpPr>
          <p:nvPr>
            <p:ph type="title"/>
          </p:nvPr>
        </p:nvSpPr>
        <p:spPr/>
        <p:txBody>
          <a:bodyPr/>
          <a:lstStyle/>
          <a:p>
            <a:r>
              <a:rPr lang="es-ES" b="1" dirty="0"/>
              <a:t>Propiedades Fundamentales de Orientación a Objetos</a:t>
            </a:r>
            <a:endParaRPr lang="es-ES" dirty="0"/>
          </a:p>
        </p:txBody>
      </p:sp>
      <p:sp>
        <p:nvSpPr>
          <p:cNvPr id="4" name="Marcador de número de diapositiva 3">
            <a:extLst>
              <a:ext uri="{FF2B5EF4-FFF2-40B4-BE49-F238E27FC236}">
                <a16:creationId xmlns:a16="http://schemas.microsoft.com/office/drawing/2014/main" id="{518F3AEE-7F05-464C-B525-711C8EF44221}"/>
              </a:ext>
            </a:extLst>
          </p:cNvPr>
          <p:cNvSpPr>
            <a:spLocks noGrp="1"/>
          </p:cNvSpPr>
          <p:nvPr>
            <p:ph type="sldNum" sz="quarter" idx="14"/>
          </p:nvPr>
        </p:nvSpPr>
        <p:spPr/>
        <p:txBody>
          <a:bodyPr/>
          <a:lstStyle/>
          <a:p>
            <a:pPr rtl="0"/>
            <a:fld id="{058DB212-BFA2-403F-85EF-DFD3FF6D973A}" type="slidenum">
              <a:rPr lang="es-ES" noProof="0" smtClean="0"/>
              <a:pPr rtl="0"/>
              <a:t>9</a:t>
            </a:fld>
            <a:endParaRPr lang="es-ES" noProof="0" dirty="0"/>
          </a:p>
        </p:txBody>
      </p:sp>
      <p:pic>
        <p:nvPicPr>
          <p:cNvPr id="5" name="Imagen 4">
            <a:extLst>
              <a:ext uri="{FF2B5EF4-FFF2-40B4-BE49-F238E27FC236}">
                <a16:creationId xmlns:a16="http://schemas.microsoft.com/office/drawing/2014/main" id="{537B6A7E-070B-4760-965C-B28D116ABEBA}"/>
              </a:ext>
            </a:extLst>
          </p:cNvPr>
          <p:cNvPicPr>
            <a:picLocks noChangeAspect="1"/>
          </p:cNvPicPr>
          <p:nvPr/>
        </p:nvPicPr>
        <p:blipFill>
          <a:blip r:embed="rId2"/>
          <a:stretch>
            <a:fillRect/>
          </a:stretch>
        </p:blipFill>
        <p:spPr>
          <a:xfrm>
            <a:off x="3011888" y="2345188"/>
            <a:ext cx="6168224" cy="1552941"/>
          </a:xfrm>
          <a:prstGeom prst="rect">
            <a:avLst/>
          </a:prstGeom>
        </p:spPr>
      </p:pic>
    </p:spTree>
    <p:extLst>
      <p:ext uri="{BB962C8B-B14F-4D97-AF65-F5344CB8AC3E}">
        <p14:creationId xmlns:p14="http://schemas.microsoft.com/office/powerpoint/2010/main" val="1636752623"/>
      </p:ext>
    </p:extLst>
  </p:cSld>
  <p:clrMapOvr>
    <a:masterClrMapping/>
  </p:clrMapOvr>
</p:sld>
</file>

<file path=ppt/theme/theme1.xml><?xml version="1.0" encoding="utf-8"?>
<a:theme xmlns:a="http://schemas.openxmlformats.org/drawingml/2006/main" name="Tema de Offic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41_TF78043420" id="{190D183D-16CA-452F-93F4-0F7BEDD80142}" vid="{40B9ADFB-32A5-4672-AF76-5BFDC6221EB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feria de ciencias</Template>
  <TotalTime>0</TotalTime>
  <Words>5151</Words>
  <Application>Microsoft Office PowerPoint</Application>
  <PresentationFormat>Panorámica</PresentationFormat>
  <Paragraphs>275</Paragraphs>
  <Slides>52</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52</vt:i4>
      </vt:variant>
    </vt:vector>
  </HeadingPairs>
  <TitlesOfParts>
    <vt:vector size="58" baseType="lpstr">
      <vt:lpstr>Arial</vt:lpstr>
      <vt:lpstr>Calibri</vt:lpstr>
      <vt:lpstr>Lucida Sans Typewriter</vt:lpstr>
      <vt:lpstr>Times New Roman</vt:lpstr>
      <vt:lpstr>Tw Cen MT</vt:lpstr>
      <vt:lpstr>Tema de Office</vt:lpstr>
      <vt:lpstr>Principios de Diseño de Software</vt:lpstr>
      <vt:lpstr>Diseño con Objetos</vt:lpstr>
      <vt:lpstr>Frameworks orientados a objetos </vt:lpstr>
      <vt:lpstr>Programación Orientada a Objetos</vt:lpstr>
      <vt:lpstr>Programación Orientada a Objetos</vt:lpstr>
      <vt:lpstr>Modelado e Identificación de Objetos</vt:lpstr>
      <vt:lpstr>Modelado e Identificación de Objetos</vt:lpstr>
      <vt:lpstr>Propiedades Fundamentales de Orientación a Objetos</vt:lpstr>
      <vt:lpstr>Propiedades Fundamentales de Orientación a Objetos</vt:lpstr>
      <vt:lpstr>Propiedades Fundamentales de Orientación a Objetos</vt:lpstr>
      <vt:lpstr>Diseños basados en objetos   </vt:lpstr>
      <vt:lpstr>Diseños basados en objetos   </vt:lpstr>
      <vt:lpstr>Diseño y Representación Gráfica de Clases en UML</vt:lpstr>
      <vt:lpstr>Diseño y Representación Gráfica de Clases en UML</vt:lpstr>
      <vt:lpstr>Diseño y Representación Gráfica de Clases en UML</vt:lpstr>
      <vt:lpstr>Diseño y Representación Gráfica de Clases en UML</vt:lpstr>
      <vt:lpstr>Diseño y Representación Gráfica de Clases en UML</vt:lpstr>
      <vt:lpstr>Diseño y Representación Gráfica de Clases en UML</vt:lpstr>
      <vt:lpstr>Diseños orientados a objetos    </vt:lpstr>
      <vt:lpstr>Diseños orientados a objetos</vt:lpstr>
      <vt:lpstr>Diseños orientados a objetos</vt:lpstr>
      <vt:lpstr>Diseños orientados a objetos</vt:lpstr>
      <vt:lpstr>Modelado de objetos</vt:lpstr>
      <vt:lpstr>Ejemplo</vt:lpstr>
      <vt:lpstr>Ejemplo</vt:lpstr>
      <vt:lpstr>Ejemplo</vt:lpstr>
      <vt:lpstr>Diagrama de componentes</vt:lpstr>
      <vt:lpstr>Diagrama de componentes</vt:lpstr>
      <vt:lpstr>Elementos del diagrama de componentes</vt:lpstr>
      <vt:lpstr>Elementos del diagrama de componentes</vt:lpstr>
      <vt:lpstr>Elementos del diagrama de componentes</vt:lpstr>
      <vt:lpstr>Elementos del diagrama de componentes</vt:lpstr>
      <vt:lpstr>Diagrama de componentes - Ejemplo</vt:lpstr>
      <vt:lpstr>Diagrama de componentes - Ejemplo</vt:lpstr>
      <vt:lpstr>Diagrama de componentes - Ejemplo</vt:lpstr>
      <vt:lpstr>Diagrama de componentes - Ejemplo</vt:lpstr>
      <vt:lpstr>Modelos de arquitecturas de despliegue del software</vt:lpstr>
      <vt:lpstr>Arquitectura Stand Alone   </vt:lpstr>
      <vt:lpstr>Arquitectura Cliente-Servidor   </vt:lpstr>
      <vt:lpstr>Arquitectura de N-Capas   </vt:lpstr>
      <vt:lpstr>Arquitectura de N-Capas   </vt:lpstr>
      <vt:lpstr>Arquitectura de N-Capas   </vt:lpstr>
      <vt:lpstr>Arquitectura Cloud   </vt:lpstr>
      <vt:lpstr>Arquitectura Cloud   </vt:lpstr>
      <vt:lpstr>Diagramas de Despliegue</vt:lpstr>
      <vt:lpstr>Diagramas de Despliegue</vt:lpstr>
      <vt:lpstr>Diagramas de Despliegue</vt:lpstr>
      <vt:lpstr>Diagramas de Despliegue</vt:lpstr>
      <vt:lpstr>Diagramas de Despliegue - Ejemplo</vt:lpstr>
      <vt:lpstr>Diagramas de Despliegue - Ejemplo</vt:lpstr>
      <vt:lpstr>Diagramas de Despliegue - Ejemplo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2019-07-17T14:28:36Z</dcterms:created>
  <dcterms:modified xsi:type="dcterms:W3CDTF">2021-08-14T04:05:36Z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