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7"/>
  </p:notesMasterIdLst>
  <p:handoutMasterIdLst>
    <p:handoutMasterId r:id="rId98"/>
  </p:handoutMasterIdLst>
  <p:sldIdLst>
    <p:sldId id="256" r:id="rId2"/>
    <p:sldId id="257" r:id="rId3"/>
    <p:sldId id="271" r:id="rId4"/>
    <p:sldId id="282" r:id="rId5"/>
    <p:sldId id="274" r:id="rId6"/>
    <p:sldId id="275" r:id="rId7"/>
    <p:sldId id="283" r:id="rId8"/>
    <p:sldId id="284" r:id="rId9"/>
    <p:sldId id="276" r:id="rId10"/>
    <p:sldId id="277" r:id="rId11"/>
    <p:sldId id="285" r:id="rId12"/>
    <p:sldId id="286" r:id="rId13"/>
    <p:sldId id="279" r:id="rId14"/>
    <p:sldId id="288" r:id="rId15"/>
    <p:sldId id="289" r:id="rId16"/>
    <p:sldId id="290" r:id="rId17"/>
    <p:sldId id="291" r:id="rId18"/>
    <p:sldId id="292" r:id="rId19"/>
    <p:sldId id="293" r:id="rId20"/>
    <p:sldId id="294" r:id="rId21"/>
    <p:sldId id="295" r:id="rId22"/>
    <p:sldId id="296" r:id="rId23"/>
    <p:sldId id="300" r:id="rId24"/>
    <p:sldId id="301" r:id="rId25"/>
    <p:sldId id="302" r:id="rId26"/>
    <p:sldId id="297" r:id="rId27"/>
    <p:sldId id="298" r:id="rId28"/>
    <p:sldId id="303" r:id="rId29"/>
    <p:sldId id="304" r:id="rId30"/>
    <p:sldId id="305" r:id="rId31"/>
    <p:sldId id="299" r:id="rId32"/>
    <p:sldId id="306" r:id="rId33"/>
    <p:sldId id="307" r:id="rId34"/>
    <p:sldId id="308" r:id="rId35"/>
    <p:sldId id="309" r:id="rId36"/>
    <p:sldId id="310" r:id="rId37"/>
    <p:sldId id="311" r:id="rId38"/>
    <p:sldId id="312" r:id="rId39"/>
    <p:sldId id="287" r:id="rId40"/>
    <p:sldId id="313" r:id="rId41"/>
    <p:sldId id="314" r:id="rId42"/>
    <p:sldId id="315" r:id="rId43"/>
    <p:sldId id="316" r:id="rId44"/>
    <p:sldId id="318" r:id="rId45"/>
    <p:sldId id="319" r:id="rId46"/>
    <p:sldId id="320" r:id="rId47"/>
    <p:sldId id="321" r:id="rId48"/>
    <p:sldId id="278" r:id="rId49"/>
    <p:sldId id="323" r:id="rId50"/>
    <p:sldId id="325" r:id="rId51"/>
    <p:sldId id="322" r:id="rId52"/>
    <p:sldId id="326" r:id="rId53"/>
    <p:sldId id="324" r:id="rId54"/>
    <p:sldId id="327" r:id="rId55"/>
    <p:sldId id="328" r:id="rId56"/>
    <p:sldId id="280"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281" r:id="rId73"/>
    <p:sldId id="329" r:id="rId74"/>
    <p:sldId id="345" r:id="rId75"/>
    <p:sldId id="346" r:id="rId76"/>
    <p:sldId id="347" r:id="rId77"/>
    <p:sldId id="348" r:id="rId78"/>
    <p:sldId id="350" r:id="rId79"/>
    <p:sldId id="351" r:id="rId80"/>
    <p:sldId id="352" r:id="rId81"/>
    <p:sldId id="353" r:id="rId82"/>
    <p:sldId id="354" r:id="rId83"/>
    <p:sldId id="355" r:id="rId84"/>
    <p:sldId id="356" r:id="rId85"/>
    <p:sldId id="362" r:id="rId86"/>
    <p:sldId id="357" r:id="rId87"/>
    <p:sldId id="358" r:id="rId88"/>
    <p:sldId id="359" r:id="rId89"/>
    <p:sldId id="360" r:id="rId90"/>
    <p:sldId id="361" r:id="rId91"/>
    <p:sldId id="363" r:id="rId92"/>
    <p:sldId id="364" r:id="rId93"/>
    <p:sldId id="365" r:id="rId94"/>
    <p:sldId id="366" r:id="rId95"/>
    <p:sldId id="265" r:id="rId9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E7BAA0C3-AB1D-45D9-803D-E243FA5164D1}">
          <p14:sldIdLst>
            <p14:sldId id="256"/>
            <p14:sldId id="257"/>
            <p14:sldId id="271"/>
            <p14:sldId id="282"/>
            <p14:sldId id="274"/>
            <p14:sldId id="275"/>
            <p14:sldId id="283"/>
            <p14:sldId id="284"/>
            <p14:sldId id="276"/>
            <p14:sldId id="277"/>
            <p14:sldId id="285"/>
            <p14:sldId id="286"/>
            <p14:sldId id="279"/>
            <p14:sldId id="288"/>
            <p14:sldId id="289"/>
            <p14:sldId id="290"/>
            <p14:sldId id="291"/>
            <p14:sldId id="292"/>
            <p14:sldId id="293"/>
            <p14:sldId id="294"/>
            <p14:sldId id="295"/>
            <p14:sldId id="296"/>
            <p14:sldId id="300"/>
            <p14:sldId id="301"/>
            <p14:sldId id="302"/>
            <p14:sldId id="297"/>
            <p14:sldId id="298"/>
            <p14:sldId id="303"/>
            <p14:sldId id="304"/>
            <p14:sldId id="305"/>
            <p14:sldId id="299"/>
            <p14:sldId id="306"/>
            <p14:sldId id="307"/>
            <p14:sldId id="308"/>
            <p14:sldId id="309"/>
            <p14:sldId id="310"/>
            <p14:sldId id="311"/>
            <p14:sldId id="312"/>
            <p14:sldId id="287"/>
            <p14:sldId id="313"/>
            <p14:sldId id="314"/>
            <p14:sldId id="315"/>
            <p14:sldId id="316"/>
            <p14:sldId id="318"/>
            <p14:sldId id="319"/>
            <p14:sldId id="320"/>
            <p14:sldId id="321"/>
            <p14:sldId id="278"/>
            <p14:sldId id="323"/>
            <p14:sldId id="325"/>
            <p14:sldId id="322"/>
            <p14:sldId id="326"/>
            <p14:sldId id="324"/>
            <p14:sldId id="327"/>
            <p14:sldId id="328"/>
            <p14:sldId id="280"/>
            <p14:sldId id="330"/>
            <p14:sldId id="331"/>
            <p14:sldId id="332"/>
            <p14:sldId id="333"/>
            <p14:sldId id="334"/>
            <p14:sldId id="335"/>
            <p14:sldId id="336"/>
            <p14:sldId id="337"/>
            <p14:sldId id="338"/>
            <p14:sldId id="339"/>
            <p14:sldId id="340"/>
            <p14:sldId id="341"/>
            <p14:sldId id="342"/>
            <p14:sldId id="343"/>
            <p14:sldId id="344"/>
            <p14:sldId id="281"/>
            <p14:sldId id="329"/>
            <p14:sldId id="345"/>
            <p14:sldId id="346"/>
            <p14:sldId id="347"/>
            <p14:sldId id="348"/>
            <p14:sldId id="350"/>
            <p14:sldId id="351"/>
            <p14:sldId id="352"/>
            <p14:sldId id="353"/>
            <p14:sldId id="354"/>
            <p14:sldId id="355"/>
            <p14:sldId id="356"/>
            <p14:sldId id="362"/>
            <p14:sldId id="357"/>
            <p14:sldId id="358"/>
            <p14:sldId id="359"/>
            <p14:sldId id="360"/>
            <p14:sldId id="361"/>
            <p14:sldId id="363"/>
            <p14:sldId id="364"/>
            <p14:sldId id="365"/>
            <p14:sldId id="366"/>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357" autoAdjust="0"/>
  </p:normalViewPr>
  <p:slideViewPr>
    <p:cSldViewPr snapToGrid="0">
      <p:cViewPr varScale="1">
        <p:scale>
          <a:sx n="104" d="100"/>
          <a:sy n="104" d="100"/>
        </p:scale>
        <p:origin x="144" y="25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7" d="100"/>
          <a:sy n="77" d="100"/>
        </p:scale>
        <p:origin x="4056"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FC64AA-C5FD-4A5C-B4B6-FF958CAD20A3}" type="datetime1">
              <a:rPr lang="es-ES" smtClean="0"/>
              <a:t>18/07/2023</a:t>
            </a:fld>
            <a:endParaRPr lang="es-ES" dirty="0"/>
          </a:p>
        </p:txBody>
      </p:sp>
      <p:sp>
        <p:nvSpPr>
          <p:cNvPr id="4" name="Marcador de pie de página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s-ES" smtClean="0"/>
              <a:t>‹Nº›</a:t>
            </a:fld>
            <a:endParaRPr lang="es-ES" dirty="0"/>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725720-2609-4E66-A20A-FACA23A87855}" type="datetime1">
              <a:rPr lang="es-ES" noProof="0" smtClean="0"/>
              <a:t>18/07/2023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es-ES" noProof="0" smtClean="0"/>
              <a:t>‹Nº›</a:t>
            </a:fld>
            <a:endParaRPr lang="es-E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a:t>
            </a:fld>
            <a:endParaRPr lang="es-ES" dirty="0"/>
          </a:p>
        </p:txBody>
      </p:sp>
    </p:spTree>
    <p:extLst>
      <p:ext uri="{BB962C8B-B14F-4D97-AF65-F5344CB8AC3E}">
        <p14:creationId xmlns:p14="http://schemas.microsoft.com/office/powerpoint/2010/main" val="47993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2</a:t>
            </a:fld>
            <a:endParaRPr lang="es-ES" dirty="0"/>
          </a:p>
        </p:txBody>
      </p:sp>
    </p:spTree>
    <p:extLst>
      <p:ext uri="{BB962C8B-B14F-4D97-AF65-F5344CB8AC3E}">
        <p14:creationId xmlns:p14="http://schemas.microsoft.com/office/powerpoint/2010/main" val="310923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5</a:t>
            </a:fld>
            <a:endParaRPr lang="es-ES" dirty="0"/>
          </a:p>
        </p:txBody>
      </p:sp>
    </p:spTree>
    <p:extLst>
      <p:ext uri="{BB962C8B-B14F-4D97-AF65-F5344CB8AC3E}">
        <p14:creationId xmlns:p14="http://schemas.microsoft.com/office/powerpoint/2010/main" val="365640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9</a:t>
            </a:fld>
            <a:endParaRPr lang="es-ES" dirty="0"/>
          </a:p>
        </p:txBody>
      </p:sp>
    </p:spTree>
    <p:extLst>
      <p:ext uri="{BB962C8B-B14F-4D97-AF65-F5344CB8AC3E}">
        <p14:creationId xmlns:p14="http://schemas.microsoft.com/office/powerpoint/2010/main" val="67700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95</a:t>
            </a:fld>
            <a:endParaRPr lang="es-ES" dirty="0"/>
          </a:p>
        </p:txBody>
      </p:sp>
    </p:spTree>
    <p:extLst>
      <p:ext uri="{BB962C8B-B14F-4D97-AF65-F5344CB8AC3E}">
        <p14:creationId xmlns:p14="http://schemas.microsoft.com/office/powerpoint/2010/main" val="1900485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ángulo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Marcador de posición de imagen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1" name="Rectángulo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5" name="Marcador de número de diapositiva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 name="Título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14" name="Rectángulo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1E4E414-B6BD-4D1C-8B04-2C146019C83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7" name="Rectángulo 6">
            <a:extLst>
              <a:ext uri="{FF2B5EF4-FFF2-40B4-BE49-F238E27FC236}">
                <a16:creationId xmlns:a16="http://schemas.microsoft.com/office/drawing/2014/main" id="{E534608D-C188-4083-939B-7E4C2E6F03D5}"/>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solidFill>
                  <a:schemeClr val="bg1"/>
                </a:solidFill>
              </a:defRPr>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08699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5DFDAB6-3042-46CA-98D0-0809B8E3AD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8" name="Rectángulo 7">
            <a:extLst>
              <a:ext uri="{FF2B5EF4-FFF2-40B4-BE49-F238E27FC236}">
                <a16:creationId xmlns:a16="http://schemas.microsoft.com/office/drawing/2014/main" id="{F9348D1F-21E9-4D2D-A005-83FF80933B8E}"/>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92267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8" name="Subtítulo">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pie de página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es-ES" noProof="0" dirty="0"/>
              <a:t>Agregue un pie de página</a:t>
            </a:r>
          </a:p>
        </p:txBody>
      </p:sp>
      <p:sp>
        <p:nvSpPr>
          <p:cNvPr id="4" name="Marcador de posición de número de diapositiva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es-ES" noProof="0" dirty="0"/>
              <a:t>Agregue un pie de página</a:t>
            </a:r>
          </a:p>
        </p:txBody>
      </p:sp>
      <p:sp>
        <p:nvSpPr>
          <p:cNvPr id="3" name="Marcador de número de diapositiva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ínea divisoria">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ángulo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Marcador de posición de imagen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5" name="Marcador de pie de página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es-ES" noProof="0" smtClean="0"/>
              <a:pPr rtl="0"/>
              <a:t>‹Nº›</a:t>
            </a:fld>
            <a:endParaRPr lang="es-ES" noProof="0" dirty="0"/>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es-ES" noProof="0"/>
              <a:t>Haga clic para modificar el estilo de título del patrón</a:t>
            </a:r>
            <a:endParaRPr lang="es-ES" noProof="0" dirty="0"/>
          </a:p>
        </p:txBody>
      </p:sp>
      <p:sp>
        <p:nvSpPr>
          <p:cNvPr id="14" name="Subtítulo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de text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texto 2">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
        <p:nvSpPr>
          <p:cNvPr id="8" name="Marcador de posición de imagen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9" name="Marcador de posición de imagen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0" name="Marcador de posición de imagen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1" name="Marcador de posición de imagen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2" name="Marcador de posición de imagen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3" name="Encabezado izquierdo">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es-ES" noProof="0" dirty="0"/>
              <a:t>Comparar A</a:t>
            </a:r>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5" name="Encabezado derecho">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es-ES" noProof="0" dirty="0"/>
              <a:t>Comparar B</a:t>
            </a:r>
          </a:p>
        </p:txBody>
      </p:sp>
      <p:sp>
        <p:nvSpPr>
          <p:cNvPr id="5" name="Marcador de pie de página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3" name="Marcador de número de diapositiva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
        <p:nvSpPr>
          <p:cNvPr id="10" name="Leyenda">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2" name="Título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sp>
        <p:nvSpPr>
          <p:cNvPr id="3" name="Marcador de posición de elemento multimedia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Insertar vídeo</a:t>
            </a:r>
          </a:p>
        </p:txBody>
      </p:sp>
      <p:sp>
        <p:nvSpPr>
          <p:cNvPr id="5" name="Leyenda">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4" name="Marcador de número de diapositiva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es-ES" noProof="0" smtClean="0"/>
              <a:pPr rtl="0"/>
              <a:t>‹Nº›</a:t>
            </a:fld>
            <a:endParaRPr lang="es-ES" noProof="0" dirty="0"/>
          </a:p>
        </p:txBody>
      </p:sp>
      <p:sp>
        <p:nvSpPr>
          <p:cNvPr id="2" name="Título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ángulo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Marcador de posición de imagen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es-ES" dirty="0"/>
              <a:t>Gracias</a:t>
            </a:r>
          </a:p>
        </p:txBody>
      </p:sp>
      <p:sp>
        <p:nvSpPr>
          <p:cNvPr id="15" name="Nombr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es-ES" dirty="0"/>
              <a:t>Nombre</a:t>
            </a:r>
          </a:p>
        </p:txBody>
      </p:sp>
      <p:sp>
        <p:nvSpPr>
          <p:cNvPr id="16" name="Correo electrónico">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es-ES" dirty="0"/>
              <a:t>Correo electrónico</a:t>
            </a:r>
          </a:p>
        </p:txBody>
      </p:sp>
      <p:sp>
        <p:nvSpPr>
          <p:cNvPr id="19" name="Rectángulo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1" name="Rectángulo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4" name="Marcador de número de diapositiva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3" name="Rectángulo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Rectángulo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es-ES" sz="1000" noProof="1">
                <a:latin typeface="+mn-lt"/>
              </a:rPr>
              <a:t>Ing. Byron Zepeda</a:t>
            </a:r>
          </a:p>
        </p:txBody>
      </p:sp>
      <p:sp>
        <p:nvSpPr>
          <p:cNvPr id="11" name="Rectángulo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título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es-ES" dirty="0"/>
              <a:t>Haga clic para modificar el estilo de título del patrón</a:t>
            </a:r>
          </a:p>
        </p:txBody>
      </p:sp>
      <p:sp>
        <p:nvSpPr>
          <p:cNvPr id="3" name="Marcador de posición de texto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es-ES" dirty="0"/>
              <a:t>Haga clic para modificar los estilos de texto del patrón</a:t>
            </a:r>
          </a:p>
          <a:p>
            <a:pPr lvl="1" rtl="0"/>
            <a:r>
              <a:rPr lang="es-ES" dirty="0"/>
              <a:t>Segundo nivel</a:t>
            </a:r>
          </a:p>
          <a:p>
            <a:pPr lvl="2" rtl="0"/>
            <a:r>
              <a:rPr lang="es-ES" dirty="0"/>
              <a:t>Tercer nivel</a:t>
            </a:r>
          </a:p>
          <a:p>
            <a:pPr lvl="3" rtl="0"/>
            <a:r>
              <a:rPr lang="es-ES" dirty="0"/>
              <a:t>Cuarto nivel</a:t>
            </a:r>
          </a:p>
          <a:p>
            <a:pPr lvl="4" rtl="0"/>
            <a:r>
              <a:rPr lang="es-ES" dirty="0"/>
              <a:t>Quinto nivel</a:t>
            </a:r>
          </a:p>
        </p:txBody>
      </p:sp>
      <p:sp>
        <p:nvSpPr>
          <p:cNvPr id="5" name="Marcador de posición de pie de página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es-ES" dirty="0"/>
              <a:t>Agregar un pie de página</a:t>
            </a:r>
          </a:p>
        </p:txBody>
      </p:sp>
      <p:sp>
        <p:nvSpPr>
          <p:cNvPr id="6" name="Marcador de número de diapositiva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es-ES" smtClean="0"/>
              <a:pPr rtl="0"/>
              <a:t>‹Nº›</a:t>
            </a:fld>
            <a:endParaRPr lang="es-E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66" r:id="rId10"/>
    <p:sldLayoutId id="2147483665" r:id="rId11"/>
    <p:sldLayoutId id="2147483652"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tml.spec.whatwg.org/multipage/named-characters.html#named-character-references"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10.xml"/><Relationship Id="rId4" Type="http://schemas.openxmlformats.org/officeDocument/2006/relationships/image" Target="../media/image18.gif"/></Relationships>
</file>

<file path=ppt/slides/_rels/slide5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5.jpg"/><Relationship Id="rId4"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a:xfrm>
            <a:off x="8073392" y="1643975"/>
            <a:ext cx="3759807" cy="1865988"/>
          </a:xfrm>
        </p:spPr>
        <p:txBody>
          <a:bodyPr rtlCol="0"/>
          <a:lstStyle/>
          <a:p>
            <a:r>
              <a:rPr lang="es-GT" dirty="0"/>
              <a:t>Arquitecturas para soluciones de Software</a:t>
            </a:r>
            <a:endParaRPr lang="es-ES" dirty="0"/>
          </a:p>
        </p:txBody>
      </p:sp>
      <p:sp>
        <p:nvSpPr>
          <p:cNvPr id="5" name="Subtítulo 4">
            <a:extLst>
              <a:ext uri="{FF2B5EF4-FFF2-40B4-BE49-F238E27FC236}">
                <a16:creationId xmlns:a16="http://schemas.microsoft.com/office/drawing/2014/main" id="{1FF39718-6251-4A5A-AAC7-767229317836}"/>
              </a:ext>
            </a:extLst>
          </p:cNvPr>
          <p:cNvSpPr>
            <a:spLocks noGrp="1"/>
          </p:cNvSpPr>
          <p:nvPr>
            <p:ph type="subTitle" idx="1"/>
          </p:nvPr>
        </p:nvSpPr>
        <p:spPr/>
        <p:txBody>
          <a:bodyPr rtlCol="0"/>
          <a:lstStyle/>
          <a:p>
            <a:r>
              <a:rPr lang="es-GT" dirty="0"/>
              <a:t>Introducción a la Programación y Computación 2</a:t>
            </a:r>
            <a:endParaRPr lang="es-ES" noProof="1"/>
          </a:p>
        </p:txBody>
      </p:sp>
      <p:cxnSp>
        <p:nvCxnSpPr>
          <p:cNvPr id="22" name="Conector recto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Marcador de posición de imagen 8">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a:stretch>
            <a:fillRect/>
          </a:stretch>
        </p:blipFill>
        <p:spPr>
          <a:xfrm>
            <a:off x="-11284" y="0"/>
            <a:ext cx="7815636" cy="6858000"/>
          </a:xfrm>
        </p:spPr>
      </p:pic>
      <p:pic>
        <p:nvPicPr>
          <p:cNvPr id="8" name="Imagen 7">
            <a:extLst>
              <a:ext uri="{FF2B5EF4-FFF2-40B4-BE49-F238E27FC236}">
                <a16:creationId xmlns:a16="http://schemas.microsoft.com/office/drawing/2014/main" id="{AE4D3D7B-397C-438A-BF50-0C4694C7EFF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56725" y="4502989"/>
            <a:ext cx="7619047" cy="1942857"/>
          </a:xfrm>
          <a:prstGeom prst="rect">
            <a:avLst/>
          </a:prstGeom>
        </p:spPr>
      </p:pic>
      <p:pic>
        <p:nvPicPr>
          <p:cNvPr id="12" name="Imagen 11">
            <a:extLst>
              <a:ext uri="{FF2B5EF4-FFF2-40B4-BE49-F238E27FC236}">
                <a16:creationId xmlns:a16="http://schemas.microsoft.com/office/drawing/2014/main" id="{FF003660-D1DC-46C0-AC88-525790E7CA24}"/>
              </a:ext>
            </a:extLst>
          </p:cNvPr>
          <p:cNvPicPr>
            <a:picLocks noChangeAspect="1"/>
          </p:cNvPicPr>
          <p:nvPr/>
        </p:nvPicPr>
        <p:blipFill>
          <a:blip r:embed="rId6"/>
          <a:stretch>
            <a:fillRect/>
          </a:stretch>
        </p:blipFill>
        <p:spPr>
          <a:xfrm>
            <a:off x="10222307" y="-72135"/>
            <a:ext cx="2270134" cy="2281485"/>
          </a:xfrm>
          <a:prstGeom prst="rect">
            <a:avLst/>
          </a:prstGeo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al diseño web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dirty="0"/>
              <a:t>Internet, la red de redes, nace a mediados de la década de los setenta, bajo los auspicios de DARPA, la Agencia de Proyectos Avanzados para la Defensa de Estados Unidos. DARPA inició un programa de investigación de técnicas y tecnologías para unir diversas redes de conmutación de paquetes, permitiendo así a los ordenadores conectados a estas redes comunicarse entre sí de forma fácil y transparente.</a:t>
            </a:r>
          </a:p>
          <a:p>
            <a:pPr marL="0" indent="0">
              <a:buNone/>
            </a:pPr>
            <a:r>
              <a:rPr lang="es-ES" sz="2200" dirty="0"/>
              <a:t>De estos proyectos nació un protocolo de comunicaciones de datos, IP o Internet </a:t>
            </a:r>
            <a:r>
              <a:rPr lang="es-ES" sz="2200" dirty="0" err="1"/>
              <a:t>Protocol</a:t>
            </a:r>
            <a:r>
              <a:rPr lang="es-ES" sz="2200" dirty="0"/>
              <a:t>, que permitía a ordenadores diversos comunicarse a través de una red, Internet, formada por la interconexión de diversas redes.</a:t>
            </a:r>
          </a:p>
          <a:p>
            <a:pPr marL="0" indent="0">
              <a:buNone/>
            </a:pPr>
            <a:r>
              <a:rPr lang="es-ES" sz="2200" dirty="0"/>
              <a:t>A mediados de los ochenta la Fundación Nacional para la Ciencia norteamericana, la NSF, creó una red, la NSFNET, que se convirtió en el </a:t>
            </a:r>
            <a:r>
              <a:rPr lang="es-ES" sz="2200" dirty="0" err="1"/>
              <a:t>backbone</a:t>
            </a:r>
            <a:r>
              <a:rPr lang="es-ES" sz="2200" dirty="0"/>
              <a:t> (el troncal) de Internet junto con otras redes similares creadas por la NASA (</a:t>
            </a:r>
            <a:r>
              <a:rPr lang="es-ES" sz="2200" dirty="0" err="1"/>
              <a:t>NSINet</a:t>
            </a:r>
            <a:r>
              <a:rPr lang="es-ES" sz="2200" dirty="0"/>
              <a:t>) y el U.S. </a:t>
            </a:r>
            <a:r>
              <a:rPr lang="es-ES" sz="2200" dirty="0" err="1"/>
              <a:t>DoE</a:t>
            </a:r>
            <a:r>
              <a:rPr lang="es-ES" sz="2200" dirty="0"/>
              <a:t> (</a:t>
            </a:r>
            <a:r>
              <a:rPr lang="es-ES" sz="2200" dirty="0" err="1"/>
              <a:t>Department</a:t>
            </a:r>
            <a:r>
              <a:rPr lang="es-ES" sz="2200" dirty="0"/>
              <a:t> </a:t>
            </a:r>
            <a:r>
              <a:rPr lang="es-ES" sz="2200" dirty="0" err="1"/>
              <a:t>of</a:t>
            </a:r>
            <a:r>
              <a:rPr lang="es-ES" sz="2200" dirty="0"/>
              <a:t> Energy) con la ESNET. En Europa, la mayoría de países disponían de </a:t>
            </a:r>
            <a:r>
              <a:rPr lang="es-ES" sz="2200" dirty="0" err="1"/>
              <a:t>backbones</a:t>
            </a:r>
            <a:r>
              <a:rPr lang="es-ES" sz="2200" dirty="0"/>
              <a:t> nacionales (NORDUNET, </a:t>
            </a:r>
            <a:r>
              <a:rPr lang="es-ES" sz="2200" dirty="0" err="1"/>
              <a:t>RedIRIS</a:t>
            </a:r>
            <a:r>
              <a:rPr lang="es-ES" sz="2200" dirty="0"/>
              <a:t>, SWITCH, etc.) y de una serie de iniciativas paneuropeas (EARN y RARE). En esta época aparecen los primeros proveedores de acceso a Internet privados que ofrecen acceso pagado a Internet.</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10</a:t>
            </a:fld>
            <a:endParaRPr lang="es-ES" noProof="0" dirty="0"/>
          </a:p>
        </p:txBody>
      </p:sp>
    </p:spTree>
    <p:extLst>
      <p:ext uri="{BB962C8B-B14F-4D97-AF65-F5344CB8AC3E}">
        <p14:creationId xmlns:p14="http://schemas.microsoft.com/office/powerpoint/2010/main" val="224337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al diseño web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dirty="0"/>
              <a:t>A mediados de los noventa se inició el boom de Internet. En esa época el número de proveedores de acceso privado se disparó, permitiendo a millones de personas acceder a Internet, que a partir de ese momento ya se empezó a conocer como la Red, desbancado a las demás redes de comunicación existentes. El punto de inflexión vino marcado por la aparición de implementaciones de TCP/IP (</a:t>
            </a:r>
            <a:r>
              <a:rPr lang="es-ES" sz="2000" dirty="0" err="1"/>
              <a:t>Transmission</a:t>
            </a:r>
            <a:r>
              <a:rPr lang="es-ES" sz="2000" dirty="0"/>
              <a:t> Control </a:t>
            </a:r>
            <a:r>
              <a:rPr lang="es-ES" sz="2000" dirty="0" err="1"/>
              <a:t>Protocol</a:t>
            </a:r>
            <a:r>
              <a:rPr lang="es-ES" sz="2000" dirty="0"/>
              <a:t>/Internet </a:t>
            </a:r>
            <a:r>
              <a:rPr lang="es-ES" sz="2000" dirty="0" err="1"/>
              <a:t>Protocol</a:t>
            </a:r>
            <a:r>
              <a:rPr lang="es-ES" sz="2000" dirty="0"/>
              <a:t>) gratuitas (incluso de implementaciones que formaban parte del sistema operativo) así como por la popularización y abaratamiento de medios de acceso cada vez más rápidos (módems de mayor velocidad, RDSI, ADSL, cable, satélite). El efecto de todos estos cambios fue de “bola de nieve”: a medida que se conectaban más usuarios, los costes se reducían, aparecían más proveedores e Internet se hacía más atractivo y económico, con lo que se conectaban más usuarios.</a:t>
            </a:r>
          </a:p>
          <a:p>
            <a:pPr marL="0" indent="0">
              <a:buNone/>
            </a:pPr>
            <a:r>
              <a:rPr lang="es-ES" sz="2000" dirty="0"/>
              <a:t>En estos momentos disponer de una dirección de correo electrónico, de acceso a la web, etc., ha dejado de ser una novedad para convertirse en algo normal en muchos países del mundo. Por eso las empresas, instituciones, administraciones y demás están migrando rápidamente todos sus servicios, aplicaciones, tiendas, etc., a un entorno web que permita a sus clientes y usuarios acceder a todo ello por Internet. A pesar del ligero descenso experimentado en el ritmo de crecimiento, Internet está destinado a convertirse en una suerte de servicio universal de comunicaciones, permitiendo una comunicación universal.</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11</a:t>
            </a:fld>
            <a:endParaRPr lang="es-ES" noProof="0" dirty="0"/>
          </a:p>
        </p:txBody>
      </p:sp>
    </p:spTree>
    <p:extLst>
      <p:ext uri="{BB962C8B-B14F-4D97-AF65-F5344CB8AC3E}">
        <p14:creationId xmlns:p14="http://schemas.microsoft.com/office/powerpoint/2010/main" val="151712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al diseño web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La WWW como servicio de Internet</a:t>
            </a:r>
          </a:p>
          <a:p>
            <a:pPr marL="0" indent="0">
              <a:spcBef>
                <a:spcPts val="0"/>
              </a:spcBef>
              <a:buNone/>
            </a:pPr>
            <a:r>
              <a:rPr lang="es-ES" sz="2200" dirty="0"/>
              <a:t>La WWW (</a:t>
            </a:r>
            <a:r>
              <a:rPr lang="es-ES" sz="2200" dirty="0" err="1"/>
              <a:t>World</a:t>
            </a:r>
            <a:r>
              <a:rPr lang="es-ES" sz="2200" dirty="0"/>
              <a:t> Wide Web) o, de forma más coloquial, la web, se ha convertido, junto con el correo electrónico, en el principal caballo de batalla de Internet. Ésta ha dejado de ser una inmensa “biblioteca” de páginas estáticas para convertirse en un servicio que permite acceder a multitud de prestaciones y funciones, así como a infinidad de servicios, programas, tiendas, etc.</a:t>
            </a:r>
          </a:p>
          <a:p>
            <a:pPr marL="0" indent="0">
              <a:buNone/>
            </a:pPr>
            <a:r>
              <a:rPr lang="es-ES" sz="2400" b="1" dirty="0"/>
              <a:t>Fundamentos de la web</a:t>
            </a:r>
          </a:p>
          <a:p>
            <a:pPr marL="0" indent="0">
              <a:spcBef>
                <a:spcPts val="0"/>
              </a:spcBef>
              <a:buNone/>
            </a:pPr>
            <a:r>
              <a:rPr lang="es-ES" sz="2200" dirty="0"/>
              <a:t>El éxito espectacular de la web se basa en dos puntales fundamentales: el protocolo HTTP (</a:t>
            </a:r>
            <a:r>
              <a:rPr lang="es-ES" sz="2200" dirty="0" err="1"/>
              <a:t>Hypertext</a:t>
            </a:r>
            <a:r>
              <a:rPr lang="es-ES" sz="2200" dirty="0"/>
              <a:t> Transfer </a:t>
            </a:r>
            <a:r>
              <a:rPr lang="es-ES" sz="2200" dirty="0" err="1"/>
              <a:t>Protocol</a:t>
            </a:r>
            <a:r>
              <a:rPr lang="es-ES" sz="2200" dirty="0"/>
              <a:t>) y el lenguaje HTML (</a:t>
            </a:r>
            <a:r>
              <a:rPr lang="es-ES" sz="2200" dirty="0" err="1"/>
              <a:t>HyperText</a:t>
            </a:r>
            <a:r>
              <a:rPr lang="es-ES" sz="2200" dirty="0"/>
              <a:t> </a:t>
            </a:r>
            <a:r>
              <a:rPr lang="es-ES" sz="2200" dirty="0" err="1"/>
              <a:t>Markup</a:t>
            </a:r>
            <a:r>
              <a:rPr lang="es-ES" sz="2200" dirty="0"/>
              <a:t> </a:t>
            </a:r>
            <a:r>
              <a:rPr lang="es-ES" sz="2200" dirty="0" err="1"/>
              <a:t>Language</a:t>
            </a:r>
            <a:r>
              <a:rPr lang="es-ES" sz="2200" dirty="0"/>
              <a:t>). Uno permite una implementación simple y sencilla de un sistema de comunicaciones que nos permite enviar cualquier tipo de ficheros de una forma fácil, simplificando el funcionamiento del servidor y permitiendo que servidores poco potentes atiendan miles de peticiones y reduzcan los costes de despliegue. El otro nos proporciona un mecanismo de composición de páginas enlazadas simple y fácil, altamente eficiente y de uso muy simple.</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12</a:t>
            </a:fld>
            <a:endParaRPr lang="es-ES" noProof="0" dirty="0"/>
          </a:p>
        </p:txBody>
      </p:sp>
    </p:spTree>
    <p:extLst>
      <p:ext uri="{BB962C8B-B14F-4D97-AF65-F5344CB8AC3E}">
        <p14:creationId xmlns:p14="http://schemas.microsoft.com/office/powerpoint/2010/main" val="218533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HTTP</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dirty="0"/>
              <a:t>El protocolo HTTP (</a:t>
            </a:r>
            <a:r>
              <a:rPr lang="es-ES" sz="2200" dirty="0" err="1"/>
              <a:t>hypertext</a:t>
            </a:r>
            <a:r>
              <a:rPr lang="es-ES" sz="2200" dirty="0"/>
              <a:t> </a:t>
            </a:r>
            <a:r>
              <a:rPr lang="es-ES" sz="2200" dirty="0" err="1"/>
              <a:t>tranfer</a:t>
            </a:r>
            <a:r>
              <a:rPr lang="es-ES" sz="2200" dirty="0"/>
              <a:t> </a:t>
            </a:r>
            <a:r>
              <a:rPr lang="es-ES" sz="2200" dirty="0" err="1"/>
              <a:t>protocol</a:t>
            </a:r>
            <a:r>
              <a:rPr lang="es-ES" sz="2200" dirty="0"/>
              <a:t>) es el protocolo base de la WWW. Se trata de un protocolo simple, orientado a conexión y sin estado. La razón de que esté orientado a conexión es que emplea para su funcionamiento un protocolo de comunicaciones (TCP, </a:t>
            </a:r>
            <a:r>
              <a:rPr lang="es-ES" sz="2200" dirty="0" err="1"/>
              <a:t>transport</a:t>
            </a:r>
            <a:r>
              <a:rPr lang="es-ES" sz="2200" dirty="0"/>
              <a:t> control </a:t>
            </a:r>
            <a:r>
              <a:rPr lang="es-ES" sz="2200" dirty="0" err="1"/>
              <a:t>protocol</a:t>
            </a:r>
            <a:r>
              <a:rPr lang="es-ES" sz="2200" dirty="0"/>
              <a:t>) de modo conectado, un protocolo que establece un canal de comunicaciones de extremo a extremo (entre el cliente y el servidor) por el que pasa el flujo de bytes que constituyen los datos que hay que transferir. El protocolo no mantiene estado, es decir, cada transferencia de datos es una conexión independiente de la anterior, sin relación alguna entre ellas, hasta el punto de que para transferir una página web tenemos que enviar el código HTML del texto, así como las imágenes que la componen, pues en la especificación inicial de HTTP, la 1.0, se abrían y usaban tantas conexiones como componentes tenía la página, transfiriéndose por cada conexión un componente (el texto de la página o cada una de las imágenes).</a:t>
            </a:r>
          </a:p>
          <a:p>
            <a:pPr marL="0" indent="0">
              <a:buNone/>
            </a:pPr>
            <a:r>
              <a:rPr lang="es-ES" sz="2200" dirty="0"/>
              <a:t>Existe una variante de HTTP llamada HTTPS (S por </a:t>
            </a:r>
            <a:r>
              <a:rPr lang="es-ES" sz="2200" dirty="0" err="1"/>
              <a:t>secure</a:t>
            </a:r>
            <a:r>
              <a:rPr lang="es-ES" sz="2200" dirty="0"/>
              <a:t>) que utiliza el protocolo de seguridad SSL (</a:t>
            </a:r>
            <a:r>
              <a:rPr lang="es-ES" sz="2200" dirty="0" err="1"/>
              <a:t>secure</a:t>
            </a:r>
            <a:r>
              <a:rPr lang="es-ES" sz="2200" dirty="0"/>
              <a:t> socket </a:t>
            </a:r>
            <a:r>
              <a:rPr lang="es-ES" sz="2200" dirty="0" err="1"/>
              <a:t>layer</a:t>
            </a:r>
            <a:r>
              <a:rPr lang="es-ES" sz="2200" dirty="0"/>
              <a:t>) para cifrar y autenticar el tráfico entre cliente y servidor, siendo ésta muy usada por los servidores web de comercio electrónico, así como por aquellos que contienen información personal o confidencial.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13</a:t>
            </a:fld>
            <a:endParaRPr lang="es-ES" noProof="0" dirty="0"/>
          </a:p>
        </p:txBody>
      </p:sp>
    </p:spTree>
    <p:extLst>
      <p:ext uri="{BB962C8B-B14F-4D97-AF65-F5344CB8AC3E}">
        <p14:creationId xmlns:p14="http://schemas.microsoft.com/office/powerpoint/2010/main" val="68742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HTTP</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dirty="0"/>
              <a:t>De manera esquemática, el funcionamiento de HTTP es el siguiente: el cliente establece una conexión TCP hacia el servidor, hacia el puerto HTTP (o el indicado en la dirección de conexión), envía un comando HTTP de petición de un recurso (junto con algunas cabeceras informativas) y por la misma conexión el servidor responde con los datos solicitados y con algunas cabeceras informativas.</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14</a:t>
            </a:fld>
            <a:endParaRPr lang="es-ES" noProof="0" dirty="0"/>
          </a:p>
        </p:txBody>
      </p:sp>
      <p:pic>
        <p:nvPicPr>
          <p:cNvPr id="1026" name="Picture 2">
            <a:extLst>
              <a:ext uri="{FF2B5EF4-FFF2-40B4-BE49-F238E27FC236}">
                <a16:creationId xmlns:a16="http://schemas.microsoft.com/office/drawing/2014/main" id="{A183E29C-A2B2-41D4-BB88-3417A50386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79" t="33000" r="8539" b="31331"/>
          <a:stretch/>
        </p:blipFill>
        <p:spPr bwMode="auto">
          <a:xfrm>
            <a:off x="1527858" y="3565002"/>
            <a:ext cx="9456517" cy="233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07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HTML</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b="1" dirty="0"/>
              <a:t>Principios básicos de HTML </a:t>
            </a:r>
            <a:r>
              <a:rPr lang="es-ES" sz="2200" dirty="0"/>
              <a:t>	</a:t>
            </a:r>
          </a:p>
          <a:p>
            <a:pPr marL="0" indent="0">
              <a:buNone/>
            </a:pPr>
            <a:r>
              <a:rPr lang="es-ES" sz="2200" dirty="0"/>
              <a:t>El otro puntal del éxito del WWW ha sido el lenguaje HTML (</a:t>
            </a:r>
            <a:r>
              <a:rPr lang="es-ES" sz="2200" dirty="0" err="1"/>
              <a:t>hypertext</a:t>
            </a:r>
            <a:r>
              <a:rPr lang="es-ES" sz="2200" dirty="0"/>
              <a:t> </a:t>
            </a:r>
            <a:r>
              <a:rPr lang="es-ES" sz="2200" dirty="0" err="1"/>
              <a:t>mark</a:t>
            </a:r>
            <a:r>
              <a:rPr lang="es-ES" sz="2200" dirty="0"/>
              <a:t>-up </a:t>
            </a:r>
            <a:r>
              <a:rPr lang="es-ES" sz="2200" dirty="0" err="1"/>
              <a:t>language</a:t>
            </a:r>
            <a:r>
              <a:rPr lang="es-ES" sz="2200" dirty="0"/>
              <a:t>). Se trata de un lenguaje de marcas (se utiliza insertando marcas en el interior del texto) que nos permite representar de forma rica el contenido y también referenciar otros recursos (imágenes, etc.), enlaces a otros documentos (la característica más destacada del WWW), mostrar formularios para posteriormente procesarlos, etc.</a:t>
            </a:r>
          </a:p>
          <a:p>
            <a:pPr marL="0" indent="0">
              <a:buNone/>
            </a:pPr>
            <a:r>
              <a:rPr lang="es-ES" sz="2200" dirty="0"/>
              <a:t>El lenguaje HTML actualmente se encuentra en la versión 5 que específica dos variantes de sintaxis para HTML: una «clásica», HTML, conocida como HTML5, y una variante XHTML 5 (extensible </a:t>
            </a:r>
            <a:r>
              <a:rPr lang="es-ES" sz="2200" dirty="0" err="1"/>
              <a:t>hypertext</a:t>
            </a:r>
            <a:r>
              <a:rPr lang="es-ES" sz="2200" dirty="0"/>
              <a:t> </a:t>
            </a:r>
            <a:r>
              <a:rPr lang="es-ES" sz="2200" dirty="0" err="1"/>
              <a:t>markup</a:t>
            </a:r>
            <a:r>
              <a:rPr lang="es-ES" sz="2200" dirty="0"/>
              <a:t> </a:t>
            </a:r>
            <a:r>
              <a:rPr lang="es-ES" sz="2200" dirty="0" err="1"/>
              <a:t>language</a:t>
            </a:r>
            <a:r>
              <a:rPr lang="es-ES" sz="2200" dirty="0"/>
              <a:t>) que se suele definir como una versión XML validable de HTML, proporcionándonos un XML </a:t>
            </a:r>
            <a:r>
              <a:rPr lang="es-ES" sz="2200" dirty="0" err="1"/>
              <a:t>Schema</a:t>
            </a:r>
            <a:r>
              <a:rPr lang="es-ES" sz="2200" dirty="0"/>
              <a:t> contra el que validar el documento para comprobar si está bien formado.</a:t>
            </a:r>
          </a:p>
          <a:p>
            <a:pPr marL="0" indent="0">
              <a:buNone/>
            </a:pPr>
            <a:r>
              <a:rPr lang="es-ES" sz="2200" dirty="0"/>
              <a:t>Al no ser reconocido en viejas versiones de navegadores por sus nuevas etiquetas, se recomienda al usuario común actualizar su navegador a la versión más nueva, para poder disfrutar de todo el potencial que provee HTML 5.</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15</a:t>
            </a:fld>
            <a:endParaRPr lang="es-ES" noProof="0" dirty="0"/>
          </a:p>
        </p:txBody>
      </p:sp>
    </p:spTree>
    <p:extLst>
      <p:ext uri="{BB962C8B-B14F-4D97-AF65-F5344CB8AC3E}">
        <p14:creationId xmlns:p14="http://schemas.microsoft.com/office/powerpoint/2010/main" val="164581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HTML</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dirty="0"/>
              <a:t>El lenguaje HTML (</a:t>
            </a:r>
            <a:r>
              <a:rPr lang="es-ES" sz="2200" dirty="0" err="1"/>
              <a:t>hypertext</a:t>
            </a:r>
            <a:r>
              <a:rPr lang="es-ES" sz="2200" dirty="0"/>
              <a:t> </a:t>
            </a:r>
            <a:r>
              <a:rPr lang="es-ES" sz="2200" dirty="0" err="1"/>
              <a:t>markup</a:t>
            </a:r>
            <a:r>
              <a:rPr lang="es-ES" sz="2200" dirty="0"/>
              <a:t> </a:t>
            </a:r>
            <a:r>
              <a:rPr lang="es-ES" sz="2200" dirty="0" err="1"/>
              <a:t>language</a:t>
            </a:r>
            <a:r>
              <a:rPr lang="es-ES" sz="2200" dirty="0"/>
              <a:t> ) se utiliza para crear documentos que muestren una estructura de hipertexto. Un documento de hipertexto es aquel que contiene información cruzada con otros documentos, lo cual nos permite pasar de un documento al referenciado desde la misma aplicación con la que lo estamos visualizando. HTML permite, además, crear documentos de tipo multimedia, es decir, que contengan información más allá de la simplemente textual, como por ejemplo:</a:t>
            </a:r>
          </a:p>
          <a:p>
            <a:pPr lvl="1"/>
            <a:r>
              <a:rPr lang="es-ES" sz="2000" dirty="0"/>
              <a:t>Imágenes</a:t>
            </a:r>
          </a:p>
          <a:p>
            <a:pPr lvl="1"/>
            <a:r>
              <a:rPr lang="es-ES" sz="2000" dirty="0"/>
              <a:t>Video</a:t>
            </a:r>
          </a:p>
          <a:p>
            <a:pPr lvl="1"/>
            <a:r>
              <a:rPr lang="es-ES" sz="2000" dirty="0"/>
              <a:t>Sonido</a:t>
            </a:r>
          </a:p>
          <a:p>
            <a:pPr lvl="1"/>
            <a:r>
              <a:rPr lang="es-ES" sz="2000" dirty="0"/>
              <a:t>Subprogramas activos (</a:t>
            </a:r>
            <a:r>
              <a:rPr lang="es-ES" sz="2000" dirty="0" err="1"/>
              <a:t>plug-ins</a:t>
            </a:r>
            <a:r>
              <a:rPr lang="es-ES" sz="2000" dirty="0"/>
              <a:t>, applets)</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16</a:t>
            </a:fld>
            <a:endParaRPr lang="es-ES" noProof="0" dirty="0"/>
          </a:p>
        </p:txBody>
      </p:sp>
    </p:spTree>
    <p:extLst>
      <p:ext uri="{BB962C8B-B14F-4D97-AF65-F5344CB8AC3E}">
        <p14:creationId xmlns:p14="http://schemas.microsoft.com/office/powerpoint/2010/main" val="413346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HTML básico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dirty="0"/>
              <a:t>Los documentos HTML se conforman como documentos de texto plano (sin ningún tipo de formateo especial), en los que todo el formato del texto se especifica mediante marcas de texto (llamados etiquetas, tags), que delimitan los contenidos a los que afecta la etiqueta (disponemos de etiquetas de inicio y de final de marcado).</a:t>
            </a:r>
          </a:p>
          <a:p>
            <a:pPr marL="0" indent="0">
              <a:buNone/>
            </a:pPr>
            <a:r>
              <a:rPr lang="es-ES" sz="2200" dirty="0"/>
              <a:t>Las etiquetas o tags son marcas de texto que empiezan por el carácter &lt;, seguido del nombre de la etiqueta, los atributos adicionales y acaban con el carácter &gt;, de la forma, para las etiquetas de inicio:</a:t>
            </a:r>
          </a:p>
          <a:p>
            <a:pPr marL="0" indent="0">
              <a:buNone/>
            </a:pPr>
            <a:r>
              <a:rPr lang="es-ES" sz="2000" dirty="0"/>
              <a:t>	&lt;ETIQUETA attr1=‘1’ attr2</a:t>
            </a:r>
            <a:r>
              <a:rPr lang="es-ES" sz="2000"/>
              <a:t>=‘hola’&gt;</a:t>
            </a:r>
            <a:endParaRPr lang="es-ES" sz="2000" dirty="0"/>
          </a:p>
          <a:p>
            <a:pPr marL="0" indent="0">
              <a:buNone/>
            </a:pPr>
            <a:r>
              <a:rPr lang="es-ES" sz="2200" dirty="0"/>
              <a:t>Y que se forman con el carácter &lt;, seguido del carácter /, seguido del nombre de la etiqueta y acaban con el carácter &gt;, de la forma, para las etiquetas de final de marcado:</a:t>
            </a:r>
          </a:p>
          <a:p>
            <a:pPr marL="0" indent="0">
              <a:buNone/>
            </a:pPr>
            <a:r>
              <a:rPr lang="es-ES" sz="2000" dirty="0"/>
              <a:t>	&lt;/ETIQUETA&gt;</a:t>
            </a:r>
          </a:p>
          <a:p>
            <a:pPr marL="0" indent="0">
              <a:buNone/>
            </a:pPr>
            <a:r>
              <a:rPr lang="es-ES" sz="2200" dirty="0"/>
              <a:t>Las etiquetas no son sensibles a mayúsculas/minúsculas (son </a:t>
            </a:r>
            <a:r>
              <a:rPr lang="es-ES" sz="2200" dirty="0" err="1"/>
              <a:t>caseinsensitive</a:t>
            </a:r>
            <a:r>
              <a:rPr lang="es-ES" sz="2200" dirty="0"/>
              <a: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17</a:t>
            </a:fld>
            <a:endParaRPr lang="es-ES" noProof="0" dirty="0"/>
          </a:p>
        </p:txBody>
      </p:sp>
    </p:spTree>
    <p:extLst>
      <p:ext uri="{BB962C8B-B14F-4D97-AF65-F5344CB8AC3E}">
        <p14:creationId xmlns:p14="http://schemas.microsoft.com/office/powerpoint/2010/main" val="294799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HTML básico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200" dirty="0"/>
              <a:t>Ejemplos de etiquetas de HTML son:</a:t>
            </a:r>
          </a:p>
          <a:p>
            <a:pPr marL="273050" lvl="1" indent="0">
              <a:buNone/>
            </a:pPr>
            <a:r>
              <a:rPr lang="es-ES" sz="2000" dirty="0"/>
              <a:t>&lt;</a:t>
            </a:r>
            <a:r>
              <a:rPr lang="es-ES" sz="2000" dirty="0" err="1"/>
              <a:t>title</a:t>
            </a:r>
            <a:r>
              <a:rPr lang="es-ES" sz="2000" dirty="0"/>
              <a:t>&gt;Nombre del documento&lt;/</a:t>
            </a:r>
            <a:r>
              <a:rPr lang="es-ES" sz="2000" dirty="0" err="1"/>
              <a:t>title</a:t>
            </a:r>
            <a:r>
              <a:rPr lang="es-ES" sz="2000" dirty="0"/>
              <a:t>&gt;</a:t>
            </a:r>
          </a:p>
          <a:p>
            <a:pPr marL="273050" lvl="1" indent="0">
              <a:buNone/>
            </a:pPr>
            <a:r>
              <a:rPr lang="es-ES" sz="2000" dirty="0"/>
              <a:t>&lt;P&gt;Un ejemplo de uso de las etiquetas para marcado de texto&lt;/P&gt;</a:t>
            </a:r>
          </a:p>
          <a:p>
            <a:pPr marL="273050" lvl="1" indent="0">
              <a:buNone/>
            </a:pPr>
            <a:r>
              <a:rPr lang="es-ES" sz="2000" dirty="0"/>
              <a:t>&lt;B&gt;Negrilla&lt;I&gt;Itálica&lt;/I&gt;Negrilla&lt;/B&gt;</a:t>
            </a:r>
          </a:p>
          <a:p>
            <a:pPr marL="0" indent="0">
              <a:buNone/>
            </a:pPr>
            <a:r>
              <a:rPr lang="es-ES" sz="2200" dirty="0"/>
              <a:t>Los atributos de las etiquetas, que especifican parámetros adicionales a la etiqueta, se incluyen en la etiqueta de inicio de la siguiente forma:</a:t>
            </a:r>
          </a:p>
          <a:p>
            <a:pPr marL="0" indent="0">
              <a:buNone/>
            </a:pPr>
            <a:r>
              <a:rPr lang="es-ES" sz="2200" dirty="0"/>
              <a:t>	</a:t>
            </a:r>
            <a:r>
              <a:rPr lang="es-ES" sz="2000" dirty="0"/>
              <a:t>&lt;ETIQUETA ATRIBUTO </a:t>
            </a:r>
            <a:r>
              <a:rPr lang="es-ES" sz="2000" dirty="0" err="1"/>
              <a:t>ATRIBUTO</a:t>
            </a:r>
            <a:r>
              <a:rPr lang="es-ES" sz="2000" dirty="0"/>
              <a:t> ...&gt;</a:t>
            </a:r>
            <a:r>
              <a:rPr lang="es-ES" sz="2200" dirty="0"/>
              <a:t>	</a:t>
            </a:r>
          </a:p>
          <a:p>
            <a:pPr marL="0" indent="0">
              <a:buNone/>
            </a:pPr>
            <a:r>
              <a:rPr lang="es-ES" sz="2200" dirty="0"/>
              <a:t>La forma de dichos atributos será bien el nombre del atributo o bien el nombre del atributo, seguido de =, seguido del valor que se le quiere asignar (generalmente entrecomillado). Por ejemplo:</a:t>
            </a:r>
          </a:p>
          <a:p>
            <a:pPr marL="0" indent="0">
              <a:buNone/>
            </a:pPr>
            <a:r>
              <a:rPr lang="es-ES" sz="2200" dirty="0"/>
              <a:t>	</a:t>
            </a:r>
            <a:r>
              <a:rPr lang="es-ES" sz="2000" dirty="0"/>
              <a:t>&lt;A HREF=“http://www.w3c.org”&gt;Enlace&lt;/A&gt;</a:t>
            </a:r>
          </a:p>
          <a:p>
            <a:pPr marL="0" indent="0">
              <a:buNone/>
            </a:pPr>
            <a:r>
              <a:rPr lang="es-ES" sz="2000" dirty="0"/>
              <a:t>	&lt;IMG SRC=“imagen.jpg” BORDER=0 ALT=“</a:t>
            </a:r>
            <a:r>
              <a:rPr lang="es-ES" sz="2000"/>
              <a:t>NOMBRE”/&gt;</a:t>
            </a: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18</a:t>
            </a:fld>
            <a:endParaRPr lang="es-ES" noProof="0" dirty="0"/>
          </a:p>
        </p:txBody>
      </p:sp>
    </p:spTree>
    <p:extLst>
      <p:ext uri="{BB962C8B-B14F-4D97-AF65-F5344CB8AC3E}">
        <p14:creationId xmlns:p14="http://schemas.microsoft.com/office/powerpoint/2010/main" val="394172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Estructura de los documentos HTML</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Todos los documentos HTML siguen aproximadamente la misma estructura. Todo el documento debe ir contenido en una etiqueta HTML, dividiéndose en dos partes: la cabecera, contenida en una etiqueta HEAD y el cuerpo del documento (donde está la información del documento), que está envuelto por una etiqueta BODY. La cabecera contiene algunas definiciones sobre el documento: su título, marcas extra de formato, palabras clave, etc.</a:t>
            </a:r>
          </a:p>
          <a:p>
            <a:pPr marL="273050" lvl="1" indent="0">
              <a:buNone/>
            </a:pPr>
            <a:r>
              <a:rPr lang="es-ES" sz="1800" dirty="0"/>
              <a:t>&lt;HTML&gt;</a:t>
            </a:r>
          </a:p>
          <a:p>
            <a:pPr marL="547688" lvl="2" indent="0">
              <a:buNone/>
            </a:pPr>
            <a:r>
              <a:rPr lang="es-ES" sz="1800" dirty="0"/>
              <a:t>&lt;HEAD&gt;</a:t>
            </a:r>
          </a:p>
          <a:p>
            <a:pPr marL="547688" lvl="2" indent="0">
              <a:buNone/>
            </a:pPr>
            <a:r>
              <a:rPr lang="es-ES" sz="1800" dirty="0"/>
              <a:t>	&lt;TITLE&gt;Título del documento&lt;/TITLE&gt;</a:t>
            </a:r>
          </a:p>
          <a:p>
            <a:pPr marL="547688" lvl="2" indent="0">
              <a:buNone/>
            </a:pPr>
            <a:r>
              <a:rPr lang="es-ES" sz="1800" dirty="0"/>
              <a:t>&lt;/HEAD&gt;</a:t>
            </a:r>
          </a:p>
          <a:p>
            <a:pPr marL="547688" lvl="2" indent="0">
              <a:buNone/>
            </a:pPr>
            <a:r>
              <a:rPr lang="es-ES" sz="1800" dirty="0"/>
              <a:t>&lt;BODY&gt;</a:t>
            </a:r>
          </a:p>
          <a:p>
            <a:pPr marL="547688" lvl="2" indent="0">
              <a:buNone/>
            </a:pPr>
            <a:r>
              <a:rPr lang="es-ES" sz="1800" dirty="0"/>
              <a:t>	Texto del documento</a:t>
            </a:r>
          </a:p>
          <a:p>
            <a:pPr marL="547688" lvl="2" indent="0">
              <a:buNone/>
            </a:pPr>
            <a:r>
              <a:rPr lang="es-ES" sz="1800" dirty="0"/>
              <a:t>&lt;/BODY&gt;</a:t>
            </a:r>
          </a:p>
          <a:p>
            <a:pPr marL="273050" lvl="1" indent="0">
              <a:buNone/>
            </a:pPr>
            <a:r>
              <a:rPr lang="es-ES" sz="1800" dirty="0"/>
              <a:t>&lt;/HTML&gt;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19</a:t>
            </a:fld>
            <a:endParaRPr lang="es-ES" noProof="0" dirty="0"/>
          </a:p>
        </p:txBody>
      </p:sp>
    </p:spTree>
    <p:extLst>
      <p:ext uri="{BB962C8B-B14F-4D97-AF65-F5344CB8AC3E}">
        <p14:creationId xmlns:p14="http://schemas.microsoft.com/office/powerpoint/2010/main" val="61077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2</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a:t>Aplicaciones de escritorio</a:t>
            </a:r>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Bloques de texto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Párrafos</a:t>
            </a:r>
          </a:p>
          <a:p>
            <a:pPr marL="0" indent="0">
              <a:buNone/>
            </a:pPr>
            <a:r>
              <a:rPr lang="es-ES" sz="2400" dirty="0"/>
              <a:t>Disponemos de la etiqueta &lt;P&gt; para separar párrafos. Habida cuenta de que HTML ignora los saltos de línea introducidos en el fichero original y de que para HTML todo el texto es continuo, requeriremos algún mecanismo para indicar principio y final de párrafo. Dicho mecanismo viene dado por las marcas &lt;P&gt; y &lt;/P&gt;.</a:t>
            </a:r>
          </a:p>
          <a:p>
            <a:pPr marL="0" indent="0">
              <a:buNone/>
            </a:pPr>
            <a:r>
              <a:rPr lang="es-ES" sz="2400" dirty="0"/>
              <a:t>La etiqueta P admite además un atributo, ALIGN, que indica la alineación del texto en el párrafo, pudiendo tomar los valores:</a:t>
            </a:r>
          </a:p>
          <a:p>
            <a:pPr lvl="1"/>
            <a:r>
              <a:rPr lang="es-ES" sz="2000" dirty="0"/>
              <a:t>LEFT, alineación a la izquierda, es el activo por defecto.</a:t>
            </a:r>
          </a:p>
          <a:p>
            <a:pPr lvl="1"/>
            <a:r>
              <a:rPr lang="es-ES" sz="2000" dirty="0"/>
              <a:t>RIGHT, alineación a la derecha.</a:t>
            </a:r>
          </a:p>
          <a:p>
            <a:pPr lvl="1"/>
            <a:r>
              <a:rPr lang="es-ES" sz="2000" dirty="0"/>
              <a:t>CENTER, centrado del texto.</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20</a:t>
            </a:fld>
            <a:endParaRPr lang="es-ES" noProof="0" dirty="0"/>
          </a:p>
        </p:txBody>
      </p:sp>
    </p:spTree>
    <p:extLst>
      <p:ext uri="{BB962C8B-B14F-4D97-AF65-F5344CB8AC3E}">
        <p14:creationId xmlns:p14="http://schemas.microsoft.com/office/powerpoint/2010/main" val="3178824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Bloques de texto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Saltos de línea</a:t>
            </a:r>
          </a:p>
          <a:p>
            <a:pPr marL="0" indent="0">
              <a:spcBef>
                <a:spcPts val="0"/>
              </a:spcBef>
              <a:buNone/>
            </a:pPr>
            <a:r>
              <a:rPr lang="es-ES" sz="2200" dirty="0"/>
              <a:t>La etiqueta &lt;BR&gt; nos indica un salto de línea. Podemos usarla como marca inicial sin final. La marca BR no modifica los parámetros especificados para el párrafo en el que nos encontremos en ese momento.</a:t>
            </a:r>
          </a:p>
          <a:p>
            <a:pPr marL="0" indent="0">
              <a:buNone/>
            </a:pPr>
            <a:r>
              <a:rPr lang="es-ES" sz="2400" b="1" dirty="0"/>
              <a:t>Divisiones del texto en bloques</a:t>
            </a:r>
          </a:p>
          <a:p>
            <a:pPr marL="0" indent="0">
              <a:spcBef>
                <a:spcPts val="0"/>
              </a:spcBef>
              <a:buNone/>
            </a:pPr>
            <a:r>
              <a:rPr lang="es-ES" sz="2200" dirty="0"/>
              <a:t>El elemento &lt;DIV&gt; permite dividir el texto en bloques, insertando entre los bloques un salto de línea simple, al igual que BR. No obstante, a diferencia de éste, admite los mismos atributos que P, es decir, podemos definir la alineación del texto para cada bloque DIV.</a:t>
            </a:r>
          </a:p>
          <a:p>
            <a:pPr marL="0" indent="0">
              <a:buNone/>
            </a:pPr>
            <a:r>
              <a:rPr lang="es-ES" sz="2200" dirty="0"/>
              <a:t>Las alineaciones soportadas por DIV, mediante el parámetro ALIGN, son las siguientes:</a:t>
            </a:r>
          </a:p>
          <a:p>
            <a:pPr lvl="1"/>
            <a:r>
              <a:rPr lang="es-ES" sz="2000" dirty="0"/>
              <a:t>LEFT, alineación a la izquierda, es el activo por defecto.</a:t>
            </a:r>
          </a:p>
          <a:p>
            <a:pPr lvl="1"/>
            <a:r>
              <a:rPr lang="es-ES" sz="2000" dirty="0"/>
              <a:t>RIGHT, alineación a la derecha.</a:t>
            </a:r>
          </a:p>
          <a:p>
            <a:pPr lvl="1"/>
            <a:r>
              <a:rPr lang="es-ES" sz="2000" dirty="0"/>
              <a:t>CENTER, centrado del texto.</a:t>
            </a:r>
          </a:p>
          <a:p>
            <a:pPr marL="0" indent="0">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21</a:t>
            </a:fld>
            <a:endParaRPr lang="es-ES" noProof="0" dirty="0"/>
          </a:p>
        </p:txBody>
      </p:sp>
    </p:spTree>
    <p:extLst>
      <p:ext uri="{BB962C8B-B14F-4D97-AF65-F5344CB8AC3E}">
        <p14:creationId xmlns:p14="http://schemas.microsoft.com/office/powerpoint/2010/main" val="12877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Tipos de letra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HTML proporciona etiquetas que nos permiten modificar el tipo de letra, los colores, etc., de nuestros textos.</a:t>
            </a:r>
          </a:p>
          <a:p>
            <a:pPr marL="0" indent="0">
              <a:buNone/>
            </a:pPr>
            <a:r>
              <a:rPr lang="es-ES" sz="2400" b="1" dirty="0"/>
              <a:t>Cabeceras</a:t>
            </a:r>
          </a:p>
          <a:p>
            <a:pPr marL="0" indent="0">
              <a:spcBef>
                <a:spcPts val="0"/>
              </a:spcBef>
              <a:buNone/>
            </a:pPr>
            <a:r>
              <a:rPr lang="es-ES" sz="2400" dirty="0"/>
              <a:t>Disponemos de un elemento &lt;</a:t>
            </a:r>
            <a:r>
              <a:rPr lang="es-ES" sz="2400" dirty="0" err="1"/>
              <a:t>Hx</a:t>
            </a:r>
            <a:r>
              <a:rPr lang="es-ES" sz="2400" dirty="0"/>
              <a:t>&gt; que podemos utilizar para definir qué partes de nuestro texto deben ser consideradas como encabezados (de sección, capítulo, etc.). La etiqueta asigna un mayor tamaño de texto a los caracteres (en función de x, como veremos). Además, utiliza un tipo de letra en negrilla para la cabecera e incluye un salto de párrafo después de esta cabecera.</a:t>
            </a:r>
          </a:p>
          <a:p>
            <a:pPr marL="0" indent="0">
              <a:buNone/>
            </a:pPr>
            <a:r>
              <a:rPr lang="es-ES" sz="2400" dirty="0"/>
              <a:t>El tamaño de la cabecera (o el nivel de ésta o el índice de importancia) puede variar entre 1 y 6, es decir, existen 6 posibles etiquetas: H1, H2, H3, H4, H5 y H6.</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22</a:t>
            </a:fld>
            <a:endParaRPr lang="es-ES" noProof="0" dirty="0"/>
          </a:p>
        </p:txBody>
      </p:sp>
    </p:spTree>
    <p:extLst>
      <p:ext uri="{BB962C8B-B14F-4D97-AF65-F5344CB8AC3E}">
        <p14:creationId xmlns:p14="http://schemas.microsoft.com/office/powerpoint/2010/main" val="1184989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Tipos de letra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HTML proporciona una etiqueta para gestionar la tipografía. Esta etiqueta, FONT, ha sido declarada obsoleta en HTML 4.01, por lo que debemos evitar su uso y tratar de usar en su lugar hojas de estilo (CSS). FONT nos permite especificar:</a:t>
            </a:r>
          </a:p>
          <a:p>
            <a:pPr marL="0" indent="0">
              <a:buNone/>
            </a:pPr>
            <a:r>
              <a:rPr lang="es-ES" sz="2400" dirty="0"/>
              <a:t>• Medidas, con el atributo SIZE.</a:t>
            </a:r>
          </a:p>
          <a:p>
            <a:pPr marL="0" indent="0">
              <a:buNone/>
            </a:pPr>
            <a:r>
              <a:rPr lang="es-ES" sz="2400" dirty="0"/>
              <a:t>• Colores, con el atributo COLOR.</a:t>
            </a:r>
          </a:p>
          <a:p>
            <a:pPr marL="0" indent="0">
              <a:buNone/>
            </a:pPr>
            <a:r>
              <a:rPr lang="es-ES" sz="2400" dirty="0"/>
              <a:t>• Tipografías, con el atributo FACE.</a:t>
            </a:r>
          </a:p>
          <a:p>
            <a:pPr marL="0" indent="0">
              <a:buNone/>
            </a:pPr>
            <a:r>
              <a:rPr lang="es-ES" sz="2400" dirty="0"/>
              <a:t>Los atributos soportados por FONT y que nos permiten definir las características del tipo de letra son:</a:t>
            </a:r>
          </a:p>
          <a:p>
            <a:pPr marL="0" indent="0">
              <a:buNone/>
            </a:pPr>
            <a:r>
              <a:rPr lang="es-ES" sz="2400" dirty="0"/>
              <a:t>• SIZE: tamaño de los caracteres, con valores de 1 a 7, o valores relativos (-7 a +7).</a:t>
            </a:r>
          </a:p>
          <a:p>
            <a:pPr marL="0" indent="0">
              <a:buNone/>
            </a:pPr>
            <a:r>
              <a:rPr lang="es-ES" sz="2400" dirty="0"/>
              <a:t>• COLOR: color de los caracteres.</a:t>
            </a:r>
          </a:p>
          <a:p>
            <a:pPr marL="0" indent="0">
              <a:buNone/>
            </a:pPr>
            <a:r>
              <a:rPr lang="es-ES" sz="2400" dirty="0"/>
              <a:t>• FACE: tipografía que vamos a usar. Podemos especificar más de una, separadas por comas.</a:t>
            </a:r>
          </a:p>
          <a:p>
            <a:pPr marL="0" indent="0">
              <a:buNone/>
            </a:pPr>
            <a:endParaRPr lang="es-ES" sz="24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23</a:t>
            </a:fld>
            <a:endParaRPr lang="es-ES" noProof="0" dirty="0"/>
          </a:p>
        </p:txBody>
      </p:sp>
    </p:spTree>
    <p:extLst>
      <p:ext uri="{BB962C8B-B14F-4D97-AF65-F5344CB8AC3E}">
        <p14:creationId xmlns:p14="http://schemas.microsoft.com/office/powerpoint/2010/main" val="123983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Estilos de letra</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HTML nos proporciona un conjunto de etiquetas que permiten definir diferentes estilos de letras para el texto contenido entre las marcas. Las etiquetas disponibles son:</a:t>
            </a:r>
          </a:p>
          <a:p>
            <a:pPr lvl="1"/>
            <a:r>
              <a:rPr lang="es-ES" sz="2000" dirty="0"/>
              <a:t>B (negrilla).</a:t>
            </a:r>
          </a:p>
          <a:p>
            <a:pPr lvl="1"/>
            <a:r>
              <a:rPr lang="es-ES" sz="2000" dirty="0"/>
              <a:t>I (itálica).</a:t>
            </a:r>
          </a:p>
          <a:p>
            <a:pPr lvl="1"/>
            <a:r>
              <a:rPr lang="es-ES" sz="2000" dirty="0"/>
              <a:t>U (subrayado).</a:t>
            </a:r>
          </a:p>
          <a:p>
            <a:pPr lvl="1"/>
            <a:r>
              <a:rPr lang="es-ES" sz="2000" dirty="0"/>
              <a:t>STRIKE (tachado).</a:t>
            </a:r>
          </a:p>
          <a:p>
            <a:pPr lvl="1"/>
            <a:r>
              <a:rPr lang="es-ES" sz="2000" dirty="0"/>
              <a:t>SUP (superíndice).</a:t>
            </a:r>
          </a:p>
          <a:p>
            <a:pPr lvl="1"/>
            <a:r>
              <a:rPr lang="es-ES" sz="2000" dirty="0"/>
              <a:t>SUB (subíndice).</a:t>
            </a:r>
          </a:p>
          <a:p>
            <a:pPr lvl="1"/>
            <a:r>
              <a:rPr lang="es-ES" sz="2000" dirty="0"/>
              <a:t>BLINK (parpadeo).</a:t>
            </a:r>
          </a:p>
          <a:p>
            <a:pPr lvl="1"/>
            <a:r>
              <a:rPr lang="es-ES" sz="2000" dirty="0"/>
              <a:t>TT (teletipo).</a:t>
            </a:r>
          </a:p>
          <a:p>
            <a:pPr lvl="1"/>
            <a:r>
              <a:rPr lang="es-ES" sz="2000" dirty="0"/>
              <a:t>BIG (grande).</a:t>
            </a:r>
          </a:p>
          <a:p>
            <a:pPr lvl="1"/>
            <a:r>
              <a:rPr lang="es-ES" sz="2000" dirty="0"/>
              <a:t>SMALL (pequeño).</a:t>
            </a:r>
          </a:p>
          <a:p>
            <a:pPr marL="0" indent="-9525" algn="ctr">
              <a:buNone/>
            </a:pPr>
            <a:r>
              <a:rPr lang="it-IT" sz="2200" dirty="0"/>
              <a:t>&lt;B&gt;&lt;I&gt;Negrilla y cursiva&lt;/I&gt;&lt;/B&gt;</a:t>
            </a:r>
            <a:endParaRPr lang="es-ES" sz="22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24</a:t>
            </a:fld>
            <a:endParaRPr lang="es-ES" noProof="0" dirty="0"/>
          </a:p>
        </p:txBody>
      </p:sp>
    </p:spTree>
    <p:extLst>
      <p:ext uri="{BB962C8B-B14F-4D97-AF65-F5344CB8AC3E}">
        <p14:creationId xmlns:p14="http://schemas.microsoft.com/office/powerpoint/2010/main" val="4030242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Tipos y Estilos de letra</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25</a:t>
            </a:fld>
            <a:endParaRPr lang="es-ES" noProof="0" dirty="0"/>
          </a:p>
        </p:txBody>
      </p:sp>
      <p:sp>
        <p:nvSpPr>
          <p:cNvPr id="7" name="Marcador de contenido 6">
            <a:extLst>
              <a:ext uri="{FF2B5EF4-FFF2-40B4-BE49-F238E27FC236}">
                <a16:creationId xmlns:a16="http://schemas.microsoft.com/office/drawing/2014/main" id="{C45DF755-9D89-431E-B90C-6390ABE49584}"/>
              </a:ext>
            </a:extLst>
          </p:cNvPr>
          <p:cNvSpPr>
            <a:spLocks noGrp="1"/>
          </p:cNvSpPr>
          <p:nvPr>
            <p:ph idx="1"/>
          </p:nvPr>
        </p:nvSpPr>
        <p:spPr>
          <a:xfrm>
            <a:off x="360000" y="1620000"/>
            <a:ext cx="3265702" cy="4878000"/>
          </a:xfrm>
        </p:spPr>
        <p:txBody>
          <a:bodyPr/>
          <a:lstStyle/>
          <a:p>
            <a:pPr marL="0" indent="0">
              <a:spcBef>
                <a:spcPts val="0"/>
              </a:spcBef>
              <a:buNone/>
            </a:pPr>
            <a:r>
              <a:rPr lang="es-ES" sz="1000" dirty="0"/>
              <a:t>&lt;HTML&gt;</a:t>
            </a:r>
          </a:p>
          <a:p>
            <a:pPr marL="0" indent="0">
              <a:spcBef>
                <a:spcPts val="0"/>
              </a:spcBef>
              <a:buNone/>
            </a:pPr>
            <a:r>
              <a:rPr lang="es-ES" sz="1000" dirty="0"/>
              <a:t>     &lt;HEAD&gt;</a:t>
            </a:r>
          </a:p>
          <a:p>
            <a:pPr marL="0" indent="0">
              <a:spcBef>
                <a:spcPts val="0"/>
              </a:spcBef>
              <a:buNone/>
            </a:pPr>
            <a:r>
              <a:rPr lang="es-ES" sz="1000" dirty="0"/>
              <a:t>          &lt;TITLE&gt;Título del documento&lt;/TITLE&gt;</a:t>
            </a:r>
          </a:p>
          <a:p>
            <a:pPr marL="0" indent="0">
              <a:spcBef>
                <a:spcPts val="0"/>
              </a:spcBef>
              <a:buNone/>
            </a:pPr>
            <a:r>
              <a:rPr lang="es-ES" sz="1000" dirty="0"/>
              <a:t>     &lt;/HEAD&gt;</a:t>
            </a:r>
          </a:p>
          <a:p>
            <a:pPr marL="0" indent="0">
              <a:spcBef>
                <a:spcPts val="0"/>
              </a:spcBef>
              <a:buNone/>
            </a:pPr>
            <a:r>
              <a:rPr lang="es-ES" sz="1000" dirty="0"/>
              <a:t>     &lt;BODY&gt;</a:t>
            </a:r>
          </a:p>
          <a:p>
            <a:pPr marL="0" indent="0">
              <a:spcBef>
                <a:spcPts val="0"/>
              </a:spcBef>
              <a:buNone/>
            </a:pPr>
            <a:r>
              <a:rPr lang="es-ES" sz="1000" dirty="0"/>
              <a:t>          &lt;h1&gt;Cabecera H1&lt;/h1&gt;</a:t>
            </a:r>
          </a:p>
          <a:p>
            <a:pPr marL="0" indent="0">
              <a:spcBef>
                <a:spcPts val="0"/>
              </a:spcBef>
              <a:buNone/>
            </a:pPr>
            <a:r>
              <a:rPr lang="es-ES" sz="1000" dirty="0"/>
              <a:t>          &lt;h2&gt;Cabecera H2&lt;/h2&gt;</a:t>
            </a:r>
          </a:p>
          <a:p>
            <a:pPr marL="0" indent="0">
              <a:spcBef>
                <a:spcPts val="0"/>
              </a:spcBef>
              <a:buNone/>
            </a:pPr>
            <a:r>
              <a:rPr lang="es-ES" sz="1000" dirty="0"/>
              <a:t>          &lt;h3&gt;Cabecera H3&lt;/h3&gt;</a:t>
            </a:r>
          </a:p>
          <a:p>
            <a:pPr marL="0" indent="0">
              <a:spcBef>
                <a:spcPts val="0"/>
              </a:spcBef>
              <a:buNone/>
            </a:pPr>
            <a:r>
              <a:rPr lang="es-ES" sz="1000" dirty="0"/>
              <a:t>          &lt;h4&gt;Cabecera H4&lt;/h4&gt;</a:t>
            </a:r>
          </a:p>
          <a:p>
            <a:pPr marL="0" indent="0">
              <a:spcBef>
                <a:spcPts val="0"/>
              </a:spcBef>
              <a:buNone/>
            </a:pPr>
            <a:r>
              <a:rPr lang="es-ES" sz="1000" dirty="0"/>
              <a:t>          &lt;h5&gt;Cabecera H5&lt;/h5&gt;</a:t>
            </a:r>
          </a:p>
          <a:p>
            <a:pPr marL="0" indent="0">
              <a:spcBef>
                <a:spcPts val="0"/>
              </a:spcBef>
              <a:buNone/>
            </a:pPr>
            <a:r>
              <a:rPr lang="es-ES" sz="1000" dirty="0"/>
              <a:t>          &lt;h6&gt;Cabecera H6&lt;/h6&gt;</a:t>
            </a:r>
          </a:p>
          <a:p>
            <a:pPr marL="0" indent="0">
              <a:spcBef>
                <a:spcPts val="0"/>
              </a:spcBef>
              <a:buNone/>
            </a:pPr>
            <a:r>
              <a:rPr lang="es-ES" sz="1000" dirty="0"/>
              <a:t>          &lt;b&gt;Tamaño de letra&lt;/b&gt;</a:t>
            </a:r>
          </a:p>
          <a:p>
            <a:pPr marL="0" indent="0">
              <a:spcBef>
                <a:spcPts val="0"/>
              </a:spcBef>
              <a:buNone/>
            </a:pPr>
            <a:r>
              <a:rPr lang="es-ES" sz="1000" dirty="0"/>
              <a:t>          &lt;BR&gt;</a:t>
            </a:r>
          </a:p>
          <a:p>
            <a:pPr marL="0" indent="0">
              <a:spcBef>
                <a:spcPts val="0"/>
              </a:spcBef>
              <a:buNone/>
            </a:pPr>
            <a:r>
              <a:rPr lang="es-ES" sz="1000" dirty="0"/>
              <a:t>               &lt;</a:t>
            </a:r>
            <a:r>
              <a:rPr lang="es-ES" sz="1000" dirty="0" err="1"/>
              <a:t>font</a:t>
            </a:r>
            <a:r>
              <a:rPr lang="es-ES" sz="1000" dirty="0"/>
              <a:t> SIZE=1&gt;1&lt;/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SIZE=2&gt;2&lt;/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SIZE=3&gt;3&lt;/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SIZE=4&gt;4&lt;/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SIZE=5&gt;5&lt;/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SIZE=6&gt;6&lt;/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SIZE=7&gt;7&lt;/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SIZE=6&gt;6&lt;/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SIZE=5&gt;5&lt;/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SIZE=4&gt;4&lt;/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SIZE=3&gt;3&lt;/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SIZE=2&gt;2&lt;/</a:t>
            </a:r>
            <a:r>
              <a:rPr lang="es-ES" sz="1000" dirty="0" err="1"/>
              <a:t>font</a:t>
            </a:r>
            <a:r>
              <a:rPr lang="es-ES" sz="1000" dirty="0"/>
              <a:t>&gt;</a:t>
            </a:r>
          </a:p>
          <a:p>
            <a:pPr marL="0" indent="0">
              <a:spcBef>
                <a:spcPts val="0"/>
              </a:spcBef>
              <a:buNone/>
            </a:pPr>
            <a:r>
              <a:rPr lang="es-ES" sz="1000" dirty="0"/>
              <a:t>               &lt;</a:t>
            </a:r>
            <a:r>
              <a:rPr lang="es-ES" sz="1000" dirty="0" err="1"/>
              <a:t>font</a:t>
            </a:r>
            <a:r>
              <a:rPr lang="es-ES" sz="1000" dirty="0"/>
              <a:t> SIZE=1&gt;1&lt;/</a:t>
            </a:r>
            <a:r>
              <a:rPr lang="es-ES" sz="1000" dirty="0" err="1"/>
              <a:t>font</a:t>
            </a:r>
            <a:r>
              <a:rPr lang="es-ES" sz="1000" dirty="0"/>
              <a:t>&gt;</a:t>
            </a:r>
          </a:p>
          <a:p>
            <a:pPr marL="0" indent="0">
              <a:spcBef>
                <a:spcPts val="0"/>
              </a:spcBef>
              <a:buNone/>
            </a:pPr>
            <a:r>
              <a:rPr lang="es-ES" sz="1000" dirty="0"/>
              <a:t>               &lt;P&gt;</a:t>
            </a:r>
          </a:p>
          <a:p>
            <a:pPr marL="0" indent="0">
              <a:spcBef>
                <a:spcPts val="0"/>
              </a:spcBef>
              <a:buNone/>
            </a:pPr>
            <a:r>
              <a:rPr lang="es-ES" sz="1000" dirty="0"/>
              <a:t>                    &lt;B&gt;Colores&lt;/b&gt;</a:t>
            </a:r>
          </a:p>
          <a:p>
            <a:pPr marL="0" indent="0">
              <a:spcBef>
                <a:spcPts val="0"/>
              </a:spcBef>
              <a:buNone/>
            </a:pPr>
            <a:r>
              <a:rPr lang="es-ES" sz="1000" dirty="0"/>
              <a:t>                    &lt;</a:t>
            </a:r>
            <a:r>
              <a:rPr lang="es-ES" sz="1000" dirty="0" err="1"/>
              <a:t>font</a:t>
            </a:r>
            <a:r>
              <a:rPr lang="es-ES" sz="1000" dirty="0"/>
              <a:t> COLOR=#800000&gt;C&lt;/font&gt;</a:t>
            </a:r>
          </a:p>
          <a:p>
            <a:pPr marL="0" indent="0">
              <a:spcBef>
                <a:spcPts val="0"/>
              </a:spcBef>
              <a:buNone/>
            </a:pPr>
            <a:r>
              <a:rPr lang="es-ES" sz="1000" dirty="0"/>
              <a:t>                    &lt;</a:t>
            </a:r>
            <a:r>
              <a:rPr lang="es-ES" sz="1000" dirty="0" err="1"/>
              <a:t>font</a:t>
            </a:r>
            <a:r>
              <a:rPr lang="es-ES" sz="1000" dirty="0"/>
              <a:t> COLOR=#000080&gt;O&lt;/font&gt;</a:t>
            </a:r>
          </a:p>
          <a:p>
            <a:pPr marL="0" indent="0">
              <a:spcBef>
                <a:spcPts val="0"/>
              </a:spcBef>
              <a:buNone/>
            </a:pPr>
            <a:r>
              <a:rPr lang="es-ES" sz="1000" dirty="0"/>
              <a:t>                    &lt;</a:t>
            </a:r>
            <a:r>
              <a:rPr lang="es-ES" sz="1000" dirty="0" err="1"/>
              <a:t>font</a:t>
            </a:r>
            <a:r>
              <a:rPr lang="es-ES" sz="1000" dirty="0"/>
              <a:t> COLOR=#000080&gt;L&lt;/font&gt;</a:t>
            </a:r>
          </a:p>
          <a:p>
            <a:pPr marL="0" indent="0">
              <a:spcBef>
                <a:spcPts val="0"/>
              </a:spcBef>
              <a:buNone/>
            </a:pPr>
            <a:r>
              <a:rPr lang="es-ES" sz="1000" dirty="0"/>
              <a:t>                    &lt;</a:t>
            </a:r>
            <a:r>
              <a:rPr lang="es-ES" sz="1000" dirty="0" err="1"/>
              <a:t>font</a:t>
            </a:r>
            <a:r>
              <a:rPr lang="es-ES" sz="1000" dirty="0"/>
              <a:t> COLOR=#008000&gt;O&lt;/font&gt;</a:t>
            </a:r>
          </a:p>
          <a:p>
            <a:pPr marL="0" indent="0">
              <a:spcBef>
                <a:spcPts val="0"/>
              </a:spcBef>
              <a:buNone/>
            </a:pPr>
            <a:r>
              <a:rPr lang="es-ES" sz="1000" dirty="0"/>
              <a:t>                    &lt;</a:t>
            </a:r>
            <a:r>
              <a:rPr lang="es-ES" sz="1000" dirty="0" err="1"/>
              <a:t>font</a:t>
            </a:r>
            <a:r>
              <a:rPr lang="es-ES" sz="1000" dirty="0"/>
              <a:t> COLOR=#00FFFF&gt;R&lt;/font&gt;</a:t>
            </a:r>
          </a:p>
          <a:p>
            <a:pPr marL="0" indent="0">
              <a:spcBef>
                <a:spcPts val="0"/>
              </a:spcBef>
              <a:buNone/>
            </a:pPr>
            <a:r>
              <a:rPr lang="es-ES" sz="1000" dirty="0"/>
              <a:t>                    &lt;</a:t>
            </a:r>
            <a:r>
              <a:rPr lang="es-ES" sz="1000" dirty="0" err="1"/>
              <a:t>font</a:t>
            </a:r>
            <a:r>
              <a:rPr lang="es-ES" sz="1000" dirty="0"/>
              <a:t> COLOR=#FF0000&gt;E&lt;/font&gt;</a:t>
            </a:r>
          </a:p>
          <a:p>
            <a:pPr marL="0" indent="0">
              <a:spcBef>
                <a:spcPts val="0"/>
              </a:spcBef>
              <a:buNone/>
            </a:pPr>
            <a:r>
              <a:rPr lang="es-ES" sz="1000" dirty="0"/>
              <a:t>                    &lt;</a:t>
            </a:r>
            <a:r>
              <a:rPr lang="es-ES" sz="1000" dirty="0" err="1"/>
              <a:t>font</a:t>
            </a:r>
            <a:r>
              <a:rPr lang="es-ES" sz="1000" dirty="0"/>
              <a:t> COLOR=#C0C0C0&gt;S&lt;/font&gt;</a:t>
            </a:r>
          </a:p>
        </p:txBody>
      </p:sp>
      <p:sp>
        <p:nvSpPr>
          <p:cNvPr id="8" name="Marcador de contenido 6">
            <a:extLst>
              <a:ext uri="{FF2B5EF4-FFF2-40B4-BE49-F238E27FC236}">
                <a16:creationId xmlns:a16="http://schemas.microsoft.com/office/drawing/2014/main" id="{9B58492A-5320-47E9-9212-924B113F09A1}"/>
              </a:ext>
            </a:extLst>
          </p:cNvPr>
          <p:cNvSpPr txBox="1">
            <a:spLocks/>
          </p:cNvSpPr>
          <p:nvPr/>
        </p:nvSpPr>
        <p:spPr>
          <a:xfrm>
            <a:off x="4051004" y="1620000"/>
            <a:ext cx="3265702" cy="48780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000" dirty="0"/>
              <a:t>  	.</a:t>
            </a:r>
          </a:p>
          <a:p>
            <a:pPr marL="0" indent="0">
              <a:spcBef>
                <a:spcPts val="0"/>
              </a:spcBef>
              <a:buFont typeface="Arial" panose="020B0604020202020204" pitchFamily="34" charset="0"/>
              <a:buNone/>
            </a:pPr>
            <a:r>
              <a:rPr lang="es-ES" sz="1000" dirty="0"/>
              <a:t>                    &lt;</a:t>
            </a:r>
            <a:r>
              <a:rPr lang="es-ES" sz="1000" dirty="0" err="1"/>
              <a:t>font</a:t>
            </a:r>
            <a:r>
              <a:rPr lang="es-ES" sz="1000" dirty="0"/>
              <a:t> COLOR=#800080&gt;D&lt;/font&gt;</a:t>
            </a:r>
          </a:p>
          <a:p>
            <a:pPr marL="0" indent="0">
              <a:spcBef>
                <a:spcPts val="0"/>
              </a:spcBef>
              <a:buFont typeface="Arial" panose="020B0604020202020204" pitchFamily="34" charset="0"/>
              <a:buNone/>
            </a:pPr>
            <a:r>
              <a:rPr lang="es-ES" sz="1000" dirty="0"/>
              <a:t>                    &lt;</a:t>
            </a:r>
            <a:r>
              <a:rPr lang="es-ES" sz="1000" dirty="0" err="1"/>
              <a:t>font</a:t>
            </a:r>
            <a:r>
              <a:rPr lang="es-ES" sz="1000" dirty="0"/>
              <a:t> COLOR=#008080&gt;E&lt;/font&gt;</a:t>
            </a:r>
          </a:p>
          <a:p>
            <a:pPr marL="0" indent="0">
              <a:spcBef>
                <a:spcPts val="0"/>
              </a:spcBef>
              <a:buFont typeface="Arial" panose="020B0604020202020204" pitchFamily="34" charset="0"/>
              <a:buNone/>
            </a:pPr>
            <a:r>
              <a:rPr lang="es-ES" sz="1000" dirty="0"/>
              <a:t>                          .</a:t>
            </a:r>
          </a:p>
          <a:p>
            <a:pPr marL="0" indent="0">
              <a:spcBef>
                <a:spcPts val="0"/>
              </a:spcBef>
              <a:buFont typeface="Arial" panose="020B0604020202020204" pitchFamily="34" charset="0"/>
              <a:buNone/>
            </a:pPr>
            <a:r>
              <a:rPr lang="es-ES" sz="1000" dirty="0"/>
              <a:t>                    &lt;</a:t>
            </a:r>
            <a:r>
              <a:rPr lang="es-ES" sz="1000" dirty="0" err="1"/>
              <a:t>font</a:t>
            </a:r>
            <a:r>
              <a:rPr lang="es-ES" sz="1000" dirty="0"/>
              <a:t> COLOR=#FF0000&gt;L&lt;/font&gt;</a:t>
            </a:r>
          </a:p>
          <a:p>
            <a:pPr marL="0" indent="0">
              <a:spcBef>
                <a:spcPts val="0"/>
              </a:spcBef>
              <a:buFont typeface="Arial" panose="020B0604020202020204" pitchFamily="34" charset="0"/>
              <a:buNone/>
            </a:pPr>
            <a:r>
              <a:rPr lang="es-ES" sz="1000" dirty="0"/>
              <a:t>                    &lt;</a:t>
            </a:r>
            <a:r>
              <a:rPr lang="es-ES" sz="1000" dirty="0" err="1"/>
              <a:t>font</a:t>
            </a:r>
            <a:r>
              <a:rPr lang="es-ES" sz="1000" dirty="0"/>
              <a:t> COLOR=#808080&gt;E&lt;/font&gt;</a:t>
            </a:r>
          </a:p>
          <a:p>
            <a:pPr marL="0" indent="0">
              <a:spcBef>
                <a:spcPts val="0"/>
              </a:spcBef>
              <a:buFont typeface="Arial" panose="020B0604020202020204" pitchFamily="34" charset="0"/>
              <a:buNone/>
            </a:pPr>
            <a:r>
              <a:rPr lang="es-ES" sz="1000" dirty="0"/>
              <a:t>                    &lt;</a:t>
            </a:r>
            <a:r>
              <a:rPr lang="es-ES" sz="1000" dirty="0" err="1"/>
              <a:t>font</a:t>
            </a:r>
            <a:r>
              <a:rPr lang="es-ES" sz="1000" dirty="0"/>
              <a:t> COLOR=#FF00FF&gt;T&lt;/font&gt;</a:t>
            </a:r>
          </a:p>
          <a:p>
            <a:pPr marL="0" indent="0">
              <a:spcBef>
                <a:spcPts val="0"/>
              </a:spcBef>
              <a:buFont typeface="Arial" panose="020B0604020202020204" pitchFamily="34" charset="0"/>
              <a:buNone/>
            </a:pPr>
            <a:r>
              <a:rPr lang="es-ES" sz="1000" dirty="0"/>
              <a:t>                    &lt;</a:t>
            </a:r>
            <a:r>
              <a:rPr lang="es-ES" sz="1000" dirty="0" err="1"/>
              <a:t>font</a:t>
            </a:r>
            <a:r>
              <a:rPr lang="es-ES" sz="1000" dirty="0"/>
              <a:t> COLOR=#00FF00&gt;R&lt;/font&gt;</a:t>
            </a:r>
          </a:p>
          <a:p>
            <a:pPr marL="0" indent="0">
              <a:spcBef>
                <a:spcPts val="0"/>
              </a:spcBef>
              <a:buFont typeface="Arial" panose="020B0604020202020204" pitchFamily="34" charset="0"/>
              <a:buNone/>
            </a:pPr>
            <a:r>
              <a:rPr lang="es-ES" sz="1000" dirty="0"/>
              <a:t>                    &lt;</a:t>
            </a:r>
            <a:r>
              <a:rPr lang="es-ES" sz="1000" dirty="0" err="1"/>
              <a:t>font</a:t>
            </a:r>
            <a:r>
              <a:rPr lang="es-ES" sz="1000" dirty="0"/>
              <a:t> COLOR=#808000&gt;A&lt;/font&gt;</a:t>
            </a:r>
          </a:p>
          <a:p>
            <a:pPr marL="0" indent="0">
              <a:spcBef>
                <a:spcPts val="0"/>
              </a:spcBef>
              <a:buFont typeface="Arial" panose="020B0604020202020204" pitchFamily="34" charset="0"/>
              <a:buNone/>
            </a:pPr>
            <a:r>
              <a:rPr lang="es-ES" sz="1000" dirty="0"/>
              <a:t>                    &lt;</a:t>
            </a:r>
            <a:r>
              <a:rPr lang="es-ES" sz="1000" dirty="0" err="1"/>
              <a:t>font</a:t>
            </a:r>
            <a:r>
              <a:rPr lang="es-ES" sz="1000" dirty="0"/>
              <a:t> COLOR=#FFFF00&gt;S&lt;/font&gt;</a:t>
            </a:r>
          </a:p>
          <a:p>
            <a:pPr marL="0" indent="0">
              <a:spcBef>
                <a:spcPts val="0"/>
              </a:spcBef>
              <a:buFont typeface="Arial" panose="020B0604020202020204" pitchFamily="34" charset="0"/>
              <a:buNone/>
            </a:pPr>
            <a:r>
              <a:rPr lang="es-ES" sz="1000" dirty="0"/>
              <a:t>               &lt;P&gt;</a:t>
            </a:r>
          </a:p>
          <a:p>
            <a:pPr marL="0" indent="0">
              <a:spcBef>
                <a:spcPts val="0"/>
              </a:spcBef>
              <a:buFont typeface="Arial" panose="020B0604020202020204" pitchFamily="34" charset="0"/>
              <a:buNone/>
            </a:pPr>
            <a:r>
              <a:rPr lang="es-ES" sz="1000" dirty="0"/>
              <a:t>                    &lt;b&gt;Negrilla&lt;/b&gt;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&lt;i&gt;Cursiva&lt;/i&gt;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&lt;u&gt;Subrayado&lt;/u&gt;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&lt;strike&gt;Tachado&lt;/strike&gt;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A</a:t>
            </a:r>
          </a:p>
          <a:p>
            <a:pPr marL="0" indent="0">
              <a:spcBef>
                <a:spcPts val="0"/>
              </a:spcBef>
              <a:buFont typeface="Arial" panose="020B0604020202020204" pitchFamily="34" charset="0"/>
              <a:buNone/>
            </a:pPr>
            <a:r>
              <a:rPr lang="es-ES" sz="1000" dirty="0"/>
              <a:t>                    &lt;</a:t>
            </a:r>
            <a:r>
              <a:rPr lang="es-ES" sz="1000" dirty="0" err="1"/>
              <a:t>sup</a:t>
            </a:r>
            <a:r>
              <a:rPr lang="es-ES" sz="1000" dirty="0"/>
              <a:t>&gt;</a:t>
            </a:r>
            <a:r>
              <a:rPr lang="es-ES" sz="1000" dirty="0" err="1"/>
              <a:t>Super&amp;iacute;ndice</a:t>
            </a:r>
            <a:r>
              <a:rPr lang="es-ES" sz="1000" dirty="0"/>
              <a:t>&lt;/</a:t>
            </a:r>
            <a:r>
              <a:rPr lang="es-ES" sz="1000" dirty="0" err="1"/>
              <a:t>sup</a:t>
            </a:r>
            <a:r>
              <a:rPr lang="es-ES" sz="1000" dirty="0"/>
              <a:t>&gt;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B</a:t>
            </a:r>
          </a:p>
          <a:p>
            <a:pPr marL="0" indent="0">
              <a:spcBef>
                <a:spcPts val="0"/>
              </a:spcBef>
              <a:buFont typeface="Arial" panose="020B0604020202020204" pitchFamily="34" charset="0"/>
              <a:buNone/>
            </a:pPr>
            <a:r>
              <a:rPr lang="es-ES" sz="1000" dirty="0"/>
              <a:t>                    &lt;sub&gt;</a:t>
            </a:r>
            <a:r>
              <a:rPr lang="es-ES" sz="1000" dirty="0" err="1"/>
              <a:t>Sub&amp;iacute;ndice</a:t>
            </a:r>
            <a:r>
              <a:rPr lang="es-ES" sz="1000" dirty="0"/>
              <a:t>&lt;/sub&gt;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&lt;</a:t>
            </a:r>
            <a:r>
              <a:rPr lang="es-ES" sz="1000" dirty="0" err="1"/>
              <a:t>blink</a:t>
            </a:r>
            <a:r>
              <a:rPr lang="es-ES" sz="1000" dirty="0"/>
              <a:t>&gt;Parpadeo&lt;/</a:t>
            </a:r>
            <a:r>
              <a:rPr lang="es-ES" sz="1000" dirty="0" err="1"/>
              <a:t>blink</a:t>
            </a:r>
            <a:r>
              <a:rPr lang="es-ES" sz="1000" dirty="0"/>
              <a:t>&gt;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&lt;</a:t>
            </a:r>
            <a:r>
              <a:rPr lang="es-ES" sz="1000" dirty="0" err="1"/>
              <a:t>tt</a:t>
            </a:r>
            <a:r>
              <a:rPr lang="es-ES" sz="1000" dirty="0"/>
              <a:t>&gt;</a:t>
            </a:r>
            <a:r>
              <a:rPr lang="es-ES" sz="1000" dirty="0" err="1"/>
              <a:t>M&amp;aacute;quina</a:t>
            </a:r>
            <a:r>
              <a:rPr lang="es-ES" sz="1000" dirty="0"/>
              <a:t> de escribir(Teletipo)&lt;/</a:t>
            </a:r>
            <a:r>
              <a:rPr lang="es-ES" sz="1000" dirty="0" err="1"/>
              <a:t>tt</a:t>
            </a:r>
            <a:r>
              <a:rPr lang="es-ES" sz="1000" dirty="0"/>
              <a:t>&gt;</a:t>
            </a:r>
          </a:p>
          <a:p>
            <a:pPr marL="0" indent="0">
              <a:spcBef>
                <a:spcPts val="0"/>
              </a:spcBef>
              <a:buFont typeface="Arial" panose="020B0604020202020204" pitchFamily="34" charset="0"/>
              <a:buNone/>
            </a:pPr>
            <a:r>
              <a:rPr lang="es-ES" sz="1000" dirty="0"/>
              <a:t>                    &lt;BR&gt;</a:t>
            </a:r>
          </a:p>
          <a:p>
            <a:pPr marL="0" indent="0">
              <a:spcBef>
                <a:spcPts val="0"/>
              </a:spcBef>
              <a:buFont typeface="Arial" panose="020B0604020202020204" pitchFamily="34" charset="0"/>
              <a:buNone/>
            </a:pPr>
            <a:r>
              <a:rPr lang="es-ES" sz="1000" dirty="0"/>
              <a:t>                    &lt;</a:t>
            </a:r>
            <a:r>
              <a:rPr lang="es-ES" sz="1000" dirty="0" err="1"/>
              <a:t>big</a:t>
            </a:r>
            <a:r>
              <a:rPr lang="es-ES" sz="1000" dirty="0"/>
              <a:t>&gt;Texto grande&lt;/</a:t>
            </a:r>
            <a:r>
              <a:rPr lang="es-ES" sz="1000" dirty="0" err="1"/>
              <a:t>big</a:t>
            </a:r>
            <a:r>
              <a:rPr lang="es-ES" sz="1000" dirty="0"/>
              <a:t>&gt;</a:t>
            </a:r>
          </a:p>
          <a:p>
            <a:pPr marL="0" indent="0">
              <a:spcBef>
                <a:spcPts val="0"/>
              </a:spcBef>
              <a:buFont typeface="Arial" panose="020B0604020202020204" pitchFamily="34" charset="0"/>
              <a:buNone/>
            </a:pPr>
            <a:r>
              <a:rPr lang="es-ES" sz="1000" dirty="0"/>
              <a:t>                    &lt;</a:t>
            </a:r>
            <a:r>
              <a:rPr lang="es-ES" sz="1000" dirty="0" err="1"/>
              <a:t>br</a:t>
            </a:r>
            <a:r>
              <a:rPr lang="es-ES" sz="1000" dirty="0"/>
              <a:t>&gt;</a:t>
            </a:r>
          </a:p>
          <a:p>
            <a:pPr marL="0" indent="0">
              <a:spcBef>
                <a:spcPts val="0"/>
              </a:spcBef>
              <a:buFont typeface="Arial" panose="020B0604020202020204" pitchFamily="34" charset="0"/>
              <a:buNone/>
            </a:pPr>
            <a:r>
              <a:rPr lang="es-ES" sz="1000" dirty="0"/>
              <a:t>                    &lt;</a:t>
            </a:r>
            <a:r>
              <a:rPr lang="es-ES" sz="1000" dirty="0" err="1"/>
              <a:t>small</a:t>
            </a:r>
            <a:r>
              <a:rPr lang="es-ES" sz="1000" dirty="0"/>
              <a:t>&gt;Texto pequeño&lt;/</a:t>
            </a:r>
            <a:r>
              <a:rPr lang="es-ES" sz="1000" dirty="0" err="1"/>
              <a:t>small</a:t>
            </a:r>
            <a:r>
              <a:rPr lang="es-ES" sz="1000" dirty="0"/>
              <a:t>&gt;</a:t>
            </a:r>
          </a:p>
          <a:p>
            <a:pPr marL="0" indent="0">
              <a:spcBef>
                <a:spcPts val="0"/>
              </a:spcBef>
              <a:buFont typeface="Arial" panose="020B0604020202020204" pitchFamily="34" charset="0"/>
              <a:buNone/>
            </a:pPr>
            <a:r>
              <a:rPr lang="es-ES" sz="1000" dirty="0"/>
              <a:t>     &lt;/BODY&gt;</a:t>
            </a:r>
          </a:p>
          <a:p>
            <a:pPr marL="0" indent="0">
              <a:spcBef>
                <a:spcPts val="0"/>
              </a:spcBef>
              <a:buFont typeface="Arial" panose="020B0604020202020204" pitchFamily="34" charset="0"/>
              <a:buNone/>
            </a:pPr>
            <a:r>
              <a:rPr lang="es-ES" sz="1000" dirty="0"/>
              <a:t>&lt;/HTML&gt;</a:t>
            </a:r>
          </a:p>
        </p:txBody>
      </p:sp>
      <p:pic>
        <p:nvPicPr>
          <p:cNvPr id="10" name="Imagen 9">
            <a:extLst>
              <a:ext uri="{FF2B5EF4-FFF2-40B4-BE49-F238E27FC236}">
                <a16:creationId xmlns:a16="http://schemas.microsoft.com/office/drawing/2014/main" id="{6254D0DA-5CFB-4274-BE2B-037991A67385}"/>
              </a:ext>
            </a:extLst>
          </p:cNvPr>
          <p:cNvPicPr>
            <a:picLocks noChangeAspect="1"/>
          </p:cNvPicPr>
          <p:nvPr/>
        </p:nvPicPr>
        <p:blipFill>
          <a:blip r:embed="rId2"/>
          <a:stretch>
            <a:fillRect/>
          </a:stretch>
        </p:blipFill>
        <p:spPr>
          <a:xfrm>
            <a:off x="8451146" y="712381"/>
            <a:ext cx="3220154" cy="5785619"/>
          </a:xfrm>
          <a:prstGeom prst="rect">
            <a:avLst/>
          </a:prstGeom>
        </p:spPr>
      </p:pic>
    </p:spTree>
    <p:extLst>
      <p:ext uri="{BB962C8B-B14F-4D97-AF65-F5344CB8AC3E}">
        <p14:creationId xmlns:p14="http://schemas.microsoft.com/office/powerpoint/2010/main" val="2370395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Entidades de carácter</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HTML proporciona una serie de códigos especiales, llamados entidades de carácter, que nos permiten introducir caracteres que no podamos meter desde el teclado, como acentos, circunflejos, símbolos especiales, etc.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26</a:t>
            </a:fld>
            <a:endParaRPr lang="es-ES" noProof="0" dirty="0"/>
          </a:p>
        </p:txBody>
      </p:sp>
      <p:pic>
        <p:nvPicPr>
          <p:cNvPr id="11" name="Imagen 10">
            <a:hlinkClick r:id="rId2"/>
            <a:extLst>
              <a:ext uri="{FF2B5EF4-FFF2-40B4-BE49-F238E27FC236}">
                <a16:creationId xmlns:a16="http://schemas.microsoft.com/office/drawing/2014/main" id="{17C56FC7-29C9-4C1F-A539-899D035DD1D2}"/>
              </a:ext>
            </a:extLst>
          </p:cNvPr>
          <p:cNvPicPr>
            <a:picLocks noChangeAspect="1"/>
          </p:cNvPicPr>
          <p:nvPr/>
        </p:nvPicPr>
        <p:blipFill rotWithShape="1">
          <a:blip r:embed="rId3"/>
          <a:srcRect l="2943" t="45571" r="70959" b="24965"/>
          <a:stretch/>
        </p:blipFill>
        <p:spPr>
          <a:xfrm>
            <a:off x="6096000" y="2850126"/>
            <a:ext cx="4302009" cy="2630763"/>
          </a:xfrm>
          <a:prstGeom prst="rect">
            <a:avLst/>
          </a:prstGeom>
        </p:spPr>
      </p:pic>
      <p:grpSp>
        <p:nvGrpSpPr>
          <p:cNvPr id="16" name="Grupo 15">
            <a:extLst>
              <a:ext uri="{FF2B5EF4-FFF2-40B4-BE49-F238E27FC236}">
                <a16:creationId xmlns:a16="http://schemas.microsoft.com/office/drawing/2014/main" id="{B51BCE99-43BC-4758-8A27-6BC693271409}"/>
              </a:ext>
            </a:extLst>
          </p:cNvPr>
          <p:cNvGrpSpPr/>
          <p:nvPr/>
        </p:nvGrpSpPr>
        <p:grpSpPr>
          <a:xfrm>
            <a:off x="1857990" y="2743800"/>
            <a:ext cx="3196539" cy="3200400"/>
            <a:chOff x="358800" y="2743800"/>
            <a:chExt cx="3196539" cy="3200400"/>
          </a:xfrm>
        </p:grpSpPr>
        <p:pic>
          <p:nvPicPr>
            <p:cNvPr id="14" name="Imagen 13">
              <a:extLst>
                <a:ext uri="{FF2B5EF4-FFF2-40B4-BE49-F238E27FC236}">
                  <a16:creationId xmlns:a16="http://schemas.microsoft.com/office/drawing/2014/main" id="{49E5819F-0BCA-41AC-A001-A5C9011168A3}"/>
                </a:ext>
              </a:extLst>
            </p:cNvPr>
            <p:cNvPicPr>
              <a:picLocks noChangeAspect="1"/>
            </p:cNvPicPr>
            <p:nvPr/>
          </p:nvPicPr>
          <p:blipFill rotWithShape="1">
            <a:blip r:embed="rId4"/>
            <a:srcRect l="41425" t="18203" r="32357" b="68029"/>
            <a:stretch/>
          </p:blipFill>
          <p:spPr>
            <a:xfrm>
              <a:off x="358800" y="2743800"/>
              <a:ext cx="3196539" cy="909236"/>
            </a:xfrm>
            <a:prstGeom prst="rect">
              <a:avLst/>
            </a:prstGeom>
          </p:spPr>
        </p:pic>
        <p:pic>
          <p:nvPicPr>
            <p:cNvPr id="15" name="Imagen 14">
              <a:extLst>
                <a:ext uri="{FF2B5EF4-FFF2-40B4-BE49-F238E27FC236}">
                  <a16:creationId xmlns:a16="http://schemas.microsoft.com/office/drawing/2014/main" id="{75205400-A5E4-4409-BEF0-E422444F47BC}"/>
                </a:ext>
              </a:extLst>
            </p:cNvPr>
            <p:cNvPicPr>
              <a:picLocks noChangeAspect="1"/>
            </p:cNvPicPr>
            <p:nvPr/>
          </p:nvPicPr>
          <p:blipFill rotWithShape="1">
            <a:blip r:embed="rId4"/>
            <a:srcRect l="41425" t="49358" r="32357" b="15949"/>
            <a:stretch/>
          </p:blipFill>
          <p:spPr>
            <a:xfrm>
              <a:off x="358800" y="3653036"/>
              <a:ext cx="3196539" cy="2291164"/>
            </a:xfrm>
            <a:prstGeom prst="rect">
              <a:avLst/>
            </a:prstGeom>
          </p:spPr>
        </p:pic>
      </p:grpSp>
    </p:spTree>
    <p:extLst>
      <p:ext uri="{BB962C8B-B14F-4D97-AF65-F5344CB8AC3E}">
        <p14:creationId xmlns:p14="http://schemas.microsoft.com/office/powerpoint/2010/main" val="239169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Enlaces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Una de las características más destacadas y de mayor influencia en el éxito de la web ha sido su carácter hipertexto, es decir, la posibilidad de que podamos enlazar documentos que pueden residir en diferentes servidores de forma intuitiva y transparente. Cabe destacar que los enlaces no sólo llevan a páginas web, sino también a imágenes, audio, vídeo, etc.</a:t>
            </a:r>
          </a:p>
          <a:p>
            <a:pPr marL="0" indent="0">
              <a:buNone/>
            </a:pPr>
            <a:r>
              <a:rPr lang="es-ES" sz="2400" dirty="0"/>
              <a:t>Disponemos para realizar los enlaces de una etiqueta A, que con su conjunto de atributos, NAME, HREF, TARGET, nos permite un total control a la hora de crear enlaces en los documentos.</a:t>
            </a:r>
          </a:p>
          <a:p>
            <a:pPr marL="0" indent="0">
              <a:buNone/>
            </a:pPr>
            <a:r>
              <a:rPr lang="es-ES" sz="2400" dirty="0"/>
              <a:t>	</a:t>
            </a:r>
            <a:r>
              <a:rPr lang="es-ES" sz="2000" dirty="0"/>
              <a:t>&lt;A HREF=“destino”&gt;Texto o imagen&lt;/A&gt;</a:t>
            </a:r>
          </a:p>
          <a:p>
            <a:pPr marL="0" indent="0">
              <a:buNone/>
            </a:pPr>
            <a:r>
              <a:rPr lang="es-ES" sz="2000" dirty="0"/>
              <a:t>Destinos dentro de la página:</a:t>
            </a:r>
          </a:p>
          <a:p>
            <a:pPr marL="0" indent="0">
              <a:buNone/>
            </a:pPr>
            <a:r>
              <a:rPr lang="es-ES" sz="2000" dirty="0"/>
              <a:t>	&lt;A NAME=“ancla”/&gt;</a:t>
            </a:r>
          </a:p>
          <a:p>
            <a:pPr marL="0" indent="0">
              <a:buNone/>
            </a:pPr>
            <a:r>
              <a:rPr lang="es-ES" sz="2000" dirty="0"/>
              <a:t>	&lt;A HREF=“#ancla</a:t>
            </a:r>
            <a:r>
              <a:rPr lang="pt-BR" sz="2000" dirty="0"/>
              <a:t>”&gt;</a:t>
            </a:r>
            <a:r>
              <a:rPr lang="es-ES" sz="2000" dirty="0"/>
              <a:t>Enlace&lt;/A&gt;</a:t>
            </a:r>
          </a:p>
          <a:p>
            <a:pPr marL="0" indent="0">
              <a:buNone/>
            </a:pPr>
            <a:r>
              <a:rPr lang="pt-BR" sz="2000" dirty="0"/>
              <a:t>	&lt;A HREF=“http://www.uoc.edu/manual</a:t>
            </a:r>
            <a:r>
              <a:rPr lang="pt-BR" sz="2000"/>
              <a:t>.html#</a:t>
            </a:r>
            <a:r>
              <a:rPr lang="pt-BR" sz="2000" dirty="0"/>
              <a:t>ancla”&gt;Enlace&lt;/A&gt;</a:t>
            </a:r>
          </a:p>
          <a:p>
            <a:pPr marL="0" indent="0">
              <a:buNone/>
            </a:pPr>
            <a:r>
              <a:rPr lang="es-ES" sz="2000"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27</a:t>
            </a:fld>
            <a:endParaRPr lang="es-ES" noProof="0" dirty="0"/>
          </a:p>
        </p:txBody>
      </p:sp>
    </p:spTree>
    <p:extLst>
      <p:ext uri="{BB962C8B-B14F-4D97-AF65-F5344CB8AC3E}">
        <p14:creationId xmlns:p14="http://schemas.microsoft.com/office/powerpoint/2010/main" val="1282074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Listas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HTML nos permite definir listas y enumeraciones de tres tipos principales:</a:t>
            </a:r>
          </a:p>
          <a:p>
            <a:pPr lvl="1"/>
            <a:r>
              <a:rPr lang="es-ES" sz="2000" dirty="0"/>
              <a:t>Listas no ordenadas.</a:t>
            </a:r>
          </a:p>
          <a:p>
            <a:pPr lvl="1"/>
            <a:r>
              <a:rPr lang="es-ES" sz="2000" dirty="0"/>
              <a:t>Listas ordenadas (numeradas).</a:t>
            </a:r>
          </a:p>
          <a:p>
            <a:pPr lvl="1"/>
            <a:r>
              <a:rPr lang="es-ES" sz="2000" dirty="0"/>
              <a:t>Listas de definiciones.</a:t>
            </a:r>
          </a:p>
          <a:p>
            <a:pPr marL="0" indent="-9525">
              <a:buNone/>
            </a:pPr>
            <a:r>
              <a:rPr lang="es-ES" sz="2400" b="1" dirty="0"/>
              <a:t>Listas no ordenadas</a:t>
            </a:r>
          </a:p>
          <a:p>
            <a:pPr marL="0" indent="-9525">
              <a:spcBef>
                <a:spcPts val="0"/>
              </a:spcBef>
              <a:buNone/>
            </a:pPr>
            <a:r>
              <a:rPr lang="es-ES" sz="2400" dirty="0"/>
              <a:t>Para introducir listas no ordenadas disponemos de la etiqueta &lt;UL&gt;, que nos indica el inicio de la lista, de &lt;/UL&gt;, que nos indicará el final de la lista y de &lt;LI&gt;, que nos indica cada uno de los elementos de la lista.</a:t>
            </a:r>
          </a:p>
          <a:p>
            <a:pPr marL="0" indent="-9525">
              <a:buNone/>
            </a:pPr>
            <a:r>
              <a:rPr lang="es-ES" sz="2400" b="1" dirty="0"/>
              <a:t>Listas ordenadas (numeradas)</a:t>
            </a:r>
          </a:p>
          <a:p>
            <a:pPr marL="0" indent="-9525">
              <a:spcBef>
                <a:spcPts val="0"/>
              </a:spcBef>
              <a:buNone/>
            </a:pPr>
            <a:r>
              <a:rPr lang="es-ES" sz="2400" dirty="0"/>
              <a:t>El funcionamiento de las listas ordenadas es muy similar al de las listas no ordenadas. Para éstas disponemos de la etiqueta &lt;OL&gt;, que nos indica el inicio de la lista, de &lt;/OL&gt; que nos indicará el final de la lista y de &lt;LI&gt; que nos indica cada uno de los elementos de la misma.</a:t>
            </a:r>
          </a:p>
          <a:p>
            <a:pPr marL="0" indent="-9525">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28</a:t>
            </a:fld>
            <a:endParaRPr lang="es-ES" noProof="0" dirty="0"/>
          </a:p>
        </p:txBody>
      </p:sp>
    </p:spTree>
    <p:extLst>
      <p:ext uri="{BB962C8B-B14F-4D97-AF65-F5344CB8AC3E}">
        <p14:creationId xmlns:p14="http://schemas.microsoft.com/office/powerpoint/2010/main" val="2694730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Listas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9525">
              <a:buNone/>
            </a:pPr>
            <a:r>
              <a:rPr lang="es-ES" sz="2400" dirty="0"/>
              <a:t>Disponemos, además, de un atributo TYPE que nos indica el marcador que conviene usar para enumerar los diferentes elementos:</a:t>
            </a:r>
          </a:p>
          <a:p>
            <a:pPr marL="606425" lvl="1" indent="-342900"/>
            <a:r>
              <a:rPr lang="es-ES" sz="2000" dirty="0"/>
              <a:t>TYPE=1 Números (la elegida por defecto).</a:t>
            </a:r>
          </a:p>
          <a:p>
            <a:pPr marL="606425" lvl="1" indent="-342900"/>
            <a:r>
              <a:rPr lang="es-ES" sz="2000" dirty="0"/>
              <a:t>TYPE=A Letras mayúsculas.</a:t>
            </a:r>
          </a:p>
          <a:p>
            <a:pPr marL="606425" lvl="1" indent="-342900"/>
            <a:r>
              <a:rPr lang="es-ES" sz="2000" dirty="0"/>
              <a:t>TYPE=a Letras minúsculas.</a:t>
            </a:r>
          </a:p>
          <a:p>
            <a:pPr marL="606425" lvl="1" indent="-342900"/>
            <a:r>
              <a:rPr lang="es-ES" sz="2000" dirty="0"/>
              <a:t>TYPE=I Numeración romana en mayúsculas.</a:t>
            </a:r>
          </a:p>
          <a:p>
            <a:pPr marL="606425" lvl="1" indent="-342900"/>
            <a:r>
              <a:rPr lang="es-ES" sz="2000" dirty="0"/>
              <a:t>TYPE=i Numeración romana en minúsculas.</a:t>
            </a:r>
          </a:p>
          <a:p>
            <a:pPr marL="0" indent="-9525">
              <a:buNone/>
            </a:pPr>
            <a:r>
              <a:rPr lang="es-ES" sz="2400" b="1" dirty="0"/>
              <a:t>Listas de definiciones</a:t>
            </a:r>
          </a:p>
          <a:p>
            <a:pPr marL="0" indent="-9525">
              <a:spcBef>
                <a:spcPts val="0"/>
              </a:spcBef>
              <a:buNone/>
            </a:pPr>
            <a:r>
              <a:rPr lang="es-ES" sz="2400" dirty="0"/>
              <a:t>Una lista de definiciones es una lista no numerada que nos permite dar una descripción o definición de cada elemento. Las listas descriptivas están formadas con las etiquetas: &lt;DL&gt; y &lt;/DL&gt; para definir la lista, &lt;DT&gt; para indicar el término que hay que definir </a:t>
            </a:r>
            <a:r>
              <a:rPr lang="es-ES" sz="2400"/>
              <a:t>y &lt;DD&gt; </a:t>
            </a:r>
            <a:r>
              <a:rPr lang="es-ES" sz="2400" dirty="0"/>
              <a:t>para indicar la definición.</a:t>
            </a:r>
          </a:p>
          <a:p>
            <a:pPr marL="0" indent="-9525">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29</a:t>
            </a:fld>
            <a:endParaRPr lang="es-ES" noProof="0" dirty="0"/>
          </a:p>
        </p:txBody>
      </p:sp>
    </p:spTree>
    <p:extLst>
      <p:ext uri="{BB962C8B-B14F-4D97-AF65-F5344CB8AC3E}">
        <p14:creationId xmlns:p14="http://schemas.microsoft.com/office/powerpoint/2010/main" val="257616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400" dirty="0"/>
              <a:t>Las aplicaciones de escritorio son programas que se instalan directamente en el ordenador y que no necesitan conexión a Internet para poder trabajar con ellas. Esta aplicación se ejecuta directamente sobre el SO y su rendimiento dependerá de las capacidades de la maquina.</a:t>
            </a:r>
          </a:p>
          <a:p>
            <a:pPr marL="0" indent="0" algn="just">
              <a:buNone/>
            </a:pPr>
            <a:r>
              <a:rPr lang="es-ES" sz="2400" dirty="0"/>
              <a:t>Ventajas:</a:t>
            </a:r>
          </a:p>
          <a:p>
            <a:pPr algn="just"/>
            <a:r>
              <a:rPr lang="es-GT" sz="2100" dirty="0"/>
              <a:t>No requiere conexión</a:t>
            </a:r>
          </a:p>
          <a:p>
            <a:pPr algn="just"/>
            <a:r>
              <a:rPr lang="es-GT" sz="2100" dirty="0"/>
              <a:t>Tienden a ser mas estables</a:t>
            </a:r>
          </a:p>
          <a:p>
            <a:pPr algn="just"/>
            <a:r>
              <a:rPr lang="es-GT" sz="2100" dirty="0"/>
              <a:t>Tiempo de respuesta mas rápido</a:t>
            </a:r>
          </a:p>
          <a:p>
            <a:pPr algn="just"/>
            <a:r>
              <a:rPr lang="es-GT" sz="2100" dirty="0"/>
              <a:t>Son mas seguras</a:t>
            </a:r>
          </a:p>
          <a:p>
            <a:pPr algn="just"/>
            <a:endParaRPr lang="es-GT" sz="21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GT" dirty="0"/>
              <a:t>Aplicaciones de escritorio</a:t>
            </a:r>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3</a:t>
            </a:fld>
            <a:endParaRPr lang="es-ES" noProof="0" dirty="0"/>
          </a:p>
        </p:txBody>
      </p:sp>
    </p:spTree>
    <p:extLst>
      <p:ext uri="{BB962C8B-B14F-4D97-AF65-F5344CB8AC3E}">
        <p14:creationId xmlns:p14="http://schemas.microsoft.com/office/powerpoint/2010/main" val="1601003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Listas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806568" y="1620362"/>
            <a:ext cx="3861126" cy="4770167"/>
          </a:xfrm>
        </p:spPr>
        <p:txBody>
          <a:bodyPr/>
          <a:lstStyle/>
          <a:p>
            <a:pPr marL="0" indent="-9525">
              <a:spcBef>
                <a:spcPts val="0"/>
              </a:spcBef>
              <a:buNone/>
            </a:pPr>
            <a:r>
              <a:rPr lang="es-ES" sz="1200" dirty="0"/>
              <a:t>&lt;HTML&gt;</a:t>
            </a:r>
          </a:p>
          <a:p>
            <a:pPr marL="0" indent="-9525">
              <a:spcBef>
                <a:spcPts val="0"/>
              </a:spcBef>
              <a:buNone/>
            </a:pPr>
            <a:r>
              <a:rPr lang="es-ES" sz="1200" dirty="0"/>
              <a:t>     &lt;HEAD&gt;</a:t>
            </a:r>
          </a:p>
          <a:p>
            <a:pPr marL="0" indent="-9525">
              <a:spcBef>
                <a:spcPts val="0"/>
              </a:spcBef>
              <a:buNone/>
            </a:pPr>
            <a:r>
              <a:rPr lang="es-ES" sz="1200" dirty="0"/>
              <a:t>          &lt;TITLE&gt;Título del documento&lt;/TITLE&gt;</a:t>
            </a:r>
          </a:p>
          <a:p>
            <a:pPr marL="0" indent="-9525">
              <a:spcBef>
                <a:spcPts val="0"/>
              </a:spcBef>
              <a:buNone/>
            </a:pPr>
            <a:r>
              <a:rPr lang="es-ES" sz="1200" dirty="0"/>
              <a:t>     &lt;/HEAD&gt;</a:t>
            </a:r>
          </a:p>
          <a:p>
            <a:pPr marL="0" indent="-9525">
              <a:spcBef>
                <a:spcPts val="0"/>
              </a:spcBef>
              <a:buNone/>
            </a:pPr>
            <a:r>
              <a:rPr lang="es-ES" sz="1200" dirty="0"/>
              <a:t>     &lt;BODY&gt;</a:t>
            </a:r>
          </a:p>
          <a:p>
            <a:pPr marL="0" indent="-9525">
              <a:spcBef>
                <a:spcPts val="0"/>
              </a:spcBef>
              <a:buNone/>
            </a:pPr>
            <a:r>
              <a:rPr lang="es-ES" sz="1200" dirty="0"/>
              <a:t>          &lt;UL&gt;</a:t>
            </a:r>
          </a:p>
          <a:p>
            <a:pPr marL="0" indent="-9525">
              <a:spcBef>
                <a:spcPts val="0"/>
              </a:spcBef>
              <a:buNone/>
            </a:pPr>
            <a:r>
              <a:rPr lang="es-ES" sz="1200" dirty="0"/>
              <a:t>               &lt;LI&gt;Primer elemento</a:t>
            </a:r>
          </a:p>
          <a:p>
            <a:pPr marL="0" indent="-9525">
              <a:spcBef>
                <a:spcPts val="0"/>
              </a:spcBef>
              <a:buNone/>
            </a:pPr>
            <a:r>
              <a:rPr lang="es-ES" sz="1200" dirty="0"/>
              <a:t>               &lt;LI&gt;Segundo elemento</a:t>
            </a:r>
          </a:p>
          <a:p>
            <a:pPr marL="0" indent="-9525">
              <a:spcBef>
                <a:spcPts val="0"/>
              </a:spcBef>
              <a:buNone/>
            </a:pPr>
            <a:r>
              <a:rPr lang="es-ES" sz="1200" dirty="0"/>
              <a:t>               &lt;LI&gt;Tercer elemento</a:t>
            </a:r>
          </a:p>
          <a:p>
            <a:pPr marL="0" indent="-9525">
              <a:spcBef>
                <a:spcPts val="0"/>
              </a:spcBef>
              <a:buNone/>
            </a:pPr>
            <a:r>
              <a:rPr lang="es-ES" sz="1200" dirty="0"/>
              <a:t>          &lt;/UL&gt;</a:t>
            </a:r>
          </a:p>
          <a:p>
            <a:pPr marL="0" indent="-9525">
              <a:spcBef>
                <a:spcPts val="0"/>
              </a:spcBef>
              <a:buNone/>
            </a:pPr>
            <a:r>
              <a:rPr lang="es-ES" sz="1200" dirty="0"/>
              <a:t>          &lt;P&gt;</a:t>
            </a:r>
          </a:p>
          <a:p>
            <a:pPr marL="0" indent="-9525">
              <a:spcBef>
                <a:spcPts val="0"/>
              </a:spcBef>
              <a:buNone/>
            </a:pPr>
            <a:r>
              <a:rPr lang="es-ES" sz="1200" dirty="0"/>
              <a:t>          &lt;OL&gt;</a:t>
            </a:r>
          </a:p>
          <a:p>
            <a:pPr marL="0" indent="-9525">
              <a:spcBef>
                <a:spcPts val="0"/>
              </a:spcBef>
              <a:buNone/>
            </a:pPr>
            <a:r>
              <a:rPr lang="es-ES" sz="1200" dirty="0"/>
              <a:t>               &lt;LI&gt;Primer elemento</a:t>
            </a:r>
          </a:p>
          <a:p>
            <a:pPr marL="0" indent="-9525">
              <a:spcBef>
                <a:spcPts val="0"/>
              </a:spcBef>
              <a:buNone/>
            </a:pPr>
            <a:r>
              <a:rPr lang="es-ES" sz="1200" dirty="0"/>
              <a:t>               &lt;LI&gt;Segundo elemento</a:t>
            </a:r>
          </a:p>
          <a:p>
            <a:pPr marL="0" indent="-9525">
              <a:spcBef>
                <a:spcPts val="0"/>
              </a:spcBef>
              <a:buNone/>
            </a:pPr>
            <a:r>
              <a:rPr lang="es-ES" sz="1200" dirty="0"/>
              <a:t>               &lt;LI TYPE=A&gt;Tercer elemento</a:t>
            </a:r>
          </a:p>
          <a:p>
            <a:pPr marL="0" indent="-9525">
              <a:spcBef>
                <a:spcPts val="0"/>
              </a:spcBef>
              <a:buNone/>
            </a:pPr>
            <a:r>
              <a:rPr lang="es-ES" sz="1200" dirty="0"/>
              <a:t>          &lt;/OL&gt;</a:t>
            </a:r>
          </a:p>
          <a:p>
            <a:pPr marL="0" indent="-9525">
              <a:spcBef>
                <a:spcPts val="0"/>
              </a:spcBef>
              <a:buNone/>
            </a:pPr>
            <a:r>
              <a:rPr lang="es-ES" sz="1200" dirty="0"/>
              <a:t>          &lt;P&gt;</a:t>
            </a:r>
          </a:p>
          <a:p>
            <a:pPr marL="0" indent="-9525">
              <a:spcBef>
                <a:spcPts val="0"/>
              </a:spcBef>
              <a:buNone/>
            </a:pPr>
            <a:r>
              <a:rPr lang="es-ES" sz="1200" dirty="0"/>
              <a:t>          &lt;dl compact&gt;</a:t>
            </a:r>
          </a:p>
          <a:p>
            <a:pPr marL="0" indent="-9525">
              <a:spcBef>
                <a:spcPts val="0"/>
              </a:spcBef>
              <a:buNone/>
            </a:pPr>
            <a:r>
              <a:rPr lang="es-ES" sz="1200" dirty="0"/>
              <a:t>               &lt;</a:t>
            </a:r>
            <a:r>
              <a:rPr lang="es-ES" sz="1200" dirty="0" err="1"/>
              <a:t>dt</a:t>
            </a:r>
            <a:r>
              <a:rPr lang="es-ES" sz="1200" dirty="0"/>
              <a:t>&gt;ASCII&lt;</a:t>
            </a:r>
            <a:r>
              <a:rPr lang="es-ES" sz="1200" dirty="0" err="1"/>
              <a:t>dd</a:t>
            </a:r>
            <a:r>
              <a:rPr lang="es-ES" sz="1200" dirty="0"/>
              <a:t>&gt;</a:t>
            </a:r>
          </a:p>
          <a:p>
            <a:pPr marL="0" indent="-9525">
              <a:spcBef>
                <a:spcPts val="0"/>
              </a:spcBef>
              <a:buNone/>
            </a:pPr>
            <a:r>
              <a:rPr lang="es-ES" sz="1200" dirty="0"/>
              <a:t>               Juego de caracteres de 7 bits.</a:t>
            </a:r>
          </a:p>
          <a:p>
            <a:pPr marL="0" indent="-9525">
              <a:spcBef>
                <a:spcPts val="0"/>
              </a:spcBef>
              <a:buNone/>
            </a:pPr>
            <a:r>
              <a:rPr lang="es-ES" sz="1200" dirty="0"/>
              <a:t>               Sólo permite 127 caracteres.</a:t>
            </a:r>
          </a:p>
          <a:p>
            <a:pPr marL="0" indent="-9525">
              <a:spcBef>
                <a:spcPts val="0"/>
              </a:spcBef>
              <a:buNone/>
            </a:pPr>
            <a:r>
              <a:rPr lang="es-ES" sz="1200" dirty="0"/>
              <a:t>               &lt;</a:t>
            </a:r>
            <a:r>
              <a:rPr lang="es-ES" sz="1200" dirty="0" err="1"/>
              <a:t>dt</a:t>
            </a:r>
            <a:r>
              <a:rPr lang="es-ES" sz="1200" dirty="0"/>
              <a:t>&gt;EPS&lt;</a:t>
            </a:r>
            <a:r>
              <a:rPr lang="es-ES" sz="1200" dirty="0" err="1"/>
              <a:t>dd</a:t>
            </a:r>
            <a:r>
              <a:rPr lang="es-ES" sz="1200" dirty="0"/>
              <a:t>&gt;</a:t>
            </a:r>
          </a:p>
          <a:p>
            <a:pPr marL="0" indent="-9525">
              <a:spcBef>
                <a:spcPts val="0"/>
              </a:spcBef>
              <a:buNone/>
            </a:pPr>
            <a:r>
              <a:rPr lang="es-ES" sz="1200" dirty="0"/>
              <a:t>               Formato </a:t>
            </a:r>
            <a:r>
              <a:rPr lang="es-ES" sz="1200" dirty="0" err="1"/>
              <a:t>Postscript</a:t>
            </a:r>
            <a:r>
              <a:rPr lang="es-ES" sz="1200" dirty="0"/>
              <a:t> encapsulado.</a:t>
            </a:r>
          </a:p>
          <a:p>
            <a:pPr marL="0" indent="-9525">
              <a:spcBef>
                <a:spcPts val="0"/>
              </a:spcBef>
              <a:buNone/>
            </a:pPr>
            <a:r>
              <a:rPr lang="es-ES" sz="1200" dirty="0"/>
              <a:t>               &lt;</a:t>
            </a:r>
            <a:r>
              <a:rPr lang="es-ES" sz="1200" dirty="0" err="1"/>
              <a:t>dt</a:t>
            </a:r>
            <a:r>
              <a:rPr lang="es-ES" sz="1200" dirty="0"/>
              <a:t>&gt;PNG&lt;</a:t>
            </a:r>
            <a:r>
              <a:rPr lang="es-ES" sz="1200" dirty="0" err="1"/>
              <a:t>dd</a:t>
            </a:r>
            <a:r>
              <a:rPr lang="es-ES" sz="1200" dirty="0"/>
              <a:t>&gt;</a:t>
            </a:r>
          </a:p>
          <a:p>
            <a:pPr marL="0" indent="-9525">
              <a:spcBef>
                <a:spcPts val="0"/>
              </a:spcBef>
              <a:buNone/>
            </a:pPr>
            <a:r>
              <a:rPr lang="es-ES" sz="1200" dirty="0"/>
              <a:t>               Portable Network </a:t>
            </a:r>
            <a:r>
              <a:rPr lang="es-ES" sz="1200" dirty="0" err="1"/>
              <a:t>Graphics</a:t>
            </a:r>
            <a:r>
              <a:rPr lang="es-ES" sz="1200" dirty="0"/>
              <a:t>,</a:t>
            </a:r>
          </a:p>
          <a:p>
            <a:pPr marL="0" indent="-9525">
              <a:spcBef>
                <a:spcPts val="0"/>
              </a:spcBef>
              <a:buNone/>
            </a:pPr>
            <a:r>
              <a:rPr lang="es-ES" sz="1200" dirty="0"/>
              <a:t>               formato gráfico de alta eficiencia.</a:t>
            </a:r>
          </a:p>
          <a:p>
            <a:pPr marL="0" indent="-9525">
              <a:spcBef>
                <a:spcPts val="0"/>
              </a:spcBef>
              <a:buNone/>
            </a:pPr>
            <a:r>
              <a:rPr lang="es-ES" sz="1200" dirty="0"/>
              <a:t>          &lt;/dl&gt;</a:t>
            </a:r>
          </a:p>
          <a:p>
            <a:pPr marL="0" indent="-9525">
              <a:spcBef>
                <a:spcPts val="0"/>
              </a:spcBef>
              <a:buNone/>
            </a:pPr>
            <a:r>
              <a:rPr lang="es-ES" sz="1200" dirty="0"/>
              <a:t>     &lt;/BODY&gt;</a:t>
            </a:r>
          </a:p>
          <a:p>
            <a:pPr marL="0" indent="-9525">
              <a:spcBef>
                <a:spcPts val="0"/>
              </a:spcBef>
              <a:buNone/>
            </a:pPr>
            <a:r>
              <a:rPr lang="es-ES" sz="1200" dirty="0"/>
              <a:t>&lt;/HTML&gt;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30</a:t>
            </a:fld>
            <a:endParaRPr lang="es-ES" noProof="0" dirty="0"/>
          </a:p>
        </p:txBody>
      </p:sp>
      <p:pic>
        <p:nvPicPr>
          <p:cNvPr id="7" name="Imagen 6">
            <a:extLst>
              <a:ext uri="{FF2B5EF4-FFF2-40B4-BE49-F238E27FC236}">
                <a16:creationId xmlns:a16="http://schemas.microsoft.com/office/drawing/2014/main" id="{70044C34-D090-4821-9A38-92EB910D450F}"/>
              </a:ext>
            </a:extLst>
          </p:cNvPr>
          <p:cNvPicPr>
            <a:picLocks noChangeAspect="1"/>
          </p:cNvPicPr>
          <p:nvPr/>
        </p:nvPicPr>
        <p:blipFill>
          <a:blip r:embed="rId2"/>
          <a:stretch>
            <a:fillRect/>
          </a:stretch>
        </p:blipFill>
        <p:spPr>
          <a:xfrm>
            <a:off x="5753100" y="2224087"/>
            <a:ext cx="5257800" cy="2409825"/>
          </a:xfrm>
          <a:prstGeom prst="rect">
            <a:avLst/>
          </a:prstGeom>
        </p:spPr>
      </p:pic>
    </p:spTree>
    <p:extLst>
      <p:ext uri="{BB962C8B-B14F-4D97-AF65-F5344CB8AC3E}">
        <p14:creationId xmlns:p14="http://schemas.microsoft.com/office/powerpoint/2010/main" val="39937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Imágenes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Para poder incluir imágenes y gráficos en nuestras páginas disponemos de una única etiqueta: &lt;IMG&gt;.</a:t>
            </a:r>
          </a:p>
          <a:p>
            <a:pPr marL="0" indent="0">
              <a:buNone/>
            </a:pPr>
            <a:r>
              <a:rPr lang="es-ES" sz="2400" dirty="0"/>
              <a:t>&lt;IMG&gt; dispone de diversos atributos que nos permiten especificar qué fichero de imagen queremos usar, las medidas de ésta, etc. El atributo que nos permite especificar qué imagen debemos mostrar es SRC. Con dicha etiqueta podemos especificar una URL de fichero de imagen que será el que el navegador solicitará al servidor para mostrárnoslo.</a:t>
            </a:r>
          </a:p>
          <a:p>
            <a:pPr marL="0" indent="0">
              <a:buNone/>
            </a:pPr>
            <a:r>
              <a:rPr lang="es-ES" sz="2400" dirty="0"/>
              <a:t>Las imágenes que referenciemos con el atributo SRC pueden estar en cualquier directorio del servidor, en otros servidores, etc. El valor que pasemos a SRC debe ser una URL.</a:t>
            </a:r>
          </a:p>
          <a:p>
            <a:pPr marL="0" indent="0">
              <a:buNone/>
            </a:pPr>
            <a:r>
              <a:rPr lang="es-ES" sz="2000" dirty="0"/>
              <a:t>	&lt;IMG SRC=“nologo.gif” ALT=“IMAGEN NO EXISTENTE”&gt;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31</a:t>
            </a:fld>
            <a:endParaRPr lang="es-ES" noProof="0" dirty="0"/>
          </a:p>
        </p:txBody>
      </p:sp>
    </p:spTree>
    <p:extLst>
      <p:ext uri="{BB962C8B-B14F-4D97-AF65-F5344CB8AC3E}">
        <p14:creationId xmlns:p14="http://schemas.microsoft.com/office/powerpoint/2010/main" val="3217099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Tablas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dirty="0"/>
              <a:t>Disponemos en HTML de un grupo de etiquetas que nos permite introducir texto en forma de tablas. Las etiquetas para ello son:</a:t>
            </a:r>
          </a:p>
          <a:p>
            <a:pPr lvl="1"/>
            <a:r>
              <a:rPr lang="es-ES" sz="1800" dirty="0"/>
              <a:t>TABLE: marca el inicio y final de la tabla.</a:t>
            </a:r>
          </a:p>
          <a:p>
            <a:pPr lvl="1"/>
            <a:r>
              <a:rPr lang="es-ES" sz="1800" dirty="0"/>
              <a:t>TR: marca el inicio y final de una fila.</a:t>
            </a:r>
          </a:p>
          <a:p>
            <a:pPr lvl="1"/>
            <a:r>
              <a:rPr lang="es-ES" sz="1800" dirty="0"/>
              <a:t>TH: marca el inicio y final de una celda de cabecera.</a:t>
            </a:r>
          </a:p>
          <a:p>
            <a:pPr lvl="1"/>
            <a:r>
              <a:rPr lang="es-ES" sz="1800" dirty="0"/>
              <a:t>TD: marca el inicio y final de una celda.</a:t>
            </a:r>
          </a:p>
          <a:p>
            <a:pPr lvl="1"/>
            <a:r>
              <a:rPr lang="es-ES" sz="1800" dirty="0"/>
              <a:t>CAPTION: permite insertar títulos en las tablas.</a:t>
            </a:r>
          </a:p>
          <a:p>
            <a:pPr marL="0" indent="0">
              <a:buNone/>
            </a:pPr>
            <a:r>
              <a:rPr lang="es-ES" sz="2000" dirty="0"/>
              <a:t>Una tabla simple queda conformada por el siguiente código:</a:t>
            </a:r>
          </a:p>
          <a:p>
            <a:pPr marL="273050" lvl="1" indent="0">
              <a:buNone/>
            </a:pPr>
            <a:r>
              <a:rPr lang="es-ES" dirty="0"/>
              <a:t>&lt;TABLE&gt;</a:t>
            </a:r>
          </a:p>
          <a:p>
            <a:pPr marL="547688" lvl="2" indent="0">
              <a:buNone/>
            </a:pPr>
            <a:r>
              <a:rPr lang="es-ES" sz="1600" dirty="0"/>
              <a:t>&lt;TR&gt;&lt;TH&gt;Cabecera 1&lt;/TH&gt;...&lt;TH&gt;Cabecera n&lt;/TH&gt;&lt;/TR&gt;</a:t>
            </a:r>
          </a:p>
          <a:p>
            <a:pPr marL="547688" lvl="2" indent="0">
              <a:buNone/>
            </a:pPr>
            <a:r>
              <a:rPr lang="es-ES" sz="1600" dirty="0"/>
              <a:t>&lt;TR&gt;&lt;TD&gt;Celda 1.1&lt;/TD&gt;...&lt;TD&gt;Celda n&lt;/TD&gt;&lt;/TR&gt;</a:t>
            </a:r>
          </a:p>
          <a:p>
            <a:pPr marL="547688" lvl="2" indent="0">
              <a:buNone/>
            </a:pPr>
            <a:r>
              <a:rPr lang="es-ES" sz="1600" dirty="0"/>
              <a:t>...</a:t>
            </a:r>
          </a:p>
          <a:p>
            <a:pPr marL="547688" lvl="2" indent="0">
              <a:buNone/>
            </a:pPr>
            <a:r>
              <a:rPr lang="es-ES" sz="1600" dirty="0"/>
              <a:t>&lt;TR&gt;&lt;TD&gt;Celda 1.1&lt;/TD&gt;...&lt;TD&gt;Celda n&lt;/TD&gt;&lt;/TR&gt;</a:t>
            </a:r>
          </a:p>
          <a:p>
            <a:pPr marL="547688" lvl="2" indent="0">
              <a:buNone/>
            </a:pPr>
            <a:r>
              <a:rPr lang="es-ES" sz="1600" dirty="0"/>
              <a:t>&lt;CAPTION&gt;Título&lt;/CAPTION&gt;</a:t>
            </a:r>
          </a:p>
          <a:p>
            <a:pPr marL="273050" lvl="1" indent="0">
              <a:buNone/>
            </a:pPr>
            <a:r>
              <a:rPr lang="es-ES" dirty="0"/>
              <a:t>&lt;/TABLE&gt;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32</a:t>
            </a:fld>
            <a:endParaRPr lang="es-ES" noProof="0" dirty="0"/>
          </a:p>
        </p:txBody>
      </p:sp>
    </p:spTree>
    <p:extLst>
      <p:ext uri="{BB962C8B-B14F-4D97-AF65-F5344CB8AC3E}">
        <p14:creationId xmlns:p14="http://schemas.microsoft.com/office/powerpoint/2010/main" val="141675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Formularios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Los formularios son elementos de HTML que permiten recoger información del usuario. Disponemos de una gran variedad de elementos de formulario que nos permiten interactuar de forma rica y eficiente con los usuarios. De todas maneras, cabe destacar que los formularios no procesan la información introducida por los usuarios, sino que debemos procesarla nosotros por otros medios (CGI, JSP, </a:t>
            </a:r>
            <a:r>
              <a:rPr lang="es-ES" sz="2400" dirty="0" err="1"/>
              <a:t>Servlets</a:t>
            </a:r>
            <a:r>
              <a:rPr lang="es-ES" sz="2400" dirty="0"/>
              <a:t>, etc.).</a:t>
            </a:r>
          </a:p>
          <a:p>
            <a:pPr marL="0" indent="0">
              <a:buNone/>
            </a:pPr>
            <a:r>
              <a:rPr lang="es-ES" sz="2400" dirty="0"/>
              <a:t>Un ejemplo de cómo crear un formulario es el siguiente:</a:t>
            </a:r>
          </a:p>
          <a:p>
            <a:pPr marL="273050" lvl="1" indent="0">
              <a:buNone/>
            </a:pPr>
            <a:r>
              <a:rPr lang="es-ES" sz="2000" dirty="0"/>
              <a:t>&lt;FORM ACTION=“</a:t>
            </a:r>
            <a:r>
              <a:rPr lang="es-ES" sz="2000" dirty="0" err="1"/>
              <a:t>url</a:t>
            </a:r>
            <a:r>
              <a:rPr lang="es-ES" sz="2000" dirty="0"/>
              <a:t> proceso” METHOD=“POST”&gt;</a:t>
            </a:r>
          </a:p>
          <a:p>
            <a:pPr marL="273050" lvl="1" indent="0">
              <a:buNone/>
            </a:pPr>
            <a:r>
              <a:rPr lang="es-ES" sz="2000" dirty="0"/>
              <a:t>...</a:t>
            </a:r>
          </a:p>
          <a:p>
            <a:pPr marL="273050" lvl="1" indent="0">
              <a:buNone/>
            </a:pPr>
            <a:r>
              <a:rPr lang="es-ES" sz="2000" dirty="0"/>
              <a:t>Elementos</a:t>
            </a:r>
          </a:p>
          <a:p>
            <a:pPr marL="273050" lvl="1" indent="0">
              <a:buNone/>
            </a:pPr>
            <a:r>
              <a:rPr lang="es-ES" sz="2000" dirty="0"/>
              <a:t>..</a:t>
            </a:r>
          </a:p>
          <a:p>
            <a:pPr marL="273050" lvl="1" indent="0">
              <a:buNone/>
            </a:pPr>
            <a:r>
              <a:rPr lang="es-ES" sz="2000" dirty="0"/>
              <a:t>&lt;/FORM&gt;</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33</a:t>
            </a:fld>
            <a:endParaRPr lang="es-ES" noProof="0" dirty="0"/>
          </a:p>
        </p:txBody>
      </p:sp>
    </p:spTree>
    <p:extLst>
      <p:ext uri="{BB962C8B-B14F-4D97-AF65-F5344CB8AC3E}">
        <p14:creationId xmlns:p14="http://schemas.microsoft.com/office/powerpoint/2010/main" val="3450061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Elementos del formulario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HTML proporciona una gran variedad de elementos de entrada para los formularios. Estos elementos permiten desde introducir texto hasta enviar ficheros.</a:t>
            </a:r>
          </a:p>
          <a:p>
            <a:pPr marL="0" indent="0">
              <a:buNone/>
            </a:pPr>
            <a:r>
              <a:rPr lang="es-ES" sz="2400" b="1" dirty="0"/>
              <a:t>Elemento &lt;INPUT&gt;</a:t>
            </a:r>
          </a:p>
          <a:p>
            <a:pPr lvl="1"/>
            <a:r>
              <a:rPr lang="es-ES" sz="2000" dirty="0"/>
              <a:t>TYPE=RADIO: permite escoger entre múltiples opciones, pero sólo una de las del mismo nombre.</a:t>
            </a:r>
          </a:p>
          <a:p>
            <a:pPr lvl="1"/>
            <a:r>
              <a:rPr lang="es-ES" sz="2000" dirty="0"/>
              <a:t>TYPE=RESET: pone en blanco todo el formulario.</a:t>
            </a:r>
          </a:p>
          <a:p>
            <a:pPr lvl="1"/>
            <a:r>
              <a:rPr lang="es-ES" sz="2000" dirty="0"/>
              <a:t>TYPE=TEXT: permite la entrada de una línea de texto.</a:t>
            </a:r>
          </a:p>
          <a:p>
            <a:pPr lvl="1"/>
            <a:r>
              <a:rPr lang="es-ES" sz="2000" dirty="0"/>
              <a:t>TYPE=PASSWORD: permite la entrada de una línea de texto mostrando en lugar de éste caracteres como “*”, usado generalmente para entrada de contraseñas.</a:t>
            </a:r>
          </a:p>
          <a:p>
            <a:pPr lvl="1"/>
            <a:r>
              <a:rPr lang="es-ES" sz="2000" dirty="0"/>
              <a:t>TYPE=CHECKBOX: permite escoger una o varias opciones múltiples.</a:t>
            </a:r>
          </a:p>
          <a:p>
            <a:pPr lvl="1"/>
            <a:r>
              <a:rPr lang="es-ES" sz="2000" dirty="0"/>
              <a:t>TYPE=SUBMIT: acepta los datos entrados en el formulario y ejecuta la acción especificada.</a:t>
            </a:r>
          </a:p>
          <a:p>
            <a:pPr lvl="1"/>
            <a:r>
              <a:rPr lang="es-ES" sz="2000" dirty="0"/>
              <a:t>TYPE=HIDDEN: campo de texto no visible para el usuario. Usado para conservar valores.</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34</a:t>
            </a:fld>
            <a:endParaRPr lang="es-ES" noProof="0" dirty="0"/>
          </a:p>
        </p:txBody>
      </p:sp>
    </p:spTree>
    <p:extLst>
      <p:ext uri="{BB962C8B-B14F-4D97-AF65-F5344CB8AC3E}">
        <p14:creationId xmlns:p14="http://schemas.microsoft.com/office/powerpoint/2010/main" val="335868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Elementos del formulario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El elemento INPUT dispone, además, de otros atributos opcionales:</a:t>
            </a:r>
          </a:p>
          <a:p>
            <a:pPr lvl="1"/>
            <a:r>
              <a:rPr lang="es-ES" sz="2000" dirty="0"/>
              <a:t>NAME: da nombre al campo. Es importante ponerlo para después poder procesarlo desde nuestros programas.</a:t>
            </a:r>
          </a:p>
          <a:p>
            <a:pPr lvl="1"/>
            <a:r>
              <a:rPr lang="es-ES" sz="2000" dirty="0"/>
              <a:t>VALUE: otorga un valor inicial al campo.</a:t>
            </a:r>
          </a:p>
          <a:p>
            <a:pPr lvl="1"/>
            <a:r>
              <a:rPr lang="es-ES" sz="2000" dirty="0"/>
              <a:t>SIZE: tamaño en el caso de los campos TEXT y PASSWORD.</a:t>
            </a:r>
          </a:p>
          <a:p>
            <a:pPr lvl="1"/>
            <a:r>
              <a:rPr lang="es-ES" sz="2000" dirty="0"/>
              <a:t>MAXLENGTH: longitud máxima aceptada de la entrada del usuario (campos TEXT y PASSWORD).</a:t>
            </a:r>
          </a:p>
          <a:p>
            <a:pPr lvl="1"/>
            <a:r>
              <a:rPr lang="es-ES" sz="2000" dirty="0"/>
              <a:t>CHECKED: en caso de RADIO o CHECKBOX si ésta está marcada o no por defecto.</a:t>
            </a:r>
          </a:p>
          <a:p>
            <a:pPr marL="0" indent="-9525">
              <a:buNone/>
            </a:pPr>
            <a:r>
              <a:rPr lang="es-ES" sz="2400" b="1" dirty="0"/>
              <a:t>Elemento SELECT</a:t>
            </a:r>
          </a:p>
          <a:p>
            <a:pPr marL="0" indent="-9525">
              <a:spcBef>
                <a:spcPts val="0"/>
              </a:spcBef>
              <a:buNone/>
            </a:pPr>
            <a:r>
              <a:rPr lang="es-ES" sz="2400" dirty="0"/>
              <a:t>El elemento SELECT nos permite seleccionar una o varias de las opciones presentadas. </a:t>
            </a:r>
          </a:p>
          <a:p>
            <a:pPr marL="547688" lvl="2" indent="-9525">
              <a:buNone/>
            </a:pPr>
            <a:r>
              <a:rPr lang="es-ES" sz="1800" dirty="0"/>
              <a:t>&lt;SELECT </a:t>
            </a:r>
            <a:r>
              <a:rPr lang="es-ES" sz="1800" dirty="0" err="1"/>
              <a:t>name</a:t>
            </a:r>
            <a:r>
              <a:rPr lang="es-ES" sz="1800" dirty="0"/>
              <a:t>=“destino”&gt;</a:t>
            </a:r>
          </a:p>
          <a:p>
            <a:pPr marL="811213" lvl="3" indent="-9525">
              <a:buNone/>
            </a:pPr>
            <a:r>
              <a:rPr lang="es-ES" sz="1800" dirty="0"/>
              <a:t> &lt;</a:t>
            </a:r>
            <a:r>
              <a:rPr lang="es-ES" sz="1800" dirty="0" err="1"/>
              <a:t>option</a:t>
            </a:r>
            <a:r>
              <a:rPr lang="es-ES" sz="1800" dirty="0"/>
              <a:t>&gt; África</a:t>
            </a:r>
          </a:p>
          <a:p>
            <a:pPr marL="811213" lvl="3" indent="-9525">
              <a:buNone/>
            </a:pPr>
            <a:r>
              <a:rPr lang="es-ES" sz="1800" dirty="0"/>
              <a:t> &lt;</a:t>
            </a:r>
            <a:r>
              <a:rPr lang="es-ES" sz="1800" dirty="0" err="1"/>
              <a:t>option</a:t>
            </a:r>
            <a:r>
              <a:rPr lang="es-ES" sz="1800" dirty="0"/>
              <a:t>&gt; Antártida</a:t>
            </a:r>
          </a:p>
          <a:p>
            <a:pPr marL="811213" lvl="3" indent="-9525">
              <a:buNone/>
            </a:pPr>
            <a:r>
              <a:rPr lang="es-ES" sz="1800" dirty="0"/>
              <a:t> &lt;</a:t>
            </a:r>
            <a:r>
              <a:rPr lang="es-ES" sz="1800" dirty="0" err="1"/>
              <a:t>option</a:t>
            </a:r>
            <a:r>
              <a:rPr lang="es-ES" sz="1800" dirty="0"/>
              <a:t>&gt; América</a:t>
            </a:r>
          </a:p>
          <a:p>
            <a:pPr marL="547688" lvl="2" indent="-9525">
              <a:buNone/>
            </a:pPr>
            <a:r>
              <a:rPr lang="es-ES" sz="1800" dirty="0"/>
              <a:t>&lt;/SELECT&gt;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35</a:t>
            </a:fld>
            <a:endParaRPr lang="es-ES" noProof="0" dirty="0"/>
          </a:p>
        </p:txBody>
      </p:sp>
    </p:spTree>
    <p:extLst>
      <p:ext uri="{BB962C8B-B14F-4D97-AF65-F5344CB8AC3E}">
        <p14:creationId xmlns:p14="http://schemas.microsoft.com/office/powerpoint/2010/main" val="348867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Elementos del formulario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Los atributos que ofrece el elemento SELECT son:</a:t>
            </a:r>
          </a:p>
          <a:p>
            <a:pPr lvl="1"/>
            <a:r>
              <a:rPr lang="es-ES" sz="2000" dirty="0"/>
              <a:t>SIZE: el tamaño en pantalla del elemento SELECT. Si es uno, sólo nos mostrará una opción y el elemento SELECT actuará como una lista desplegable. Si es mayor que uno, veremos una lista de selección.</a:t>
            </a:r>
          </a:p>
          <a:p>
            <a:pPr lvl="1"/>
            <a:r>
              <a:rPr lang="es-ES" sz="2000" dirty="0"/>
              <a:t>MULTIPLE: si lo indicamos, podremos elegir más de una opción.</a:t>
            </a:r>
          </a:p>
          <a:p>
            <a:pPr marL="0" indent="0">
              <a:buNone/>
            </a:pPr>
            <a:r>
              <a:rPr lang="es-ES" sz="2400" dirty="0"/>
              <a:t>El elemento OPTION dispone de dos atributos:</a:t>
            </a:r>
          </a:p>
          <a:p>
            <a:pPr lvl="1"/>
            <a:r>
              <a:rPr lang="es-ES" sz="2000" dirty="0"/>
              <a:t>VALUE: el valor que se asignará a la variable al seleccionar esta opción.</a:t>
            </a:r>
          </a:p>
          <a:p>
            <a:pPr lvl="1"/>
            <a:r>
              <a:rPr lang="es-ES" sz="2000" dirty="0"/>
              <a:t>SELECTED: qué opción quedará seleccionada por defecto.</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36</a:t>
            </a:fld>
            <a:endParaRPr lang="es-ES" noProof="0" dirty="0"/>
          </a:p>
        </p:txBody>
      </p:sp>
    </p:spTree>
    <p:extLst>
      <p:ext uri="{BB962C8B-B14F-4D97-AF65-F5344CB8AC3E}">
        <p14:creationId xmlns:p14="http://schemas.microsoft.com/office/powerpoint/2010/main" val="1266093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Elementos del formulario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Elemento TEXTAREA</a:t>
            </a:r>
          </a:p>
          <a:p>
            <a:pPr marL="0" indent="0">
              <a:spcBef>
                <a:spcPts val="0"/>
              </a:spcBef>
              <a:buNone/>
            </a:pPr>
            <a:r>
              <a:rPr lang="es-ES" sz="2400" dirty="0"/>
              <a:t>El elemento TEXTAREA nos permite recoger del usuario elementos de texto de múltiples líneas. El formato es el siguiente:</a:t>
            </a:r>
          </a:p>
          <a:p>
            <a:pPr marL="273050" lvl="1" indent="0">
              <a:buNone/>
            </a:pPr>
            <a:r>
              <a:rPr lang="es-ES" sz="2000" dirty="0"/>
              <a:t>&lt;TEXTAREA </a:t>
            </a:r>
            <a:r>
              <a:rPr lang="es-ES" sz="2000" dirty="0" err="1"/>
              <a:t>name</a:t>
            </a:r>
            <a:r>
              <a:rPr lang="es-ES" sz="2000" dirty="0"/>
              <a:t>=“comentarios” </a:t>
            </a:r>
            <a:r>
              <a:rPr lang="es-ES" sz="2000" dirty="0" err="1"/>
              <a:t>cols</a:t>
            </a:r>
            <a:r>
              <a:rPr lang="es-ES" sz="2000" dirty="0"/>
              <a:t>=30 </a:t>
            </a:r>
            <a:r>
              <a:rPr lang="es-ES" sz="2000" dirty="0" err="1"/>
              <a:t>rows</a:t>
            </a:r>
            <a:r>
              <a:rPr lang="es-ES" sz="2000" dirty="0"/>
              <a:t>=6&gt;</a:t>
            </a:r>
          </a:p>
          <a:p>
            <a:pPr marL="273050" lvl="1" indent="0">
              <a:buNone/>
            </a:pPr>
            <a:r>
              <a:rPr lang="es-ES" sz="2000" dirty="0"/>
              <a:t>	Introduzca comentarios sobre la página</a:t>
            </a:r>
          </a:p>
          <a:p>
            <a:pPr marL="273050" lvl="1" indent="0">
              <a:buNone/>
            </a:pPr>
            <a:r>
              <a:rPr lang="es-ES" sz="2000" dirty="0"/>
              <a:t>&lt;/TEXTAREA&gt;</a:t>
            </a:r>
          </a:p>
          <a:p>
            <a:pPr marL="0" indent="0">
              <a:buNone/>
            </a:pPr>
            <a:r>
              <a:rPr lang="es-ES" sz="2400" dirty="0"/>
              <a:t>Cabe destacar que el contenido encerrado entre &lt;TEXTAREA&gt; y &lt;/TEXTAREA&gt; será considerado el valor inicial del campo. Los atributos que nos ofrece TEXTAREA son:</a:t>
            </a:r>
          </a:p>
          <a:p>
            <a:pPr lvl="1"/>
            <a:r>
              <a:rPr lang="es-ES" sz="2000" dirty="0"/>
              <a:t>ROWS: filas que ocupará la caja de texto.</a:t>
            </a:r>
          </a:p>
          <a:p>
            <a:pPr lvl="1"/>
            <a:r>
              <a:rPr lang="es-ES" sz="2000" dirty="0"/>
              <a:t>COLS: columnas que ocupará la caja de texto.</a:t>
            </a:r>
          </a:p>
          <a:p>
            <a:pPr marL="0" indent="0">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37</a:t>
            </a:fld>
            <a:endParaRPr lang="es-ES" noProof="0" dirty="0"/>
          </a:p>
        </p:txBody>
      </p:sp>
    </p:spTree>
    <p:extLst>
      <p:ext uri="{BB962C8B-B14F-4D97-AF65-F5344CB8AC3E}">
        <p14:creationId xmlns:p14="http://schemas.microsoft.com/office/powerpoint/2010/main" val="2045349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pPr marL="0" indent="0">
              <a:buNone/>
            </a:pPr>
            <a:r>
              <a:rPr lang="es-ES" sz="2000" dirty="0"/>
              <a:t>Elementos del formulario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132417" y="1624967"/>
            <a:ext cx="4679833" cy="4500000"/>
          </a:xfrm>
        </p:spPr>
        <p:txBody>
          <a:bodyPr/>
          <a:lstStyle/>
          <a:p>
            <a:pPr marL="0" indent="0">
              <a:spcBef>
                <a:spcPts val="0"/>
              </a:spcBef>
              <a:buNone/>
            </a:pPr>
            <a:r>
              <a:rPr lang="es-ES" sz="1200" dirty="0"/>
              <a:t>&lt;HTML&gt;</a:t>
            </a:r>
          </a:p>
          <a:p>
            <a:pPr marL="0" indent="0">
              <a:spcBef>
                <a:spcPts val="0"/>
              </a:spcBef>
              <a:buNone/>
            </a:pPr>
            <a:r>
              <a:rPr lang="es-ES" sz="1200" dirty="0"/>
              <a:t>     &lt;HEAD&gt;</a:t>
            </a:r>
          </a:p>
          <a:p>
            <a:pPr marL="0" indent="0">
              <a:spcBef>
                <a:spcPts val="0"/>
              </a:spcBef>
              <a:buNone/>
            </a:pPr>
            <a:r>
              <a:rPr lang="es-ES" sz="1200" dirty="0"/>
              <a:t>          &lt;TITLE&gt;Título del documento&lt;/TITLE&gt;</a:t>
            </a:r>
          </a:p>
          <a:p>
            <a:pPr marL="0" indent="0">
              <a:spcBef>
                <a:spcPts val="0"/>
              </a:spcBef>
              <a:buNone/>
            </a:pPr>
            <a:r>
              <a:rPr lang="es-ES" sz="1200" dirty="0"/>
              <a:t>     &lt;/HEAD&gt;</a:t>
            </a:r>
          </a:p>
          <a:p>
            <a:pPr marL="0" indent="0">
              <a:spcBef>
                <a:spcPts val="0"/>
              </a:spcBef>
              <a:buNone/>
            </a:pPr>
            <a:r>
              <a:rPr lang="es-ES" sz="1200" dirty="0"/>
              <a:t>     &lt;BODY&gt;</a:t>
            </a:r>
          </a:p>
          <a:p>
            <a:pPr marL="0" indent="0">
              <a:spcBef>
                <a:spcPts val="0"/>
              </a:spcBef>
              <a:buNone/>
            </a:pPr>
            <a:r>
              <a:rPr lang="es-ES" sz="1200" dirty="0"/>
              <a:t>          &lt;H1&gt;Prueba de formulario&lt;/H1&gt;</a:t>
            </a:r>
          </a:p>
          <a:p>
            <a:pPr marL="0" indent="0">
              <a:spcBef>
                <a:spcPts val="0"/>
              </a:spcBef>
              <a:buNone/>
            </a:pPr>
            <a:r>
              <a:rPr lang="es-ES" sz="1200" dirty="0"/>
              <a:t>          &lt;FORM METHOD=GET&gt;</a:t>
            </a:r>
          </a:p>
          <a:p>
            <a:pPr marL="0" indent="0">
              <a:spcBef>
                <a:spcPts val="0"/>
              </a:spcBef>
              <a:buNone/>
            </a:pPr>
            <a:r>
              <a:rPr lang="es-ES" sz="1200" dirty="0"/>
              <a:t>               Nombre:&lt;INPUT TYPE=TEXT NAME=NOMBRE SIZE=10&gt;&lt;BR&gt;</a:t>
            </a:r>
          </a:p>
          <a:p>
            <a:pPr marL="0" indent="0">
              <a:spcBef>
                <a:spcPts val="0"/>
              </a:spcBef>
              <a:buNone/>
            </a:pPr>
            <a:r>
              <a:rPr lang="es-ES" sz="1200" dirty="0"/>
              <a:t>               Apellidos:&lt;INPUT TYPE=TEXT NAME=APELLIDOS SIZE=30&gt;&lt;BR&gt;</a:t>
            </a:r>
          </a:p>
          <a:p>
            <a:pPr marL="0" indent="0">
              <a:spcBef>
                <a:spcPts val="0"/>
              </a:spcBef>
              <a:buNone/>
            </a:pPr>
            <a:r>
              <a:rPr lang="es-ES" sz="1200" dirty="0"/>
              <a:t>               Clave:&lt;INPUT TYPE=PASSWORD NAME=PASS SIZE=8&gt;&lt;BR&gt;</a:t>
            </a:r>
          </a:p>
          <a:p>
            <a:pPr marL="0" indent="0">
              <a:spcBef>
                <a:spcPts val="0"/>
              </a:spcBef>
              <a:buNone/>
            </a:pPr>
            <a:r>
              <a:rPr lang="es-ES" sz="1200" dirty="0"/>
              <a:t>               &lt;HR&gt;</a:t>
            </a:r>
          </a:p>
          <a:p>
            <a:pPr marL="0" indent="0">
              <a:spcBef>
                <a:spcPts val="0"/>
              </a:spcBef>
              <a:buNone/>
            </a:pPr>
            <a:r>
              <a:rPr lang="es-ES" sz="1200" dirty="0"/>
              <a:t>               Sexo: &lt;BR&gt;</a:t>
            </a:r>
          </a:p>
          <a:p>
            <a:pPr marL="0" indent="0">
              <a:spcBef>
                <a:spcPts val="0"/>
              </a:spcBef>
              <a:buNone/>
            </a:pPr>
            <a:r>
              <a:rPr lang="es-ES" sz="1200" dirty="0"/>
              <a:t>               &lt;INPUT TYPE=“RADIO” NAME=“SEXO”&gt;Hombre</a:t>
            </a:r>
          </a:p>
          <a:p>
            <a:pPr marL="0" indent="0">
              <a:spcBef>
                <a:spcPts val="0"/>
              </a:spcBef>
              <a:buNone/>
            </a:pPr>
            <a:r>
              <a:rPr lang="es-ES" sz="1200" dirty="0"/>
              <a:t>               &lt;INPUT TYPE=“RADIO” NAME=“SEXO”&gt;Mujer</a:t>
            </a:r>
          </a:p>
          <a:p>
            <a:pPr marL="0" indent="0">
              <a:spcBef>
                <a:spcPts val="0"/>
              </a:spcBef>
              <a:buNone/>
            </a:pPr>
            <a:r>
              <a:rPr lang="es-ES" sz="1200" dirty="0"/>
              <a:t>               &lt;BR&gt;</a:t>
            </a:r>
          </a:p>
          <a:p>
            <a:pPr marL="0" indent="0">
              <a:spcBef>
                <a:spcPts val="0"/>
              </a:spcBef>
              <a:buNone/>
            </a:pPr>
            <a:r>
              <a:rPr lang="es-ES" sz="1200" dirty="0"/>
              <a:t>               Aficiones: &lt;BR&gt;</a:t>
            </a:r>
          </a:p>
          <a:p>
            <a:pPr marL="0" indent="0">
              <a:spcBef>
                <a:spcPts val="0"/>
              </a:spcBef>
              <a:buNone/>
            </a:pPr>
            <a:r>
              <a:rPr lang="es-ES" sz="1200" dirty="0"/>
              <a:t>               &lt;INPUT TYPE=“CHECKBOX” NAME=“DEPORTES”&gt;Deportes</a:t>
            </a:r>
          </a:p>
          <a:p>
            <a:pPr marL="0" indent="0">
              <a:spcBef>
                <a:spcPts val="0"/>
              </a:spcBef>
              <a:buNone/>
            </a:pPr>
            <a:r>
              <a:rPr lang="es-ES" sz="1200" dirty="0"/>
              <a:t>               &lt;INPUT TYPE=“CHECKBOX” NAME=“MUSICA”&gt;Música</a:t>
            </a:r>
          </a:p>
          <a:p>
            <a:pPr marL="0" indent="0">
              <a:spcBef>
                <a:spcPts val="0"/>
              </a:spcBef>
              <a:buNone/>
            </a:pPr>
            <a:r>
              <a:rPr lang="es-ES" sz="1200" dirty="0"/>
              <a:t>               &lt;INPUT TYPE=“CHECKBOX” NAME=“LECTURA”&gt;Lectura</a:t>
            </a:r>
          </a:p>
          <a:p>
            <a:pPr marL="0" indent="0">
              <a:spcBef>
                <a:spcPts val="0"/>
              </a:spcBef>
              <a:buNone/>
            </a:pPr>
            <a:r>
              <a:rPr lang="es-ES" sz="1200" dirty="0"/>
              <a:t>               &lt;BR&gt;</a:t>
            </a:r>
          </a:p>
          <a:p>
            <a:pPr marL="0" indent="0">
              <a:spcBef>
                <a:spcPts val="0"/>
              </a:spcBef>
              <a:buNone/>
            </a:pPr>
            <a:r>
              <a:rPr lang="es-ES" sz="1200" dirty="0"/>
              <a:t>               Procedencia: &lt;BR&gt;</a:t>
            </a:r>
          </a:p>
          <a:p>
            <a:pPr marL="0" indent="0">
              <a:spcBef>
                <a:spcPts val="0"/>
              </a:spcBef>
              <a:buNone/>
            </a:pPr>
            <a:r>
              <a:rPr lang="es-ES" sz="1200" dirty="0"/>
              <a:t>               &lt;SELECT </a:t>
            </a:r>
            <a:r>
              <a:rPr lang="es-ES" sz="1200" dirty="0" err="1"/>
              <a:t>name</a:t>
            </a:r>
            <a:r>
              <a:rPr lang="es-ES" sz="1200" dirty="0"/>
              <a:t>=“PROCEDENCIA”&gt;</a:t>
            </a:r>
          </a:p>
          <a:p>
            <a:pPr marL="0" indent="0">
              <a:spcBef>
                <a:spcPts val="0"/>
              </a:spcBef>
              <a:buNone/>
            </a:pPr>
            <a:r>
              <a:rPr lang="es-ES" sz="1200" dirty="0"/>
              <a:t>                    &lt;</a:t>
            </a:r>
            <a:r>
              <a:rPr lang="es-ES" sz="1200" dirty="0" err="1"/>
              <a:t>option</a:t>
            </a:r>
            <a:r>
              <a:rPr lang="es-ES" sz="1200" dirty="0"/>
              <a:t>&gt;África</a:t>
            </a:r>
          </a:p>
          <a:p>
            <a:pPr marL="0" indent="0">
              <a:spcBef>
                <a:spcPts val="0"/>
              </a:spcBef>
              <a:buNone/>
            </a:pPr>
            <a:r>
              <a:rPr lang="es-ES" sz="1200" dirty="0"/>
              <a:t>                    &lt;</a:t>
            </a:r>
            <a:r>
              <a:rPr lang="es-ES" sz="1200" dirty="0" err="1"/>
              <a:t>option</a:t>
            </a:r>
            <a:r>
              <a:rPr lang="es-ES" sz="1200" dirty="0"/>
              <a:t>&gt;Antártida</a:t>
            </a:r>
          </a:p>
          <a:p>
            <a:pPr marL="0" indent="0">
              <a:spcBef>
                <a:spcPts val="0"/>
              </a:spcBef>
              <a:buNone/>
            </a:pPr>
            <a:r>
              <a:rPr lang="es-ES" sz="1200" dirty="0"/>
              <a:t>                    &lt;</a:t>
            </a:r>
            <a:r>
              <a:rPr lang="es-ES" sz="1200" dirty="0" err="1"/>
              <a:t>option</a:t>
            </a:r>
            <a:r>
              <a:rPr lang="es-ES" sz="1200" dirty="0"/>
              <a:t>&gt;América</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38</a:t>
            </a:fld>
            <a:endParaRPr lang="es-ES" noProof="0" dirty="0"/>
          </a:p>
        </p:txBody>
      </p:sp>
      <p:sp>
        <p:nvSpPr>
          <p:cNvPr id="6" name="Marcador de contenido 3">
            <a:extLst>
              <a:ext uri="{FF2B5EF4-FFF2-40B4-BE49-F238E27FC236}">
                <a16:creationId xmlns:a16="http://schemas.microsoft.com/office/drawing/2014/main" id="{F90869AB-8147-4588-8D41-72F419E0D2C4}"/>
              </a:ext>
            </a:extLst>
          </p:cNvPr>
          <p:cNvSpPr txBox="1">
            <a:spLocks/>
          </p:cNvSpPr>
          <p:nvPr/>
        </p:nvSpPr>
        <p:spPr>
          <a:xfrm>
            <a:off x="4812250" y="1620362"/>
            <a:ext cx="4679833" cy="45000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200" dirty="0"/>
              <a:t>                    &lt;</a:t>
            </a:r>
            <a:r>
              <a:rPr lang="es-ES" sz="1200" dirty="0" err="1"/>
              <a:t>option</a:t>
            </a:r>
            <a:r>
              <a:rPr lang="es-ES" sz="1200" dirty="0"/>
              <a:t>&gt;Asia</a:t>
            </a:r>
          </a:p>
          <a:p>
            <a:pPr marL="0" indent="0">
              <a:spcBef>
                <a:spcPts val="0"/>
              </a:spcBef>
              <a:buFont typeface="Arial" panose="020B0604020202020204" pitchFamily="34" charset="0"/>
              <a:buNone/>
            </a:pPr>
            <a:r>
              <a:rPr lang="es-ES" sz="1200" dirty="0"/>
              <a:t>                    &lt;</a:t>
            </a:r>
            <a:r>
              <a:rPr lang="es-ES" sz="1200" dirty="0" err="1"/>
              <a:t>option</a:t>
            </a:r>
            <a:r>
              <a:rPr lang="es-ES" sz="1200" dirty="0"/>
              <a:t>&gt;Europa</a:t>
            </a:r>
          </a:p>
          <a:p>
            <a:pPr marL="0" indent="0">
              <a:spcBef>
                <a:spcPts val="0"/>
              </a:spcBef>
              <a:buFont typeface="Arial" panose="020B0604020202020204" pitchFamily="34" charset="0"/>
              <a:buNone/>
            </a:pPr>
            <a:r>
              <a:rPr lang="es-ES" sz="1200" dirty="0"/>
              <a:t>                    &lt;</a:t>
            </a:r>
            <a:r>
              <a:rPr lang="es-ES" sz="1200" dirty="0" err="1"/>
              <a:t>option</a:t>
            </a:r>
            <a:r>
              <a:rPr lang="es-ES" sz="1200" dirty="0"/>
              <a:t>&gt;Oceanía</a:t>
            </a:r>
          </a:p>
          <a:p>
            <a:pPr marL="0" indent="0">
              <a:spcBef>
                <a:spcPts val="0"/>
              </a:spcBef>
              <a:buFont typeface="Arial" panose="020B0604020202020204" pitchFamily="34" charset="0"/>
              <a:buNone/>
            </a:pPr>
            <a:r>
              <a:rPr lang="es-ES" sz="1200" dirty="0"/>
              <a:t>               &lt;/SELECT&gt;</a:t>
            </a:r>
          </a:p>
          <a:p>
            <a:pPr marL="0" indent="0">
              <a:spcBef>
                <a:spcPts val="0"/>
              </a:spcBef>
              <a:buFont typeface="Arial" panose="020B0604020202020204" pitchFamily="34" charset="0"/>
              <a:buNone/>
            </a:pPr>
            <a:r>
              <a:rPr lang="es-ES" sz="1200" dirty="0"/>
              <a:t>               &lt;HR&gt;</a:t>
            </a:r>
          </a:p>
          <a:p>
            <a:pPr marL="0" indent="0">
              <a:spcBef>
                <a:spcPts val="0"/>
              </a:spcBef>
              <a:buFont typeface="Arial" panose="020B0604020202020204" pitchFamily="34" charset="0"/>
              <a:buNone/>
            </a:pPr>
            <a:r>
              <a:rPr lang="es-ES" sz="1200" dirty="0"/>
              <a:t>               Dónde le gustaría viajar: &lt;BR&gt;</a:t>
            </a:r>
          </a:p>
          <a:p>
            <a:pPr marL="0" indent="0">
              <a:spcBef>
                <a:spcPts val="0"/>
              </a:spcBef>
              <a:buFont typeface="Arial" panose="020B0604020202020204" pitchFamily="34" charset="0"/>
              <a:buNone/>
            </a:pPr>
            <a:r>
              <a:rPr lang="es-ES" sz="1200" dirty="0"/>
              <a:t>               &lt;SELECT </a:t>
            </a:r>
            <a:r>
              <a:rPr lang="es-ES" sz="1200" dirty="0" err="1"/>
              <a:t>name</a:t>
            </a:r>
            <a:r>
              <a:rPr lang="es-ES" sz="1200" dirty="0"/>
              <a:t>=“destino” MULTIPLE SIZE=4&gt;</a:t>
            </a:r>
          </a:p>
          <a:p>
            <a:pPr marL="0" indent="0">
              <a:spcBef>
                <a:spcPts val="0"/>
              </a:spcBef>
              <a:buFont typeface="Arial" panose="020B0604020202020204" pitchFamily="34" charset="0"/>
              <a:buNone/>
            </a:pPr>
            <a:r>
              <a:rPr lang="es-ES" sz="1200" dirty="0"/>
              <a:t>                    &lt;</a:t>
            </a:r>
            <a:r>
              <a:rPr lang="es-ES" sz="1200" dirty="0" err="1"/>
              <a:t>option</a:t>
            </a:r>
            <a:r>
              <a:rPr lang="es-ES" sz="1200" dirty="0"/>
              <a:t>&gt;África</a:t>
            </a:r>
          </a:p>
          <a:p>
            <a:pPr marL="0" indent="0">
              <a:spcBef>
                <a:spcPts val="0"/>
              </a:spcBef>
              <a:buFont typeface="Arial" panose="020B0604020202020204" pitchFamily="34" charset="0"/>
              <a:buNone/>
            </a:pPr>
            <a:r>
              <a:rPr lang="es-ES" sz="1200" dirty="0"/>
              <a:t>                    &lt;</a:t>
            </a:r>
            <a:r>
              <a:rPr lang="es-ES" sz="1200" dirty="0" err="1"/>
              <a:t>option</a:t>
            </a:r>
            <a:r>
              <a:rPr lang="es-ES" sz="1200" dirty="0"/>
              <a:t>&gt;Antártida</a:t>
            </a:r>
          </a:p>
          <a:p>
            <a:pPr marL="0" indent="0">
              <a:spcBef>
                <a:spcPts val="0"/>
              </a:spcBef>
              <a:buFont typeface="Arial" panose="020B0604020202020204" pitchFamily="34" charset="0"/>
              <a:buNone/>
            </a:pPr>
            <a:r>
              <a:rPr lang="es-ES" sz="1200" dirty="0"/>
              <a:t>                    &lt;</a:t>
            </a:r>
            <a:r>
              <a:rPr lang="es-ES" sz="1200" dirty="0" err="1"/>
              <a:t>option</a:t>
            </a:r>
            <a:r>
              <a:rPr lang="es-ES" sz="1200" dirty="0"/>
              <a:t>&gt;América</a:t>
            </a:r>
          </a:p>
          <a:p>
            <a:pPr marL="0" indent="0">
              <a:spcBef>
                <a:spcPts val="0"/>
              </a:spcBef>
              <a:buFont typeface="Arial" panose="020B0604020202020204" pitchFamily="34" charset="0"/>
              <a:buNone/>
            </a:pPr>
            <a:r>
              <a:rPr lang="es-ES" sz="1200" dirty="0"/>
              <a:t>                    &lt;</a:t>
            </a:r>
            <a:r>
              <a:rPr lang="es-ES" sz="1200" dirty="0" err="1"/>
              <a:t>option</a:t>
            </a:r>
            <a:r>
              <a:rPr lang="es-ES" sz="1200" dirty="0"/>
              <a:t>&gt;Asia</a:t>
            </a:r>
          </a:p>
          <a:p>
            <a:pPr marL="0" indent="0">
              <a:spcBef>
                <a:spcPts val="0"/>
              </a:spcBef>
              <a:buFont typeface="Arial" panose="020B0604020202020204" pitchFamily="34" charset="0"/>
              <a:buNone/>
            </a:pPr>
            <a:r>
              <a:rPr lang="es-ES" sz="1200" dirty="0"/>
              <a:t>                    &lt;</a:t>
            </a:r>
            <a:r>
              <a:rPr lang="es-ES" sz="1200" dirty="0" err="1"/>
              <a:t>option</a:t>
            </a:r>
            <a:r>
              <a:rPr lang="es-ES" sz="1200" dirty="0"/>
              <a:t>&gt;Europa</a:t>
            </a:r>
          </a:p>
          <a:p>
            <a:pPr marL="0" indent="0">
              <a:spcBef>
                <a:spcPts val="0"/>
              </a:spcBef>
              <a:buFont typeface="Arial" panose="020B0604020202020204" pitchFamily="34" charset="0"/>
              <a:buNone/>
            </a:pPr>
            <a:r>
              <a:rPr lang="es-ES" sz="1200" dirty="0"/>
              <a:t>                    &lt;</a:t>
            </a:r>
            <a:r>
              <a:rPr lang="es-ES" sz="1200" dirty="0" err="1"/>
              <a:t>option</a:t>
            </a:r>
            <a:r>
              <a:rPr lang="es-ES" sz="1200" dirty="0"/>
              <a:t>&gt;Oceanía</a:t>
            </a:r>
          </a:p>
          <a:p>
            <a:pPr marL="0" indent="0">
              <a:spcBef>
                <a:spcPts val="0"/>
              </a:spcBef>
              <a:buFont typeface="Arial" panose="020B0604020202020204" pitchFamily="34" charset="0"/>
              <a:buNone/>
            </a:pPr>
            <a:r>
              <a:rPr lang="es-ES" sz="1200" dirty="0"/>
              <a:t>               &lt;/SELECT&gt;</a:t>
            </a:r>
          </a:p>
          <a:p>
            <a:pPr marL="0" indent="0">
              <a:spcBef>
                <a:spcPts val="0"/>
              </a:spcBef>
              <a:buFont typeface="Arial" panose="020B0604020202020204" pitchFamily="34" charset="0"/>
              <a:buNone/>
            </a:pPr>
            <a:r>
              <a:rPr lang="es-ES" sz="1200" dirty="0"/>
              <a:t>               &lt;BR&gt;</a:t>
            </a:r>
          </a:p>
          <a:p>
            <a:pPr marL="0" indent="0">
              <a:spcBef>
                <a:spcPts val="0"/>
              </a:spcBef>
              <a:buFont typeface="Arial" panose="020B0604020202020204" pitchFamily="34" charset="0"/>
              <a:buNone/>
            </a:pPr>
            <a:r>
              <a:rPr lang="es-ES" sz="1200" dirty="0"/>
              <a:t>               Opine:</a:t>
            </a:r>
          </a:p>
          <a:p>
            <a:pPr marL="0" indent="0">
              <a:spcBef>
                <a:spcPts val="0"/>
              </a:spcBef>
              <a:buFont typeface="Arial" panose="020B0604020202020204" pitchFamily="34" charset="0"/>
              <a:buNone/>
            </a:pPr>
            <a:r>
              <a:rPr lang="es-ES" sz="1200" dirty="0"/>
              <a:t>               &lt;BR&gt;</a:t>
            </a:r>
          </a:p>
          <a:p>
            <a:pPr marL="0" indent="0">
              <a:spcBef>
                <a:spcPts val="0"/>
              </a:spcBef>
              <a:buFont typeface="Arial" panose="020B0604020202020204" pitchFamily="34" charset="0"/>
              <a:buNone/>
            </a:pPr>
            <a:r>
              <a:rPr lang="es-ES" sz="1200" dirty="0"/>
              <a:t>               &lt;TEXTAREA COLS=25 ROWS=10 NAME=“OPINA”&gt;</a:t>
            </a:r>
          </a:p>
          <a:p>
            <a:pPr marL="0" indent="0">
              <a:spcBef>
                <a:spcPts val="0"/>
              </a:spcBef>
              <a:buFont typeface="Arial" panose="020B0604020202020204" pitchFamily="34" charset="0"/>
              <a:buNone/>
            </a:pPr>
            <a:r>
              <a:rPr lang="es-ES" sz="1200" dirty="0"/>
              <a:t>                    ¡Escriba aquí su opinión!</a:t>
            </a:r>
          </a:p>
          <a:p>
            <a:pPr marL="0" indent="0">
              <a:spcBef>
                <a:spcPts val="0"/>
              </a:spcBef>
              <a:buFont typeface="Arial" panose="020B0604020202020204" pitchFamily="34" charset="0"/>
              <a:buNone/>
            </a:pPr>
            <a:r>
              <a:rPr lang="es-ES" sz="1200" dirty="0"/>
              <a:t>               &lt;/TEXTAREA&gt;</a:t>
            </a:r>
          </a:p>
          <a:p>
            <a:pPr marL="0" indent="0">
              <a:spcBef>
                <a:spcPts val="0"/>
              </a:spcBef>
              <a:buFont typeface="Arial" panose="020B0604020202020204" pitchFamily="34" charset="0"/>
              <a:buNone/>
            </a:pPr>
            <a:r>
              <a:rPr lang="es-ES" sz="1200" dirty="0"/>
              <a:t>               &lt;HR&gt;</a:t>
            </a:r>
          </a:p>
          <a:p>
            <a:pPr marL="0" indent="0">
              <a:spcBef>
                <a:spcPts val="0"/>
              </a:spcBef>
              <a:buFont typeface="Arial" panose="020B0604020202020204" pitchFamily="34" charset="0"/>
              <a:buNone/>
            </a:pPr>
            <a:r>
              <a:rPr lang="es-ES" sz="1200" dirty="0"/>
              <a:t>               &lt;INPUT TYPE=SUBMIT&gt;&lt;INPUT TYPE=RESET&gt;</a:t>
            </a:r>
          </a:p>
          <a:p>
            <a:pPr marL="0" indent="0">
              <a:spcBef>
                <a:spcPts val="0"/>
              </a:spcBef>
              <a:buFont typeface="Arial" panose="020B0604020202020204" pitchFamily="34" charset="0"/>
              <a:buNone/>
            </a:pPr>
            <a:r>
              <a:rPr lang="es-ES" sz="1200" dirty="0"/>
              <a:t>          &lt;/FORM&gt;</a:t>
            </a:r>
          </a:p>
          <a:p>
            <a:pPr marL="0" indent="0">
              <a:spcBef>
                <a:spcPts val="0"/>
              </a:spcBef>
              <a:buFont typeface="Arial" panose="020B0604020202020204" pitchFamily="34" charset="0"/>
              <a:buNone/>
            </a:pPr>
            <a:r>
              <a:rPr lang="es-ES" sz="1200" dirty="0"/>
              <a:t>     &lt;/BODY&gt;</a:t>
            </a:r>
          </a:p>
          <a:p>
            <a:pPr marL="0" indent="0">
              <a:spcBef>
                <a:spcPts val="0"/>
              </a:spcBef>
              <a:buFont typeface="Arial" panose="020B0604020202020204" pitchFamily="34" charset="0"/>
              <a:buNone/>
            </a:pPr>
            <a:r>
              <a:rPr lang="es-ES" sz="1200" dirty="0"/>
              <a:t>&lt;/HTML&gt;</a:t>
            </a:r>
          </a:p>
        </p:txBody>
      </p:sp>
      <p:pic>
        <p:nvPicPr>
          <p:cNvPr id="8" name="Imagen 7">
            <a:extLst>
              <a:ext uri="{FF2B5EF4-FFF2-40B4-BE49-F238E27FC236}">
                <a16:creationId xmlns:a16="http://schemas.microsoft.com/office/drawing/2014/main" id="{01018A8D-0C29-4DEA-84D4-1874FDF0B7F8}"/>
              </a:ext>
            </a:extLst>
          </p:cNvPr>
          <p:cNvPicPr>
            <a:picLocks noChangeAspect="1"/>
          </p:cNvPicPr>
          <p:nvPr/>
        </p:nvPicPr>
        <p:blipFill>
          <a:blip r:embed="rId2"/>
          <a:stretch>
            <a:fillRect/>
          </a:stretch>
        </p:blipFill>
        <p:spPr>
          <a:xfrm>
            <a:off x="8828446" y="1713495"/>
            <a:ext cx="3129198" cy="4313733"/>
          </a:xfrm>
          <a:prstGeom prst="rect">
            <a:avLst/>
          </a:prstGeom>
        </p:spPr>
      </p:pic>
    </p:spTree>
    <p:extLst>
      <p:ext uri="{BB962C8B-B14F-4D97-AF65-F5344CB8AC3E}">
        <p14:creationId xmlns:p14="http://schemas.microsoft.com/office/powerpoint/2010/main" val="537620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CSS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CSS (siglas en inglés de </a:t>
            </a:r>
            <a:r>
              <a:rPr lang="es-ES" sz="2400" dirty="0" err="1"/>
              <a:t>Cascading</a:t>
            </a:r>
            <a:r>
              <a:rPr lang="es-ES" sz="2400" dirty="0"/>
              <a:t> Style </a:t>
            </a:r>
            <a:r>
              <a:rPr lang="es-ES" sz="2400" dirty="0" err="1"/>
              <a:t>Sheets</a:t>
            </a:r>
            <a:r>
              <a:rPr lang="es-ES" sz="2400" dirty="0"/>
              <a:t>), es un lenguaje de diseño gráfico para definir y crear la presentación de un documento estructurado. Es muy usado para establecer el diseño visual de los documentos web, e interfaces de usuario escritas en HTML o XHTML.</a:t>
            </a:r>
          </a:p>
          <a:p>
            <a:pPr marL="0" indent="0">
              <a:buNone/>
            </a:pPr>
            <a:r>
              <a:rPr lang="es-ES" sz="2400" dirty="0"/>
              <a:t>CSS está diseñado principalmente para marcar la separación del contenido del documento y la forma de presentación de este, características tales como las capas o </a:t>
            </a:r>
            <a:r>
              <a:rPr lang="es-ES" sz="2400" dirty="0" err="1"/>
              <a:t>layouts</a:t>
            </a:r>
            <a:r>
              <a:rPr lang="es-ES" sz="2400" dirty="0"/>
              <a:t>, los colores y las fuentes.​ Esta separación busca mejorar la accesibilidad del documento, proveer más flexibilidad y control en la especificación de características de presentación, permitiendo que varios documentos HTML compartan un mismo estilo usando una sola hoja de estilos separada en un archivo .</a:t>
            </a:r>
            <a:r>
              <a:rPr lang="es-ES" sz="2400" dirty="0" err="1"/>
              <a:t>css</a:t>
            </a:r>
            <a:r>
              <a:rPr lang="es-ES" sz="2400" dirty="0"/>
              <a:t>, y reducir la complejidad y la repetición de código en la estructura del documento.</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39</a:t>
            </a:fld>
            <a:endParaRPr lang="es-ES" noProof="0" dirty="0"/>
          </a:p>
        </p:txBody>
      </p:sp>
    </p:spTree>
    <p:extLst>
      <p:ext uri="{BB962C8B-B14F-4D97-AF65-F5344CB8AC3E}">
        <p14:creationId xmlns:p14="http://schemas.microsoft.com/office/powerpoint/2010/main" val="17878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400" dirty="0"/>
              <a:t>Desventajas:</a:t>
            </a:r>
          </a:p>
          <a:p>
            <a:pPr algn="just"/>
            <a:r>
              <a:rPr lang="es-GT" sz="2100" dirty="0"/>
              <a:t>Su acceso se limita al equipo en el que se instaló</a:t>
            </a:r>
          </a:p>
          <a:p>
            <a:pPr algn="just"/>
            <a:r>
              <a:rPr lang="es-GT" sz="2100" dirty="0"/>
              <a:t>Dependen de la arquitectura y las capacidades del equipo en la que fue implementada </a:t>
            </a:r>
          </a:p>
          <a:p>
            <a:pPr algn="just"/>
            <a:r>
              <a:rPr lang="es-GT" sz="2100" dirty="0"/>
              <a:t>Debe realizarse su instalación en cada equipo que la utilizará</a:t>
            </a:r>
          </a:p>
          <a:p>
            <a:pPr algn="just"/>
            <a:r>
              <a:rPr lang="es-GT" sz="2100" dirty="0"/>
              <a:t>Las actualizaciones deben realizarse en cada equipo</a:t>
            </a:r>
          </a:p>
          <a:p>
            <a:pPr algn="just"/>
            <a:r>
              <a:rPr lang="es-GT" sz="2100" dirty="0"/>
              <a:t>Pueden requerir software especifico para su funcionamiento</a:t>
            </a:r>
          </a:p>
          <a:p>
            <a:pPr algn="just"/>
            <a:endParaRPr lang="es-GT" sz="21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GT" dirty="0"/>
              <a:t>Aplicaciones de escritorio</a:t>
            </a:r>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4</a:t>
            </a:fld>
            <a:endParaRPr lang="es-ES" noProof="0" dirty="0"/>
          </a:p>
        </p:txBody>
      </p:sp>
    </p:spTree>
    <p:extLst>
      <p:ext uri="{BB962C8B-B14F-4D97-AF65-F5344CB8AC3E}">
        <p14:creationId xmlns:p14="http://schemas.microsoft.com/office/powerpoint/2010/main" val="1294589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CSS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Las hojas de estilo son un mecanismo para separar el formato de representación y presentación del contenido. Eso se consigue asociando atributos de presentación a cada una de las etiquetas de HTML o a subclases de éstas.</a:t>
            </a:r>
          </a:p>
          <a:p>
            <a:pPr marL="0" indent="0">
              <a:buNone/>
            </a:pPr>
            <a:r>
              <a:rPr lang="es-ES" sz="2400" dirty="0"/>
              <a:t>Por ejemplo, si deseamos que todos los párrafos de nuestro documento (definidos por &lt;P&gt;&lt;/P&gt;) tengan el fondo rojo y el texto en amarillo usaremos la siguiente definición:</a:t>
            </a:r>
          </a:p>
          <a:p>
            <a:pPr marL="547688" lvl="2" indent="0">
              <a:buNone/>
            </a:pPr>
            <a:r>
              <a:rPr lang="es-ES" sz="1800" dirty="0"/>
              <a:t>&lt;STYLE TYPE=“</a:t>
            </a:r>
            <a:r>
              <a:rPr lang="es-ES" sz="1800" dirty="0" err="1"/>
              <a:t>text</a:t>
            </a:r>
            <a:r>
              <a:rPr lang="es-ES" sz="1800" dirty="0"/>
              <a:t>/</a:t>
            </a:r>
            <a:r>
              <a:rPr lang="es-ES" sz="1800" dirty="0" err="1"/>
              <a:t>css</a:t>
            </a:r>
            <a:r>
              <a:rPr lang="es-ES" sz="1800" dirty="0"/>
              <a:t>”&gt;</a:t>
            </a:r>
          </a:p>
          <a:p>
            <a:pPr marL="547688" lvl="2" indent="0">
              <a:buNone/>
            </a:pPr>
            <a:r>
              <a:rPr lang="es-ES" sz="1800" dirty="0"/>
              <a:t>	 P {color: red; </a:t>
            </a:r>
            <a:r>
              <a:rPr lang="es-ES" sz="1800" dirty="0" err="1"/>
              <a:t>background:yellow</a:t>
            </a:r>
            <a:r>
              <a:rPr lang="es-ES" sz="1800" dirty="0"/>
              <a:t>;}</a:t>
            </a:r>
          </a:p>
          <a:p>
            <a:pPr marL="547688" lvl="2" indent="0">
              <a:buNone/>
            </a:pPr>
            <a:r>
              <a:rPr lang="es-ES" sz="1800" dirty="0"/>
              <a:t>&lt;/STYLE&gt;</a:t>
            </a:r>
          </a:p>
          <a:p>
            <a:pPr marL="0" indent="0">
              <a:buNone/>
            </a:pPr>
            <a:r>
              <a:rPr lang="es-ES" sz="2400" dirty="0"/>
              <a:t>Para indicar qué estilos debemos usar en una página, disponemos de la etiqueta STYLE, que nos permite especificarlos in situ, y de otra etiqueta </a:t>
            </a:r>
            <a:r>
              <a:rPr lang="es-ES" sz="2400" dirty="0" err="1"/>
              <a:t>LINK,que</a:t>
            </a:r>
            <a:r>
              <a:rPr lang="es-ES" sz="2400" dirty="0"/>
              <a:t> nos permite indicar un fichero externo que contendrá nuestros estilos.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40</a:t>
            </a:fld>
            <a:endParaRPr lang="es-ES" noProof="0" dirty="0"/>
          </a:p>
        </p:txBody>
      </p:sp>
    </p:spTree>
    <p:extLst>
      <p:ext uri="{BB962C8B-B14F-4D97-AF65-F5344CB8AC3E}">
        <p14:creationId xmlns:p14="http://schemas.microsoft.com/office/powerpoint/2010/main" val="3069317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Introducción a CSS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La etiqueta STYLE tiene que estar en la cabecera de la página. Dispondremos de un parámetro TYPE que nos permite indicar qué sintaxis usaremos para definir los estilos, que en nuestro caso será </a:t>
            </a:r>
            <a:r>
              <a:rPr lang="es-ES" sz="2400" dirty="0" err="1"/>
              <a:t>text</a:t>
            </a:r>
            <a:r>
              <a:rPr lang="es-ES" sz="2400" dirty="0"/>
              <a:t>/</a:t>
            </a:r>
            <a:r>
              <a:rPr lang="es-ES" sz="2400" dirty="0" err="1"/>
              <a:t>css</a:t>
            </a:r>
            <a:r>
              <a:rPr lang="es-ES" sz="2400" dirty="0"/>
              <a:t>. La etiqueta LINK, para poder definir una hoja de estilos externa, tiene la siguiente apariencia:</a:t>
            </a:r>
          </a:p>
          <a:p>
            <a:pPr marL="0" indent="0">
              <a:buNone/>
            </a:pPr>
            <a:r>
              <a:rPr lang="es-ES" sz="2400" dirty="0"/>
              <a:t>	</a:t>
            </a:r>
            <a:r>
              <a:rPr lang="es-ES" sz="2000" dirty="0"/>
              <a:t>&lt;LINK REL=“</a:t>
            </a:r>
            <a:r>
              <a:rPr lang="es-ES" sz="2000" dirty="0" err="1"/>
              <a:t>stylesheet”HREF</a:t>
            </a:r>
            <a:r>
              <a:rPr lang="es-ES" sz="2000" dirty="0"/>
              <a:t>=“miweb.css” TYPE=“</a:t>
            </a:r>
            <a:r>
              <a:rPr lang="es-ES" sz="2000" dirty="0" err="1"/>
              <a:t>text</a:t>
            </a:r>
            <a:r>
              <a:rPr lang="es-ES" sz="2000" dirty="0"/>
              <a:t>/</a:t>
            </a:r>
            <a:r>
              <a:rPr lang="es-ES" sz="2000" dirty="0" err="1"/>
              <a:t>css</a:t>
            </a:r>
            <a:r>
              <a:rPr lang="es-ES" sz="2000" dirty="0"/>
              <a:t>”&gt;</a:t>
            </a:r>
          </a:p>
          <a:p>
            <a:pPr marL="0" indent="0">
              <a:buNone/>
            </a:pPr>
            <a:r>
              <a:rPr lang="es-ES" sz="2400" dirty="0"/>
              <a:t>De hecho es muy recomendable el uso de la etiqueta LINK para la definición de las hojas de estilo asociadas a una página, ya que de ese modo facilitaremos el mantenimiento, al concentrarse en un único fichero todos los estilos de un sitio web en lugar de estar replicados en cada una de las páginas.</a:t>
            </a:r>
          </a:p>
          <a:p>
            <a:pPr marL="0" indent="0">
              <a:buNone/>
            </a:pPr>
            <a:endParaRPr lang="es-ES" sz="24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41</a:t>
            </a:fld>
            <a:endParaRPr lang="es-ES" noProof="0" dirty="0"/>
          </a:p>
        </p:txBody>
      </p:sp>
    </p:spTree>
    <p:extLst>
      <p:ext uri="{BB962C8B-B14F-4D97-AF65-F5344CB8AC3E}">
        <p14:creationId xmlns:p14="http://schemas.microsoft.com/office/powerpoint/2010/main" val="3065334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Formato de las hojas de estilo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Como hemos podido ver en los ejemplos anteriores, el formato de las hojas de estilo es el siguiente:</a:t>
            </a:r>
          </a:p>
          <a:p>
            <a:pPr marL="0" indent="0">
              <a:buNone/>
            </a:pPr>
            <a:r>
              <a:rPr lang="es-ES" sz="2400" dirty="0"/>
              <a:t>	</a:t>
            </a:r>
            <a:r>
              <a:rPr lang="es-ES" sz="2000" dirty="0"/>
              <a:t>&lt;elemento&gt; {&lt;formato&gt;}</a:t>
            </a:r>
          </a:p>
          <a:p>
            <a:pPr marL="0" indent="0">
              <a:buNone/>
            </a:pPr>
            <a:r>
              <a:rPr lang="es-ES" sz="2400" dirty="0"/>
              <a:t>Por ejemplo:</a:t>
            </a:r>
          </a:p>
          <a:p>
            <a:pPr marL="0" indent="0">
              <a:buNone/>
            </a:pPr>
            <a:r>
              <a:rPr lang="es-ES" sz="2400" dirty="0"/>
              <a:t>	</a:t>
            </a:r>
            <a:r>
              <a:rPr lang="es-ES" sz="2000" dirty="0"/>
              <a:t>P {color: red; </a:t>
            </a:r>
            <a:r>
              <a:rPr lang="es-ES" sz="2000" dirty="0" err="1"/>
              <a:t>background:yellow</a:t>
            </a:r>
            <a:r>
              <a:rPr lang="es-ES" sz="2000" dirty="0"/>
              <a:t>;}</a:t>
            </a:r>
          </a:p>
          <a:p>
            <a:pPr marL="0" indent="0">
              <a:buNone/>
            </a:pPr>
            <a:r>
              <a:rPr lang="es-ES" sz="2400" dirty="0"/>
              <a:t>Cabe destacar que la sintaxis de CSS (las hojas de estilo) es sensible a mayúsculas y minúsculas.</a:t>
            </a:r>
          </a:p>
          <a:p>
            <a:pPr marL="0" indent="0">
              <a:buNone/>
            </a:pPr>
            <a:r>
              <a:rPr lang="es-ES" sz="2400" dirty="0"/>
              <a:t>Esta sintaxis nos permitiría definir el formato que deseamos para los párrafos de nuestra web. Existe una extensión de dicha sintaxis que hace posible definir un estilo que sólo se aplicará a ciertas partes de nuestro documento. En concreto, nos permite definir clases de elementos a los que aplicaremos el estilo.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42</a:t>
            </a:fld>
            <a:endParaRPr lang="es-ES" noProof="0" dirty="0"/>
          </a:p>
        </p:txBody>
      </p:sp>
    </p:spTree>
    <p:extLst>
      <p:ext uri="{BB962C8B-B14F-4D97-AF65-F5344CB8AC3E}">
        <p14:creationId xmlns:p14="http://schemas.microsoft.com/office/powerpoint/2010/main" val="3605232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Formato de las hojas de estilo</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Por ejemplo, para definir una clase de párrafo que llamaremos destacado:</a:t>
            </a:r>
          </a:p>
          <a:p>
            <a:pPr marL="547688" lvl="2" indent="0">
              <a:buNone/>
            </a:pPr>
            <a:r>
              <a:rPr lang="es-ES" sz="2000" dirty="0" err="1"/>
              <a:t>P.destacado</a:t>
            </a:r>
            <a:r>
              <a:rPr lang="es-ES" sz="2000" dirty="0"/>
              <a:t> {color: red; </a:t>
            </a:r>
            <a:r>
              <a:rPr lang="es-ES" sz="2000" dirty="0" err="1"/>
              <a:t>background:yellow</a:t>
            </a:r>
            <a:r>
              <a:rPr lang="es-ES" sz="2000" dirty="0"/>
              <a:t>;}</a:t>
            </a:r>
          </a:p>
          <a:p>
            <a:pPr marL="0" indent="0">
              <a:buNone/>
            </a:pPr>
            <a:r>
              <a:rPr lang="es-ES" sz="2400" dirty="0"/>
              <a:t>Podemos usar luego el atributo CLASS que HTML 4.0 añadió a HTML para definir la clase de cada párrafo:</a:t>
            </a:r>
          </a:p>
          <a:p>
            <a:pPr marL="547688" lvl="2" indent="0">
              <a:buNone/>
            </a:pPr>
            <a:r>
              <a:rPr lang="es-ES" sz="2000" dirty="0"/>
              <a:t>&lt;P CLASS=“destacado”&gt;Un párrafo destacado&lt;/P&gt;</a:t>
            </a:r>
          </a:p>
          <a:p>
            <a:pPr marL="547688" lvl="2" indent="0">
              <a:buNone/>
            </a:pPr>
            <a:r>
              <a:rPr lang="es-ES" sz="2000" dirty="0"/>
              <a:t>&lt;P&gt;Un párrafo normal&lt;/P&gt;</a:t>
            </a:r>
          </a:p>
          <a:p>
            <a:pPr marL="547688" lvl="2" indent="0">
              <a:buNone/>
            </a:pPr>
            <a:r>
              <a:rPr lang="es-ES" sz="2000" dirty="0"/>
              <a:t>&lt;P CLASS=“destacado”&gt;Otro destacado&lt;/P&gt;</a:t>
            </a:r>
          </a:p>
          <a:p>
            <a:pPr marL="0" indent="0">
              <a:buNone/>
            </a:pPr>
            <a:r>
              <a:rPr lang="es-ES" sz="2400" dirty="0"/>
              <a:t>Existe además un método para asignar un estilo a párrafos individuales, aportando así mayor granularidad al concepto de clases. Para ello deberemos definir el estilo de un elemento individual de HTML mediante CSS usando la siguiente sintaxis:</a:t>
            </a:r>
          </a:p>
          <a:p>
            <a:pPr marL="547688" lvl="2" indent="0">
              <a:buNone/>
            </a:pPr>
            <a:r>
              <a:rPr lang="es-ES" sz="2000" dirty="0"/>
              <a:t>#parrafo1 {color: </a:t>
            </a:r>
            <a:r>
              <a:rPr lang="es-ES" sz="2000" dirty="0" err="1"/>
              <a:t>green</a:t>
            </a:r>
            <a:r>
              <a:rPr lang="es-ES" sz="2000" dirty="0"/>
              <a:t>; </a:t>
            </a:r>
            <a:r>
              <a:rPr lang="es-ES" sz="2000" dirty="0" err="1"/>
              <a:t>background:yellow</a:t>
            </a:r>
            <a:r>
              <a:rPr lang="es-ES" sz="2000" dirty="0"/>
              <a:t>;}</a:t>
            </a:r>
          </a:p>
          <a:p>
            <a:pPr marL="547688" lvl="2" indent="0">
              <a:buNone/>
            </a:pPr>
            <a:endParaRPr lang="es-ES" sz="2000" dirty="0"/>
          </a:p>
          <a:p>
            <a:pPr marL="547688" lvl="2" indent="0">
              <a:buNone/>
            </a:pPr>
            <a:r>
              <a:rPr lang="es-ES" sz="2000" dirty="0"/>
              <a:t>&lt;P CLASS=“destacado” ID=“parrafo1”&gt;Otro destacado pero el color en éste viene dado por su identidad&lt;/P&gt;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43</a:t>
            </a:fld>
            <a:endParaRPr lang="es-ES" noProof="0" dirty="0"/>
          </a:p>
        </p:txBody>
      </p:sp>
    </p:spTree>
    <p:extLst>
      <p:ext uri="{BB962C8B-B14F-4D97-AF65-F5344CB8AC3E}">
        <p14:creationId xmlns:p14="http://schemas.microsoft.com/office/powerpoint/2010/main" val="3568143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Propiedades más importantes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Veremos algunas de las propiedades más importantes que podemos fijar gracias a CSS. Cabe destacar que, debido a las incompatibilidades existentes entre los diferentes navegadores, es recomendable probar nuestras páginas con diferentes versiones de navegador y con navegadores distintos a fin de asegurar su correcta visualización.</a:t>
            </a:r>
          </a:p>
          <a:p>
            <a:pPr marL="0" indent="0">
              <a:buNone/>
            </a:pPr>
            <a:r>
              <a:rPr lang="es-ES" sz="2400" b="1" dirty="0"/>
              <a:t>Propiedades relativas a tipos de letra</a:t>
            </a:r>
          </a:p>
          <a:p>
            <a:pPr lvl="1"/>
            <a:r>
              <a:rPr lang="es-ES" sz="2000" dirty="0" err="1"/>
              <a:t>font-family</a:t>
            </a:r>
            <a:r>
              <a:rPr lang="es-ES" sz="2000" dirty="0"/>
              <a:t>: tipo de letra (que puede ser genérico entre: </a:t>
            </a:r>
            <a:r>
              <a:rPr lang="es-ES" sz="2000" dirty="0" err="1"/>
              <a:t>serif</a:t>
            </a:r>
            <a:r>
              <a:rPr lang="es-ES" sz="2000" dirty="0"/>
              <a:t>, </a:t>
            </a:r>
            <a:r>
              <a:rPr lang="es-ES" sz="2000" dirty="0" err="1"/>
              <a:t>cursive</a:t>
            </a:r>
            <a:r>
              <a:rPr lang="es-ES" sz="2000" dirty="0"/>
              <a:t>, </a:t>
            </a:r>
            <a:r>
              <a:rPr lang="es-ES" sz="2000" dirty="0" err="1"/>
              <a:t>sans-serif</a:t>
            </a:r>
            <a:r>
              <a:rPr lang="es-ES" sz="2000" dirty="0"/>
              <a:t>, </a:t>
            </a:r>
            <a:r>
              <a:rPr lang="es-ES" sz="2000" dirty="0" err="1"/>
              <a:t>fantasy</a:t>
            </a:r>
            <a:r>
              <a:rPr lang="es-ES" sz="2000" dirty="0"/>
              <a:t> y </a:t>
            </a:r>
            <a:r>
              <a:rPr lang="es-ES" sz="2000" dirty="0" err="1"/>
              <a:t>monospace</a:t>
            </a:r>
            <a:r>
              <a:rPr lang="es-ES" sz="2000" dirty="0"/>
              <a:t>). Podemos especificar no un sólo tipo, sino una lista de tipos, genéricos o no, separados por comas. Al especificar tipos, hay que recordar que éstos pueden no estar presentes en el ordenador del usuario que visite nuestra página.</a:t>
            </a:r>
          </a:p>
          <a:p>
            <a:pPr lvl="1"/>
            <a:r>
              <a:rPr lang="es-ES" sz="2000" dirty="0" err="1"/>
              <a:t>font-size</a:t>
            </a:r>
            <a:r>
              <a:rPr lang="es-ES" sz="2000" dirty="0"/>
              <a:t>: tamaño del tipo de letra. </a:t>
            </a:r>
            <a:r>
              <a:rPr lang="es-ES" sz="2000" dirty="0" err="1"/>
              <a:t>xx-small</a:t>
            </a:r>
            <a:r>
              <a:rPr lang="es-ES" sz="2000" dirty="0"/>
              <a:t>, x-</a:t>
            </a:r>
            <a:r>
              <a:rPr lang="es-ES" sz="2000" dirty="0" err="1"/>
              <a:t>small</a:t>
            </a:r>
            <a:r>
              <a:rPr lang="es-ES" sz="2000" dirty="0"/>
              <a:t>, </a:t>
            </a:r>
            <a:r>
              <a:rPr lang="es-ES" sz="2000" dirty="0" err="1"/>
              <a:t>small</a:t>
            </a:r>
            <a:r>
              <a:rPr lang="es-ES" sz="2000" dirty="0"/>
              <a:t>, </a:t>
            </a:r>
            <a:r>
              <a:rPr lang="es-ES" sz="2000" dirty="0" err="1"/>
              <a:t>medium</a:t>
            </a:r>
            <a:r>
              <a:rPr lang="es-ES" sz="2000" dirty="0"/>
              <a:t>, </a:t>
            </a:r>
            <a:r>
              <a:rPr lang="es-ES" sz="2000" dirty="0" err="1"/>
              <a:t>large</a:t>
            </a:r>
            <a:r>
              <a:rPr lang="es-ES" sz="2000" dirty="0"/>
              <a:t>, x-</a:t>
            </a:r>
            <a:r>
              <a:rPr lang="es-ES" sz="2000" dirty="0" err="1"/>
              <a:t>large</a:t>
            </a:r>
            <a:r>
              <a:rPr lang="es-ES" sz="2000" dirty="0"/>
              <a:t>, </a:t>
            </a:r>
            <a:r>
              <a:rPr lang="es-ES" sz="2000" dirty="0" err="1"/>
              <a:t>xx-large</a:t>
            </a:r>
            <a:r>
              <a:rPr lang="es-ES" sz="2000" dirty="0"/>
              <a:t>, además de valores numéricos de tamaño relativo o tamaño absoluto.</a:t>
            </a:r>
          </a:p>
          <a:p>
            <a:pPr lvl="1"/>
            <a:r>
              <a:rPr lang="es-ES" sz="2000" dirty="0" err="1"/>
              <a:t>font-weight</a:t>
            </a:r>
            <a:r>
              <a:rPr lang="es-ES" sz="2000" dirty="0"/>
              <a:t>: grosor del tipo de letra. Los valores posibles son: normal, </a:t>
            </a:r>
            <a:r>
              <a:rPr lang="es-ES" sz="2000" dirty="0" err="1"/>
              <a:t>bold</a:t>
            </a:r>
            <a:r>
              <a:rPr lang="es-ES" sz="2000" dirty="0"/>
              <a:t>, </a:t>
            </a:r>
            <a:r>
              <a:rPr lang="es-ES" sz="2000" dirty="0" err="1"/>
              <a:t>bolder</a:t>
            </a:r>
            <a:r>
              <a:rPr lang="es-ES" sz="2000" dirty="0"/>
              <a:t>, </a:t>
            </a:r>
            <a:r>
              <a:rPr lang="es-ES" sz="2000" dirty="0" err="1"/>
              <a:t>lighter</a:t>
            </a:r>
            <a:r>
              <a:rPr lang="es-ES" sz="2000" dirty="0"/>
              <a:t> y valores numéricos entre 100 y 900 (donde 900 será el tipo de negrilla más grueso).</a:t>
            </a:r>
          </a:p>
          <a:p>
            <a:pPr lvl="1"/>
            <a:r>
              <a:rPr lang="es-ES" sz="2000" dirty="0" err="1"/>
              <a:t>font-style</a:t>
            </a:r>
            <a:r>
              <a:rPr lang="es-ES" sz="2000" dirty="0"/>
              <a:t>: estilo del tipo de letra. Disponemos de normal, </a:t>
            </a:r>
            <a:r>
              <a:rPr lang="es-ES" sz="2000" dirty="0" err="1"/>
              <a:t>italic</a:t>
            </a:r>
            <a:r>
              <a:rPr lang="es-ES" sz="2000" dirty="0"/>
              <a:t>, </a:t>
            </a:r>
            <a:r>
              <a:rPr lang="es-ES" sz="2000" dirty="0" err="1"/>
              <a:t>italicsmall-caps</a:t>
            </a:r>
            <a:r>
              <a:rPr lang="es-ES" sz="2000" dirty="0"/>
              <a:t>, </a:t>
            </a:r>
            <a:r>
              <a:rPr lang="es-ES" sz="2000" dirty="0" err="1"/>
              <a:t>oblique</a:t>
            </a:r>
            <a:r>
              <a:rPr lang="es-ES" sz="2000" dirty="0"/>
              <a:t>, </a:t>
            </a:r>
            <a:r>
              <a:rPr lang="es-ES" sz="2000" dirty="0" err="1"/>
              <a:t>oblique</a:t>
            </a:r>
            <a:r>
              <a:rPr lang="es-ES" sz="2000" dirty="0"/>
              <a:t> </a:t>
            </a:r>
            <a:r>
              <a:rPr lang="es-ES" sz="2000" dirty="0" err="1"/>
              <a:t>smallcaps</a:t>
            </a:r>
            <a:r>
              <a:rPr lang="es-ES" sz="2000" dirty="0"/>
              <a:t> y </a:t>
            </a:r>
            <a:r>
              <a:rPr lang="es-ES" sz="2000" dirty="0" err="1"/>
              <a:t>small</a:t>
            </a:r>
            <a:r>
              <a:rPr lang="es-ES" sz="2000" dirty="0"/>
              <a:t>-caps.</a:t>
            </a:r>
          </a:p>
          <a:p>
            <a:pPr lvl="1"/>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44</a:t>
            </a:fld>
            <a:endParaRPr lang="es-ES" noProof="0" dirty="0"/>
          </a:p>
        </p:txBody>
      </p:sp>
    </p:spTree>
    <p:extLst>
      <p:ext uri="{BB962C8B-B14F-4D97-AF65-F5344CB8AC3E}">
        <p14:creationId xmlns:p14="http://schemas.microsoft.com/office/powerpoint/2010/main" val="3426155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Propiedades más importantes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9525">
              <a:buNone/>
            </a:pPr>
            <a:r>
              <a:rPr lang="es-ES" sz="2400" b="1" dirty="0"/>
              <a:t>Propiedades del texto</a:t>
            </a:r>
          </a:p>
          <a:p>
            <a:pPr marL="606425" lvl="1" indent="-342900"/>
            <a:r>
              <a:rPr lang="es-ES" sz="2400" dirty="0"/>
              <a:t>line-</a:t>
            </a:r>
            <a:r>
              <a:rPr lang="es-ES" sz="2400" dirty="0" err="1"/>
              <a:t>height</a:t>
            </a:r>
            <a:r>
              <a:rPr lang="es-ES" sz="2400" dirty="0"/>
              <a:t>: interlineado en valor numérico o porcentual.</a:t>
            </a:r>
          </a:p>
          <a:p>
            <a:pPr marL="606425" lvl="1" indent="-342900"/>
            <a:r>
              <a:rPr lang="es-ES" sz="2400" dirty="0" err="1"/>
              <a:t>text-decoration</a:t>
            </a:r>
            <a:r>
              <a:rPr lang="es-ES" sz="2400" dirty="0"/>
              <a:t>: decoración del texto: </a:t>
            </a:r>
            <a:r>
              <a:rPr lang="es-ES" sz="2400" dirty="0" err="1"/>
              <a:t>none</a:t>
            </a:r>
            <a:r>
              <a:rPr lang="es-ES" sz="2400" dirty="0"/>
              <a:t>, </a:t>
            </a:r>
            <a:r>
              <a:rPr lang="es-ES" sz="2400" dirty="0" err="1"/>
              <a:t>underline</a:t>
            </a:r>
            <a:r>
              <a:rPr lang="es-ES" sz="2400" dirty="0"/>
              <a:t> (subrayado), </a:t>
            </a:r>
            <a:r>
              <a:rPr lang="es-ES" sz="2400" dirty="0" err="1"/>
              <a:t>overline</a:t>
            </a:r>
            <a:r>
              <a:rPr lang="es-ES" sz="2400" dirty="0"/>
              <a:t> (</a:t>
            </a:r>
            <a:r>
              <a:rPr lang="es-ES" sz="2400" dirty="0" err="1"/>
              <a:t>sobrerrayado</a:t>
            </a:r>
            <a:r>
              <a:rPr lang="es-ES" sz="2400" dirty="0"/>
              <a:t>), line-</a:t>
            </a:r>
            <a:r>
              <a:rPr lang="es-ES" sz="2400" dirty="0" err="1"/>
              <a:t>through</a:t>
            </a:r>
            <a:r>
              <a:rPr lang="es-ES" sz="2400" dirty="0"/>
              <a:t> (tachado) o </a:t>
            </a:r>
            <a:r>
              <a:rPr lang="es-ES" sz="2400" dirty="0" err="1"/>
              <a:t>blink</a:t>
            </a:r>
            <a:r>
              <a:rPr lang="es-ES" sz="2400" dirty="0"/>
              <a:t> (parpadeo).</a:t>
            </a:r>
          </a:p>
          <a:p>
            <a:pPr marL="606425" lvl="1" indent="-342900"/>
            <a:r>
              <a:rPr lang="es-ES" sz="2400" dirty="0"/>
              <a:t>vertical-</a:t>
            </a:r>
            <a:r>
              <a:rPr lang="es-ES" sz="2400" dirty="0" err="1"/>
              <a:t>align</a:t>
            </a:r>
            <a:r>
              <a:rPr lang="es-ES" sz="2400" dirty="0"/>
              <a:t>: alineación vertical del texto. Disponemos de: </a:t>
            </a:r>
            <a:r>
              <a:rPr lang="es-ES" sz="2400" dirty="0" err="1"/>
              <a:t>baseline</a:t>
            </a:r>
            <a:r>
              <a:rPr lang="es-ES" sz="2400" dirty="0"/>
              <a:t> (normal), sub (subíndice), super (superíndice), top, </a:t>
            </a:r>
            <a:r>
              <a:rPr lang="es-ES" sz="2400" dirty="0" err="1"/>
              <a:t>text</a:t>
            </a:r>
            <a:r>
              <a:rPr lang="es-ES" sz="2400" dirty="0"/>
              <a:t>-top, </a:t>
            </a:r>
            <a:r>
              <a:rPr lang="es-ES" sz="2400" dirty="0" err="1"/>
              <a:t>middle</a:t>
            </a:r>
            <a:r>
              <a:rPr lang="es-ES" sz="2400" dirty="0"/>
              <a:t>, </a:t>
            </a:r>
            <a:r>
              <a:rPr lang="es-ES" sz="2400" dirty="0" err="1"/>
              <a:t>bottom</a:t>
            </a:r>
            <a:r>
              <a:rPr lang="es-ES" sz="2400" dirty="0"/>
              <a:t>, </a:t>
            </a:r>
            <a:r>
              <a:rPr lang="es-ES" sz="2400" dirty="0" err="1"/>
              <a:t>text-bottom</a:t>
            </a:r>
            <a:r>
              <a:rPr lang="es-ES" sz="2400" dirty="0"/>
              <a:t> o un porcentaje.</a:t>
            </a:r>
          </a:p>
          <a:p>
            <a:pPr marL="606425" lvl="1" indent="-342900"/>
            <a:r>
              <a:rPr lang="es-ES" sz="2400" dirty="0" err="1"/>
              <a:t>text-transform</a:t>
            </a:r>
            <a:r>
              <a:rPr lang="es-ES" sz="2400" dirty="0"/>
              <a:t>: modificaciones del texto: </a:t>
            </a:r>
            <a:r>
              <a:rPr lang="es-ES" sz="2400" dirty="0" err="1"/>
              <a:t>capitalize</a:t>
            </a:r>
            <a:r>
              <a:rPr lang="es-ES" sz="2400" dirty="0"/>
              <a:t> (la primera letra en mayúsculas), </a:t>
            </a:r>
            <a:r>
              <a:rPr lang="es-ES" sz="2400" dirty="0" err="1"/>
              <a:t>uppercase</a:t>
            </a:r>
            <a:r>
              <a:rPr lang="es-ES" sz="2400" dirty="0"/>
              <a:t> (convierte a mayúsculas el texto), </a:t>
            </a:r>
            <a:r>
              <a:rPr lang="es-ES" sz="2400" dirty="0" err="1"/>
              <a:t>lowecase</a:t>
            </a:r>
            <a:r>
              <a:rPr lang="es-ES" sz="2400" dirty="0"/>
              <a:t> (lo convierte a minúsculas) o </a:t>
            </a:r>
            <a:r>
              <a:rPr lang="es-ES" sz="2400" dirty="0" err="1"/>
              <a:t>none</a:t>
            </a:r>
            <a:r>
              <a:rPr lang="es-ES" sz="2400" dirty="0"/>
              <a:t>.</a:t>
            </a:r>
          </a:p>
          <a:p>
            <a:pPr marL="606425" lvl="1" indent="-342900"/>
            <a:r>
              <a:rPr lang="es-ES" sz="2400" dirty="0" err="1"/>
              <a:t>text-align</a:t>
            </a:r>
            <a:r>
              <a:rPr lang="es-ES" sz="2400" dirty="0"/>
              <a:t>: alineación horizontal del texto: </a:t>
            </a:r>
            <a:r>
              <a:rPr lang="es-ES" sz="2400" dirty="0" err="1"/>
              <a:t>left</a:t>
            </a:r>
            <a:r>
              <a:rPr lang="es-ES" sz="2400" dirty="0"/>
              <a:t>, </a:t>
            </a:r>
            <a:r>
              <a:rPr lang="es-ES" sz="2400" dirty="0" err="1"/>
              <a:t>right</a:t>
            </a:r>
            <a:r>
              <a:rPr lang="es-ES" sz="2400" dirty="0"/>
              <a:t>, center o </a:t>
            </a:r>
            <a:r>
              <a:rPr lang="es-ES" sz="2400" dirty="0" err="1"/>
              <a:t>justify</a:t>
            </a:r>
            <a:r>
              <a:rPr lang="es-ES" sz="2400" dirty="0"/>
              <a:t>.</a:t>
            </a:r>
          </a:p>
          <a:p>
            <a:pPr marL="606425" lvl="1" indent="-342900"/>
            <a:r>
              <a:rPr lang="es-ES" sz="2400" dirty="0" err="1"/>
              <a:t>text-indent</a:t>
            </a:r>
            <a:r>
              <a:rPr lang="es-ES" sz="2400" dirty="0"/>
              <a:t>: sangrado de la primera línea del texto en valor absoluto o porcentual.</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45</a:t>
            </a:fld>
            <a:endParaRPr lang="es-ES" noProof="0" dirty="0"/>
          </a:p>
        </p:txBody>
      </p:sp>
    </p:spTree>
    <p:extLst>
      <p:ext uri="{BB962C8B-B14F-4D97-AF65-F5344CB8AC3E}">
        <p14:creationId xmlns:p14="http://schemas.microsoft.com/office/powerpoint/2010/main" val="853140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Propiedades más importantes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9525">
              <a:buNone/>
            </a:pPr>
            <a:r>
              <a:rPr lang="es-ES" sz="2400" b="1" dirty="0"/>
              <a:t>Propiedades de bloques</a:t>
            </a:r>
          </a:p>
          <a:p>
            <a:pPr marL="606425" lvl="1" indent="-342900"/>
            <a:r>
              <a:rPr lang="es-ES" sz="2200" dirty="0" err="1"/>
              <a:t>margin</a:t>
            </a:r>
            <a:r>
              <a:rPr lang="es-ES" sz="2200" dirty="0"/>
              <a:t>-top, </a:t>
            </a:r>
            <a:r>
              <a:rPr lang="es-ES" sz="2200" dirty="0" err="1"/>
              <a:t>margin-right</a:t>
            </a:r>
            <a:r>
              <a:rPr lang="es-ES" sz="2200" dirty="0"/>
              <a:t>, </a:t>
            </a:r>
            <a:r>
              <a:rPr lang="es-ES" sz="2200" dirty="0" err="1"/>
              <a:t>margin-bottom</a:t>
            </a:r>
            <a:r>
              <a:rPr lang="es-ES" sz="2200" dirty="0"/>
              <a:t>, </a:t>
            </a:r>
            <a:r>
              <a:rPr lang="es-ES" sz="2200" dirty="0" err="1"/>
              <a:t>margin-left</a:t>
            </a:r>
            <a:r>
              <a:rPr lang="es-ES" sz="2200" dirty="0"/>
              <a:t>: distancia mínima entre un bloque y los elementos adyacentes. Valores posibles: tamaño, porcentaje o auto.</a:t>
            </a:r>
          </a:p>
          <a:p>
            <a:pPr marL="606425" lvl="1" indent="-342900"/>
            <a:r>
              <a:rPr lang="es-ES" sz="2200" dirty="0" err="1"/>
              <a:t>padding</a:t>
            </a:r>
            <a:r>
              <a:rPr lang="es-ES" sz="2200" dirty="0"/>
              <a:t>-top, </a:t>
            </a:r>
            <a:r>
              <a:rPr lang="es-ES" sz="2200" dirty="0" err="1"/>
              <a:t>padding-right</a:t>
            </a:r>
            <a:r>
              <a:rPr lang="es-ES" sz="2200" dirty="0"/>
              <a:t>, </a:t>
            </a:r>
            <a:r>
              <a:rPr lang="es-ES" sz="2200" dirty="0" err="1"/>
              <a:t>padding</a:t>
            </a:r>
            <a:r>
              <a:rPr lang="es-ES" sz="2200" dirty="0"/>
              <a:t>-bottom, </a:t>
            </a:r>
            <a:r>
              <a:rPr lang="es-ES" sz="2200" dirty="0" err="1"/>
              <a:t>padding-left</a:t>
            </a:r>
            <a:r>
              <a:rPr lang="es-ES" sz="2200" dirty="0"/>
              <a:t>: relleno de espacio entre el borde y el contenido del bloque. Valores posibles: tamaño en valor absoluto, porcentual o auto.</a:t>
            </a:r>
          </a:p>
          <a:p>
            <a:pPr marL="606425" lvl="1" indent="-342900"/>
            <a:r>
              <a:rPr lang="es-ES" sz="2200" dirty="0" err="1"/>
              <a:t>border</a:t>
            </a:r>
            <a:r>
              <a:rPr lang="es-ES" sz="2200" dirty="0"/>
              <a:t>-top-</a:t>
            </a:r>
            <a:r>
              <a:rPr lang="es-ES" sz="2200" dirty="0" err="1"/>
              <a:t>width</a:t>
            </a:r>
            <a:r>
              <a:rPr lang="es-ES" sz="2200" dirty="0"/>
              <a:t>, </a:t>
            </a:r>
            <a:r>
              <a:rPr lang="es-ES" sz="2200" dirty="0" err="1"/>
              <a:t>border-right-width</a:t>
            </a:r>
            <a:r>
              <a:rPr lang="es-ES" sz="2200" dirty="0"/>
              <a:t>, </a:t>
            </a:r>
            <a:r>
              <a:rPr lang="es-ES" sz="2200" dirty="0" err="1"/>
              <a:t>border</a:t>
            </a:r>
            <a:r>
              <a:rPr lang="es-ES" sz="2200"/>
              <a:t>-bottom-</a:t>
            </a:r>
            <a:r>
              <a:rPr lang="es-ES" sz="2200" dirty="0" err="1"/>
              <a:t>width</a:t>
            </a:r>
            <a:r>
              <a:rPr lang="es-ES" sz="2200" dirty="0"/>
              <a:t>, </a:t>
            </a:r>
            <a:r>
              <a:rPr lang="es-ES" sz="2200" dirty="0" err="1"/>
              <a:t>border-left-width</a:t>
            </a:r>
            <a:r>
              <a:rPr lang="es-ES" sz="2200" dirty="0"/>
              <a:t>: anchura del borde del bloque en valor numérico.</a:t>
            </a:r>
          </a:p>
          <a:p>
            <a:pPr marL="606425" lvl="1" indent="-342900"/>
            <a:r>
              <a:rPr lang="es-ES" sz="2200" dirty="0" err="1"/>
              <a:t>border-style</a:t>
            </a:r>
            <a:r>
              <a:rPr lang="es-ES" sz="2200" dirty="0"/>
              <a:t>: estilo del borde del bloque. </a:t>
            </a:r>
            <a:r>
              <a:rPr lang="es-ES" sz="2200" dirty="0" err="1"/>
              <a:t>none</a:t>
            </a:r>
            <a:r>
              <a:rPr lang="es-ES" sz="2200" dirty="0"/>
              <a:t>, </a:t>
            </a:r>
            <a:r>
              <a:rPr lang="es-ES" sz="2200" dirty="0" err="1"/>
              <a:t>solid</a:t>
            </a:r>
            <a:r>
              <a:rPr lang="es-ES" sz="2200" dirty="0"/>
              <a:t> o 3D.</a:t>
            </a:r>
          </a:p>
          <a:p>
            <a:pPr marL="606425" lvl="1" indent="-342900"/>
            <a:r>
              <a:rPr lang="es-ES" sz="2200" dirty="0" err="1"/>
              <a:t>border</a:t>
            </a:r>
            <a:r>
              <a:rPr lang="es-ES" sz="2200" dirty="0"/>
              <a:t>-color: color del borde del bloque.</a:t>
            </a:r>
          </a:p>
          <a:p>
            <a:pPr marL="606425" lvl="1" indent="-342900"/>
            <a:r>
              <a:rPr lang="es-ES" sz="2200" dirty="0" err="1"/>
              <a:t>width</a:t>
            </a:r>
            <a:r>
              <a:rPr lang="es-ES" sz="2200" dirty="0"/>
              <a:t>, </a:t>
            </a:r>
            <a:r>
              <a:rPr lang="es-ES" sz="2200" dirty="0" err="1"/>
              <a:t>height</a:t>
            </a:r>
            <a:r>
              <a:rPr lang="es-ES" sz="2200" dirty="0"/>
              <a:t>: medidas del bloque. Valores en porcentaje, valores absolutos o auto.</a:t>
            </a:r>
          </a:p>
          <a:p>
            <a:pPr marL="606425" lvl="1" indent="-342900"/>
            <a:r>
              <a:rPr lang="es-ES" sz="2200" dirty="0" err="1"/>
              <a:t>float</a:t>
            </a:r>
            <a:r>
              <a:rPr lang="es-ES" sz="2200" dirty="0"/>
              <a:t>: justificación del contenido de un bloque. Valores: </a:t>
            </a:r>
            <a:r>
              <a:rPr lang="es-ES" sz="2200" dirty="0" err="1"/>
              <a:t>left</a:t>
            </a:r>
            <a:r>
              <a:rPr lang="es-ES" sz="2200" dirty="0"/>
              <a:t>, </a:t>
            </a:r>
            <a:r>
              <a:rPr lang="es-ES" sz="2200" dirty="0" err="1"/>
              <a:t>right</a:t>
            </a:r>
            <a:r>
              <a:rPr lang="es-ES" sz="2200" dirty="0"/>
              <a:t> o </a:t>
            </a:r>
            <a:r>
              <a:rPr lang="es-ES" sz="2200" dirty="0" err="1"/>
              <a:t>none</a:t>
            </a:r>
            <a:r>
              <a:rPr lang="es-ES" sz="2200" dirty="0"/>
              <a:t>.</a:t>
            </a:r>
          </a:p>
          <a:p>
            <a:pPr marL="606425" lvl="1" indent="-342900"/>
            <a:r>
              <a:rPr lang="es-ES" sz="2200" dirty="0" err="1"/>
              <a:t>clear</a:t>
            </a:r>
            <a:r>
              <a:rPr lang="es-ES" sz="2200" dirty="0"/>
              <a:t>: colocación de los otros elementos respecto al actual. Valores posibles: </a:t>
            </a:r>
            <a:r>
              <a:rPr lang="es-ES" sz="2200" dirty="0" err="1"/>
              <a:t>left</a:t>
            </a:r>
            <a:r>
              <a:rPr lang="es-ES" sz="2200" dirty="0"/>
              <a:t>, </a:t>
            </a:r>
            <a:r>
              <a:rPr lang="es-ES" sz="2200" dirty="0" err="1"/>
              <a:t>right</a:t>
            </a:r>
            <a:r>
              <a:rPr lang="es-ES" sz="2200" dirty="0"/>
              <a:t>, </a:t>
            </a:r>
            <a:r>
              <a:rPr lang="es-ES" sz="2200" dirty="0" err="1"/>
              <a:t>both</a:t>
            </a:r>
            <a:r>
              <a:rPr lang="es-ES" sz="2200" dirty="0"/>
              <a:t> o </a:t>
            </a:r>
            <a:r>
              <a:rPr lang="es-ES" sz="2200" dirty="0" err="1"/>
              <a:t>none</a:t>
            </a:r>
            <a:r>
              <a:rPr lang="es-ES" sz="2200" dirty="0"/>
              <a: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46</a:t>
            </a:fld>
            <a:endParaRPr lang="es-ES" noProof="0" dirty="0"/>
          </a:p>
        </p:txBody>
      </p:sp>
    </p:spTree>
    <p:extLst>
      <p:ext uri="{BB962C8B-B14F-4D97-AF65-F5344CB8AC3E}">
        <p14:creationId xmlns:p14="http://schemas.microsoft.com/office/powerpoint/2010/main" val="708482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Propiedades más importantes</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9525">
              <a:buNone/>
            </a:pPr>
            <a:r>
              <a:rPr lang="es-ES" sz="2400" b="1" dirty="0"/>
              <a:t>Otras propiedades</a:t>
            </a:r>
          </a:p>
          <a:p>
            <a:pPr marL="606425" lvl="1" indent="-342900"/>
            <a:r>
              <a:rPr lang="es-ES" sz="2400" dirty="0"/>
              <a:t>color: color del texto.</a:t>
            </a:r>
          </a:p>
          <a:p>
            <a:pPr marL="606425" lvl="1" indent="-342900"/>
            <a:r>
              <a:rPr lang="es-ES" sz="2400" dirty="0" err="1"/>
              <a:t>background</a:t>
            </a:r>
            <a:r>
              <a:rPr lang="es-ES" sz="2400" dirty="0"/>
              <a:t>: color de fondo o imagen de fondo. Valores, un color o una URL del fichero de imagen. </a:t>
            </a:r>
            <a:r>
              <a:rPr lang="es-ES" sz="2400" dirty="0" err="1"/>
              <a:t>background</a:t>
            </a:r>
            <a:r>
              <a:rPr lang="es-ES" sz="2400" dirty="0"/>
              <a:t>: </a:t>
            </a:r>
            <a:r>
              <a:rPr lang="es-ES" sz="2400" dirty="0" err="1"/>
              <a:t>url</a:t>
            </a:r>
            <a:r>
              <a:rPr lang="es-ES" sz="2400" dirty="0"/>
              <a:t>(fondobonito.gif);</a:t>
            </a:r>
          </a:p>
          <a:p>
            <a:pPr marL="606425" lvl="1" indent="-342900"/>
            <a:r>
              <a:rPr lang="es-ES" sz="2400" dirty="0" err="1"/>
              <a:t>display</a:t>
            </a:r>
            <a:r>
              <a:rPr lang="es-ES" sz="2400" dirty="0"/>
              <a:t>: decide el carácter de bloque o no de un elemento. Puede ser: </a:t>
            </a:r>
            <a:r>
              <a:rPr lang="es-ES" sz="2400" dirty="0" err="1"/>
              <a:t>inline</a:t>
            </a:r>
            <a:r>
              <a:rPr lang="es-ES" sz="2400" dirty="0"/>
              <a:t> (como &lt;I&gt; o &lt;B&gt;), block (como &lt;P&gt;, </a:t>
            </a:r>
            <a:r>
              <a:rPr lang="es-ES" sz="2400" dirty="0" err="1"/>
              <a:t>list</a:t>
            </a:r>
            <a:r>
              <a:rPr lang="es-ES" sz="2400" dirty="0"/>
              <a:t> como &lt;LI&gt; o </a:t>
            </a:r>
            <a:r>
              <a:rPr lang="es-ES" sz="2400" dirty="0" err="1"/>
              <a:t>none</a:t>
            </a:r>
            <a:r>
              <a:rPr lang="es-ES" sz="2400" dirty="0"/>
              <a:t>, que inhabilita el elemento).</a:t>
            </a:r>
          </a:p>
          <a:p>
            <a:pPr marL="606425" lvl="1" indent="-342900"/>
            <a:r>
              <a:rPr lang="es-ES" sz="2400" dirty="0" err="1"/>
              <a:t>list-style</a:t>
            </a:r>
            <a:r>
              <a:rPr lang="es-ES" sz="2400" dirty="0"/>
              <a:t>: estilo de marcador de un elemento de una lista (podemos así usar un gráfico como marcador). Valores posibles: disc, </a:t>
            </a:r>
            <a:r>
              <a:rPr lang="es-ES" sz="2400" dirty="0" err="1"/>
              <a:t>circle</a:t>
            </a:r>
            <a:r>
              <a:rPr lang="es-ES" sz="2400" dirty="0"/>
              <a:t>, </a:t>
            </a:r>
            <a:r>
              <a:rPr lang="es-ES" sz="2400" dirty="0" err="1"/>
              <a:t>square</a:t>
            </a:r>
            <a:r>
              <a:rPr lang="es-ES" sz="2400" dirty="0"/>
              <a:t>, decimal, </a:t>
            </a:r>
            <a:r>
              <a:rPr lang="es-ES" sz="2400" dirty="0" err="1"/>
              <a:t>lower-roman</a:t>
            </a:r>
            <a:r>
              <a:rPr lang="es-ES" sz="2400" dirty="0"/>
              <a:t>, </a:t>
            </a:r>
            <a:r>
              <a:rPr lang="es-ES" sz="2400"/>
              <a:t>upper-roman</a:t>
            </a:r>
            <a:r>
              <a:rPr lang="es-ES" sz="2400" dirty="0"/>
              <a:t>, </a:t>
            </a:r>
            <a:r>
              <a:rPr lang="es-ES" sz="2400" dirty="0" err="1"/>
              <a:t>lower-alpha</a:t>
            </a:r>
            <a:r>
              <a:rPr lang="es-ES" sz="2400" dirty="0"/>
              <a:t>, </a:t>
            </a:r>
            <a:r>
              <a:rPr lang="es-ES" sz="2400" dirty="0" err="1"/>
              <a:t>upper-alpha</a:t>
            </a:r>
            <a:r>
              <a:rPr lang="es-ES" sz="2400" dirty="0"/>
              <a:t>, </a:t>
            </a:r>
            <a:r>
              <a:rPr lang="es-ES" sz="2400" dirty="0" err="1"/>
              <a:t>none</a:t>
            </a:r>
            <a:r>
              <a:rPr lang="es-ES" sz="2400" dirty="0"/>
              <a:t> o una URL de una imagen.</a:t>
            </a:r>
          </a:p>
          <a:p>
            <a:pPr marL="606425" lvl="1" indent="-342900"/>
            <a:r>
              <a:rPr lang="es-ES" sz="2400" dirty="0" err="1"/>
              <a:t>white-space</a:t>
            </a:r>
            <a:r>
              <a:rPr lang="es-ES" sz="2400" dirty="0"/>
              <a:t>: indica qué tratamiento deben tener los espacios en blanco, si el habitual o deben ser respetados tal cual, como en el bloque &lt;PRE&gt;. Valores: normal y pre.</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47</a:t>
            </a:fld>
            <a:endParaRPr lang="es-ES" noProof="0" dirty="0"/>
          </a:p>
        </p:txBody>
      </p:sp>
    </p:spTree>
    <p:extLst>
      <p:ext uri="{BB962C8B-B14F-4D97-AF65-F5344CB8AC3E}">
        <p14:creationId xmlns:p14="http://schemas.microsoft.com/office/powerpoint/2010/main" val="3998270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Funcionamiento de los servidores Web </a:t>
            </a:r>
            <a:r>
              <a:rPr lang="es-ES" sz="2000" dirty="0"/>
              <a:t>	</a:t>
            </a:r>
          </a:p>
          <a:p>
            <a:pPr marL="0" indent="0">
              <a:buNone/>
            </a:pPr>
            <a:r>
              <a:rPr lang="es-ES" sz="2000" dirty="0"/>
              <a:t>Un servidor web es un programa que atiende y responde a las diversas peticiones de los navegadores, proporcionándoles los recursos que solicitan mediante el protocolo HTTP o el protocolo HTTPS (la versión segura, cifrada y autenticada de HTTP). Un servidor web básico tiene un esquema de funcionamiento muy sencillo, ejecutando de forma infinita el bucle siguiente:</a:t>
            </a:r>
          </a:p>
          <a:p>
            <a:pPr marL="0" indent="0">
              <a:buNone/>
            </a:pPr>
            <a:r>
              <a:rPr lang="es-ES" sz="2000" dirty="0"/>
              <a:t>1. Espera peticiones en el puerto TCP asignado (el estándar para HTTP es el 80).</a:t>
            </a:r>
          </a:p>
          <a:p>
            <a:pPr marL="0" indent="0">
              <a:buNone/>
            </a:pPr>
            <a:r>
              <a:rPr lang="es-ES" sz="2000" dirty="0"/>
              <a:t>2. Recibe una petición.</a:t>
            </a:r>
          </a:p>
          <a:p>
            <a:pPr marL="0" indent="0">
              <a:buNone/>
            </a:pPr>
            <a:r>
              <a:rPr lang="es-ES" sz="2000" dirty="0"/>
              <a:t>3. Busca el recurso en la cadena de petición.</a:t>
            </a:r>
          </a:p>
          <a:p>
            <a:pPr marL="0" indent="0">
              <a:buNone/>
            </a:pPr>
            <a:r>
              <a:rPr lang="es-ES" sz="2000" dirty="0"/>
              <a:t>4. Envía el recurso por la misma conexión por donde ha recibido la petición.</a:t>
            </a:r>
          </a:p>
          <a:p>
            <a:pPr marL="0" indent="0">
              <a:buNone/>
            </a:pPr>
            <a:r>
              <a:rPr lang="es-ES" sz="2000" dirty="0"/>
              <a:t>5. Vuelve al </a:t>
            </a:r>
            <a:r>
              <a:rPr lang="es-ES" sz="2000"/>
              <a:t>punto 1.</a:t>
            </a:r>
            <a:r>
              <a:rPr lang="es-ES" sz="2000" dirty="0"/>
              <a:t>	</a:t>
            </a:r>
          </a:p>
          <a:p>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48</a:t>
            </a:fld>
            <a:endParaRPr lang="es-ES" noProof="0" dirty="0"/>
          </a:p>
        </p:txBody>
      </p:sp>
    </p:spTree>
    <p:extLst>
      <p:ext uri="{BB962C8B-B14F-4D97-AF65-F5344CB8AC3E}">
        <p14:creationId xmlns:p14="http://schemas.microsoft.com/office/powerpoint/2010/main" val="2431175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dirty="0"/>
              <a:t>Un servidor web que siguiese el esquema anterior cumpliría los requisitos básicos de los servidores HTTP, aunque, eso sí, sólo podría servir ficheros estáticos.</a:t>
            </a:r>
          </a:p>
          <a:p>
            <a:pPr marL="0" indent="0">
              <a:buNone/>
            </a:pPr>
            <a:r>
              <a:rPr lang="es-ES" sz="2000" dirty="0"/>
              <a:t>A partir del esquema anterior se han diseñado y construido todos los programas servidores de HTTP que existen, variando sólo el tipo de peticiones (páginas estáticas, CGI, </a:t>
            </a:r>
            <a:r>
              <a:rPr lang="es-ES" sz="2000" dirty="0" err="1"/>
              <a:t>Servlets</a:t>
            </a:r>
            <a:r>
              <a:rPr lang="es-ES" sz="2000" dirty="0"/>
              <a:t>, etc.) que pueden atender, en función de que sean o no </a:t>
            </a:r>
            <a:r>
              <a:rPr lang="es-ES" sz="2000" dirty="0" err="1"/>
              <a:t>multi-proceso</a:t>
            </a:r>
            <a:r>
              <a:rPr lang="es-ES" sz="2000" dirty="0"/>
              <a:t>, </a:t>
            </a:r>
            <a:r>
              <a:rPr lang="es-ES" sz="2000" dirty="0" err="1"/>
              <a:t>multi-hilados</a:t>
            </a:r>
            <a:r>
              <a:rPr lang="es-ES" sz="2000" dirty="0"/>
              <a:t>, etc. A continuación detallaremos algunas de las características principales de los servidores web, que extienden, obviamente el esquema anterior.</a:t>
            </a:r>
          </a:p>
          <a:p>
            <a:pPr marL="0" indent="0">
              <a:buNone/>
            </a:pPr>
            <a:r>
              <a:rPr lang="es-ES" sz="2400" b="1" dirty="0"/>
              <a:t>Servicio de ficheros estáticos</a:t>
            </a:r>
          </a:p>
          <a:p>
            <a:pPr marL="0" indent="0">
              <a:spcBef>
                <a:spcPts val="0"/>
              </a:spcBef>
              <a:buNone/>
            </a:pPr>
            <a:r>
              <a:rPr lang="es-ES" sz="2000" dirty="0"/>
              <a:t>Todos los servidores web deben incluir, como mínimo, la capacidad para servir los ficheros estáticos que se encuentren en alguna parte concreta del disco. Un requisito imprescindible es la capacidad de especificar qué parte del disco se servirá. No resulta en absoluto recomendable que el servidor nos obligue a usar un directorio concreto, si bien puede tener uno por defecto.</a:t>
            </a:r>
          </a:p>
          <a:p>
            <a:pPr marL="0" indent="0">
              <a:buNone/>
            </a:pPr>
            <a:r>
              <a:rPr lang="es-ES" sz="2000" dirty="0"/>
              <a:t>La mayoría de servidores web permiten, además, añadir otros directorios para servir, especificando en qué punto del “sistema de ficheros” virtual del servidor se ubicarán.</a:t>
            </a:r>
          </a:p>
          <a:p>
            <a:pPr marL="0" indent="0">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49</a:t>
            </a:fld>
            <a:endParaRPr lang="es-ES" noProof="0" dirty="0"/>
          </a:p>
        </p:txBody>
      </p:sp>
    </p:spTree>
    <p:extLst>
      <p:ext uri="{BB962C8B-B14F-4D97-AF65-F5344CB8AC3E}">
        <p14:creationId xmlns:p14="http://schemas.microsoft.com/office/powerpoint/2010/main" val="256457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5</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a:t>Aplicaciones Cliente-Servidor</a:t>
            </a:r>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5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59999" y="1620000"/>
            <a:ext cx="5646517" cy="4500000"/>
          </a:xfrm>
        </p:spPr>
        <p:txBody>
          <a:bodyPr/>
          <a:lstStyle/>
          <a:p>
            <a:pPr marL="0" indent="0">
              <a:buNone/>
            </a:pPr>
            <a:r>
              <a:rPr lang="es-ES" sz="2000" dirty="0"/>
              <a:t>Algunos servidores web permiten, además, especificar directivas de seguridad (para qué direcciones, usuarios, etc., está visible un directorio, etc.), mientras que otros hacen posible especificar qué ficheros se considerarán como índice del directorio.</a:t>
            </a:r>
          </a:p>
          <a:p>
            <a:pPr marL="0" indent="0">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50</a:t>
            </a:fld>
            <a:endParaRPr lang="es-ES" noProof="0" dirty="0"/>
          </a:p>
        </p:txBody>
      </p:sp>
      <p:pic>
        <p:nvPicPr>
          <p:cNvPr id="7" name="Imagen 6">
            <a:extLst>
              <a:ext uri="{FF2B5EF4-FFF2-40B4-BE49-F238E27FC236}">
                <a16:creationId xmlns:a16="http://schemas.microsoft.com/office/drawing/2014/main" id="{999ACEFC-9744-4D02-A639-1F8093DEB77A}"/>
              </a:ext>
            </a:extLst>
          </p:cNvPr>
          <p:cNvPicPr>
            <a:picLocks noChangeAspect="1"/>
          </p:cNvPicPr>
          <p:nvPr/>
        </p:nvPicPr>
        <p:blipFill rotWithShape="1">
          <a:blip r:embed="rId2"/>
          <a:srcRect l="50422" t="33518" r="20665" b="5381"/>
          <a:stretch/>
        </p:blipFill>
        <p:spPr>
          <a:xfrm>
            <a:off x="7077075" y="1440362"/>
            <a:ext cx="4457787" cy="5102936"/>
          </a:xfrm>
          <a:prstGeom prst="rect">
            <a:avLst/>
          </a:prstGeom>
        </p:spPr>
      </p:pic>
    </p:spTree>
    <p:extLst>
      <p:ext uri="{BB962C8B-B14F-4D97-AF65-F5344CB8AC3E}">
        <p14:creationId xmlns:p14="http://schemas.microsoft.com/office/powerpoint/2010/main" val="3708516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Contenido dinámico</a:t>
            </a:r>
          </a:p>
          <a:p>
            <a:pPr marL="0" indent="0">
              <a:spcBef>
                <a:spcPts val="0"/>
              </a:spcBef>
              <a:buNone/>
            </a:pPr>
            <a:r>
              <a:rPr lang="es-ES" sz="2000" dirty="0"/>
              <a:t>Uno de los aspectos más importantes del servidor web escogido es el nivel de soporte que nos ofrece para servir contenido dinámico. Dado que la mayor parte del contenido web que se sirve no proviene de páginas estáticas, sino que se genera dinámicamente, y esta tendencia es claramente alcista, el soporte para contenido dinámico que nos ofrece el servidor web es uno de los puntos más críticos en su elección.	</a:t>
            </a:r>
          </a:p>
          <a:p>
            <a:pPr marL="0" indent="0">
              <a:buNone/>
            </a:pPr>
            <a:r>
              <a:rPr lang="es-ES" sz="2000" dirty="0"/>
              <a:t>La mayoría de servidores web ofrecen soporte para CGI (cabe recordar que los CGI son el método más antiguo y simple de generación de contenido dinámico). Muchos ofrecen soporte para algunos lenguajes de programación (básicamente interpretados) como PHP, JSP, ASP, Pike, etc. Es altamente recomendable que el servidor web que utilicemos proporcione soporte para alguno de estos lenguajes, siendo uno de los más utilizados PHP, sin tener en cuenta JSP, que usualmente requiere un software externo al servidor web para funcionar (como por ejemplo, un contenedor de </a:t>
            </a:r>
            <a:r>
              <a:rPr lang="es-ES" sz="2000" dirty="0" err="1"/>
              <a:t>Servlets</a:t>
            </a:r>
            <a:r>
              <a:rPr lang="es-ES" sz="2000" dirty="0"/>
              <a:t>). La oferta en este campo es muy amplia, pero antes de escoger un lenguaje de programación de servidor tenemos que plantearnos si deseamos un lenguaje muy estandarizado para que nuestra aplicación no dependa de un servidor web o arquitectura concreta o si, por el contrario, la portabilidad no es una prioridad y sí lo es alguna prestación concreta que pueda ofrecernos algún lenguaje de programación concreto.</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51</a:t>
            </a:fld>
            <a:endParaRPr lang="es-ES" noProof="0" dirty="0"/>
          </a:p>
        </p:txBody>
      </p:sp>
    </p:spTree>
    <p:extLst>
      <p:ext uri="{BB962C8B-B14F-4D97-AF65-F5344CB8AC3E}">
        <p14:creationId xmlns:p14="http://schemas.microsoft.com/office/powerpoint/2010/main" val="165981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b="1" dirty="0"/>
              <a:t>Web Servers</a:t>
            </a:r>
          </a:p>
          <a:p>
            <a:pPr marL="0" indent="0">
              <a:spcBef>
                <a:spcPts val="0"/>
              </a:spcBef>
              <a:buNone/>
            </a:pPr>
            <a:r>
              <a:rPr lang="es-ES" dirty="0"/>
              <a:t>Algunos ejemplos de servidores web que podemos configurar para la publicación de nuestros sitios son:</a:t>
            </a:r>
          </a:p>
          <a:p>
            <a:r>
              <a:rPr lang="es-ES" dirty="0" err="1"/>
              <a:t>Nginx</a:t>
            </a:r>
            <a:r>
              <a:rPr lang="es-ES" dirty="0"/>
              <a:t>: es un servidor web/proxy inverso ligero de alto rendimiento y un proxy para protocolos de correo electrónico (IMAP/POP3). Es software libre y de código abierto, licenciado bajo la Licencia BSD simplificada; también existe una versión comercial distribuida bajo el nombre de </a:t>
            </a:r>
            <a:r>
              <a:rPr lang="es-ES" dirty="0" err="1"/>
              <a:t>Nginx</a:t>
            </a:r>
            <a:r>
              <a:rPr lang="es-ES" dirty="0"/>
              <a:t> Plus.​ Es multiplataforma, por lo que corre en sistemas tipo Unix (GNU/Linux, BSD, Solaris, Mac OS X, etc.) y Windows.</a:t>
            </a:r>
          </a:p>
          <a:p>
            <a:r>
              <a:rPr lang="es-ES" dirty="0"/>
              <a:t>Apache: es un servidor web HTTP de código abierto, para plataformas Unix (BSD, GNU/Linux, etc.), Microsoft Windows, Macintosh y otras.</a:t>
            </a:r>
          </a:p>
          <a:p>
            <a:r>
              <a:rPr lang="es-ES" dirty="0"/>
              <a:t>Internet </a:t>
            </a:r>
            <a:r>
              <a:rPr lang="es-ES" dirty="0" err="1"/>
              <a:t>Information</a:t>
            </a:r>
            <a:r>
              <a:rPr lang="es-ES" dirty="0"/>
              <a:t> </a:t>
            </a:r>
            <a:r>
              <a:rPr lang="es-ES" dirty="0" err="1"/>
              <a:t>Services</a:t>
            </a:r>
            <a:r>
              <a:rPr lang="es-ES" dirty="0"/>
              <a:t> (IIS): es un servidor web y un conjunto de servicios para el sistema operativo Microsoft Windows. </a:t>
            </a:r>
          </a:p>
          <a:p>
            <a:r>
              <a:rPr lang="es-ES" dirty="0" err="1"/>
              <a:t>Cherokee</a:t>
            </a:r>
            <a:r>
              <a:rPr lang="es-ES" dirty="0"/>
              <a:t>: es un servidor web multiplataforma.​ Su objetivo es ser rápido y completamente funcional, sin dejar de ser liviano comparado con otros servidores web. Es software libre, disponible bajo la Licencia Pública General de GNU.</a:t>
            </a:r>
          </a:p>
          <a:p>
            <a:r>
              <a:rPr lang="es-ES" dirty="0"/>
              <a:t>Tomcat: es un contenedor web con soporte de </a:t>
            </a:r>
            <a:r>
              <a:rPr lang="es-ES" dirty="0" err="1"/>
              <a:t>servlets</a:t>
            </a:r>
            <a:r>
              <a:rPr lang="es-ES" dirty="0"/>
              <a:t> y </a:t>
            </a:r>
            <a:r>
              <a:rPr lang="es-ES" dirty="0" err="1"/>
              <a:t>JSPs</a:t>
            </a:r>
            <a:r>
              <a:rPr lang="es-ES" dirty="0"/>
              <a:t>. Tomcat no es un servidor de aplicaciones, el motor de </a:t>
            </a:r>
            <a:r>
              <a:rPr lang="es-ES" dirty="0" err="1"/>
              <a:t>servlets</a:t>
            </a:r>
            <a:r>
              <a:rPr lang="es-ES" dirty="0"/>
              <a:t> de Tomcat a menudo se presenta en combinación con el servidor web Apache.</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52</a:t>
            </a:fld>
            <a:endParaRPr lang="es-ES" noProof="0" dirty="0"/>
          </a:p>
        </p:txBody>
      </p:sp>
    </p:spTree>
    <p:extLst>
      <p:ext uri="{BB962C8B-B14F-4D97-AF65-F5344CB8AC3E}">
        <p14:creationId xmlns:p14="http://schemas.microsoft.com/office/powerpoint/2010/main" val="942260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Web Browsers / Exploradores</a:t>
            </a:r>
          </a:p>
          <a:p>
            <a:pPr marL="0" indent="0">
              <a:spcBef>
                <a:spcPts val="0"/>
              </a:spcBef>
              <a:buNone/>
            </a:pPr>
            <a:r>
              <a:rPr lang="es-ES" sz="2000" dirty="0"/>
              <a:t>Un navegador web es un programa que permite ver la información que contiene una página web. El navegador interpreta el código, HTML generalmente, en el que está escrita la página web y lo presenta en pantalla permitiendo al usuario interactuar con su contenido y navegar.</a:t>
            </a:r>
          </a:p>
          <a:p>
            <a:pPr marL="0" indent="0">
              <a:buNone/>
            </a:pPr>
            <a:r>
              <a:rPr lang="es-ES" sz="2000" dirty="0"/>
              <a:t>Es de vital importancia contemplar los distintos navegadores con los que los usuarios van a utilizar nuestras páginas. En teoría, los estándares web publicados por el W3C deberían permitir que las páginas fueran visualizadas exactamente igual en todos los navegadores. La realidad, sin embargo, es distinta: Cada navegador (especialmente, Internet Explorer) implementa diferencias que pueden hacer necesario el uso de técnicas "especiales" para que nuestros portales se muestren de la misma forma en todos los navegadores.</a:t>
            </a:r>
          </a:p>
          <a:p>
            <a:pPr marL="0" indent="0">
              <a:buNone/>
            </a:pPr>
            <a:r>
              <a:rPr lang="es-ES" sz="2000" b="1" dirty="0"/>
              <a:t>Google Chrome</a:t>
            </a:r>
          </a:p>
          <a:p>
            <a:pPr marL="1084263" lvl="4" indent="0">
              <a:spcBef>
                <a:spcPts val="0"/>
              </a:spcBef>
              <a:buNone/>
            </a:pPr>
            <a:r>
              <a:rPr lang="es-ES" sz="2000" dirty="0"/>
              <a:t>Google Chrome es un navegador web de código propietario desarrollado por Google y compilado con base en componentes de código abierto (proyecto </a:t>
            </a:r>
            <a:r>
              <a:rPr lang="es-ES" sz="2000" dirty="0" err="1"/>
              <a:t>Chromium</a:t>
            </a:r>
            <a:r>
              <a:rPr lang="es-ES" sz="2000" dirty="0"/>
              <a:t>). Chrome es actualmente el navegador más utilizado de internet. Está disponible gratuitamente para diversas plataformas (Windows, MacOS, Android, iOS, Linux...). Google Chrome es totalmente </a:t>
            </a:r>
            <a:r>
              <a:rPr lang="es-ES" sz="2000" dirty="0" err="1"/>
              <a:t>complatible</a:t>
            </a:r>
            <a:r>
              <a:rPr lang="es-ES" sz="2000" dirty="0"/>
              <a:t> con los estándares HTML5 y CSS3.</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53</a:t>
            </a:fld>
            <a:endParaRPr lang="es-ES" noProof="0" dirty="0"/>
          </a:p>
        </p:txBody>
      </p:sp>
      <p:pic>
        <p:nvPicPr>
          <p:cNvPr id="1028" name="Picture 4" descr="Google Chrome">
            <a:extLst>
              <a:ext uri="{FF2B5EF4-FFF2-40B4-BE49-F238E27FC236}">
                <a16:creationId xmlns:a16="http://schemas.microsoft.com/office/drawing/2014/main" id="{A212E81D-BB6D-4ED8-BB24-E112C0B5B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00" y="4780875"/>
            <a:ext cx="1001925" cy="100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63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b="1" dirty="0"/>
              <a:t>Safari</a:t>
            </a:r>
          </a:p>
          <a:p>
            <a:pPr marL="1084263" lvl="4" indent="0">
              <a:spcBef>
                <a:spcPts val="0"/>
              </a:spcBef>
              <a:buNone/>
            </a:pPr>
            <a:r>
              <a:rPr lang="es-ES" sz="2000" dirty="0"/>
              <a:t>Safari es un navegador web de código cerrado desarrollado por Apple Inc. Está disponible para Mac OS X, iOS (el sistema usado por el iPhone, el iPod </a:t>
            </a:r>
            <a:r>
              <a:rPr lang="es-ES" sz="2000" dirty="0" err="1"/>
              <a:t>Touch</a:t>
            </a:r>
            <a:r>
              <a:rPr lang="es-ES" sz="2000" dirty="0"/>
              <a:t> y el iPad) y Microsoft Windows. Safari es totalmente </a:t>
            </a:r>
            <a:r>
              <a:rPr lang="es-ES" sz="2000" dirty="0" err="1"/>
              <a:t>complatible</a:t>
            </a:r>
            <a:r>
              <a:rPr lang="es-ES" sz="2000" dirty="0"/>
              <a:t> con los estándares HTML5 y CSS3.</a:t>
            </a:r>
          </a:p>
          <a:p>
            <a:pPr marL="0" indent="0">
              <a:buNone/>
            </a:pPr>
            <a:r>
              <a:rPr lang="es-ES" sz="2000" b="1" dirty="0"/>
              <a:t>Microsoft Internet Explorer</a:t>
            </a:r>
          </a:p>
          <a:p>
            <a:pPr marL="1084263" lvl="4" indent="0">
              <a:spcBef>
                <a:spcPts val="0"/>
              </a:spcBef>
              <a:buNone/>
            </a:pPr>
            <a:r>
              <a:rPr lang="es-ES" sz="2000" dirty="0"/>
              <a:t>Microsoft Internet Explorer, conocido comúnmente como IE, es un navegador web desarrollado por Microsoft para el sistema operativo Microsoft Windows desde 1995. Ha sido el navegador web más utilizado durante años, con un pico máximo de cuota de utilización del 95% entre el 2002 y 2003. Sin embargo, dicha cuota de mercado ha disminuido paulatinamente con los años. Microsoft anunció que a partir de Windows 10 dejará de publicar versiones de este navegador para sustituirlo por Edge.</a:t>
            </a:r>
          </a:p>
          <a:p>
            <a:pPr marL="0" indent="0">
              <a:buNone/>
            </a:pPr>
            <a:r>
              <a:rPr lang="es-ES" sz="2000" b="1" dirty="0"/>
              <a:t>Mozilla Firefox</a:t>
            </a:r>
          </a:p>
          <a:p>
            <a:pPr marL="1084263" lvl="4" indent="0">
              <a:spcBef>
                <a:spcPts val="0"/>
              </a:spcBef>
              <a:buNone/>
            </a:pPr>
            <a:r>
              <a:rPr lang="es-ES" sz="2000" dirty="0"/>
              <a:t>Mozilla Firefox es un navegador web libre y de código abierto descendiente de Mozilla </a:t>
            </a:r>
            <a:r>
              <a:rPr lang="es-ES" sz="2000" dirty="0" err="1"/>
              <a:t>Application</a:t>
            </a:r>
            <a:r>
              <a:rPr lang="es-ES" sz="2000" dirty="0"/>
              <a:t> Suite y desarrollado por la Fundación Mozilla. Firefox puede ser utilizado en varios sistemas operativos (Windows, MacOS, Android, iOS, Linux...). Firefox soporta completamente los estándares HTML5 y CSS3.</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54</a:t>
            </a:fld>
            <a:endParaRPr lang="es-ES" noProof="0" dirty="0"/>
          </a:p>
        </p:txBody>
      </p:sp>
      <p:pic>
        <p:nvPicPr>
          <p:cNvPr id="2052" name="Picture 4" descr="Apple Safari">
            <a:extLst>
              <a:ext uri="{FF2B5EF4-FFF2-40B4-BE49-F238E27FC236}">
                <a16:creationId xmlns:a16="http://schemas.microsoft.com/office/drawing/2014/main" id="{AD9A5B04-09CA-4033-9A63-57F498AA2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00" y="1905000"/>
            <a:ext cx="942975" cy="9429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indows Internet Explorer">
            <a:extLst>
              <a:ext uri="{FF2B5EF4-FFF2-40B4-BE49-F238E27FC236}">
                <a16:creationId xmlns:a16="http://schemas.microsoft.com/office/drawing/2014/main" id="{1AF35D1A-8656-4AE8-89CD-A0B719C8A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00" y="3132975"/>
            <a:ext cx="942975" cy="9429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zilla Firefox">
            <a:extLst>
              <a:ext uri="{FF2B5EF4-FFF2-40B4-BE49-F238E27FC236}">
                <a16:creationId xmlns:a16="http://schemas.microsoft.com/office/drawing/2014/main" id="{B3E8FBAE-9E13-4BC5-B5A4-DD1F38B8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800" y="4904325"/>
            <a:ext cx="942975"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57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Entendimiento de servidores Web, Exploradores, HTTP y FTP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b="1" dirty="0"/>
              <a:t>Microsoft Edge</a:t>
            </a:r>
          </a:p>
          <a:p>
            <a:pPr marL="1084263" lvl="4" indent="0">
              <a:spcBef>
                <a:spcPts val="0"/>
              </a:spcBef>
              <a:buNone/>
            </a:pPr>
            <a:r>
              <a:rPr lang="es-ES" sz="2000" dirty="0"/>
              <a:t>Es el navegador integrado por defecto por Microsoft en su sistema operativo Windows 10, y esta llamado a sustituir a Internet Explorer (producto que MS dejará de desarrollar y soportar a partir de 2019). Todos los equipos del Gobierno Vasco con Windows 10 tienen este navegador integrado. </a:t>
            </a:r>
            <a:r>
              <a:rPr lang="es-ES" sz="2000" dirty="0" err="1"/>
              <a:t>Ademas</a:t>
            </a:r>
            <a:r>
              <a:rPr lang="es-ES" sz="2000" dirty="0"/>
              <a:t> de para Windows, existen versiones de Edge para Android e </a:t>
            </a:r>
            <a:r>
              <a:rPr lang="es-ES" sz="2000" dirty="0" err="1"/>
              <a:t>iOS.Edge</a:t>
            </a:r>
            <a:r>
              <a:rPr lang="es-ES" sz="2000" dirty="0"/>
              <a:t> es compatible con los estándares HTML5 y CSS3.</a:t>
            </a:r>
          </a:p>
          <a:p>
            <a:pPr marL="0" indent="0">
              <a:buNone/>
            </a:pPr>
            <a:r>
              <a:rPr lang="es-ES" sz="2000" b="1" dirty="0"/>
              <a:t>Opera</a:t>
            </a:r>
          </a:p>
          <a:p>
            <a:pPr marL="1084263" lvl="4" indent="0">
              <a:spcBef>
                <a:spcPts val="0"/>
              </a:spcBef>
              <a:buNone/>
            </a:pPr>
            <a:r>
              <a:rPr lang="es-ES" sz="2000" dirty="0"/>
              <a:t>Opera es un navegador web y suite de Internet creado por la empresa noruega Opera Software, capaz de realizar múltiples tareas como navegar por sitios web, gestionar correo electrónico, contactos, fuentes web, charlar vía IRC y funcionar como cliente BitTorrent. Funciona en una gran variedad de sistemas operativos, incluyendo Microsoft Windows, MacOS, Android, iOS, GNU/Linux y FreeBSD. Opera soporta totalmente HTML5 y CSS3.</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55</a:t>
            </a:fld>
            <a:endParaRPr lang="es-ES" noProof="0" dirty="0"/>
          </a:p>
        </p:txBody>
      </p:sp>
      <p:pic>
        <p:nvPicPr>
          <p:cNvPr id="7" name="Imagen 6">
            <a:extLst>
              <a:ext uri="{FF2B5EF4-FFF2-40B4-BE49-F238E27FC236}">
                <a16:creationId xmlns:a16="http://schemas.microsoft.com/office/drawing/2014/main" id="{444129CA-E113-4C93-8097-C461BD020F0B}"/>
              </a:ext>
            </a:extLst>
          </p:cNvPr>
          <p:cNvPicPr>
            <a:picLocks noChangeAspect="1"/>
          </p:cNvPicPr>
          <p:nvPr/>
        </p:nvPicPr>
        <p:blipFill>
          <a:blip r:embed="rId2"/>
          <a:stretch>
            <a:fillRect/>
          </a:stretch>
        </p:blipFill>
        <p:spPr>
          <a:xfrm>
            <a:off x="358800" y="1928925"/>
            <a:ext cx="942975" cy="942975"/>
          </a:xfrm>
          <a:prstGeom prst="rect">
            <a:avLst/>
          </a:prstGeom>
        </p:spPr>
      </p:pic>
      <p:pic>
        <p:nvPicPr>
          <p:cNvPr id="3076" name="Picture 4" descr="Opera">
            <a:extLst>
              <a:ext uri="{FF2B5EF4-FFF2-40B4-BE49-F238E27FC236}">
                <a16:creationId xmlns:a16="http://schemas.microsoft.com/office/drawing/2014/main" id="{0514C448-E1F3-45CD-902A-DF2293A67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00" y="3710100"/>
            <a:ext cx="942975"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92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dirty="0"/>
              <a:t>Front </a:t>
            </a:r>
            <a:r>
              <a:rPr lang="es-ES" sz="2000" dirty="0" err="1"/>
              <a:t>end</a:t>
            </a:r>
            <a:r>
              <a:rPr lang="es-ES" sz="2000" dirty="0"/>
              <a:t> es la parte de un aplicativo al que un usuario puede acceder directamente. Son todas las tecnologías de diseño y desarrollo web que corren en el navegador y que se encargan de la interactividad con los usuarios.</a:t>
            </a:r>
          </a:p>
          <a:p>
            <a:pPr marL="0" indent="0">
              <a:buNone/>
            </a:pPr>
            <a:r>
              <a:rPr lang="es-ES" sz="2400" b="1" dirty="0" err="1"/>
              <a:t>Javascript</a:t>
            </a:r>
            <a:r>
              <a:rPr lang="es-ES" sz="2400" b="1" dirty="0"/>
              <a:t> </a:t>
            </a:r>
            <a:r>
              <a:rPr lang="es-ES" sz="2000" dirty="0"/>
              <a:t>	</a:t>
            </a:r>
          </a:p>
          <a:p>
            <a:pPr marL="0" indent="0">
              <a:spcBef>
                <a:spcPts val="0"/>
              </a:spcBef>
              <a:buNone/>
            </a:pPr>
            <a:r>
              <a:rPr lang="es-ES" sz="2000" dirty="0" err="1"/>
              <a:t>Javascript</a:t>
            </a:r>
            <a:r>
              <a:rPr lang="es-ES" sz="2000" dirty="0"/>
              <a:t> es un lenguaje de programación interpretado (un lenguaje de tipo script). A pesar de que existen intérpretes no dependientes de ningún navegador, es un lenguaje de script que suele encontrarse vinculado a páginas web. </a:t>
            </a:r>
            <a:r>
              <a:rPr lang="es-ES" sz="2000" dirty="0" err="1"/>
              <a:t>Javascript</a:t>
            </a:r>
            <a:r>
              <a:rPr lang="es-ES" sz="2000" dirty="0"/>
              <a:t> y Java son dos lenguajes de programación distintos con filosofías muy diferentes. El único punto en común es la sintaxis, ya que cuando Netscape diseñó </a:t>
            </a:r>
            <a:r>
              <a:rPr lang="es-ES" sz="2000" dirty="0" err="1"/>
              <a:t>Javascript</a:t>
            </a:r>
            <a:r>
              <a:rPr lang="es-ES" sz="2000" dirty="0"/>
              <a:t>, se inspiró en la sintaxis de Java.</a:t>
            </a:r>
          </a:p>
          <a:p>
            <a:pPr marL="0" indent="0">
              <a:buNone/>
            </a:pPr>
            <a:r>
              <a:rPr lang="es-ES" sz="2000" dirty="0"/>
              <a:t>El código </a:t>
            </a:r>
            <a:r>
              <a:rPr lang="es-ES" sz="2000" dirty="0" err="1"/>
              <a:t>Javascript</a:t>
            </a:r>
            <a:r>
              <a:rPr lang="es-ES" sz="2000" dirty="0"/>
              <a:t> se encuentra envuelto por una etiqueta &lt;SCRIPT&gt;. Dicha etiqueta puede aparecer en el punto del documento que deseemos (no es obligatorio que aparezca en la cabecera de éste). Los navegadores que no ofrezcan soporte de </a:t>
            </a:r>
            <a:r>
              <a:rPr lang="es-ES" sz="2000" dirty="0" err="1"/>
              <a:t>Javascript</a:t>
            </a:r>
            <a:r>
              <a:rPr lang="es-ES" sz="2000" dirty="0"/>
              <a:t> ignorarán el contenido de la etiqueta. Podemos, opcionalmente, requerir una versión concreta de </a:t>
            </a:r>
            <a:r>
              <a:rPr lang="es-ES" sz="2000" dirty="0" err="1"/>
              <a:t>Javascript</a:t>
            </a:r>
            <a:r>
              <a:rPr lang="es-ES" sz="2000" dirty="0"/>
              <a:t> si usamos una etiqueta como: </a:t>
            </a:r>
          </a:p>
          <a:p>
            <a:pPr marL="273050" lvl="1" indent="0">
              <a:buNone/>
            </a:pPr>
            <a:r>
              <a:rPr lang="es-ES" sz="1800" dirty="0"/>
              <a:t>&lt;SCRIPT LANGUAGE=“Javascript1.1”&gt;</a:t>
            </a:r>
          </a:p>
          <a:p>
            <a:pPr marL="273050" lvl="1" indent="0">
              <a:buNone/>
            </a:pPr>
            <a:r>
              <a:rPr lang="es-ES" sz="1800" dirty="0"/>
              <a:t>	...</a:t>
            </a:r>
          </a:p>
          <a:p>
            <a:pPr marL="273050" lvl="1" indent="0">
              <a:buNone/>
            </a:pPr>
            <a:r>
              <a:rPr lang="es-ES" sz="1800" dirty="0"/>
              <a:t> &lt;/SCRIPT&gt;</a:t>
            </a:r>
          </a:p>
          <a:p>
            <a:pPr marL="0" indent="0">
              <a:spcBef>
                <a:spcPts val="0"/>
              </a:spcBef>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56</a:t>
            </a:fld>
            <a:endParaRPr lang="es-ES" noProof="0" dirty="0"/>
          </a:p>
        </p:txBody>
      </p:sp>
    </p:spTree>
    <p:extLst>
      <p:ext uri="{BB962C8B-B14F-4D97-AF65-F5344CB8AC3E}">
        <p14:creationId xmlns:p14="http://schemas.microsoft.com/office/powerpoint/2010/main" val="2526717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dirty="0"/>
              <a:t>Una forma conveniente de usar la etiqueta SCRIPT es situarla en el encabezado de la página, ya que así se mejora la legibilidad del código HTML. </a:t>
            </a:r>
          </a:p>
          <a:p>
            <a:pPr marL="0" indent="0">
              <a:buNone/>
            </a:pPr>
            <a:r>
              <a:rPr lang="es-ES" sz="2000" dirty="0"/>
              <a:t>En el interior de la etiqueta SCRIPT tenemos el código </a:t>
            </a:r>
            <a:r>
              <a:rPr lang="es-ES" sz="2000" dirty="0" err="1"/>
              <a:t>Javascript</a:t>
            </a:r>
            <a:r>
              <a:rPr lang="es-ES" sz="2000" dirty="0"/>
              <a:t>. En este caso, una única función, aunque podríamos tener más.</a:t>
            </a:r>
          </a:p>
          <a:p>
            <a:pPr marL="0" indent="0">
              <a:buNone/>
            </a:pPr>
            <a:endParaRPr lang="es-ES" sz="2000" dirty="0"/>
          </a:p>
          <a:p>
            <a:pPr marL="0" indent="0">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57</a:t>
            </a:fld>
            <a:endParaRPr lang="es-ES" noProof="0" dirty="0"/>
          </a:p>
        </p:txBody>
      </p:sp>
      <p:pic>
        <p:nvPicPr>
          <p:cNvPr id="7" name="Imagen 6">
            <a:extLst>
              <a:ext uri="{FF2B5EF4-FFF2-40B4-BE49-F238E27FC236}">
                <a16:creationId xmlns:a16="http://schemas.microsoft.com/office/drawing/2014/main" id="{03CAFD80-0306-4F95-AA96-DE7FD93F1B65}"/>
              </a:ext>
            </a:extLst>
          </p:cNvPr>
          <p:cNvPicPr>
            <a:picLocks noChangeAspect="1"/>
          </p:cNvPicPr>
          <p:nvPr/>
        </p:nvPicPr>
        <p:blipFill rotWithShape="1">
          <a:blip r:embed="rId2"/>
          <a:srcRect l="45985" t="36818" r="26667" b="21084"/>
          <a:stretch/>
        </p:blipFill>
        <p:spPr>
          <a:xfrm>
            <a:off x="358800" y="2939131"/>
            <a:ext cx="3334328" cy="2780146"/>
          </a:xfrm>
          <a:prstGeom prst="rect">
            <a:avLst/>
          </a:prstGeom>
        </p:spPr>
      </p:pic>
      <p:sp>
        <p:nvSpPr>
          <p:cNvPr id="8" name="CuadroTexto 7">
            <a:extLst>
              <a:ext uri="{FF2B5EF4-FFF2-40B4-BE49-F238E27FC236}">
                <a16:creationId xmlns:a16="http://schemas.microsoft.com/office/drawing/2014/main" id="{6D1FCD9B-0AB5-4978-AE18-8F65148EA8BD}"/>
              </a:ext>
            </a:extLst>
          </p:cNvPr>
          <p:cNvSpPr txBox="1"/>
          <p:nvPr/>
        </p:nvSpPr>
        <p:spPr>
          <a:xfrm>
            <a:off x="3874867" y="2939131"/>
            <a:ext cx="7541702" cy="3298339"/>
          </a:xfrm>
          <a:prstGeom prst="rect">
            <a:avLst/>
          </a:prstGeom>
          <a:noFill/>
        </p:spPr>
        <p:txBody>
          <a:bodyPr wrap="square" rtlCol="0">
            <a:spAutoFit/>
          </a:bodyPr>
          <a:lstStyle/>
          <a:p>
            <a:pPr>
              <a:spcBef>
                <a:spcPts val="1000"/>
              </a:spcBef>
            </a:pPr>
            <a:r>
              <a:rPr lang="es-ES" dirty="0">
                <a:solidFill>
                  <a:schemeClr val="bg1"/>
                </a:solidFill>
                <a:latin typeface="+mj-lt"/>
              </a:rPr>
              <a:t>Se define una función llamada Saludo. Como podemos observar, y a diferencia de Java, esta función no pertenece a ningún objeto. </a:t>
            </a:r>
            <a:r>
              <a:rPr lang="es-ES" dirty="0" err="1">
                <a:solidFill>
                  <a:schemeClr val="bg1"/>
                </a:solidFill>
                <a:latin typeface="+mj-lt"/>
              </a:rPr>
              <a:t>Javascript</a:t>
            </a:r>
            <a:r>
              <a:rPr lang="es-ES" dirty="0">
                <a:solidFill>
                  <a:schemeClr val="bg1"/>
                </a:solidFill>
                <a:latin typeface="+mj-lt"/>
              </a:rPr>
              <a:t>, a pesar de ser orientado a objetos, permite la existencia de funciones fuera de los objetos (de forma similar a C++). Veremos que el único código que contiene esta función es una llamada a función, </a:t>
            </a:r>
            <a:r>
              <a:rPr lang="es-ES" dirty="0" err="1">
                <a:solidFill>
                  <a:schemeClr val="bg1"/>
                </a:solidFill>
                <a:latin typeface="+mj-lt"/>
              </a:rPr>
              <a:t>alert</a:t>
            </a:r>
            <a:r>
              <a:rPr lang="es-ES" dirty="0">
                <a:solidFill>
                  <a:schemeClr val="bg1"/>
                </a:solidFill>
                <a:latin typeface="+mj-lt"/>
              </a:rPr>
              <a:t> (un método del objeto </a:t>
            </a:r>
            <a:r>
              <a:rPr lang="es-ES" dirty="0" err="1">
                <a:solidFill>
                  <a:schemeClr val="bg1"/>
                </a:solidFill>
                <a:latin typeface="+mj-lt"/>
              </a:rPr>
              <a:t>window</a:t>
            </a:r>
            <a:r>
              <a:rPr lang="es-ES" dirty="0">
                <a:solidFill>
                  <a:schemeClr val="bg1"/>
                </a:solidFill>
                <a:latin typeface="+mj-lt"/>
              </a:rPr>
              <a:t>).</a:t>
            </a:r>
          </a:p>
          <a:p>
            <a:pPr>
              <a:spcBef>
                <a:spcPts val="1000"/>
              </a:spcBef>
            </a:pPr>
            <a:r>
              <a:rPr lang="es-ES" dirty="0">
                <a:solidFill>
                  <a:schemeClr val="bg1"/>
                </a:solidFill>
                <a:latin typeface="+mj-lt"/>
              </a:rPr>
              <a:t>El código </a:t>
            </a:r>
            <a:r>
              <a:rPr lang="es-ES" dirty="0" err="1">
                <a:solidFill>
                  <a:schemeClr val="bg1"/>
                </a:solidFill>
                <a:latin typeface="+mj-lt"/>
              </a:rPr>
              <a:t>Javascript</a:t>
            </a:r>
            <a:r>
              <a:rPr lang="es-ES" dirty="0">
                <a:solidFill>
                  <a:schemeClr val="bg1"/>
                </a:solidFill>
                <a:latin typeface="+mj-lt"/>
              </a:rPr>
              <a:t> declara un gestor de eventos, concretamente del evento </a:t>
            </a:r>
            <a:r>
              <a:rPr lang="es-ES" dirty="0" err="1">
                <a:solidFill>
                  <a:schemeClr val="bg1"/>
                </a:solidFill>
                <a:latin typeface="+mj-lt"/>
              </a:rPr>
              <a:t>onClick</a:t>
            </a:r>
            <a:r>
              <a:rPr lang="es-ES" dirty="0">
                <a:solidFill>
                  <a:schemeClr val="bg1"/>
                </a:solidFill>
                <a:latin typeface="+mj-lt"/>
              </a:rPr>
              <a:t> para el objeto botón. Un evento es una ocurrencia de algún hecho (en este caso, un </a:t>
            </a:r>
            <a:r>
              <a:rPr lang="es-ES" dirty="0" err="1">
                <a:solidFill>
                  <a:schemeClr val="bg1"/>
                </a:solidFill>
                <a:latin typeface="+mj-lt"/>
              </a:rPr>
              <a:t>click</a:t>
            </a:r>
            <a:r>
              <a:rPr lang="es-ES" dirty="0">
                <a:solidFill>
                  <a:schemeClr val="bg1"/>
                </a:solidFill>
                <a:latin typeface="+mj-lt"/>
              </a:rPr>
              <a:t> del botón por parte del usuario). Al producirse el evento </a:t>
            </a:r>
            <a:r>
              <a:rPr lang="es-ES" dirty="0" err="1">
                <a:solidFill>
                  <a:schemeClr val="bg1"/>
                </a:solidFill>
                <a:latin typeface="+mj-lt"/>
              </a:rPr>
              <a:t>Javascript</a:t>
            </a:r>
            <a:r>
              <a:rPr lang="es-ES" dirty="0">
                <a:solidFill>
                  <a:schemeClr val="bg1"/>
                </a:solidFill>
                <a:latin typeface="+mj-lt"/>
              </a:rPr>
              <a:t> se ejecutará el código que le indicamos en el gestor de eventos </a:t>
            </a:r>
            <a:r>
              <a:rPr lang="es-ES" dirty="0" err="1">
                <a:solidFill>
                  <a:schemeClr val="bg1"/>
                </a:solidFill>
                <a:latin typeface="+mj-lt"/>
              </a:rPr>
              <a:t>onClick</a:t>
            </a:r>
            <a:r>
              <a:rPr lang="es-ES" dirty="0">
                <a:solidFill>
                  <a:schemeClr val="bg1"/>
                </a:solidFill>
                <a:latin typeface="+mj-lt"/>
              </a:rPr>
              <a:t>. Este código es una llamada a una función, Saludo.</a:t>
            </a:r>
          </a:p>
          <a:p>
            <a:endParaRPr lang="es-ES" sz="2000" dirty="0">
              <a:solidFill>
                <a:schemeClr val="bg1"/>
              </a:solidFill>
              <a:latin typeface="+mj-lt"/>
            </a:endParaRPr>
          </a:p>
        </p:txBody>
      </p:sp>
    </p:spTree>
    <p:extLst>
      <p:ext uri="{BB962C8B-B14F-4D97-AF65-F5344CB8AC3E}">
        <p14:creationId xmlns:p14="http://schemas.microsoft.com/office/powerpoint/2010/main" val="2011364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Elementos básicos de </a:t>
            </a:r>
            <a:r>
              <a:rPr lang="es-ES" sz="2400" b="1" dirty="0" err="1"/>
              <a:t>Javascript</a:t>
            </a:r>
            <a:endParaRPr lang="es-ES" sz="2400" b="1" dirty="0"/>
          </a:p>
          <a:p>
            <a:pPr marL="0" indent="0">
              <a:spcBef>
                <a:spcPts val="0"/>
              </a:spcBef>
              <a:buNone/>
            </a:pPr>
            <a:r>
              <a:rPr lang="es-ES" sz="2000" dirty="0"/>
              <a:t>Las sentencias de </a:t>
            </a:r>
            <a:r>
              <a:rPr lang="es-ES" sz="2000" dirty="0" err="1"/>
              <a:t>Javascript</a:t>
            </a:r>
            <a:r>
              <a:rPr lang="es-ES" sz="2000" dirty="0"/>
              <a:t> terminan en ; (igual que en C y Java) y se pueden agrupar por bloques delimitados por { y }. </a:t>
            </a:r>
          </a:p>
          <a:p>
            <a:pPr marL="0" indent="0">
              <a:buNone/>
            </a:pPr>
            <a:r>
              <a:rPr lang="es-ES" sz="2000" dirty="0"/>
              <a:t>Otro punto que conviene tener presente es que los símbolos (nombres de variables, funciones, etc.) son sensibles a cambios de mayúsculas/minúsculas.</a:t>
            </a:r>
          </a:p>
          <a:p>
            <a:pPr marL="0" indent="0">
              <a:buNone/>
            </a:pPr>
            <a:r>
              <a:rPr lang="es-ES" sz="2000" b="1" dirty="0"/>
              <a:t>Comentarios</a:t>
            </a:r>
          </a:p>
          <a:p>
            <a:pPr marL="0" indent="0">
              <a:spcBef>
                <a:spcPts val="0"/>
              </a:spcBef>
              <a:buNone/>
            </a:pPr>
            <a:r>
              <a:rPr lang="es-ES" sz="2000" dirty="0"/>
              <a:t>Para introducir comentarios en el programa disponemos de dos opciones:</a:t>
            </a:r>
          </a:p>
          <a:p>
            <a:pPr marL="547688" lvl="2" indent="0">
              <a:buNone/>
            </a:pPr>
            <a:r>
              <a:rPr lang="es-ES" sz="1600" dirty="0"/>
              <a:t>// Comentario de una sola línea</a:t>
            </a:r>
          </a:p>
          <a:p>
            <a:pPr marL="547688" lvl="2" indent="0">
              <a:buNone/>
            </a:pPr>
            <a:r>
              <a:rPr lang="es-ES" sz="1600" dirty="0"/>
              <a:t>/*</a:t>
            </a:r>
          </a:p>
          <a:p>
            <a:pPr marL="547688" lvl="2" indent="0">
              <a:buNone/>
            </a:pPr>
            <a:r>
              <a:rPr lang="es-ES" sz="1600" dirty="0"/>
              <a:t>Comentario que se extiende</a:t>
            </a:r>
          </a:p>
          <a:p>
            <a:pPr marL="547688" lvl="2" indent="0">
              <a:buNone/>
            </a:pPr>
            <a:r>
              <a:rPr lang="es-ES" sz="1600" dirty="0"/>
              <a:t>varias líneas</a:t>
            </a:r>
          </a:p>
          <a:p>
            <a:pPr marL="547688" lvl="2" indent="0">
              <a:buNone/>
            </a:pPr>
            <a:r>
              <a:rPr lang="es-ES" sz="1600" dirty="0"/>
              <a:t>*/</a:t>
            </a:r>
          </a:p>
          <a:p>
            <a:pPr marL="0" indent="0">
              <a:buNone/>
            </a:pPr>
            <a:r>
              <a:rPr lang="es-ES" sz="2000" dirty="0"/>
              <a:t>Como podemos apreciar, el formato de los comentarios es idéntico al de Java.</a:t>
            </a:r>
          </a:p>
          <a:p>
            <a:pPr marL="0" indent="0">
              <a:buNone/>
            </a:pPr>
            <a:endParaRPr lang="es-ES" sz="2000" dirty="0"/>
          </a:p>
          <a:p>
            <a:pPr marL="0" indent="0">
              <a:buNone/>
            </a:pPr>
            <a:endParaRPr lang="es-ES" sz="2000"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58</a:t>
            </a:fld>
            <a:endParaRPr lang="es-ES" noProof="0" dirty="0"/>
          </a:p>
        </p:txBody>
      </p:sp>
    </p:spTree>
    <p:extLst>
      <p:ext uri="{BB962C8B-B14F-4D97-AF65-F5344CB8AC3E}">
        <p14:creationId xmlns:p14="http://schemas.microsoft.com/office/powerpoint/2010/main" val="16787836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Literales</a:t>
            </a:r>
          </a:p>
          <a:p>
            <a:pPr marL="0" indent="0">
              <a:spcBef>
                <a:spcPts val="0"/>
              </a:spcBef>
              <a:buNone/>
            </a:pPr>
            <a:r>
              <a:rPr lang="es-ES" sz="2400" dirty="0" err="1"/>
              <a:t>Javascript</a:t>
            </a:r>
            <a:r>
              <a:rPr lang="es-ES" sz="2400" dirty="0"/>
              <a:t> sigue el mecanismo de definición de literales de Java y C. Es decir, disponemos de literales de tipo:</a:t>
            </a:r>
          </a:p>
          <a:p>
            <a:pPr lvl="1"/>
            <a:r>
              <a:rPr lang="es-ES" sz="2000" dirty="0"/>
              <a:t>Enteros 123</a:t>
            </a:r>
          </a:p>
          <a:p>
            <a:pPr lvl="1"/>
            <a:r>
              <a:rPr lang="es-ES" sz="2000" dirty="0"/>
              <a:t>Reales 0.034</a:t>
            </a:r>
          </a:p>
          <a:p>
            <a:pPr lvl="1"/>
            <a:r>
              <a:rPr lang="es-ES" sz="2000" dirty="0"/>
              <a:t>Booleanos true, false</a:t>
            </a:r>
          </a:p>
          <a:p>
            <a:pPr lvl="1"/>
            <a:r>
              <a:rPr lang="es-ES" sz="2000" dirty="0"/>
              <a:t>Cadenas “Cadena de texto”</a:t>
            </a:r>
          </a:p>
          <a:p>
            <a:pPr marL="0" indent="0">
              <a:buNone/>
            </a:pPr>
            <a:r>
              <a:rPr lang="es-ES" sz="2400" dirty="0" err="1"/>
              <a:t>Javascript</a:t>
            </a:r>
            <a:r>
              <a:rPr lang="es-ES" sz="2400" dirty="0"/>
              <a:t> también proporciona soporte para vectores:</a:t>
            </a:r>
          </a:p>
          <a:p>
            <a:pPr lvl="1"/>
            <a:r>
              <a:rPr lang="es-ES" sz="2000" dirty="0"/>
              <a:t>estaciones=[“</a:t>
            </a:r>
            <a:r>
              <a:rPr lang="es-ES" sz="2000" dirty="0" err="1"/>
              <a:t>Otoño”,”Invierno”,”Primavera”,”Verano</a:t>
            </a:r>
            <a:r>
              <a:rPr lang="es-ES" sz="2000" dirty="0"/>
              <a: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59</a:t>
            </a:fld>
            <a:endParaRPr lang="es-ES" noProof="0" dirty="0"/>
          </a:p>
        </p:txBody>
      </p:sp>
    </p:spTree>
    <p:extLst>
      <p:ext uri="{BB962C8B-B14F-4D97-AF65-F5344CB8AC3E}">
        <p14:creationId xmlns:p14="http://schemas.microsoft.com/office/powerpoint/2010/main" val="223281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400" dirty="0"/>
              <a:t>Una aplicación cliente/servidor, es un programa que cuenta con un </a:t>
            </a:r>
            <a:r>
              <a:rPr lang="es-ES" sz="2400" dirty="0" err="1"/>
              <a:t>frontend</a:t>
            </a:r>
            <a:r>
              <a:rPr lang="es-ES" sz="2400" dirty="0"/>
              <a:t> que establece una conexión directa a través de una red, con un servidor que aloja el programa o servicio al cual deseamos acceder.</a:t>
            </a:r>
          </a:p>
          <a:p>
            <a:pPr marL="0" indent="0" algn="just">
              <a:buNone/>
            </a:pPr>
            <a:endParaRPr lang="es-GT" sz="24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Aplicaciones Cliente-Servidor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6</a:t>
            </a:fld>
            <a:endParaRPr lang="es-ES" noProof="0" dirty="0"/>
          </a:p>
        </p:txBody>
      </p:sp>
      <p:pic>
        <p:nvPicPr>
          <p:cNvPr id="1028" name="Picture 4" descr="comunicación cliente/servidor">
            <a:extLst>
              <a:ext uri="{FF2B5EF4-FFF2-40B4-BE49-F238E27FC236}">
                <a16:creationId xmlns:a16="http://schemas.microsoft.com/office/drawing/2014/main" id="{8E084974-A84A-4C21-BE4F-7AB90A57C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2701299"/>
            <a:ext cx="44958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183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6116301" cy="4500000"/>
          </a:xfrm>
        </p:spPr>
        <p:txBody>
          <a:bodyPr/>
          <a:lstStyle/>
          <a:p>
            <a:pPr marL="0" indent="0">
              <a:buNone/>
            </a:pPr>
            <a:r>
              <a:rPr lang="es-ES" sz="2400" b="1" dirty="0"/>
              <a:t>Caracteres especiales</a:t>
            </a:r>
          </a:p>
          <a:p>
            <a:pPr marL="0" indent="0">
              <a:spcBef>
                <a:spcPts val="0"/>
              </a:spcBef>
              <a:buNone/>
            </a:pPr>
            <a:r>
              <a:rPr lang="es-ES" sz="2400" dirty="0" err="1"/>
              <a:t>Javascript</a:t>
            </a:r>
            <a:r>
              <a:rPr lang="es-ES" sz="2400" dirty="0"/>
              <a:t>, al igual que Java, utiliza ciertas secuencias de caracteres para permitirnos introducir caracteres especiales en nuestras constantes de cadena.</a:t>
            </a:r>
          </a:p>
          <a:p>
            <a:pPr marL="0" indent="0">
              <a:buNone/>
            </a:pPr>
            <a:r>
              <a:rPr lang="es-ES" sz="2400" dirty="0"/>
              <a:t>Dentro de las cadenas, podemos indicar varios caracteres especiales, con significados especiales. Éstos son los más usados:</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60</a:t>
            </a:fld>
            <a:endParaRPr lang="es-ES" noProof="0" dirty="0"/>
          </a:p>
        </p:txBody>
      </p:sp>
      <p:pic>
        <p:nvPicPr>
          <p:cNvPr id="7" name="Imagen 6">
            <a:extLst>
              <a:ext uri="{FF2B5EF4-FFF2-40B4-BE49-F238E27FC236}">
                <a16:creationId xmlns:a16="http://schemas.microsoft.com/office/drawing/2014/main" id="{31EC3736-36DD-44F8-A40C-63C366D4CFB0}"/>
              </a:ext>
            </a:extLst>
          </p:cNvPr>
          <p:cNvPicPr>
            <a:picLocks noChangeAspect="1"/>
          </p:cNvPicPr>
          <p:nvPr/>
        </p:nvPicPr>
        <p:blipFill rotWithShape="1">
          <a:blip r:embed="rId2"/>
          <a:srcRect l="34128" t="45332" r="31812" b="22608"/>
          <a:stretch/>
        </p:blipFill>
        <p:spPr>
          <a:xfrm>
            <a:off x="6609163" y="1996581"/>
            <a:ext cx="4985237" cy="2541864"/>
          </a:xfrm>
          <a:prstGeom prst="rect">
            <a:avLst/>
          </a:prstGeom>
        </p:spPr>
      </p:pic>
    </p:spTree>
    <p:extLst>
      <p:ext uri="{BB962C8B-B14F-4D97-AF65-F5344CB8AC3E}">
        <p14:creationId xmlns:p14="http://schemas.microsoft.com/office/powerpoint/2010/main" val="4151590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61</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000" dirty="0"/>
              <a:t>Tipos de datos y variables</a:t>
            </a:r>
          </a:p>
          <a:p>
            <a:pPr marL="0" indent="0">
              <a:spcBef>
                <a:spcPts val="0"/>
              </a:spcBef>
              <a:buNone/>
            </a:pPr>
            <a:r>
              <a:rPr lang="es-ES" sz="2000" dirty="0"/>
              <a:t>En </a:t>
            </a:r>
            <a:r>
              <a:rPr lang="es-ES" sz="2000" dirty="0" err="1"/>
              <a:t>Javascript</a:t>
            </a:r>
            <a:r>
              <a:rPr lang="es-ES" sz="2000" dirty="0"/>
              <a:t> los tipos de datos se asignan dinámicamente a medida que asignamos valores a las distintas variables y pueden ser:</a:t>
            </a:r>
          </a:p>
          <a:p>
            <a:pPr lvl="1"/>
            <a:r>
              <a:rPr lang="es-ES" sz="1800" dirty="0"/>
              <a:t>cadenas de caracteres</a:t>
            </a:r>
          </a:p>
          <a:p>
            <a:pPr lvl="1"/>
            <a:r>
              <a:rPr lang="es-ES" sz="1800" dirty="0"/>
              <a:t>enteros</a:t>
            </a:r>
          </a:p>
          <a:p>
            <a:pPr lvl="1"/>
            <a:r>
              <a:rPr lang="es-ES" sz="1800" dirty="0"/>
              <a:t>reales</a:t>
            </a:r>
          </a:p>
          <a:p>
            <a:pPr lvl="1"/>
            <a:r>
              <a:rPr lang="es-ES" sz="1800" dirty="0"/>
              <a:t>booleanos</a:t>
            </a:r>
          </a:p>
          <a:p>
            <a:pPr lvl="1"/>
            <a:r>
              <a:rPr lang="es-ES" sz="1800" dirty="0"/>
              <a:t>vectores</a:t>
            </a:r>
          </a:p>
          <a:p>
            <a:pPr lvl="1"/>
            <a:r>
              <a:rPr lang="es-ES" sz="1800" dirty="0"/>
              <a:t>matrices</a:t>
            </a:r>
          </a:p>
          <a:p>
            <a:pPr lvl="1"/>
            <a:r>
              <a:rPr lang="es-ES" sz="1800" dirty="0"/>
              <a:t>referencias</a:t>
            </a:r>
          </a:p>
          <a:p>
            <a:pPr lvl="1"/>
            <a:r>
              <a:rPr lang="es-ES" sz="1800" dirty="0"/>
              <a:t>objetos</a:t>
            </a:r>
          </a:p>
          <a:p>
            <a:pPr marL="0" indent="0">
              <a:buNone/>
            </a:pPr>
            <a:endParaRPr lang="es-ES" dirty="0"/>
          </a:p>
        </p:txBody>
      </p:sp>
    </p:spTree>
    <p:extLst>
      <p:ext uri="{BB962C8B-B14F-4D97-AF65-F5344CB8AC3E}">
        <p14:creationId xmlns:p14="http://schemas.microsoft.com/office/powerpoint/2010/main" val="3058586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62</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000" b="1" dirty="0"/>
              <a:t>Vectores</a:t>
            </a:r>
          </a:p>
          <a:p>
            <a:pPr marL="0" indent="0">
              <a:spcBef>
                <a:spcPts val="0"/>
              </a:spcBef>
              <a:buNone/>
            </a:pPr>
            <a:r>
              <a:rPr lang="es-ES" sz="2000" dirty="0"/>
              <a:t>Disponemos en </a:t>
            </a:r>
            <a:r>
              <a:rPr lang="es-ES" sz="2000" dirty="0" err="1"/>
              <a:t>Javascript</a:t>
            </a:r>
            <a:r>
              <a:rPr lang="es-ES" sz="2000" dirty="0"/>
              <a:t> de un tipo de datos que nos permite manejar colecciones de datos. Los elementos de estos Array pueden ser distintos.</a:t>
            </a:r>
          </a:p>
          <a:p>
            <a:pPr marL="273050" lvl="1" indent="0">
              <a:buNone/>
            </a:pPr>
            <a:r>
              <a:rPr lang="es-ES" sz="1800" dirty="0"/>
              <a:t> //dimensionamos un vector de 20 elementos</a:t>
            </a:r>
          </a:p>
          <a:p>
            <a:pPr marL="273050" lvl="1" indent="0">
              <a:buNone/>
            </a:pPr>
            <a:r>
              <a:rPr lang="es-ES" sz="1800" dirty="0"/>
              <a:t> vector = new Array(20);</a:t>
            </a:r>
          </a:p>
          <a:p>
            <a:pPr marL="273050" lvl="1" indent="0">
              <a:buNone/>
            </a:pPr>
            <a:r>
              <a:rPr lang="es-ES" sz="1800" dirty="0"/>
              <a:t> //el vector crece para albergar el 30 elemento</a:t>
            </a:r>
          </a:p>
          <a:p>
            <a:pPr marL="273050" lvl="1" indent="0">
              <a:buNone/>
            </a:pPr>
            <a:r>
              <a:rPr lang="es-ES" sz="1800" dirty="0"/>
              <a:t> </a:t>
            </a:r>
            <a:r>
              <a:rPr lang="es-ES" sz="1800" dirty="0" err="1"/>
              <a:t>miEstupendoVector</a:t>
            </a:r>
            <a:r>
              <a:rPr lang="es-ES" sz="1800" dirty="0"/>
              <a:t>[30] = “contenido”;.</a:t>
            </a:r>
          </a:p>
          <a:p>
            <a:pPr marL="273050" lvl="1" indent="0">
              <a:buNone/>
            </a:pPr>
            <a:r>
              <a:rPr lang="es-ES" sz="1800" dirty="0"/>
              <a:t> //dimensionamos un vector</a:t>
            </a:r>
          </a:p>
          <a:p>
            <a:pPr marL="273050" lvl="1" indent="0">
              <a:buNone/>
            </a:pPr>
            <a:r>
              <a:rPr lang="es-ES" sz="1800" dirty="0"/>
              <a:t> capitales = new Array();</a:t>
            </a:r>
          </a:p>
          <a:p>
            <a:pPr marL="273050" lvl="1" indent="0">
              <a:buNone/>
            </a:pPr>
            <a:r>
              <a:rPr lang="es-ES" sz="1800" dirty="0"/>
              <a:t> //podemos usar cadenas como </a:t>
            </a:r>
            <a:r>
              <a:rPr lang="es-ES" sz="1800" dirty="0" err="1"/>
              <a:t>indices</a:t>
            </a:r>
            <a:endParaRPr lang="es-ES" sz="1800" dirty="0"/>
          </a:p>
          <a:p>
            <a:pPr marL="273050" lvl="1" indent="0">
              <a:buNone/>
            </a:pPr>
            <a:r>
              <a:rPr lang="es-ES" sz="1800" dirty="0"/>
              <a:t> capitales[“Francia”]= “París”;</a:t>
            </a:r>
          </a:p>
          <a:p>
            <a:pPr marL="0" indent="0">
              <a:buNone/>
            </a:pPr>
            <a:endParaRPr lang="es-ES" dirty="0"/>
          </a:p>
        </p:txBody>
      </p:sp>
    </p:spTree>
    <p:extLst>
      <p:ext uri="{BB962C8B-B14F-4D97-AF65-F5344CB8AC3E}">
        <p14:creationId xmlns:p14="http://schemas.microsoft.com/office/powerpoint/2010/main" val="2998224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63</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000" b="1" dirty="0"/>
              <a:t>Operadores</a:t>
            </a:r>
          </a:p>
          <a:p>
            <a:pPr marL="0" indent="0">
              <a:spcBef>
                <a:spcPts val="0"/>
              </a:spcBef>
              <a:buNone/>
            </a:pPr>
            <a:r>
              <a:rPr lang="es-ES" sz="2000" dirty="0"/>
              <a:t>Disponemos en </a:t>
            </a:r>
            <a:r>
              <a:rPr lang="es-ES" sz="2000" dirty="0" err="1"/>
              <a:t>Javascript</a:t>
            </a:r>
            <a:r>
              <a:rPr lang="es-ES" sz="2000" dirty="0"/>
              <a:t> de los mismos operadores que en Java y C, siendo su comportamiento el habitual de estos lenguajes:</a:t>
            </a:r>
          </a:p>
          <a:p>
            <a:r>
              <a:rPr lang="es-ES" sz="2000" dirty="0"/>
              <a:t>Operadores aritméticos: disponemos de los habituales operadores aritméticos (+, -, *, /, %, etc.), además de los operadores de incremento (++) y decremento (–).</a:t>
            </a:r>
          </a:p>
          <a:p>
            <a:r>
              <a:rPr lang="es-ES" sz="2000" dirty="0"/>
              <a:t>Operadores de comparación: disponemos de los siguientes:</a:t>
            </a:r>
          </a:p>
          <a:p>
            <a:pPr lvl="1"/>
            <a:r>
              <a:rPr lang="es-ES" sz="1800" dirty="0"/>
              <a:t>Igualdad ==</a:t>
            </a:r>
          </a:p>
          <a:p>
            <a:pPr lvl="1"/>
            <a:r>
              <a:rPr lang="es-ES" sz="2000" dirty="0"/>
              <a:t>Desigualdad !=</a:t>
            </a:r>
          </a:p>
          <a:p>
            <a:pPr lvl="1"/>
            <a:r>
              <a:rPr lang="es-ES" sz="2000" dirty="0"/>
              <a:t>Igualdad estricta ===</a:t>
            </a:r>
          </a:p>
          <a:p>
            <a:pPr lvl="1"/>
            <a:r>
              <a:rPr lang="es-ES" sz="2000" dirty="0"/>
              <a:t>Desigualdad estricta !==</a:t>
            </a:r>
          </a:p>
          <a:p>
            <a:pPr lvl="1"/>
            <a:r>
              <a:rPr lang="es-ES" sz="2000" dirty="0"/>
              <a:t>Menor que &lt;</a:t>
            </a:r>
          </a:p>
          <a:p>
            <a:pPr lvl="1"/>
            <a:r>
              <a:rPr lang="es-ES" sz="2000" dirty="0"/>
              <a:t>Mayor que &gt;</a:t>
            </a:r>
          </a:p>
          <a:p>
            <a:pPr lvl="1"/>
            <a:r>
              <a:rPr lang="es-ES" sz="2000" dirty="0"/>
              <a:t>Menor o igual que &lt;=</a:t>
            </a:r>
          </a:p>
          <a:p>
            <a:pPr lvl="1"/>
            <a:r>
              <a:rPr lang="es-ES" sz="2000" dirty="0"/>
              <a:t>Mayor o igual que &gt;=</a:t>
            </a:r>
          </a:p>
        </p:txBody>
      </p:sp>
    </p:spTree>
    <p:extLst>
      <p:ext uri="{BB962C8B-B14F-4D97-AF65-F5344CB8AC3E}">
        <p14:creationId xmlns:p14="http://schemas.microsoft.com/office/powerpoint/2010/main" val="1824482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64</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r>
              <a:rPr lang="es-ES" sz="2400" dirty="0"/>
              <a:t>Operadores lógicos: </a:t>
            </a:r>
            <a:r>
              <a:rPr lang="es-ES" sz="2400" dirty="0" err="1"/>
              <a:t>Javascript</a:t>
            </a:r>
            <a:r>
              <a:rPr lang="es-ES" sz="2400" dirty="0"/>
              <a:t> proporciona los siguientes operadores lógicos:</a:t>
            </a:r>
          </a:p>
          <a:p>
            <a:pPr lvl="1"/>
            <a:r>
              <a:rPr lang="es-ES" sz="2000" dirty="0"/>
              <a:t>Negación !</a:t>
            </a:r>
          </a:p>
          <a:p>
            <a:pPr lvl="1"/>
            <a:r>
              <a:rPr lang="es-ES" sz="2000" dirty="0"/>
              <a:t>Y &amp;&amp;</a:t>
            </a:r>
          </a:p>
          <a:p>
            <a:pPr lvl="1"/>
            <a:r>
              <a:rPr lang="es-ES" sz="2000" dirty="0" err="1"/>
              <a:t>Ó</a:t>
            </a:r>
            <a:r>
              <a:rPr lang="es-ES" sz="2000" dirty="0"/>
              <a:t> ||</a:t>
            </a:r>
          </a:p>
          <a:p>
            <a:r>
              <a:rPr lang="es-ES" sz="2400" dirty="0"/>
              <a:t>Operadores de objeto: además, para la manipulación de objetos disponemos de:</a:t>
            </a:r>
          </a:p>
          <a:p>
            <a:pPr lvl="1"/>
            <a:r>
              <a:rPr lang="es-ES" sz="2000" dirty="0"/>
              <a:t>Crear un objeto new</a:t>
            </a:r>
          </a:p>
          <a:p>
            <a:pPr lvl="1"/>
            <a:r>
              <a:rPr lang="es-ES" sz="2000" dirty="0"/>
              <a:t>Borrar un objeto </a:t>
            </a:r>
            <a:r>
              <a:rPr lang="es-ES" sz="2000" dirty="0" err="1"/>
              <a:t>delete</a:t>
            </a:r>
            <a:endParaRPr lang="es-ES" sz="2000" dirty="0"/>
          </a:p>
          <a:p>
            <a:pPr lvl="1"/>
            <a:r>
              <a:rPr lang="es-ES" sz="2000" dirty="0"/>
              <a:t>Referencia al objeto actual </a:t>
            </a:r>
            <a:r>
              <a:rPr lang="es-ES" sz="2000" dirty="0" err="1"/>
              <a:t>this</a:t>
            </a:r>
            <a:endParaRPr lang="es-ES" sz="2000" dirty="0"/>
          </a:p>
        </p:txBody>
      </p:sp>
    </p:spTree>
    <p:extLst>
      <p:ext uri="{BB962C8B-B14F-4D97-AF65-F5344CB8AC3E}">
        <p14:creationId xmlns:p14="http://schemas.microsoft.com/office/powerpoint/2010/main" val="4182227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65</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000" b="1" dirty="0"/>
              <a:t>Estructuras de control</a:t>
            </a:r>
          </a:p>
          <a:p>
            <a:pPr marL="0" indent="0">
              <a:spcBef>
                <a:spcPts val="0"/>
              </a:spcBef>
              <a:buNone/>
            </a:pPr>
            <a:r>
              <a:rPr lang="es-ES" b="1" dirty="0"/>
              <a:t>Bifurcaciones condicionales</a:t>
            </a:r>
          </a:p>
          <a:p>
            <a:pPr marL="0" indent="0">
              <a:spcBef>
                <a:spcPts val="0"/>
              </a:spcBef>
              <a:buNone/>
            </a:pPr>
            <a:r>
              <a:rPr lang="es-ES" dirty="0" err="1"/>
              <a:t>Javascript</a:t>
            </a:r>
            <a:r>
              <a:rPr lang="es-ES" dirty="0"/>
              <a:t> proporciona las dos estructuras de control más conocidas: </a:t>
            </a:r>
            <a:r>
              <a:rPr lang="es-ES" dirty="0" err="1"/>
              <a:t>if-else</a:t>
            </a:r>
            <a:r>
              <a:rPr lang="es-ES" dirty="0"/>
              <a:t> y </a:t>
            </a:r>
            <a:r>
              <a:rPr lang="es-ES" dirty="0" err="1"/>
              <a:t>switch</a:t>
            </a:r>
            <a:r>
              <a:rPr lang="es-ES" dirty="0"/>
              <a:t>.</a:t>
            </a:r>
          </a:p>
          <a:p>
            <a:pPr marL="0" indent="0">
              <a:buNone/>
            </a:pPr>
            <a:r>
              <a:rPr lang="es-ES" b="1" dirty="0"/>
              <a:t>Bucles</a:t>
            </a:r>
          </a:p>
          <a:p>
            <a:pPr marL="0" indent="0">
              <a:spcBef>
                <a:spcPts val="0"/>
              </a:spcBef>
              <a:buNone/>
            </a:pPr>
            <a:r>
              <a:rPr lang="es-ES" dirty="0"/>
              <a:t>Dispondremos de tres bucles, el </a:t>
            </a:r>
            <a:r>
              <a:rPr lang="es-ES" dirty="0" err="1"/>
              <a:t>while</a:t>
            </a:r>
            <a:r>
              <a:rPr lang="es-ES" dirty="0"/>
              <a:t> y do, </a:t>
            </a:r>
            <a:r>
              <a:rPr lang="es-ES" dirty="0" err="1"/>
              <a:t>while</a:t>
            </a:r>
            <a:r>
              <a:rPr lang="es-ES" dirty="0"/>
              <a:t> y el bucle </a:t>
            </a:r>
            <a:r>
              <a:rPr lang="es-ES" dirty="0" err="1"/>
              <a:t>for</a:t>
            </a:r>
            <a:r>
              <a:rPr lang="es-ES" dirty="0"/>
              <a:t>.</a:t>
            </a:r>
          </a:p>
          <a:p>
            <a:pPr marL="0" indent="0">
              <a:buNone/>
            </a:pPr>
            <a:r>
              <a:rPr lang="es-ES" b="1" dirty="0"/>
              <a:t>Estructuras de manejo de objetos</a:t>
            </a:r>
          </a:p>
          <a:p>
            <a:pPr marL="0" indent="0">
              <a:spcBef>
                <a:spcPts val="0"/>
              </a:spcBef>
              <a:buNone/>
            </a:pPr>
            <a:r>
              <a:rPr lang="es-ES" dirty="0"/>
              <a:t>Disponemos de dos estructuras muy peculiares para manejo de objetos. Por un lado, tenemos el bucle </a:t>
            </a:r>
            <a:r>
              <a:rPr lang="es-ES" dirty="0" err="1"/>
              <a:t>for</a:t>
            </a:r>
            <a:r>
              <a:rPr lang="es-ES" dirty="0"/>
              <a:t>..in que permite recorridos por las propiedades de un objeto (generalmente en vectores):</a:t>
            </a:r>
          </a:p>
          <a:p>
            <a:pPr marL="547688" lvl="2" indent="0">
              <a:buNone/>
            </a:pPr>
            <a:r>
              <a:rPr lang="es-ES" dirty="0" err="1"/>
              <a:t>for</a:t>
            </a:r>
            <a:r>
              <a:rPr lang="es-ES" dirty="0"/>
              <a:t> (&lt;variable&gt; in &lt;objeto)</a:t>
            </a:r>
          </a:p>
          <a:p>
            <a:pPr marL="547688" lvl="2" indent="0">
              <a:buNone/>
            </a:pPr>
            <a:r>
              <a:rPr lang="es-ES" dirty="0"/>
              <a:t> &lt;</a:t>
            </a:r>
            <a:r>
              <a:rPr lang="es-ES" dirty="0" err="1"/>
              <a:t>codigo</a:t>
            </a:r>
            <a:r>
              <a:rPr lang="es-ES" dirty="0"/>
              <a:t>&gt;</a:t>
            </a:r>
          </a:p>
          <a:p>
            <a:pPr marL="0" indent="0">
              <a:buNone/>
            </a:pPr>
            <a:r>
              <a:rPr lang="es-ES" dirty="0"/>
              <a:t>Por otro lado tenemos </a:t>
            </a:r>
            <a:r>
              <a:rPr lang="es-ES" dirty="0" err="1"/>
              <a:t>with</a:t>
            </a:r>
            <a:r>
              <a:rPr lang="es-ES" dirty="0"/>
              <a:t>, que proporcionará una mayor comodidad cuando tengamos que tratar con múltiples propiedades de un mismo objeto. Podemos escribir:</a:t>
            </a:r>
          </a:p>
          <a:p>
            <a:pPr marL="547688" lvl="2" indent="0">
              <a:buNone/>
            </a:pPr>
            <a:r>
              <a:rPr lang="es-ES" dirty="0" err="1"/>
              <a:t>with</a:t>
            </a:r>
            <a:r>
              <a:rPr lang="es-ES" dirty="0"/>
              <a:t> (objeto)</a:t>
            </a:r>
          </a:p>
          <a:p>
            <a:pPr marL="547688" lvl="2" indent="0">
              <a:buNone/>
            </a:pPr>
            <a:r>
              <a:rPr lang="es-ES" dirty="0"/>
              <a:t>{</a:t>
            </a:r>
          </a:p>
          <a:p>
            <a:pPr marL="547688" lvl="2" indent="0">
              <a:buNone/>
            </a:pPr>
            <a:r>
              <a:rPr lang="es-ES" dirty="0"/>
              <a:t> propiedad1 = ...</a:t>
            </a:r>
          </a:p>
          <a:p>
            <a:pPr marL="547688" lvl="2" indent="0">
              <a:buNone/>
            </a:pPr>
            <a:r>
              <a:rPr lang="es-ES" dirty="0"/>
              <a:t> propiedad2 = ...</a:t>
            </a:r>
          </a:p>
          <a:p>
            <a:pPr marL="547688" lvl="2" indent="0">
              <a:buNone/>
            </a:pPr>
            <a:r>
              <a:rPr lang="es-ES" dirty="0"/>
              <a:t>}</a:t>
            </a:r>
          </a:p>
          <a:p>
            <a:pPr marL="0" indent="0">
              <a:buNone/>
            </a:pPr>
            <a:endParaRPr lang="es-ES" sz="2000" dirty="0"/>
          </a:p>
        </p:txBody>
      </p:sp>
    </p:spTree>
    <p:extLst>
      <p:ext uri="{BB962C8B-B14F-4D97-AF65-F5344CB8AC3E}">
        <p14:creationId xmlns:p14="http://schemas.microsoft.com/office/powerpoint/2010/main" val="3162177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66</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000" b="1" dirty="0"/>
              <a:t>Funciones</a:t>
            </a:r>
          </a:p>
          <a:p>
            <a:pPr marL="0" indent="0">
              <a:spcBef>
                <a:spcPts val="0"/>
              </a:spcBef>
              <a:buNone/>
            </a:pPr>
            <a:r>
              <a:rPr lang="es-ES" sz="2000" dirty="0" err="1"/>
              <a:t>Javascript</a:t>
            </a:r>
            <a:r>
              <a:rPr lang="es-ES" sz="2000" dirty="0"/>
              <a:t> proporciona las construcciones necesarias para definir funciones. La sintaxis es la siguiente:</a:t>
            </a:r>
          </a:p>
          <a:p>
            <a:pPr marL="547688" lvl="2" indent="0">
              <a:buNone/>
            </a:pPr>
            <a:r>
              <a:rPr lang="es-ES" sz="1600" dirty="0" err="1"/>
              <a:t>function</a:t>
            </a:r>
            <a:r>
              <a:rPr lang="es-ES" sz="1600" dirty="0"/>
              <a:t> nombre(argumento1, argumento2,..., argumento n)</a:t>
            </a:r>
          </a:p>
          <a:p>
            <a:pPr marL="547688" lvl="2" indent="0">
              <a:buNone/>
            </a:pPr>
            <a:r>
              <a:rPr lang="es-ES" sz="1600" dirty="0"/>
              <a:t>{</a:t>
            </a:r>
          </a:p>
          <a:p>
            <a:pPr marL="547688" lvl="2" indent="0">
              <a:buNone/>
            </a:pPr>
            <a:r>
              <a:rPr lang="es-ES" sz="1600" dirty="0"/>
              <a:t> código</a:t>
            </a:r>
          </a:p>
          <a:p>
            <a:pPr marL="547688" lvl="2" indent="0">
              <a:buNone/>
            </a:pPr>
            <a:r>
              <a:rPr lang="es-ES" sz="1600" dirty="0"/>
              <a:t>}</a:t>
            </a:r>
          </a:p>
          <a:p>
            <a:pPr marL="0" indent="0">
              <a:buNone/>
            </a:pPr>
            <a:r>
              <a:rPr lang="es-ES" sz="2000" dirty="0"/>
              <a:t>Los parámetros se pasan por valor.</a:t>
            </a:r>
          </a:p>
          <a:p>
            <a:pPr marL="0" indent="0">
              <a:buNone/>
            </a:pPr>
            <a:r>
              <a:rPr lang="es-ES" sz="2000" b="1" dirty="0"/>
              <a:t>Objetos</a:t>
            </a:r>
          </a:p>
          <a:p>
            <a:pPr marL="0" indent="0">
              <a:spcBef>
                <a:spcPts val="0"/>
              </a:spcBef>
              <a:buNone/>
            </a:pPr>
            <a:r>
              <a:rPr lang="es-ES" sz="2000" dirty="0"/>
              <a:t>Un objeto en </a:t>
            </a:r>
            <a:r>
              <a:rPr lang="es-ES" sz="2000" dirty="0" err="1"/>
              <a:t>Javascript</a:t>
            </a:r>
            <a:r>
              <a:rPr lang="es-ES" sz="2000" dirty="0"/>
              <a:t> es una estructura de datos que contiene tanto variables (propiedades del objeto), como funciones que manipulan el objeto (métodos). El modelo de programación orientada a objetos de </a:t>
            </a:r>
            <a:r>
              <a:rPr lang="es-ES" sz="2000" dirty="0" err="1"/>
              <a:t>Javascript</a:t>
            </a:r>
            <a:r>
              <a:rPr lang="es-ES" sz="2000" dirty="0"/>
              <a:t> es mucho más simple que el de Java o C++. En </a:t>
            </a:r>
            <a:r>
              <a:rPr lang="es-ES" sz="2000" dirty="0" err="1"/>
              <a:t>Javascript</a:t>
            </a:r>
            <a:r>
              <a:rPr lang="es-ES" sz="2000" dirty="0"/>
              <a:t> no se distingue entre objetos e instancias de objetos. El mecanismo para acceder a las propiedades o a los métodos de un objeto es el siguiente:</a:t>
            </a:r>
          </a:p>
          <a:p>
            <a:pPr marL="547688" lvl="2" indent="0">
              <a:buNone/>
            </a:pPr>
            <a:r>
              <a:rPr lang="es-ES" sz="1600" dirty="0" err="1"/>
              <a:t>objeto.propiedad</a:t>
            </a:r>
            <a:endParaRPr lang="es-ES" sz="1600" dirty="0"/>
          </a:p>
          <a:p>
            <a:pPr marL="547688" lvl="2" indent="0">
              <a:buNone/>
            </a:pPr>
            <a:r>
              <a:rPr lang="es-ES" sz="1600" dirty="0"/>
              <a:t>valor=</a:t>
            </a:r>
            <a:r>
              <a:rPr lang="es-ES" sz="1600" dirty="0" err="1"/>
              <a:t>objeto.metodo</a:t>
            </a:r>
            <a:r>
              <a:rPr lang="es-ES" sz="1600" dirty="0"/>
              <a:t>(parametro1, parametro2, ...)</a:t>
            </a:r>
          </a:p>
          <a:p>
            <a:pPr marL="0" indent="0">
              <a:buNone/>
            </a:pPr>
            <a:endParaRPr lang="es-ES" sz="2000" dirty="0"/>
          </a:p>
        </p:txBody>
      </p:sp>
    </p:spTree>
    <p:extLst>
      <p:ext uri="{BB962C8B-B14F-4D97-AF65-F5344CB8AC3E}">
        <p14:creationId xmlns:p14="http://schemas.microsoft.com/office/powerpoint/2010/main" val="2671683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67</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000" dirty="0"/>
              <a:t>Definición de objetos en </a:t>
            </a:r>
            <a:r>
              <a:rPr lang="es-ES" sz="2000" dirty="0" err="1"/>
              <a:t>Javascript</a:t>
            </a:r>
            <a:endParaRPr lang="es-ES" sz="2000" dirty="0"/>
          </a:p>
          <a:p>
            <a:pPr marL="0" indent="0">
              <a:buNone/>
            </a:pPr>
            <a:r>
              <a:rPr lang="es-ES" sz="2000" dirty="0"/>
              <a:t>Para definir un objeto en </a:t>
            </a:r>
            <a:r>
              <a:rPr lang="es-ES" sz="2000" dirty="0" err="1"/>
              <a:t>Javascript</a:t>
            </a:r>
            <a:r>
              <a:rPr lang="es-ES" sz="2000" dirty="0"/>
              <a:t> debemos, en primer lugar, definir una función especial, cuya finalidad consiste en construir el objeto. A dicha función, llamada constructor, debemos asignarle el mismo nombre que al objeto.</a:t>
            </a:r>
          </a:p>
          <a:p>
            <a:pPr marL="547688" lvl="2" indent="0">
              <a:buNone/>
            </a:pPr>
            <a:r>
              <a:rPr lang="es-ES" sz="1600" dirty="0" err="1"/>
              <a:t>function</a:t>
            </a:r>
            <a:r>
              <a:rPr lang="es-ES" sz="1600" dirty="0"/>
              <a:t> </a:t>
            </a:r>
            <a:r>
              <a:rPr lang="es-ES" sz="1600" dirty="0" err="1"/>
              <a:t>MiObjeto</a:t>
            </a:r>
            <a:r>
              <a:rPr lang="es-ES" sz="1600" dirty="0"/>
              <a:t>(atr1, atr2)</a:t>
            </a:r>
          </a:p>
          <a:p>
            <a:pPr marL="547688" lvl="2" indent="0">
              <a:buNone/>
            </a:pPr>
            <a:r>
              <a:rPr lang="es-ES" sz="1600" dirty="0"/>
              <a:t>{</a:t>
            </a:r>
          </a:p>
          <a:p>
            <a:pPr marL="547688" lvl="2" indent="0">
              <a:buNone/>
            </a:pPr>
            <a:r>
              <a:rPr lang="es-ES" sz="1600" dirty="0"/>
              <a:t> this.atr1=atr1;</a:t>
            </a:r>
          </a:p>
          <a:p>
            <a:pPr marL="547688" lvl="2" indent="0">
              <a:buNone/>
            </a:pPr>
            <a:r>
              <a:rPr lang="es-ES" sz="1600" dirty="0"/>
              <a:t> this.atr2=atr2;</a:t>
            </a:r>
          </a:p>
          <a:p>
            <a:pPr marL="547688" lvl="2" indent="0">
              <a:buNone/>
            </a:pPr>
            <a:r>
              <a:rPr lang="es-ES" sz="1600" dirty="0"/>
              <a:t>}</a:t>
            </a:r>
          </a:p>
          <a:p>
            <a:pPr marL="0" indent="0">
              <a:buNone/>
            </a:pPr>
            <a:r>
              <a:rPr lang="es-ES" sz="2000" dirty="0"/>
              <a:t>A partir de este momento podemos crear objetos de tipo </a:t>
            </a:r>
            <a:r>
              <a:rPr lang="es-ES" sz="2000" dirty="0" err="1"/>
              <a:t>MiObjeto</a:t>
            </a:r>
            <a:r>
              <a:rPr lang="es-ES" sz="2000" dirty="0"/>
              <a:t>.</a:t>
            </a:r>
          </a:p>
          <a:p>
            <a:pPr marL="547688" lvl="2" indent="0">
              <a:buNone/>
            </a:pPr>
            <a:r>
              <a:rPr lang="es-ES" sz="1600" dirty="0"/>
              <a:t>objeto=new </a:t>
            </a:r>
            <a:r>
              <a:rPr lang="es-ES" sz="1600" dirty="0" err="1"/>
              <a:t>MiObjeto</a:t>
            </a:r>
            <a:r>
              <a:rPr lang="es-ES" sz="1600" dirty="0"/>
              <a:t>(....)</a:t>
            </a:r>
          </a:p>
          <a:p>
            <a:pPr marL="547688" lvl="2" indent="0">
              <a:buNone/>
            </a:pPr>
            <a:r>
              <a:rPr lang="es-ES" sz="1600" dirty="0"/>
              <a:t>objeto.atr1=a;.</a:t>
            </a:r>
          </a:p>
          <a:p>
            <a:pPr marL="0" indent="0">
              <a:buNone/>
            </a:pPr>
            <a:endParaRPr lang="es-ES" sz="2000" dirty="0"/>
          </a:p>
        </p:txBody>
      </p:sp>
    </p:spTree>
    <p:extLst>
      <p:ext uri="{BB962C8B-B14F-4D97-AF65-F5344CB8AC3E}">
        <p14:creationId xmlns:p14="http://schemas.microsoft.com/office/powerpoint/2010/main" val="3626932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68</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400" dirty="0"/>
              <a:t>Para añadir métodos a un objeto, debemos definir primero dichos métodos como una función normal:</a:t>
            </a:r>
          </a:p>
          <a:p>
            <a:pPr marL="547688" lvl="2" indent="0">
              <a:buNone/>
            </a:pPr>
            <a:r>
              <a:rPr lang="es-ES" sz="1800" dirty="0" err="1"/>
              <a:t>function</a:t>
            </a:r>
            <a:r>
              <a:rPr lang="es-ES" sz="1800" dirty="0"/>
              <a:t> Metodo1(atr1, atr2)</a:t>
            </a:r>
          </a:p>
          <a:p>
            <a:pPr marL="547688" lvl="2" indent="0">
              <a:buNone/>
            </a:pPr>
            <a:r>
              <a:rPr lang="es-ES" sz="1800" dirty="0"/>
              <a:t>{</a:t>
            </a:r>
          </a:p>
          <a:p>
            <a:pPr marL="547688" lvl="2" indent="0">
              <a:buNone/>
            </a:pPr>
            <a:r>
              <a:rPr lang="es-ES" sz="1800" dirty="0"/>
              <a:t> //</a:t>
            </a:r>
            <a:r>
              <a:rPr lang="es-ES" sz="1800" dirty="0" err="1"/>
              <a:t>codigo</a:t>
            </a:r>
            <a:endParaRPr lang="es-ES" sz="1800" dirty="0"/>
          </a:p>
          <a:p>
            <a:pPr marL="547688" lvl="2" indent="0">
              <a:buNone/>
            </a:pPr>
            <a:r>
              <a:rPr lang="es-ES" sz="1800" dirty="0"/>
              <a:t> // en </a:t>
            </a:r>
            <a:r>
              <a:rPr lang="es-ES" sz="1800" dirty="0" err="1"/>
              <a:t>this</a:t>
            </a:r>
            <a:r>
              <a:rPr lang="es-ES" sz="1800" dirty="0"/>
              <a:t> tenemos el objeto</a:t>
            </a:r>
          </a:p>
          <a:p>
            <a:pPr marL="547688" lvl="2" indent="0">
              <a:buNone/>
            </a:pPr>
            <a:r>
              <a:rPr lang="es-ES" sz="1800" dirty="0"/>
              <a:t>}</a:t>
            </a:r>
          </a:p>
          <a:p>
            <a:pPr marL="0" indent="0">
              <a:buNone/>
            </a:pPr>
            <a:r>
              <a:rPr lang="es-ES" sz="2400" dirty="0"/>
              <a:t>Para asignar este método a un método del objeto escribiremos:</a:t>
            </a:r>
          </a:p>
          <a:p>
            <a:pPr marL="547688" lvl="2" indent="0">
              <a:buNone/>
            </a:pPr>
            <a:r>
              <a:rPr lang="es-ES" sz="1800" dirty="0"/>
              <a:t>objeto.metodo1=Metodo1;</a:t>
            </a:r>
          </a:p>
          <a:p>
            <a:pPr marL="0" indent="0">
              <a:buNone/>
            </a:pPr>
            <a:r>
              <a:rPr lang="es-ES" sz="2400" dirty="0"/>
              <a:t>A partir de ese momento podemos realizar:</a:t>
            </a:r>
          </a:p>
          <a:p>
            <a:pPr marL="547688" lvl="2" indent="0">
              <a:buNone/>
            </a:pPr>
            <a:r>
              <a:rPr lang="es-ES" sz="1800" dirty="0"/>
              <a:t>objeto.metodo1(....);</a:t>
            </a:r>
          </a:p>
        </p:txBody>
      </p:sp>
    </p:spTree>
    <p:extLst>
      <p:ext uri="{BB962C8B-B14F-4D97-AF65-F5344CB8AC3E}">
        <p14:creationId xmlns:p14="http://schemas.microsoft.com/office/powerpoint/2010/main" val="2307658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69</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400" b="1" dirty="0"/>
              <a:t>Herencia</a:t>
            </a:r>
          </a:p>
          <a:p>
            <a:pPr marL="0" indent="0">
              <a:spcBef>
                <a:spcPts val="0"/>
              </a:spcBef>
              <a:buNone/>
            </a:pPr>
            <a:r>
              <a:rPr lang="es-ES" sz="2000" dirty="0"/>
              <a:t>La herencia en la programación orientada a objetos nos permite crear objetos nuevos que dispongan de los métodos y propiedades de unos objetos a los que llamaremos padre. Gracias a ello, podemos crear objetos derivados y pasar de implementaciones genéricas a implementaciones cada vez más concretas.</a:t>
            </a:r>
          </a:p>
          <a:p>
            <a:pPr marL="0" indent="0">
              <a:buNone/>
            </a:pPr>
            <a:r>
              <a:rPr lang="es-ES" sz="2000" dirty="0"/>
              <a:t>La sintaxis para crear un objeto derivado de otro, por ejemplo, un objeto </a:t>
            </a:r>
            <a:r>
              <a:rPr lang="es-ES" sz="2000" dirty="0" err="1"/>
              <a:t>ObjetoHijo</a:t>
            </a:r>
            <a:r>
              <a:rPr lang="es-ES" sz="2000" dirty="0"/>
              <a:t> derivado de un objeto </a:t>
            </a:r>
            <a:r>
              <a:rPr lang="es-ES" sz="2000" dirty="0" err="1"/>
              <a:t>ObjetoPadre</a:t>
            </a:r>
            <a:r>
              <a:rPr lang="es-ES" sz="2000" dirty="0"/>
              <a:t>, el cual tenía dos argumentos (arg1 y arg2), será:</a:t>
            </a:r>
          </a:p>
          <a:p>
            <a:pPr marL="547688" lvl="2" indent="0">
              <a:buNone/>
            </a:pPr>
            <a:r>
              <a:rPr lang="es-ES" sz="1600" dirty="0" err="1"/>
              <a:t>function</a:t>
            </a:r>
            <a:r>
              <a:rPr lang="es-ES" sz="1600" dirty="0"/>
              <a:t> </a:t>
            </a:r>
            <a:r>
              <a:rPr lang="es-ES" sz="1600" dirty="0" err="1"/>
              <a:t>ObjetoHijo</a:t>
            </a:r>
            <a:r>
              <a:rPr lang="es-ES" sz="1600" dirty="0"/>
              <a:t>(arg1, arg2, arg3)</a:t>
            </a:r>
          </a:p>
          <a:p>
            <a:pPr marL="547688" lvl="2" indent="0">
              <a:buNone/>
            </a:pPr>
            <a:r>
              <a:rPr lang="es-ES" sz="1600" dirty="0"/>
              <a:t>{</a:t>
            </a:r>
          </a:p>
          <a:p>
            <a:pPr marL="547688" lvl="2" indent="0">
              <a:buNone/>
            </a:pPr>
            <a:r>
              <a:rPr lang="es-ES" sz="1600" dirty="0"/>
              <a:t> </a:t>
            </a:r>
            <a:r>
              <a:rPr lang="es-ES" sz="1600" dirty="0" err="1"/>
              <a:t>this.base</a:t>
            </a:r>
            <a:r>
              <a:rPr lang="es-ES" sz="1600" dirty="0"/>
              <a:t>=</a:t>
            </a:r>
            <a:r>
              <a:rPr lang="es-ES" sz="1600" dirty="0" err="1"/>
              <a:t>ObjetoPadre</a:t>
            </a:r>
            <a:r>
              <a:rPr lang="es-ES" sz="1600" dirty="0"/>
              <a:t>;</a:t>
            </a:r>
          </a:p>
          <a:p>
            <a:pPr marL="547688" lvl="2" indent="0">
              <a:buNone/>
            </a:pPr>
            <a:r>
              <a:rPr lang="es-ES" sz="1600" dirty="0"/>
              <a:t> </a:t>
            </a:r>
            <a:r>
              <a:rPr lang="es-ES" sz="1600" dirty="0" err="1"/>
              <a:t>this.base</a:t>
            </a:r>
            <a:r>
              <a:rPr lang="es-ES" sz="1600" dirty="0"/>
              <a:t>(arg1,arg2);</a:t>
            </a:r>
          </a:p>
          <a:p>
            <a:pPr marL="547688" lvl="2" indent="0">
              <a:buNone/>
            </a:pPr>
            <a:r>
              <a:rPr lang="es-ES" sz="1600" dirty="0"/>
              <a:t>}</a:t>
            </a:r>
          </a:p>
          <a:p>
            <a:pPr marL="0" indent="0">
              <a:buNone/>
            </a:pPr>
            <a:r>
              <a:rPr lang="es-ES" sz="2000" dirty="0"/>
              <a:t>En ese momento podemos acceder por un objeto de tipo </a:t>
            </a:r>
            <a:r>
              <a:rPr lang="es-ES" sz="2000" dirty="0" err="1"/>
              <a:t>ObjetoHijo</a:t>
            </a:r>
            <a:r>
              <a:rPr lang="es-ES" sz="2000" dirty="0"/>
              <a:t> tanto a los métodos y propiedades del objeto hijo como del objeto padre.</a:t>
            </a:r>
          </a:p>
        </p:txBody>
      </p:sp>
    </p:spTree>
    <p:extLst>
      <p:ext uri="{BB962C8B-B14F-4D97-AF65-F5344CB8AC3E}">
        <p14:creationId xmlns:p14="http://schemas.microsoft.com/office/powerpoint/2010/main" val="258033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400" dirty="0"/>
              <a:t>Una vez establecida la conexión, el mismo cliente (software que se ejecuta del lado del usuario), despliega una interfaz de trabajo que permite al usuario realizar las tareas que desea ejecutar.</a:t>
            </a:r>
          </a:p>
          <a:p>
            <a:pPr marL="0" indent="0" algn="just">
              <a:buNone/>
            </a:pPr>
            <a:r>
              <a:rPr lang="es-ES" sz="2400" dirty="0"/>
              <a:t>Desde la maquina cliente y en tiempo real, envía toda la información suministrada por el usuario al servidor en donde se ejecuta la acción y el mismo servidor regresa el resultado a la máquina cliente, desde donde se ha ingresado los datos, mostrando por pantalla toda la información que ha sido procesada.</a:t>
            </a:r>
            <a:endParaRPr lang="es-GT" sz="24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Aplicaciones Cliente-Servidor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7</a:t>
            </a:fld>
            <a:endParaRPr lang="es-ES" noProof="0" dirty="0"/>
          </a:p>
        </p:txBody>
      </p:sp>
    </p:spTree>
    <p:extLst>
      <p:ext uri="{BB962C8B-B14F-4D97-AF65-F5344CB8AC3E}">
        <p14:creationId xmlns:p14="http://schemas.microsoft.com/office/powerpoint/2010/main" val="35853238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70</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400" b="1" dirty="0"/>
              <a:t>Objetos predefinidos</a:t>
            </a:r>
          </a:p>
          <a:p>
            <a:pPr marL="0" indent="0">
              <a:spcBef>
                <a:spcPts val="0"/>
              </a:spcBef>
              <a:buNone/>
            </a:pPr>
            <a:r>
              <a:rPr lang="es-ES" sz="2400" dirty="0"/>
              <a:t>En las implementaciones de </a:t>
            </a:r>
            <a:r>
              <a:rPr lang="es-ES" sz="2400" dirty="0" err="1"/>
              <a:t>Javascript</a:t>
            </a:r>
            <a:r>
              <a:rPr lang="es-ES" sz="2400" dirty="0"/>
              <a:t> existentes disponemos de un conjunto de objetos ya predefinidos:</a:t>
            </a:r>
          </a:p>
          <a:p>
            <a:pPr lvl="1"/>
            <a:r>
              <a:rPr lang="es-ES" sz="2000" dirty="0"/>
              <a:t>Array Vectores.</a:t>
            </a:r>
          </a:p>
          <a:p>
            <a:pPr lvl="1"/>
            <a:r>
              <a:rPr lang="es-ES" sz="2000" dirty="0"/>
              <a:t>Date Para almacenar y manipular fechas.</a:t>
            </a:r>
          </a:p>
          <a:p>
            <a:pPr lvl="1"/>
            <a:r>
              <a:rPr lang="es-ES" sz="2000" dirty="0" err="1"/>
              <a:t>Math</a:t>
            </a:r>
            <a:r>
              <a:rPr lang="es-ES" sz="2000" dirty="0"/>
              <a:t> Métodos matemáticos y constantes.</a:t>
            </a:r>
          </a:p>
          <a:p>
            <a:pPr lvl="1"/>
            <a:r>
              <a:rPr lang="es-ES" sz="2000" dirty="0" err="1"/>
              <a:t>Number</a:t>
            </a:r>
            <a:r>
              <a:rPr lang="es-ES" sz="2000" dirty="0"/>
              <a:t> Algunas constantes.</a:t>
            </a:r>
          </a:p>
          <a:p>
            <a:pPr lvl="1"/>
            <a:r>
              <a:rPr lang="es-ES" sz="2000" dirty="0" err="1"/>
              <a:t>String</a:t>
            </a:r>
            <a:r>
              <a:rPr lang="es-ES" sz="2000" dirty="0"/>
              <a:t> Manejo de cadenas.</a:t>
            </a:r>
          </a:p>
          <a:p>
            <a:pPr lvl="1"/>
            <a:r>
              <a:rPr lang="es-ES" sz="2000" dirty="0" err="1"/>
              <a:t>RegExp</a:t>
            </a:r>
            <a:r>
              <a:rPr lang="es-ES" sz="2000" dirty="0"/>
              <a:t> Manejo de expresiones regulares.</a:t>
            </a:r>
          </a:p>
          <a:p>
            <a:pPr lvl="1"/>
            <a:r>
              <a:rPr lang="es-ES" sz="2000" dirty="0" err="1"/>
              <a:t>Boolean</a:t>
            </a:r>
            <a:r>
              <a:rPr lang="es-ES" sz="2000" dirty="0"/>
              <a:t> Valores booleanos.</a:t>
            </a:r>
          </a:p>
          <a:p>
            <a:pPr lvl="1"/>
            <a:r>
              <a:rPr lang="es-ES" sz="2000" dirty="0" err="1"/>
              <a:t>Function</a:t>
            </a:r>
            <a:r>
              <a:rPr lang="es-ES" sz="2000" dirty="0"/>
              <a:t> Funciones.</a:t>
            </a:r>
          </a:p>
        </p:txBody>
      </p:sp>
    </p:spTree>
    <p:extLst>
      <p:ext uri="{BB962C8B-B14F-4D97-AF65-F5344CB8AC3E}">
        <p14:creationId xmlns:p14="http://schemas.microsoft.com/office/powerpoint/2010/main" val="760317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Front </a:t>
            </a:r>
            <a:r>
              <a:rPr lang="es-ES" dirty="0" err="1"/>
              <a:t>End</a:t>
            </a:r>
            <a:r>
              <a:rPr lang="es-ES" dirty="0"/>
              <a:t> </a:t>
            </a:r>
            <a:r>
              <a:rPr lang="es-ES" dirty="0" err="1"/>
              <a:t>Development</a:t>
            </a:r>
            <a:r>
              <a:rPr lang="es-ES" dirty="0"/>
              <a:t> </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71</a:t>
            </a:fld>
            <a:endParaRPr lang="es-ES" noProof="0" dirty="0"/>
          </a:p>
        </p:txBody>
      </p:sp>
      <p:sp>
        <p:nvSpPr>
          <p:cNvPr id="8" name="Marcador de contenido 7">
            <a:extLst>
              <a:ext uri="{FF2B5EF4-FFF2-40B4-BE49-F238E27FC236}">
                <a16:creationId xmlns:a16="http://schemas.microsoft.com/office/drawing/2014/main" id="{6450FA73-676F-416E-91AA-F768C410F0FD}"/>
              </a:ext>
            </a:extLst>
          </p:cNvPr>
          <p:cNvSpPr>
            <a:spLocks noGrp="1"/>
          </p:cNvSpPr>
          <p:nvPr>
            <p:ph idx="1"/>
          </p:nvPr>
        </p:nvSpPr>
        <p:spPr/>
        <p:txBody>
          <a:bodyPr/>
          <a:lstStyle/>
          <a:p>
            <a:pPr marL="0" indent="0">
              <a:buNone/>
            </a:pPr>
            <a:r>
              <a:rPr lang="es-ES" sz="2400" b="1" dirty="0"/>
              <a:t>Eventos</a:t>
            </a:r>
            <a:endParaRPr lang="es-ES" sz="2000" b="1" dirty="0"/>
          </a:p>
          <a:p>
            <a:pPr marL="0" indent="0">
              <a:spcBef>
                <a:spcPts val="0"/>
              </a:spcBef>
              <a:buNone/>
            </a:pPr>
            <a:r>
              <a:rPr lang="es-ES" sz="2000" dirty="0"/>
              <a:t>Uno de los puntos más importantes de </a:t>
            </a:r>
            <a:r>
              <a:rPr lang="es-ES" sz="2000" dirty="0" err="1"/>
              <a:t>Javascript</a:t>
            </a:r>
            <a:r>
              <a:rPr lang="es-ES" sz="2000" dirty="0"/>
              <a:t> es su interacción con el navegador. Para ello incorpora una serie de eventos que se disparan en el momento en que el usuario realiza alguna acción en la página web.</a:t>
            </a:r>
          </a:p>
          <a:p>
            <a:pPr marL="0" indent="0">
              <a:spcBef>
                <a:spcPts val="0"/>
              </a:spcBef>
              <a:buNone/>
            </a:pPr>
            <a:endParaRPr lang="es-ES" sz="2000" dirty="0"/>
          </a:p>
        </p:txBody>
      </p:sp>
      <p:pic>
        <p:nvPicPr>
          <p:cNvPr id="6" name="Imagen 5">
            <a:extLst>
              <a:ext uri="{FF2B5EF4-FFF2-40B4-BE49-F238E27FC236}">
                <a16:creationId xmlns:a16="http://schemas.microsoft.com/office/drawing/2014/main" id="{3D3D8DF4-7EE7-4FD4-9D58-9C2365C579A1}"/>
              </a:ext>
            </a:extLst>
          </p:cNvPr>
          <p:cNvPicPr>
            <a:picLocks noChangeAspect="1"/>
          </p:cNvPicPr>
          <p:nvPr/>
        </p:nvPicPr>
        <p:blipFill rotWithShape="1">
          <a:blip r:embed="rId2"/>
          <a:srcRect l="46482" t="45089" r="19418" b="27540"/>
          <a:stretch/>
        </p:blipFill>
        <p:spPr>
          <a:xfrm>
            <a:off x="358799" y="2674088"/>
            <a:ext cx="5499798" cy="2391216"/>
          </a:xfrm>
          <a:prstGeom prst="rect">
            <a:avLst/>
          </a:prstGeom>
        </p:spPr>
      </p:pic>
      <p:pic>
        <p:nvPicPr>
          <p:cNvPr id="9" name="Imagen 8">
            <a:extLst>
              <a:ext uri="{FF2B5EF4-FFF2-40B4-BE49-F238E27FC236}">
                <a16:creationId xmlns:a16="http://schemas.microsoft.com/office/drawing/2014/main" id="{F1F1A7B3-5941-4D89-BB53-DAD31736447D}"/>
              </a:ext>
            </a:extLst>
          </p:cNvPr>
          <p:cNvPicPr>
            <a:picLocks noChangeAspect="1"/>
          </p:cNvPicPr>
          <p:nvPr/>
        </p:nvPicPr>
        <p:blipFill rotWithShape="1">
          <a:blip r:embed="rId3"/>
          <a:srcRect l="34099" t="39132" r="31628" b="28989"/>
          <a:stretch/>
        </p:blipFill>
        <p:spPr>
          <a:xfrm>
            <a:off x="6331840" y="3670890"/>
            <a:ext cx="5499798" cy="2770891"/>
          </a:xfrm>
          <a:prstGeom prst="rect">
            <a:avLst/>
          </a:prstGeom>
        </p:spPr>
      </p:pic>
    </p:spTree>
    <p:extLst>
      <p:ext uri="{BB962C8B-B14F-4D97-AF65-F5344CB8AC3E}">
        <p14:creationId xmlns:p14="http://schemas.microsoft.com/office/powerpoint/2010/main" val="428076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000" dirty="0"/>
              <a:t>El </a:t>
            </a:r>
            <a:r>
              <a:rPr lang="es-ES" sz="2000" dirty="0" err="1"/>
              <a:t>backend</a:t>
            </a:r>
            <a:r>
              <a:rPr lang="es-ES" sz="2000" dirty="0"/>
              <a:t> es la parte del desarrollo web que se encarga de que toda la lógica de una página web  funcione. El </a:t>
            </a:r>
            <a:r>
              <a:rPr lang="es-ES" sz="2000" dirty="0" err="1"/>
              <a:t>backend</a:t>
            </a:r>
            <a:r>
              <a:rPr lang="es-ES" sz="2000" dirty="0"/>
              <a:t> se encarga de todos los procesos necesarios para que la web funcione de forma correcta. Estos procesos o funciones no son visibles, pero tienen mucha importancia en el buen funcionamiento de un sitio web. Algunas de estas acciones que controla el </a:t>
            </a:r>
            <a:r>
              <a:rPr lang="es-ES" sz="2000" dirty="0" err="1"/>
              <a:t>backend</a:t>
            </a:r>
            <a:r>
              <a:rPr lang="es-ES" sz="2000" dirty="0"/>
              <a:t> son la conexión con la base de datos o la comunicación con el servidor de hosting.</a:t>
            </a:r>
          </a:p>
          <a:p>
            <a:pPr marL="0" indent="0">
              <a:buNone/>
            </a:pPr>
            <a:r>
              <a:rPr lang="es-ES" sz="2000" b="1" dirty="0"/>
              <a:t>Programación del lado del servidor </a:t>
            </a:r>
            <a:r>
              <a:rPr lang="es-ES" sz="2000" dirty="0"/>
              <a:t>	</a:t>
            </a:r>
          </a:p>
          <a:p>
            <a:pPr marL="0" indent="0">
              <a:spcBef>
                <a:spcPts val="0"/>
              </a:spcBef>
              <a:buNone/>
            </a:pPr>
            <a:r>
              <a:rPr lang="es-ES" sz="2000" dirty="0"/>
              <a:t>Hay otra clase de lenguajes llamados lenguajes de la interfaz de admiración ("back-</a:t>
            </a:r>
            <a:r>
              <a:rPr lang="es-ES" sz="2000" dirty="0" err="1"/>
              <a:t>end</a:t>
            </a:r>
            <a:r>
              <a:rPr lang="es-ES" sz="2000" dirty="0"/>
              <a:t>" o de lado del servidor), lo cual significa que se ejecutan en el servidor antes de que el resultado se envíe al navegador para que se muestre. Un uso típico de un lenguaje de lado del servidor es obtener algunos datos de una base de datos y generar algo de HTML para contener los datos, antes de enviar el HTML al navegador para mostrárselo al usuario. El back </a:t>
            </a:r>
            <a:r>
              <a:rPr lang="es-ES" sz="2000" dirty="0" err="1"/>
              <a:t>end</a:t>
            </a:r>
            <a:r>
              <a:rPr lang="es-ES" sz="2000" dirty="0"/>
              <a:t> propicia las siguientes ventajas:</a:t>
            </a:r>
          </a:p>
          <a:p>
            <a:pPr lvl="1"/>
            <a:r>
              <a:rPr lang="es-ES" sz="1800" dirty="0"/>
              <a:t>Intercambio de información</a:t>
            </a:r>
          </a:p>
          <a:p>
            <a:pPr lvl="1"/>
            <a:r>
              <a:rPr lang="es-ES" sz="1800" dirty="0"/>
              <a:t>Mejora las funciones del </a:t>
            </a:r>
            <a:r>
              <a:rPr lang="es-ES" sz="1800" dirty="0" err="1"/>
              <a:t>frontend</a:t>
            </a:r>
            <a:endParaRPr lang="es-ES" sz="1800" dirty="0"/>
          </a:p>
          <a:p>
            <a:pPr lvl="1"/>
            <a:r>
              <a:rPr lang="es-ES" sz="1800" dirty="0"/>
              <a:t>Mejora la experiencia de usuario</a:t>
            </a:r>
          </a:p>
          <a:p>
            <a:pPr lvl="1"/>
            <a:r>
              <a:rPr lang="es-ES" sz="1800" dirty="0"/>
              <a:t>Es vital para la seguridad</a:t>
            </a:r>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72</a:t>
            </a:fld>
            <a:endParaRPr lang="es-ES" noProof="0" dirty="0"/>
          </a:p>
        </p:txBody>
      </p:sp>
    </p:spTree>
    <p:extLst>
      <p:ext uri="{BB962C8B-B14F-4D97-AF65-F5344CB8AC3E}">
        <p14:creationId xmlns:p14="http://schemas.microsoft.com/office/powerpoint/2010/main" val="26997432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Introducción a las bases de datos y XML 	</a:t>
            </a:r>
          </a:p>
          <a:p>
            <a:pPr marL="0" indent="0">
              <a:buNone/>
            </a:pPr>
            <a:r>
              <a:rPr lang="es-ES" sz="2400" b="1" dirty="0"/>
              <a:t>Bases de Datos</a:t>
            </a:r>
          </a:p>
          <a:p>
            <a:pPr marL="0" indent="0">
              <a:spcBef>
                <a:spcPts val="0"/>
              </a:spcBef>
              <a:buNone/>
            </a:pPr>
            <a:r>
              <a:rPr lang="es-ES" sz="2400" dirty="0"/>
              <a:t>La bases de datos es un conjunto de datos que persisten que son utilizados por una aplicación de software. Para poder conectarnos a una base de datos requerimos de una herramienta denominada Sistema Administrador de Base de Datos (DBMS) que nos permitirá administrar la base de datos.</a:t>
            </a:r>
          </a:p>
          <a:p>
            <a:pPr marL="0" indent="0">
              <a:buNone/>
            </a:pPr>
            <a:r>
              <a:rPr lang="es-ES" sz="2400" b="1" dirty="0"/>
              <a:t>Usuarios de una base de datos</a:t>
            </a:r>
          </a:p>
          <a:p>
            <a:pPr marL="0" indent="0">
              <a:spcBef>
                <a:spcPts val="0"/>
              </a:spcBef>
              <a:buNone/>
            </a:pPr>
            <a:r>
              <a:rPr lang="es-ES" sz="2400" dirty="0"/>
              <a:t>Un usuario puede ser: </a:t>
            </a:r>
          </a:p>
          <a:p>
            <a:pPr lvl="1"/>
            <a:r>
              <a:rPr lang="es-ES" sz="2000" dirty="0"/>
              <a:t>Programador de la aplicación</a:t>
            </a:r>
          </a:p>
          <a:p>
            <a:pPr lvl="1"/>
            <a:r>
              <a:rPr lang="es-ES" sz="2000" dirty="0"/>
              <a:t>Usuario Final</a:t>
            </a:r>
          </a:p>
          <a:p>
            <a:pPr lvl="1"/>
            <a:r>
              <a:rPr lang="es-ES" sz="2000" dirty="0"/>
              <a:t>DBA (Administrador de base de datos)</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73</a:t>
            </a:fld>
            <a:endParaRPr lang="es-ES" noProof="0" dirty="0"/>
          </a:p>
        </p:txBody>
      </p:sp>
    </p:spTree>
    <p:extLst>
      <p:ext uri="{BB962C8B-B14F-4D97-AF65-F5344CB8AC3E}">
        <p14:creationId xmlns:p14="http://schemas.microsoft.com/office/powerpoint/2010/main" val="2491899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GT" sz="2000" b="1" dirty="0"/>
              <a:t>DBA</a:t>
            </a:r>
          </a:p>
          <a:p>
            <a:pPr>
              <a:spcBef>
                <a:spcPts val="0"/>
              </a:spcBef>
            </a:pPr>
            <a:r>
              <a:rPr lang="es-ES" sz="2000" dirty="0"/>
              <a:t>Administra la plataforma electrónica de la base de datos.</a:t>
            </a:r>
          </a:p>
          <a:p>
            <a:r>
              <a:rPr lang="es-ES" sz="2000" dirty="0"/>
              <a:t>Es el responsable de los datos que se almacenan en la base de datos.</a:t>
            </a:r>
          </a:p>
          <a:p>
            <a:pPr marL="0" indent="0">
              <a:buNone/>
            </a:pPr>
            <a:r>
              <a:rPr lang="es-ES" sz="2000" b="1" dirty="0"/>
              <a:t>Tipos de Bases de Datos</a:t>
            </a:r>
          </a:p>
          <a:p>
            <a:pPr>
              <a:spcBef>
                <a:spcPts val="0"/>
              </a:spcBef>
            </a:pPr>
            <a:r>
              <a:rPr lang="es-ES" sz="2000" dirty="0"/>
              <a:t>Bases de datos jerárquicas: Almacenan la información en forma de registros dentro de una estructura jerárquica. Cada registro de este «árbol» es llamado nodo. Nodos son registros que contienen alguna información de interés y a partir del nodo raíz son enlazados los otros nodos descendientes: padres e hijos. Cada nodo padre puede tener varios nodos hijos, pero cada nodo hijo solo puede tener un solo nodo padre.</a:t>
            </a:r>
          </a:p>
          <a:p>
            <a:r>
              <a:rPr lang="es-ES" sz="2000" dirty="0"/>
              <a:t>Bases de datos de red: Las características de estas bases de datos son semejantes a las de las bases de datos jerárquicas, aunque estas son mucho más potentes y complejas ya que permiten que un nodo pueda tener varios nodos padres.</a:t>
            </a:r>
          </a:p>
          <a:p>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74</a:t>
            </a:fld>
            <a:endParaRPr lang="es-ES" noProof="0" dirty="0"/>
          </a:p>
        </p:txBody>
      </p:sp>
    </p:spTree>
    <p:extLst>
      <p:ext uri="{BB962C8B-B14F-4D97-AF65-F5344CB8AC3E}">
        <p14:creationId xmlns:p14="http://schemas.microsoft.com/office/powerpoint/2010/main" val="396832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r>
              <a:rPr lang="es-ES" sz="2400" dirty="0"/>
              <a:t>Bases de datos relacionales: Las bases de datos relacionales son las más usadas actualmente para administrar datos de forma dinámica. Permite crear todo tipo de datos y relacionarlos entre sí.</a:t>
            </a:r>
          </a:p>
          <a:p>
            <a:r>
              <a:rPr lang="es-ES" sz="2400" dirty="0"/>
              <a:t>Bases de datos deductivas: Permiten almacenar los datos y consultarlos a través de búsquedas que utilizan reglas y normas previamente almacenadas. Muy utilizado en buscadores.</a:t>
            </a:r>
          </a:p>
          <a:p>
            <a:r>
              <a:rPr lang="es-ES" sz="2400" dirty="0"/>
              <a:t>Bases de datos multidimensionales: Estas bases de datos utilizan conceptualmente la idea de un cubo de datos. Donde las informaciones se almacenan en la intersección de tres o más atributos.</a:t>
            </a:r>
          </a:p>
          <a:p>
            <a:endParaRPr lang="es-ES"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75</a:t>
            </a:fld>
            <a:endParaRPr lang="es-ES" noProof="0" dirty="0"/>
          </a:p>
        </p:txBody>
      </p:sp>
    </p:spTree>
    <p:extLst>
      <p:ext uri="{BB962C8B-B14F-4D97-AF65-F5344CB8AC3E}">
        <p14:creationId xmlns:p14="http://schemas.microsoft.com/office/powerpoint/2010/main" val="666472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b="1" dirty="0"/>
              <a:t>Base de Datos Relacional</a:t>
            </a:r>
          </a:p>
          <a:p>
            <a:pPr marL="0" indent="0">
              <a:spcBef>
                <a:spcPts val="0"/>
              </a:spcBef>
              <a:buNone/>
            </a:pPr>
            <a:r>
              <a:rPr lang="es-ES" sz="2400" dirty="0"/>
              <a:t>Es una base de datos (DB), la cual se fundamenta en el modelo relacional. Son percibidas por los usuarios como si fueran un conjunto de tablas.</a:t>
            </a:r>
          </a:p>
          <a:p>
            <a:pPr marL="0" indent="0">
              <a:buNone/>
            </a:pPr>
            <a:r>
              <a:rPr lang="es-ES" sz="2400" b="1" dirty="0"/>
              <a:t>Modelo Relacional</a:t>
            </a:r>
          </a:p>
          <a:p>
            <a:pPr marL="0" indent="0">
              <a:spcBef>
                <a:spcPts val="0"/>
              </a:spcBef>
              <a:buNone/>
            </a:pPr>
            <a:r>
              <a:rPr lang="es-ES" sz="2400" dirty="0"/>
              <a:t>Es un modelo el cual permite que los datos se estructuren a nivel lógico como tablas formadas por filas y columnas, aunque a nivel físico su estructura sea completamente distinta.</a:t>
            </a:r>
          </a:p>
          <a:p>
            <a:pPr marL="0" indent="0">
              <a:buNone/>
            </a:pPr>
            <a:r>
              <a:rPr lang="es-ES" sz="2400" b="1" dirty="0"/>
              <a:t>Aspectos</a:t>
            </a:r>
          </a:p>
          <a:p>
            <a:pPr lvl="1"/>
            <a:r>
              <a:rPr lang="es-ES" sz="2000" dirty="0"/>
              <a:t>Estructura de datos</a:t>
            </a:r>
          </a:p>
          <a:p>
            <a:pPr lvl="1"/>
            <a:r>
              <a:rPr lang="es-ES" sz="2000" dirty="0"/>
              <a:t>Integridad de datos</a:t>
            </a:r>
          </a:p>
          <a:p>
            <a:pPr lvl="1"/>
            <a:r>
              <a:rPr lang="es-ES" sz="2000" dirty="0"/>
              <a:t>Manejo de datos</a:t>
            </a:r>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76</a:t>
            </a:fld>
            <a:endParaRPr lang="es-ES" noProof="0" dirty="0"/>
          </a:p>
        </p:txBody>
      </p:sp>
    </p:spTree>
    <p:extLst>
      <p:ext uri="{BB962C8B-B14F-4D97-AF65-F5344CB8AC3E}">
        <p14:creationId xmlns:p14="http://schemas.microsoft.com/office/powerpoint/2010/main" val="1684496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GT" sz="2400" b="1" dirty="0"/>
              <a:t>Entidad</a:t>
            </a:r>
          </a:p>
          <a:p>
            <a:pPr marL="0" indent="0">
              <a:spcBef>
                <a:spcPts val="0"/>
              </a:spcBef>
              <a:buNone/>
            </a:pPr>
            <a:r>
              <a:rPr lang="es-ES" sz="2400" dirty="0"/>
              <a:t>Representa cualquier objeto distinguible en un modelo de negocios que se debe representar en la base de datos.</a:t>
            </a:r>
          </a:p>
          <a:p>
            <a:pPr marL="0" indent="0">
              <a:buNone/>
            </a:pPr>
            <a:r>
              <a:rPr lang="es-GT" sz="2400" b="1" dirty="0"/>
              <a:t>Atributos</a:t>
            </a:r>
            <a:endParaRPr lang="es-ES" sz="2400" b="1" dirty="0"/>
          </a:p>
          <a:p>
            <a:pPr marL="0" indent="0">
              <a:spcBef>
                <a:spcPts val="0"/>
              </a:spcBef>
              <a:buNone/>
            </a:pPr>
            <a:r>
              <a:rPr lang="es-ES" sz="2400" dirty="0"/>
              <a:t>Es toda unidad fundamental que describe un dato.</a:t>
            </a:r>
          </a:p>
          <a:p>
            <a:pPr marL="0" indent="0">
              <a:buNone/>
            </a:pPr>
            <a:r>
              <a:rPr lang="es-GT" sz="2400" b="1" dirty="0"/>
              <a:t>Tupla</a:t>
            </a:r>
          </a:p>
          <a:p>
            <a:pPr marL="0" indent="0">
              <a:spcBef>
                <a:spcPts val="0"/>
              </a:spcBef>
              <a:buNone/>
            </a:pPr>
            <a:r>
              <a:rPr lang="es-ES" sz="2400" dirty="0"/>
              <a:t>Es el conjunto de atributos que describen una entidad.</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77</a:t>
            </a:fld>
            <a:endParaRPr lang="es-ES" noProof="0" dirty="0"/>
          </a:p>
        </p:txBody>
      </p:sp>
      <p:grpSp>
        <p:nvGrpSpPr>
          <p:cNvPr id="9" name="Grupo 8">
            <a:extLst>
              <a:ext uri="{FF2B5EF4-FFF2-40B4-BE49-F238E27FC236}">
                <a16:creationId xmlns:a16="http://schemas.microsoft.com/office/drawing/2014/main" id="{EE5126FF-8662-4FCD-8CA9-BE380DEF6F59}"/>
              </a:ext>
            </a:extLst>
          </p:cNvPr>
          <p:cNvGrpSpPr/>
          <p:nvPr/>
        </p:nvGrpSpPr>
        <p:grpSpPr>
          <a:xfrm>
            <a:off x="2835479" y="4693872"/>
            <a:ext cx="1526797" cy="1426128"/>
            <a:chOff x="1459684" y="3640822"/>
            <a:chExt cx="1526797" cy="1426128"/>
          </a:xfrm>
        </p:grpSpPr>
        <p:sp>
          <p:nvSpPr>
            <p:cNvPr id="7" name="Rectángulo 6">
              <a:extLst>
                <a:ext uri="{FF2B5EF4-FFF2-40B4-BE49-F238E27FC236}">
                  <a16:creationId xmlns:a16="http://schemas.microsoft.com/office/drawing/2014/main" id="{F919BB4B-4B1E-41CD-9A4F-EF698F63C16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CURSO</a:t>
              </a:r>
              <a:endParaRPr lang="es-ES" dirty="0"/>
            </a:p>
          </p:txBody>
        </p:sp>
        <p:sp>
          <p:nvSpPr>
            <p:cNvPr id="8" name="Rectángulo 7">
              <a:extLst>
                <a:ext uri="{FF2B5EF4-FFF2-40B4-BE49-F238E27FC236}">
                  <a16:creationId xmlns:a16="http://schemas.microsoft.com/office/drawing/2014/main" id="{653C87B5-A133-48B8-8BB9-F3370D654D3C}"/>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sz="1800" dirty="0" err="1">
                  <a:latin typeface="Arial Narrow" pitchFamily="34" charset="0"/>
                </a:rPr>
                <a:t>codigo</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abreviatura</a:t>
              </a:r>
              <a:endParaRPr kumimoji="0" lang="es-ES" sz="1800" b="0" i="0" u="none" strike="noStrike" cap="none" normalizeH="0" baseline="0" dirty="0">
                <a:ln>
                  <a:noFill/>
                </a:ln>
                <a:solidFill>
                  <a:schemeClr val="tx1"/>
                </a:solidFill>
                <a:effectLst/>
                <a:latin typeface="Arial Narrow" pitchFamily="34" charset="0"/>
              </a:endParaRPr>
            </a:p>
          </p:txBody>
        </p:sp>
      </p:grpSp>
      <p:pic>
        <p:nvPicPr>
          <p:cNvPr id="12" name="table">
            <a:extLst>
              <a:ext uri="{FF2B5EF4-FFF2-40B4-BE49-F238E27FC236}">
                <a16:creationId xmlns:a16="http://schemas.microsoft.com/office/drawing/2014/main" id="{153E73CC-25DD-4646-8500-F20EEEE83D18}"/>
              </a:ext>
            </a:extLst>
          </p:cNvPr>
          <p:cNvPicPr>
            <a:picLocks noChangeAspect="1"/>
          </p:cNvPicPr>
          <p:nvPr/>
        </p:nvPicPr>
        <p:blipFill>
          <a:blip r:embed="rId2"/>
          <a:stretch>
            <a:fillRect/>
          </a:stretch>
        </p:blipFill>
        <p:spPr>
          <a:xfrm>
            <a:off x="5800463" y="4932955"/>
            <a:ext cx="4462943" cy="1018109"/>
          </a:xfrm>
          <a:prstGeom prst="rect">
            <a:avLst/>
          </a:prstGeom>
        </p:spPr>
      </p:pic>
      <p:sp>
        <p:nvSpPr>
          <p:cNvPr id="13" name="6 Abrir llave">
            <a:extLst>
              <a:ext uri="{FF2B5EF4-FFF2-40B4-BE49-F238E27FC236}">
                <a16:creationId xmlns:a16="http://schemas.microsoft.com/office/drawing/2014/main" id="{34168C6D-90A0-4391-B34D-EFEA21D4EF8C}"/>
              </a:ext>
            </a:extLst>
          </p:cNvPr>
          <p:cNvSpPr/>
          <p:nvPr/>
        </p:nvSpPr>
        <p:spPr bwMode="auto">
          <a:xfrm>
            <a:off x="2283174" y="5039555"/>
            <a:ext cx="609600" cy="1066800"/>
          </a:xfrm>
          <a:prstGeom prst="leftBrace">
            <a:avLst>
              <a:gd name="adj1" fmla="val 8333"/>
              <a:gd name="adj2" fmla="val 44872"/>
            </a:avLst>
          </a:prstGeom>
          <a:noFill/>
          <a:ln w="952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bg1"/>
              </a:solidFill>
              <a:effectLst/>
              <a:latin typeface="Arial Narrow" pitchFamily="34" charset="0"/>
            </a:endParaRPr>
          </a:p>
        </p:txBody>
      </p:sp>
      <p:sp>
        <p:nvSpPr>
          <p:cNvPr id="14" name="7 CuadroTexto">
            <a:extLst>
              <a:ext uri="{FF2B5EF4-FFF2-40B4-BE49-F238E27FC236}">
                <a16:creationId xmlns:a16="http://schemas.microsoft.com/office/drawing/2014/main" id="{28FC6695-0ED4-4901-A58F-D4343FB88FE2}"/>
              </a:ext>
            </a:extLst>
          </p:cNvPr>
          <p:cNvSpPr txBox="1"/>
          <p:nvPr/>
        </p:nvSpPr>
        <p:spPr>
          <a:xfrm>
            <a:off x="1188002" y="5334614"/>
            <a:ext cx="1095172"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MX" dirty="0">
                <a:solidFill>
                  <a:schemeClr val="bg1"/>
                </a:solidFill>
              </a:rPr>
              <a:t>Atributos</a:t>
            </a:r>
            <a:endParaRPr lang="es-ES" dirty="0">
              <a:solidFill>
                <a:schemeClr val="bg1"/>
              </a:solidFill>
            </a:endParaRPr>
          </a:p>
        </p:txBody>
      </p:sp>
      <p:sp>
        <p:nvSpPr>
          <p:cNvPr id="15" name="6 Abrir llave">
            <a:extLst>
              <a:ext uri="{FF2B5EF4-FFF2-40B4-BE49-F238E27FC236}">
                <a16:creationId xmlns:a16="http://schemas.microsoft.com/office/drawing/2014/main" id="{23302B94-AE42-4575-A0AF-A4CAD1FD3674}"/>
              </a:ext>
            </a:extLst>
          </p:cNvPr>
          <p:cNvSpPr/>
          <p:nvPr/>
        </p:nvSpPr>
        <p:spPr bwMode="auto">
          <a:xfrm>
            <a:off x="2283174" y="4693871"/>
            <a:ext cx="609600" cy="338861"/>
          </a:xfrm>
          <a:prstGeom prst="leftBrace">
            <a:avLst>
              <a:gd name="adj1" fmla="val 8333"/>
              <a:gd name="adj2" fmla="val 44872"/>
            </a:avLst>
          </a:prstGeom>
          <a:noFill/>
          <a:ln w="952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bg1"/>
              </a:solidFill>
              <a:effectLst/>
              <a:latin typeface="Arial Narrow" pitchFamily="34" charset="0"/>
            </a:endParaRPr>
          </a:p>
        </p:txBody>
      </p:sp>
      <p:sp>
        <p:nvSpPr>
          <p:cNvPr id="16" name="7 CuadroTexto">
            <a:extLst>
              <a:ext uri="{FF2B5EF4-FFF2-40B4-BE49-F238E27FC236}">
                <a16:creationId xmlns:a16="http://schemas.microsoft.com/office/drawing/2014/main" id="{7BBC30DE-0049-4F50-BAE9-3B97B11CC6A4}"/>
              </a:ext>
            </a:extLst>
          </p:cNvPr>
          <p:cNvSpPr txBox="1"/>
          <p:nvPr/>
        </p:nvSpPr>
        <p:spPr>
          <a:xfrm>
            <a:off x="1547010" y="4637146"/>
            <a:ext cx="73616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MX" dirty="0">
                <a:solidFill>
                  <a:schemeClr val="bg1"/>
                </a:solidFill>
              </a:rPr>
              <a:t>Tabla</a:t>
            </a:r>
            <a:endParaRPr lang="es-ES" dirty="0">
              <a:solidFill>
                <a:schemeClr val="bg1"/>
              </a:solidFill>
            </a:endParaRPr>
          </a:p>
        </p:txBody>
      </p:sp>
      <p:sp>
        <p:nvSpPr>
          <p:cNvPr id="17" name="6 Abrir llave">
            <a:extLst>
              <a:ext uri="{FF2B5EF4-FFF2-40B4-BE49-F238E27FC236}">
                <a16:creationId xmlns:a16="http://schemas.microsoft.com/office/drawing/2014/main" id="{1DE6E884-9A13-4B69-9071-724C052EA0CA}"/>
              </a:ext>
            </a:extLst>
          </p:cNvPr>
          <p:cNvSpPr/>
          <p:nvPr/>
        </p:nvSpPr>
        <p:spPr bwMode="auto">
          <a:xfrm>
            <a:off x="5235924" y="5238000"/>
            <a:ext cx="609600" cy="324600"/>
          </a:xfrm>
          <a:prstGeom prst="leftBrace">
            <a:avLst>
              <a:gd name="adj1" fmla="val 8333"/>
              <a:gd name="adj2" fmla="val 44872"/>
            </a:avLst>
          </a:prstGeom>
          <a:noFill/>
          <a:ln w="952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bg1"/>
              </a:solidFill>
              <a:effectLst/>
              <a:latin typeface="Arial Narrow" pitchFamily="34" charset="0"/>
            </a:endParaRPr>
          </a:p>
        </p:txBody>
      </p:sp>
      <p:sp>
        <p:nvSpPr>
          <p:cNvPr id="18" name="7 CuadroTexto">
            <a:extLst>
              <a:ext uri="{FF2B5EF4-FFF2-40B4-BE49-F238E27FC236}">
                <a16:creationId xmlns:a16="http://schemas.microsoft.com/office/drawing/2014/main" id="{A3EA28AB-7BE4-4281-B877-2C0152AC6C74}"/>
              </a:ext>
            </a:extLst>
          </p:cNvPr>
          <p:cNvSpPr txBox="1"/>
          <p:nvPr/>
        </p:nvSpPr>
        <p:spPr>
          <a:xfrm>
            <a:off x="4482769" y="5193268"/>
            <a:ext cx="753155"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MX" dirty="0">
                <a:solidFill>
                  <a:schemeClr val="bg1"/>
                </a:solidFill>
              </a:rPr>
              <a:t>Tupla</a:t>
            </a:r>
            <a:endParaRPr lang="es-ES" dirty="0">
              <a:solidFill>
                <a:schemeClr val="bg1"/>
              </a:solidFill>
            </a:endParaRPr>
          </a:p>
        </p:txBody>
      </p:sp>
    </p:spTree>
    <p:extLst>
      <p:ext uri="{BB962C8B-B14F-4D97-AF65-F5344CB8AC3E}">
        <p14:creationId xmlns:p14="http://schemas.microsoft.com/office/powerpoint/2010/main" val="16850767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Back </a:t>
            </a:r>
            <a:r>
              <a:rPr lang="es-ES" dirty="0" err="1"/>
              <a:t>End</a:t>
            </a:r>
            <a:r>
              <a:rPr lang="es-ES" dirty="0"/>
              <a:t> </a:t>
            </a:r>
            <a:r>
              <a:rPr lang="es-ES" dirty="0" err="1"/>
              <a:t>Development</a:t>
            </a:r>
            <a:r>
              <a:rPr lang="es-ES" dirty="0"/>
              <a:t> </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b="1" dirty="0"/>
              <a:t>Clases de atributo</a:t>
            </a:r>
          </a:p>
          <a:p>
            <a:pPr lvl="1"/>
            <a:r>
              <a:rPr lang="es-GT" dirty="0"/>
              <a:t>Obligatorio (NOT NULL, *)</a:t>
            </a:r>
          </a:p>
          <a:p>
            <a:pPr lvl="1"/>
            <a:r>
              <a:rPr lang="es-GT" dirty="0"/>
              <a:t>Opcional (NULL, °) </a:t>
            </a:r>
          </a:p>
          <a:p>
            <a:pPr marL="0" indent="-9525">
              <a:buNone/>
            </a:pPr>
            <a:r>
              <a:rPr lang="es-GT" sz="2000" b="1" dirty="0"/>
              <a:t>Llave </a:t>
            </a:r>
            <a:r>
              <a:rPr lang="es-GT" b="1" dirty="0"/>
              <a:t>Primaria</a:t>
            </a:r>
            <a:r>
              <a:rPr lang="es-GT" sz="2000" b="1" dirty="0"/>
              <a:t> (PK, #)</a:t>
            </a:r>
            <a:endParaRPr lang="es-ES" sz="2000" b="1" dirty="0"/>
          </a:p>
          <a:p>
            <a:pPr marL="0" indent="0">
              <a:spcBef>
                <a:spcPts val="0"/>
              </a:spcBef>
              <a:buNone/>
            </a:pPr>
            <a:r>
              <a:rPr lang="es-ES" dirty="0"/>
              <a:t>Es el identificador único para cada tupla de una entidad. Puede ser uno o más atributos que hacen única la tupla. Son obligatorios.</a:t>
            </a:r>
          </a:p>
          <a:p>
            <a:pPr marL="0" indent="0">
              <a:buNone/>
            </a:pPr>
            <a:r>
              <a:rPr lang="es-ES" b="1" dirty="0"/>
              <a:t>Llave Foránea (FK)</a:t>
            </a:r>
          </a:p>
          <a:p>
            <a:pPr marL="0" indent="0">
              <a:spcBef>
                <a:spcPts val="0"/>
              </a:spcBef>
              <a:buNone/>
            </a:pPr>
            <a:r>
              <a:rPr lang="es-ES" dirty="0"/>
              <a:t>Es el conjunto de uno o más atributos que permiten relacionar la entidad a la que pertenece con la entidad que se relaciona la misma.</a:t>
            </a:r>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78</a:t>
            </a:fld>
            <a:endParaRPr lang="es-ES" noProof="0" dirty="0"/>
          </a:p>
        </p:txBody>
      </p:sp>
      <p:grpSp>
        <p:nvGrpSpPr>
          <p:cNvPr id="19" name="Grupo 18">
            <a:extLst>
              <a:ext uri="{FF2B5EF4-FFF2-40B4-BE49-F238E27FC236}">
                <a16:creationId xmlns:a16="http://schemas.microsoft.com/office/drawing/2014/main" id="{0321B9C6-C73B-44E5-9995-F65FB6A73962}"/>
              </a:ext>
            </a:extLst>
          </p:cNvPr>
          <p:cNvGrpSpPr/>
          <p:nvPr/>
        </p:nvGrpSpPr>
        <p:grpSpPr>
          <a:xfrm>
            <a:off x="5382152" y="4350819"/>
            <a:ext cx="1526797" cy="1426128"/>
            <a:chOff x="1459684" y="3640822"/>
            <a:chExt cx="1526797" cy="1426128"/>
          </a:xfrm>
        </p:grpSpPr>
        <p:sp>
          <p:nvSpPr>
            <p:cNvPr id="20" name="Rectángulo 19">
              <a:extLst>
                <a:ext uri="{FF2B5EF4-FFF2-40B4-BE49-F238E27FC236}">
                  <a16:creationId xmlns:a16="http://schemas.microsoft.com/office/drawing/2014/main" id="{CE26ECFE-1A4B-4194-A6EC-EE49724E25B2}"/>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CURSO</a:t>
              </a:r>
              <a:endParaRPr lang="es-ES" dirty="0"/>
            </a:p>
          </p:txBody>
        </p:sp>
        <p:sp>
          <p:nvSpPr>
            <p:cNvPr id="21" name="Rectángulo 20">
              <a:extLst>
                <a:ext uri="{FF2B5EF4-FFF2-40B4-BE49-F238E27FC236}">
                  <a16:creationId xmlns:a16="http://schemas.microsoft.com/office/drawing/2014/main" id="{25C00586-3E48-4686-A58D-58BBBE201D2B}"/>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sz="1800" dirty="0" err="1">
                  <a:latin typeface="Arial Narrow" pitchFamily="34" charset="0"/>
                </a:rPr>
                <a:t>codigo</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abreviatura</a:t>
              </a:r>
              <a:endParaRPr kumimoji="0" lang="es-ES" sz="1800" b="0" i="0" u="none" strike="noStrike" cap="none" normalizeH="0" baseline="0" dirty="0">
                <a:ln>
                  <a:noFill/>
                </a:ln>
                <a:solidFill>
                  <a:schemeClr val="tx1"/>
                </a:solidFill>
                <a:effectLst/>
                <a:latin typeface="Arial Narrow" pitchFamily="34" charset="0"/>
              </a:endParaRPr>
            </a:p>
          </p:txBody>
        </p:sp>
      </p:grpSp>
      <p:grpSp>
        <p:nvGrpSpPr>
          <p:cNvPr id="22" name="Grupo 21">
            <a:extLst>
              <a:ext uri="{FF2B5EF4-FFF2-40B4-BE49-F238E27FC236}">
                <a16:creationId xmlns:a16="http://schemas.microsoft.com/office/drawing/2014/main" id="{AE257705-9496-4AD6-8EC8-AB0AF57269C0}"/>
              </a:ext>
            </a:extLst>
          </p:cNvPr>
          <p:cNvGrpSpPr/>
          <p:nvPr/>
        </p:nvGrpSpPr>
        <p:grpSpPr>
          <a:xfrm>
            <a:off x="358800" y="4351872"/>
            <a:ext cx="1526797" cy="1426128"/>
            <a:chOff x="1459684" y="3640822"/>
            <a:chExt cx="1526797" cy="1426128"/>
          </a:xfrm>
        </p:grpSpPr>
        <p:sp>
          <p:nvSpPr>
            <p:cNvPr id="23" name="Rectángulo 22">
              <a:extLst>
                <a:ext uri="{FF2B5EF4-FFF2-40B4-BE49-F238E27FC236}">
                  <a16:creationId xmlns:a16="http://schemas.microsoft.com/office/drawing/2014/main" id="{70CBE238-0C68-4E3D-AD1B-79C37BF93E98}"/>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ESTUDIANTE</a:t>
              </a:r>
              <a:endParaRPr lang="es-ES" dirty="0"/>
            </a:p>
          </p:txBody>
        </p:sp>
        <p:sp>
          <p:nvSpPr>
            <p:cNvPr id="24" name="Rectángulo 23">
              <a:extLst>
                <a:ext uri="{FF2B5EF4-FFF2-40B4-BE49-F238E27FC236}">
                  <a16:creationId xmlns:a16="http://schemas.microsoft.com/office/drawing/2014/main" id="{50686A50-F3B7-4709-8B64-C02B40F63D48}"/>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carnet</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25" name="Grupo 24">
            <a:extLst>
              <a:ext uri="{FF2B5EF4-FFF2-40B4-BE49-F238E27FC236}">
                <a16:creationId xmlns:a16="http://schemas.microsoft.com/office/drawing/2014/main" id="{709AD93B-1A98-4C00-B0DC-4A88FFAE8A46}"/>
              </a:ext>
            </a:extLst>
          </p:cNvPr>
          <p:cNvGrpSpPr/>
          <p:nvPr/>
        </p:nvGrpSpPr>
        <p:grpSpPr>
          <a:xfrm>
            <a:off x="2819574" y="4351872"/>
            <a:ext cx="1628601" cy="1426128"/>
            <a:chOff x="1459684" y="3640822"/>
            <a:chExt cx="1526797" cy="1426128"/>
          </a:xfrm>
        </p:grpSpPr>
        <p:sp>
          <p:nvSpPr>
            <p:cNvPr id="26" name="Rectángulo 25">
              <a:extLst>
                <a:ext uri="{FF2B5EF4-FFF2-40B4-BE49-F238E27FC236}">
                  <a16:creationId xmlns:a16="http://schemas.microsoft.com/office/drawing/2014/main" id="{196AFB39-23E6-4848-AE5A-DF5A432F16D8}"/>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ASIGNACION</a:t>
              </a:r>
              <a:endParaRPr lang="es-ES" dirty="0"/>
            </a:p>
          </p:txBody>
        </p:sp>
        <p:sp>
          <p:nvSpPr>
            <p:cNvPr id="27" name="Rectángulo 26">
              <a:extLst>
                <a:ext uri="{FF2B5EF4-FFF2-40B4-BE49-F238E27FC236}">
                  <a16:creationId xmlns:a16="http://schemas.microsoft.com/office/drawing/2014/main" id="{7E9B92A7-6C62-4424-A0CB-CF99BA4216FA}"/>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sz="1800" dirty="0" err="1">
                  <a:latin typeface="Arial Narrow" pitchFamily="34" charset="0"/>
                </a:rPr>
                <a:t>no_asignacion</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estado</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semestre</a:t>
              </a:r>
            </a:p>
          </p:txBody>
        </p:sp>
      </p:grpSp>
      <p:cxnSp>
        <p:nvCxnSpPr>
          <p:cNvPr id="30" name="20 Conector recto">
            <a:extLst>
              <a:ext uri="{FF2B5EF4-FFF2-40B4-BE49-F238E27FC236}">
                <a16:creationId xmlns:a16="http://schemas.microsoft.com/office/drawing/2014/main" id="{85A24614-94F2-4AEB-AE54-ECEAEAD4546D}"/>
              </a:ext>
            </a:extLst>
          </p:cNvPr>
          <p:cNvCxnSpPr>
            <a:cxnSpLocks/>
            <a:stCxn id="29" idx="0"/>
            <a:endCxn id="29" idx="3"/>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33" name="Grupo 32">
            <a:extLst>
              <a:ext uri="{FF2B5EF4-FFF2-40B4-BE49-F238E27FC236}">
                <a16:creationId xmlns:a16="http://schemas.microsoft.com/office/drawing/2014/main" id="{0F7BC066-A6FE-4EF4-9F46-38F19F2B21AD}"/>
              </a:ext>
            </a:extLst>
          </p:cNvPr>
          <p:cNvGrpSpPr/>
          <p:nvPr/>
        </p:nvGrpSpPr>
        <p:grpSpPr>
          <a:xfrm>
            <a:off x="1885597" y="4867070"/>
            <a:ext cx="933977" cy="457200"/>
            <a:chOff x="1885597" y="4867070"/>
            <a:chExt cx="933977" cy="457200"/>
          </a:xfrm>
        </p:grpSpPr>
        <p:sp>
          <p:nvSpPr>
            <p:cNvPr id="29" name="19 Triángulo isósceles">
              <a:extLst>
                <a:ext uri="{FF2B5EF4-FFF2-40B4-BE49-F238E27FC236}">
                  <a16:creationId xmlns:a16="http://schemas.microsoft.com/office/drawing/2014/main" id="{4A474090-C6B6-48EB-ABED-FDF552A2CA8C}"/>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28" name="20 Conector recto">
              <a:extLst>
                <a:ext uri="{FF2B5EF4-FFF2-40B4-BE49-F238E27FC236}">
                  <a16:creationId xmlns:a16="http://schemas.microsoft.com/office/drawing/2014/main" id="{F82AF682-57C7-4A5A-88C0-7DB5F2805D40}"/>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31" name="20 Conector recto">
              <a:extLst>
                <a:ext uri="{FF2B5EF4-FFF2-40B4-BE49-F238E27FC236}">
                  <a16:creationId xmlns:a16="http://schemas.microsoft.com/office/drawing/2014/main" id="{E4BED5A6-1276-4EF6-9FD9-BC648996AA7F}"/>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grpSp>
        <p:nvGrpSpPr>
          <p:cNvPr id="34" name="Grupo 33">
            <a:extLst>
              <a:ext uri="{FF2B5EF4-FFF2-40B4-BE49-F238E27FC236}">
                <a16:creationId xmlns:a16="http://schemas.microsoft.com/office/drawing/2014/main" id="{B9EEA450-2F65-4B11-869D-29A1F64EAC9E}"/>
              </a:ext>
            </a:extLst>
          </p:cNvPr>
          <p:cNvGrpSpPr/>
          <p:nvPr/>
        </p:nvGrpSpPr>
        <p:grpSpPr>
          <a:xfrm rot="10800000">
            <a:off x="4448175" y="4859970"/>
            <a:ext cx="933977" cy="457200"/>
            <a:chOff x="1885597" y="4867070"/>
            <a:chExt cx="933977" cy="457200"/>
          </a:xfrm>
        </p:grpSpPr>
        <p:sp>
          <p:nvSpPr>
            <p:cNvPr id="35" name="19 Triángulo isósceles">
              <a:extLst>
                <a:ext uri="{FF2B5EF4-FFF2-40B4-BE49-F238E27FC236}">
                  <a16:creationId xmlns:a16="http://schemas.microsoft.com/office/drawing/2014/main" id="{E5489C03-8AA3-4D72-AA4C-573926C8B613}"/>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36" name="20 Conector recto">
              <a:extLst>
                <a:ext uri="{FF2B5EF4-FFF2-40B4-BE49-F238E27FC236}">
                  <a16:creationId xmlns:a16="http://schemas.microsoft.com/office/drawing/2014/main" id="{8AA5383B-3C30-4248-ADE8-30276BF6745A}"/>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37" name="20 Conector recto">
              <a:extLst>
                <a:ext uri="{FF2B5EF4-FFF2-40B4-BE49-F238E27FC236}">
                  <a16:creationId xmlns:a16="http://schemas.microsoft.com/office/drawing/2014/main" id="{D86A6B4E-3E68-4949-97E5-8625F032AE55}"/>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pic>
        <p:nvPicPr>
          <p:cNvPr id="38" name="table">
            <a:extLst>
              <a:ext uri="{FF2B5EF4-FFF2-40B4-BE49-F238E27FC236}">
                <a16:creationId xmlns:a16="http://schemas.microsoft.com/office/drawing/2014/main" id="{18BD080F-5979-496D-82E2-D002776102B2}"/>
              </a:ext>
            </a:extLst>
          </p:cNvPr>
          <p:cNvPicPr>
            <a:picLocks noChangeAspect="1"/>
          </p:cNvPicPr>
          <p:nvPr/>
        </p:nvPicPr>
        <p:blipFill>
          <a:blip r:embed="rId2"/>
          <a:stretch>
            <a:fillRect/>
          </a:stretch>
        </p:blipFill>
        <p:spPr>
          <a:xfrm>
            <a:off x="7114684" y="4682857"/>
            <a:ext cx="4928332" cy="669646"/>
          </a:xfrm>
          <a:prstGeom prst="rect">
            <a:avLst/>
          </a:prstGeom>
        </p:spPr>
      </p:pic>
    </p:spTree>
    <p:extLst>
      <p:ext uri="{BB962C8B-B14F-4D97-AF65-F5344CB8AC3E}">
        <p14:creationId xmlns:p14="http://schemas.microsoft.com/office/powerpoint/2010/main" val="1413962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MX" dirty="0"/>
              <a:t>Diagrama Entidad – Relación</a:t>
            </a:r>
            <a:endParaRPr lang="es-ES" dirty="0"/>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p:txBody>
          <a:bodyPr/>
          <a:lstStyle/>
          <a:p>
            <a:pPr marL="0" indent="0">
              <a:buNone/>
            </a:pPr>
            <a:r>
              <a:rPr lang="es-ES" sz="2400" dirty="0"/>
              <a:t>Es la manera de expresar gráficamente un modelo de datos. Está compuesto de entidades y las relaciones entre las mismas.</a:t>
            </a:r>
          </a:p>
          <a:p>
            <a:pPr marL="0" indent="0">
              <a:buNone/>
            </a:pPr>
            <a:r>
              <a:rPr lang="es-ES" sz="2400" b="1" dirty="0"/>
              <a:t>Relaciones básicas entre entidades</a:t>
            </a:r>
          </a:p>
          <a:p>
            <a:pPr>
              <a:spcBef>
                <a:spcPts val="0"/>
              </a:spcBef>
              <a:buNone/>
            </a:pPr>
            <a:r>
              <a:rPr lang="es-GT" sz="2400" dirty="0"/>
              <a:t>Una relación es aquella que permite describir una relación entre los datos. Las relaciones entre entidades pueden ser:</a:t>
            </a:r>
          </a:p>
          <a:p>
            <a:pPr lvl="1"/>
            <a:r>
              <a:rPr lang="es-GT" sz="2000" dirty="0"/>
              <a:t>De uno a uno</a:t>
            </a:r>
          </a:p>
          <a:p>
            <a:pPr lvl="1"/>
            <a:r>
              <a:rPr lang="es-GT" sz="2000" dirty="0"/>
              <a:t>De uno a muchos</a:t>
            </a:r>
          </a:p>
          <a:p>
            <a:pPr lvl="1"/>
            <a:r>
              <a:rPr lang="es-GT" sz="2000" dirty="0"/>
              <a:t>De muchos a muchos</a:t>
            </a:r>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79</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90051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GT" sz="2400" b="1"/>
              <a:t>Ventajas</a:t>
            </a:r>
            <a:endParaRPr lang="es-GT" sz="2400" dirty="0"/>
          </a:p>
          <a:p>
            <a:pPr algn="just"/>
            <a:r>
              <a:rPr lang="es-GT" sz="2400" dirty="0"/>
              <a:t>Optimiza el uso de recursos del equipo cliente, ya que es el servidor quien procesa las peticiones.</a:t>
            </a:r>
          </a:p>
          <a:p>
            <a:pPr algn="just"/>
            <a:r>
              <a:rPr lang="es-GT" sz="2400" dirty="0"/>
              <a:t>Fácil mantenimiento, ya que la mayor parte de cambios se realizan en el servidor.</a:t>
            </a:r>
          </a:p>
          <a:p>
            <a:pPr algn="just"/>
            <a:r>
              <a:rPr lang="es-GT" sz="2400" dirty="0"/>
              <a:t>Soluciones multiusuarios</a:t>
            </a:r>
          </a:p>
          <a:p>
            <a:pPr algn="just"/>
            <a:r>
              <a:rPr lang="es-GT" sz="2400" dirty="0"/>
              <a:t>Posibilidad de acceso remoto </a:t>
            </a:r>
          </a:p>
          <a:p>
            <a:pPr marL="0" indent="0" algn="just">
              <a:buNone/>
            </a:pPr>
            <a:r>
              <a:rPr lang="es-GT" sz="2400" b="1" dirty="0"/>
              <a:t>Desventajas</a:t>
            </a:r>
          </a:p>
          <a:p>
            <a:pPr algn="just"/>
            <a:r>
              <a:rPr lang="es-GT" sz="2400" dirty="0"/>
              <a:t>La congestión del tráfico</a:t>
            </a:r>
          </a:p>
          <a:p>
            <a:pPr algn="just"/>
            <a:r>
              <a:rPr lang="es-GT" sz="2400" dirty="0"/>
              <a:t>Si existen problemas de red la solución no es funcional</a:t>
            </a:r>
          </a:p>
          <a:p>
            <a:pPr algn="just"/>
            <a:r>
              <a:rPr lang="es-ES" sz="2400" dirty="0"/>
              <a:t>El software y el hardware de un servidor son generalmente muy determinantes. Normalmente se necesita software y hardware específico.</a:t>
            </a:r>
          </a:p>
          <a:p>
            <a:pPr algn="just"/>
            <a:endParaRPr lang="es-GT" sz="24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Aplicaciones Cliente-Servidor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8</a:t>
            </a:fld>
            <a:endParaRPr lang="es-ES" noProof="0" dirty="0"/>
          </a:p>
        </p:txBody>
      </p:sp>
    </p:spTree>
    <p:extLst>
      <p:ext uri="{BB962C8B-B14F-4D97-AF65-F5344CB8AC3E}">
        <p14:creationId xmlns:p14="http://schemas.microsoft.com/office/powerpoint/2010/main" val="2958078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MX" dirty="0"/>
              <a:t>Diagrama Entidad – Relación</a:t>
            </a:r>
            <a:endParaRPr lang="es-ES" dirty="0"/>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5602650" cy="4500000"/>
          </a:xfrm>
        </p:spPr>
        <p:txBody>
          <a:bodyPr/>
          <a:lstStyle/>
          <a:p>
            <a:pPr marL="0" indent="0">
              <a:buNone/>
            </a:pPr>
            <a:r>
              <a:rPr lang="es-ES" sz="2400" b="1" dirty="0"/>
              <a:t>Relaciones - De uno a uno</a:t>
            </a:r>
          </a:p>
          <a:p>
            <a:pPr marL="0" indent="0">
              <a:buNone/>
            </a:pPr>
            <a:r>
              <a:rPr lang="es-ES" sz="2400" dirty="0"/>
              <a:t>Esta relación ocurre cuando una instancia en la entidad A está relacionada únicamente a una instancia en la entidad B.</a:t>
            </a:r>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80</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8" name="Grupo 7">
            <a:extLst>
              <a:ext uri="{FF2B5EF4-FFF2-40B4-BE49-F238E27FC236}">
                <a16:creationId xmlns:a16="http://schemas.microsoft.com/office/drawing/2014/main" id="{038C0079-3E9B-471B-8636-987984792D27}"/>
              </a:ext>
            </a:extLst>
          </p:cNvPr>
          <p:cNvGrpSpPr/>
          <p:nvPr/>
        </p:nvGrpSpPr>
        <p:grpSpPr>
          <a:xfrm>
            <a:off x="987803" y="3465656"/>
            <a:ext cx="1526797" cy="1426128"/>
            <a:chOff x="1459684" y="3640822"/>
            <a:chExt cx="1526797" cy="1426128"/>
          </a:xfrm>
        </p:grpSpPr>
        <p:sp>
          <p:nvSpPr>
            <p:cNvPr id="9" name="Rectángulo 8">
              <a:extLst>
                <a:ext uri="{FF2B5EF4-FFF2-40B4-BE49-F238E27FC236}">
                  <a16:creationId xmlns:a16="http://schemas.microsoft.com/office/drawing/2014/main" id="{27C4D44F-5E6A-4AE9-8F79-F5E50F739CE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A</a:t>
              </a:r>
              <a:endParaRPr lang="es-ES" dirty="0"/>
            </a:p>
          </p:txBody>
        </p:sp>
        <p:sp>
          <p:nvSpPr>
            <p:cNvPr id="10" name="Rectángulo 9">
              <a:extLst>
                <a:ext uri="{FF2B5EF4-FFF2-40B4-BE49-F238E27FC236}">
                  <a16:creationId xmlns:a16="http://schemas.microsoft.com/office/drawing/2014/main" id="{82B0BC93-CD11-4369-AAEC-DB2E36C23DBA}"/>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11" name="Grupo 10">
            <a:extLst>
              <a:ext uri="{FF2B5EF4-FFF2-40B4-BE49-F238E27FC236}">
                <a16:creationId xmlns:a16="http://schemas.microsoft.com/office/drawing/2014/main" id="{AA3E31CD-BC66-408E-8EE5-96A3DD54475B}"/>
              </a:ext>
            </a:extLst>
          </p:cNvPr>
          <p:cNvGrpSpPr/>
          <p:nvPr/>
        </p:nvGrpSpPr>
        <p:grpSpPr>
          <a:xfrm>
            <a:off x="3448577" y="3465656"/>
            <a:ext cx="1628601" cy="1426128"/>
            <a:chOff x="1459684" y="3640822"/>
            <a:chExt cx="1526797" cy="1426128"/>
          </a:xfrm>
        </p:grpSpPr>
        <p:sp>
          <p:nvSpPr>
            <p:cNvPr id="12" name="Rectángulo 11">
              <a:extLst>
                <a:ext uri="{FF2B5EF4-FFF2-40B4-BE49-F238E27FC236}">
                  <a16:creationId xmlns:a16="http://schemas.microsoft.com/office/drawing/2014/main" id="{4D7C93C4-9438-40C4-B9C5-2B95C50FFAE0}"/>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B</a:t>
              </a:r>
              <a:endParaRPr lang="es-ES" dirty="0"/>
            </a:p>
          </p:txBody>
        </p:sp>
        <p:sp>
          <p:nvSpPr>
            <p:cNvPr id="13" name="Rectángulo 12">
              <a:extLst>
                <a:ext uri="{FF2B5EF4-FFF2-40B4-BE49-F238E27FC236}">
                  <a16:creationId xmlns:a16="http://schemas.microsoft.com/office/drawing/2014/main" id="{5FE4B126-C363-49E3-950E-25B4359B4750}"/>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14" name="Grupo 13">
            <a:extLst>
              <a:ext uri="{FF2B5EF4-FFF2-40B4-BE49-F238E27FC236}">
                <a16:creationId xmlns:a16="http://schemas.microsoft.com/office/drawing/2014/main" id="{1FA54776-1676-4D28-9E2E-031A365985BC}"/>
              </a:ext>
            </a:extLst>
          </p:cNvPr>
          <p:cNvGrpSpPr/>
          <p:nvPr/>
        </p:nvGrpSpPr>
        <p:grpSpPr>
          <a:xfrm>
            <a:off x="2514600" y="4204487"/>
            <a:ext cx="933976" cy="205"/>
            <a:chOff x="1885597" y="5090703"/>
            <a:chExt cx="933976" cy="205"/>
          </a:xfrm>
        </p:grpSpPr>
        <p:cxnSp>
          <p:nvCxnSpPr>
            <p:cNvPr id="16" name="20 Conector recto">
              <a:extLst>
                <a:ext uri="{FF2B5EF4-FFF2-40B4-BE49-F238E27FC236}">
                  <a16:creationId xmlns:a16="http://schemas.microsoft.com/office/drawing/2014/main" id="{8298FCB1-B989-4961-930D-997D2A46910A}"/>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17" name="20 Conector recto">
              <a:extLst>
                <a:ext uri="{FF2B5EF4-FFF2-40B4-BE49-F238E27FC236}">
                  <a16:creationId xmlns:a16="http://schemas.microsoft.com/office/drawing/2014/main" id="{7618F984-AFCC-43BE-96F7-AB834F9CB5A4}"/>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sp>
        <p:nvSpPr>
          <p:cNvPr id="18" name="Marcador de contenido 3">
            <a:extLst>
              <a:ext uri="{FF2B5EF4-FFF2-40B4-BE49-F238E27FC236}">
                <a16:creationId xmlns:a16="http://schemas.microsoft.com/office/drawing/2014/main" id="{0FCB58D2-24A6-4884-BABA-34AF92C71562}"/>
              </a:ext>
            </a:extLst>
          </p:cNvPr>
          <p:cNvSpPr txBox="1">
            <a:spLocks/>
          </p:cNvSpPr>
          <p:nvPr/>
        </p:nvSpPr>
        <p:spPr>
          <a:xfrm>
            <a:off x="6229352" y="1620000"/>
            <a:ext cx="5602650" cy="45000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b="1" dirty="0"/>
              <a:t>Relaciones - De uno a muchos</a:t>
            </a:r>
          </a:p>
          <a:p>
            <a:pPr marL="0" indent="0">
              <a:buFont typeface="Arial" panose="020B0604020202020204" pitchFamily="34" charset="0"/>
              <a:buNone/>
            </a:pPr>
            <a:r>
              <a:rPr lang="es-ES" sz="2400" dirty="0"/>
              <a:t>Esta relación ocurre cuando una instancia en la entidad A está relacionada con varias instancias en la entidad B.</a:t>
            </a:r>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p:txBody>
      </p:sp>
      <p:grpSp>
        <p:nvGrpSpPr>
          <p:cNvPr id="19" name="Grupo 18">
            <a:extLst>
              <a:ext uri="{FF2B5EF4-FFF2-40B4-BE49-F238E27FC236}">
                <a16:creationId xmlns:a16="http://schemas.microsoft.com/office/drawing/2014/main" id="{EAB31194-E559-43EF-8A18-8AD927526A50}"/>
              </a:ext>
            </a:extLst>
          </p:cNvPr>
          <p:cNvGrpSpPr/>
          <p:nvPr/>
        </p:nvGrpSpPr>
        <p:grpSpPr>
          <a:xfrm>
            <a:off x="6797440" y="3429000"/>
            <a:ext cx="1526797" cy="1426128"/>
            <a:chOff x="1459684" y="3640822"/>
            <a:chExt cx="1526797" cy="1426128"/>
          </a:xfrm>
        </p:grpSpPr>
        <p:sp>
          <p:nvSpPr>
            <p:cNvPr id="20" name="Rectángulo 19">
              <a:extLst>
                <a:ext uri="{FF2B5EF4-FFF2-40B4-BE49-F238E27FC236}">
                  <a16:creationId xmlns:a16="http://schemas.microsoft.com/office/drawing/2014/main" id="{14C23E18-1E64-4C33-93DC-6031E43684C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A</a:t>
              </a:r>
              <a:endParaRPr lang="es-ES" dirty="0"/>
            </a:p>
          </p:txBody>
        </p:sp>
        <p:sp>
          <p:nvSpPr>
            <p:cNvPr id="21" name="Rectángulo 20">
              <a:extLst>
                <a:ext uri="{FF2B5EF4-FFF2-40B4-BE49-F238E27FC236}">
                  <a16:creationId xmlns:a16="http://schemas.microsoft.com/office/drawing/2014/main" id="{C5358B91-C872-45B3-A928-706A3691F664}"/>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22" name="Grupo 21">
            <a:extLst>
              <a:ext uri="{FF2B5EF4-FFF2-40B4-BE49-F238E27FC236}">
                <a16:creationId xmlns:a16="http://schemas.microsoft.com/office/drawing/2014/main" id="{A90830FE-3004-4403-931D-F7ACB4EF1A2D}"/>
              </a:ext>
            </a:extLst>
          </p:cNvPr>
          <p:cNvGrpSpPr/>
          <p:nvPr/>
        </p:nvGrpSpPr>
        <p:grpSpPr>
          <a:xfrm>
            <a:off x="9258214" y="3429000"/>
            <a:ext cx="1628601" cy="1426128"/>
            <a:chOff x="1459684" y="3640822"/>
            <a:chExt cx="1526797" cy="1426128"/>
          </a:xfrm>
        </p:grpSpPr>
        <p:sp>
          <p:nvSpPr>
            <p:cNvPr id="23" name="Rectángulo 22">
              <a:extLst>
                <a:ext uri="{FF2B5EF4-FFF2-40B4-BE49-F238E27FC236}">
                  <a16:creationId xmlns:a16="http://schemas.microsoft.com/office/drawing/2014/main" id="{887D2BCE-5CFD-4FFC-BF4A-F2A7F1B7FC5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B</a:t>
              </a:r>
              <a:endParaRPr lang="es-ES" dirty="0"/>
            </a:p>
          </p:txBody>
        </p:sp>
        <p:sp>
          <p:nvSpPr>
            <p:cNvPr id="24" name="Rectángulo 23">
              <a:extLst>
                <a:ext uri="{FF2B5EF4-FFF2-40B4-BE49-F238E27FC236}">
                  <a16:creationId xmlns:a16="http://schemas.microsoft.com/office/drawing/2014/main" id="{BA3B759E-F747-4896-8F4A-FA47658A2DF6}"/>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25" name="Grupo 24">
            <a:extLst>
              <a:ext uri="{FF2B5EF4-FFF2-40B4-BE49-F238E27FC236}">
                <a16:creationId xmlns:a16="http://schemas.microsoft.com/office/drawing/2014/main" id="{E63510F6-03CD-40B5-8F6C-C054E1C63396}"/>
              </a:ext>
            </a:extLst>
          </p:cNvPr>
          <p:cNvGrpSpPr/>
          <p:nvPr/>
        </p:nvGrpSpPr>
        <p:grpSpPr>
          <a:xfrm>
            <a:off x="8324237" y="3944198"/>
            <a:ext cx="933977" cy="457200"/>
            <a:chOff x="1885597" y="4867070"/>
            <a:chExt cx="933977" cy="457200"/>
          </a:xfrm>
        </p:grpSpPr>
        <p:sp>
          <p:nvSpPr>
            <p:cNvPr id="26" name="19 Triángulo isósceles">
              <a:extLst>
                <a:ext uri="{FF2B5EF4-FFF2-40B4-BE49-F238E27FC236}">
                  <a16:creationId xmlns:a16="http://schemas.microsoft.com/office/drawing/2014/main" id="{B04DE53E-6367-458E-BADD-1BE2C66B3352}"/>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27" name="20 Conector recto">
              <a:extLst>
                <a:ext uri="{FF2B5EF4-FFF2-40B4-BE49-F238E27FC236}">
                  <a16:creationId xmlns:a16="http://schemas.microsoft.com/office/drawing/2014/main" id="{9013E9D6-DE3B-4CEC-BF46-9AE503D68E5E}"/>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28" name="20 Conector recto">
              <a:extLst>
                <a:ext uri="{FF2B5EF4-FFF2-40B4-BE49-F238E27FC236}">
                  <a16:creationId xmlns:a16="http://schemas.microsoft.com/office/drawing/2014/main" id="{CEBE1F0B-284E-4DB4-832A-331D207DFD85}"/>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spTree>
    <p:extLst>
      <p:ext uri="{BB962C8B-B14F-4D97-AF65-F5344CB8AC3E}">
        <p14:creationId xmlns:p14="http://schemas.microsoft.com/office/powerpoint/2010/main" val="39616422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MX" dirty="0"/>
              <a:t>Diagrama Entidad – Relación</a:t>
            </a:r>
            <a:endParaRPr lang="es-ES" dirty="0"/>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5602650" cy="4500000"/>
          </a:xfrm>
        </p:spPr>
        <p:txBody>
          <a:bodyPr/>
          <a:lstStyle/>
          <a:p>
            <a:pPr marL="0" indent="0">
              <a:buNone/>
            </a:pPr>
            <a:r>
              <a:rPr lang="es-ES" sz="2400" b="1" dirty="0"/>
              <a:t>Relaciones - Opcionalidad</a:t>
            </a:r>
          </a:p>
          <a:p>
            <a:pPr marL="0" indent="0">
              <a:buNone/>
            </a:pPr>
            <a:r>
              <a:rPr lang="es-ES" sz="2400" dirty="0"/>
              <a:t>Las relaciones opcionales se representan por medio de líneas punteadas:</a:t>
            </a:r>
          </a:p>
          <a:p>
            <a:pPr marL="0" indent="0">
              <a:buNone/>
            </a:pPr>
            <a:endParaRPr lang="es-ES" sz="2400" dirty="0"/>
          </a:p>
          <a:p>
            <a:pPr marL="0" indent="0">
              <a:buNone/>
            </a:pPr>
            <a:r>
              <a:rPr lang="es-ES" sz="2400" dirty="0"/>
              <a:t>Las relaciones obligatorias se representan por medio de líneas continuas:</a:t>
            </a:r>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81</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6" name="20 Conector recto">
            <a:extLst>
              <a:ext uri="{FF2B5EF4-FFF2-40B4-BE49-F238E27FC236}">
                <a16:creationId xmlns:a16="http://schemas.microsoft.com/office/drawing/2014/main" id="{8298FCB1-B989-4961-930D-997D2A46910A}"/>
              </a:ext>
            </a:extLst>
          </p:cNvPr>
          <p:cNvCxnSpPr>
            <a:cxnSpLocks/>
          </p:cNvCxnSpPr>
          <p:nvPr/>
        </p:nvCxnSpPr>
        <p:spPr bwMode="auto">
          <a:xfrm>
            <a:off x="2408850" y="4171450"/>
            <a:ext cx="1504950"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17" name="20 Conector recto">
            <a:extLst>
              <a:ext uri="{FF2B5EF4-FFF2-40B4-BE49-F238E27FC236}">
                <a16:creationId xmlns:a16="http://schemas.microsoft.com/office/drawing/2014/main" id="{7618F984-AFCC-43BE-96F7-AB834F9CB5A4}"/>
              </a:ext>
            </a:extLst>
          </p:cNvPr>
          <p:cNvCxnSpPr>
            <a:cxnSpLocks/>
          </p:cNvCxnSpPr>
          <p:nvPr/>
        </p:nvCxnSpPr>
        <p:spPr bwMode="auto">
          <a:xfrm>
            <a:off x="2333625" y="2933543"/>
            <a:ext cx="1504950" cy="0"/>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sp>
        <p:nvSpPr>
          <p:cNvPr id="18" name="Marcador de contenido 3">
            <a:extLst>
              <a:ext uri="{FF2B5EF4-FFF2-40B4-BE49-F238E27FC236}">
                <a16:creationId xmlns:a16="http://schemas.microsoft.com/office/drawing/2014/main" id="{0FCB58D2-24A6-4884-BABA-34AF92C71562}"/>
              </a:ext>
            </a:extLst>
          </p:cNvPr>
          <p:cNvSpPr txBox="1">
            <a:spLocks/>
          </p:cNvSpPr>
          <p:nvPr/>
        </p:nvSpPr>
        <p:spPr>
          <a:xfrm>
            <a:off x="6229352" y="1620000"/>
            <a:ext cx="5602650" cy="45000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b="1" dirty="0"/>
              <a:t>Relaciones - Tipos 1:M</a:t>
            </a:r>
          </a:p>
          <a:p>
            <a:pPr marL="0" indent="0">
              <a:buFont typeface="Arial" panose="020B0604020202020204" pitchFamily="34" charset="0"/>
              <a:buNone/>
            </a:pPr>
            <a:r>
              <a:rPr lang="es-ES" sz="2400" dirty="0"/>
              <a:t>Esta relación ocurre cuando una instancia en la entidad A está relacionada con varias instancias en la entidad B.</a:t>
            </a:r>
          </a:p>
          <a:p>
            <a:pPr marL="0" indent="0">
              <a:buFont typeface="Arial" panose="020B0604020202020204" pitchFamily="34" charset="0"/>
              <a:buNone/>
            </a:pPr>
            <a:endParaRPr lang="es-ES" sz="2400" dirty="0"/>
          </a:p>
          <a:p>
            <a:pPr marL="0" indent="0">
              <a:buFont typeface="Arial" panose="020B0604020202020204" pitchFamily="34" charset="0"/>
              <a:buNone/>
            </a:pPr>
            <a:endParaRPr lang="es-ES" sz="2400" dirty="0"/>
          </a:p>
          <a:p>
            <a:pPr marL="0" indent="0">
              <a:buFont typeface="Arial" panose="020B0604020202020204" pitchFamily="34" charset="0"/>
              <a:buNone/>
            </a:pPr>
            <a:r>
              <a:rPr lang="es-ES" sz="2400" dirty="0"/>
              <a:t>Las relaciones menos comunes son: (si se tiene una de estas revisar el modelo e intentar eliminarlas)</a:t>
            </a:r>
          </a:p>
          <a:p>
            <a:pPr marL="0" indent="0">
              <a:buFont typeface="Arial" panose="020B0604020202020204" pitchFamily="34" charset="0"/>
              <a:buNone/>
            </a:pPr>
            <a:endParaRPr lang="es-ES" sz="2400" dirty="0"/>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p:txBody>
      </p:sp>
      <p:grpSp>
        <p:nvGrpSpPr>
          <p:cNvPr id="58" name="Grupo 57">
            <a:extLst>
              <a:ext uri="{FF2B5EF4-FFF2-40B4-BE49-F238E27FC236}">
                <a16:creationId xmlns:a16="http://schemas.microsoft.com/office/drawing/2014/main" id="{0F573EA2-5AE3-4659-9CE2-3E13534EDE2C}"/>
              </a:ext>
            </a:extLst>
          </p:cNvPr>
          <p:cNvGrpSpPr/>
          <p:nvPr/>
        </p:nvGrpSpPr>
        <p:grpSpPr>
          <a:xfrm>
            <a:off x="6405469" y="3165475"/>
            <a:ext cx="1309781" cy="523875"/>
            <a:chOff x="6405469" y="3165475"/>
            <a:chExt cx="1309781" cy="523875"/>
          </a:xfrm>
        </p:grpSpPr>
        <p:grpSp>
          <p:nvGrpSpPr>
            <p:cNvPr id="25" name="Grupo 24">
              <a:extLst>
                <a:ext uri="{FF2B5EF4-FFF2-40B4-BE49-F238E27FC236}">
                  <a16:creationId xmlns:a16="http://schemas.microsoft.com/office/drawing/2014/main" id="{E63510F6-03CD-40B5-8F6C-C054E1C63396}"/>
                </a:ext>
              </a:extLst>
            </p:cNvPr>
            <p:cNvGrpSpPr/>
            <p:nvPr/>
          </p:nvGrpSpPr>
          <p:grpSpPr>
            <a:xfrm>
              <a:off x="6405469" y="3197136"/>
              <a:ext cx="1309781" cy="463727"/>
              <a:chOff x="1885597" y="4867070"/>
              <a:chExt cx="933977" cy="457200"/>
            </a:xfrm>
          </p:grpSpPr>
          <p:sp>
            <p:nvSpPr>
              <p:cNvPr id="26" name="19 Triángulo isósceles">
                <a:extLst>
                  <a:ext uri="{FF2B5EF4-FFF2-40B4-BE49-F238E27FC236}">
                    <a16:creationId xmlns:a16="http://schemas.microsoft.com/office/drawing/2014/main" id="{B04DE53E-6367-458E-BADD-1BE2C66B3352}"/>
                  </a:ext>
                </a:extLst>
              </p:cNvPr>
              <p:cNvSpPr/>
              <p:nvPr/>
            </p:nvSpPr>
            <p:spPr bwMode="auto">
              <a:xfrm rot="16200000">
                <a:off x="2438487" y="4943183"/>
                <a:ext cx="457200" cy="304974"/>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27" name="20 Conector recto">
                <a:extLst>
                  <a:ext uri="{FF2B5EF4-FFF2-40B4-BE49-F238E27FC236}">
                    <a16:creationId xmlns:a16="http://schemas.microsoft.com/office/drawing/2014/main" id="{9013E9D6-DE3B-4CEC-BF46-9AE503D68E5E}"/>
                  </a:ext>
                </a:extLst>
              </p:cNvPr>
              <p:cNvCxnSpPr>
                <a:cxnSpLocks/>
              </p:cNvCxnSpPr>
              <p:nvPr/>
            </p:nvCxnSpPr>
            <p:spPr bwMode="auto">
              <a:xfrm>
                <a:off x="2304783" y="5090908"/>
                <a:ext cx="514790"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28" name="20 Conector recto">
                <a:extLst>
                  <a:ext uri="{FF2B5EF4-FFF2-40B4-BE49-F238E27FC236}">
                    <a16:creationId xmlns:a16="http://schemas.microsoft.com/office/drawing/2014/main" id="{CEBE1F0B-284E-4DB4-832A-331D207DFD85}"/>
                  </a:ext>
                </a:extLst>
              </p:cNvPr>
              <p:cNvCxnSpPr>
                <a:cxnSpLocks/>
              </p:cNvCxnSpPr>
              <p:nvPr/>
            </p:nvCxnSpPr>
            <p:spPr bwMode="auto">
              <a:xfrm>
                <a:off x="1885597" y="5090703"/>
                <a:ext cx="419186" cy="0"/>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grpSp>
        <p:cxnSp>
          <p:nvCxnSpPr>
            <p:cNvPr id="50" name="20 Conector recto">
              <a:extLst>
                <a:ext uri="{FF2B5EF4-FFF2-40B4-BE49-F238E27FC236}">
                  <a16:creationId xmlns:a16="http://schemas.microsoft.com/office/drawing/2014/main" id="{D11F4F65-D6A3-4D77-95D9-54D5F6D0ED31}"/>
                </a:ext>
              </a:extLst>
            </p:cNvPr>
            <p:cNvCxnSpPr>
              <a:cxnSpLocks/>
            </p:cNvCxnSpPr>
            <p:nvPr/>
          </p:nvCxnSpPr>
          <p:spPr bwMode="auto">
            <a:xfrm>
              <a:off x="7715250" y="3165475"/>
              <a:ext cx="0" cy="523875"/>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9" name="Grupo 58">
            <a:extLst>
              <a:ext uri="{FF2B5EF4-FFF2-40B4-BE49-F238E27FC236}">
                <a16:creationId xmlns:a16="http://schemas.microsoft.com/office/drawing/2014/main" id="{CD8C6A2F-83CB-4C51-93F9-47AE22843DFD}"/>
              </a:ext>
            </a:extLst>
          </p:cNvPr>
          <p:cNvGrpSpPr/>
          <p:nvPr/>
        </p:nvGrpSpPr>
        <p:grpSpPr>
          <a:xfrm>
            <a:off x="8149743" y="3162024"/>
            <a:ext cx="1309781" cy="523875"/>
            <a:chOff x="8149743" y="3162024"/>
            <a:chExt cx="1309781" cy="523875"/>
          </a:xfrm>
        </p:grpSpPr>
        <p:grpSp>
          <p:nvGrpSpPr>
            <p:cNvPr id="38" name="Grupo 37">
              <a:extLst>
                <a:ext uri="{FF2B5EF4-FFF2-40B4-BE49-F238E27FC236}">
                  <a16:creationId xmlns:a16="http://schemas.microsoft.com/office/drawing/2014/main" id="{42BD1465-44F1-4610-A29A-49060CF71D4A}"/>
                </a:ext>
              </a:extLst>
            </p:cNvPr>
            <p:cNvGrpSpPr/>
            <p:nvPr/>
          </p:nvGrpSpPr>
          <p:grpSpPr>
            <a:xfrm>
              <a:off x="8149743" y="3199103"/>
              <a:ext cx="1309781" cy="463727"/>
              <a:chOff x="1885597" y="4867070"/>
              <a:chExt cx="933977" cy="457200"/>
            </a:xfrm>
          </p:grpSpPr>
          <p:sp>
            <p:nvSpPr>
              <p:cNvPr id="39" name="19 Triángulo isósceles">
                <a:extLst>
                  <a:ext uri="{FF2B5EF4-FFF2-40B4-BE49-F238E27FC236}">
                    <a16:creationId xmlns:a16="http://schemas.microsoft.com/office/drawing/2014/main" id="{02F5360B-B648-4E76-A6A2-B54F608ACCC6}"/>
                  </a:ext>
                </a:extLst>
              </p:cNvPr>
              <p:cNvSpPr/>
              <p:nvPr/>
            </p:nvSpPr>
            <p:spPr bwMode="auto">
              <a:xfrm rot="16200000">
                <a:off x="2438487" y="4943183"/>
                <a:ext cx="457200" cy="304974"/>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40" name="20 Conector recto">
                <a:extLst>
                  <a:ext uri="{FF2B5EF4-FFF2-40B4-BE49-F238E27FC236}">
                    <a16:creationId xmlns:a16="http://schemas.microsoft.com/office/drawing/2014/main" id="{9C16DF73-D0E1-4940-833E-E911FAC68389}"/>
                  </a:ext>
                </a:extLst>
              </p:cNvPr>
              <p:cNvCxnSpPr>
                <a:cxnSpLocks/>
                <a:stCxn id="39" idx="0"/>
              </p:cNvCxnSpPr>
              <p:nvPr/>
            </p:nvCxnSpPr>
            <p:spPr bwMode="auto">
              <a:xfrm flipV="1">
                <a:off x="2514600" y="5090909"/>
                <a:ext cx="304973" cy="476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41" name="20 Conector recto">
                <a:extLst>
                  <a:ext uri="{FF2B5EF4-FFF2-40B4-BE49-F238E27FC236}">
                    <a16:creationId xmlns:a16="http://schemas.microsoft.com/office/drawing/2014/main" id="{4F44A067-44A9-4BF3-AF9D-80D06DCA47F4}"/>
                  </a:ext>
                </a:extLst>
              </p:cNvPr>
              <p:cNvCxnSpPr>
                <a:cxnSpLocks/>
                <a:endCxn id="39" idx="0"/>
              </p:cNvCxnSpPr>
              <p:nvPr/>
            </p:nvCxnSpPr>
            <p:spPr bwMode="auto">
              <a:xfrm>
                <a:off x="1885597" y="5090703"/>
                <a:ext cx="629003" cy="4966"/>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grpSp>
        <p:cxnSp>
          <p:nvCxnSpPr>
            <p:cNvPr id="57" name="20 Conector recto">
              <a:extLst>
                <a:ext uri="{FF2B5EF4-FFF2-40B4-BE49-F238E27FC236}">
                  <a16:creationId xmlns:a16="http://schemas.microsoft.com/office/drawing/2014/main" id="{CC0F6171-2324-42F6-88EB-F0C956B2A3A7}"/>
                </a:ext>
              </a:extLst>
            </p:cNvPr>
            <p:cNvCxnSpPr>
              <a:cxnSpLocks/>
            </p:cNvCxnSpPr>
            <p:nvPr/>
          </p:nvCxnSpPr>
          <p:spPr bwMode="auto">
            <a:xfrm>
              <a:off x="9459523" y="3162024"/>
              <a:ext cx="0" cy="523875"/>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0" name="Grupo 59">
            <a:extLst>
              <a:ext uri="{FF2B5EF4-FFF2-40B4-BE49-F238E27FC236}">
                <a16:creationId xmlns:a16="http://schemas.microsoft.com/office/drawing/2014/main" id="{41ADED76-49D2-492C-8A23-9E8CAFD0D845}"/>
              </a:ext>
            </a:extLst>
          </p:cNvPr>
          <p:cNvGrpSpPr/>
          <p:nvPr/>
        </p:nvGrpSpPr>
        <p:grpSpPr>
          <a:xfrm>
            <a:off x="7430063" y="5266485"/>
            <a:ext cx="1309781" cy="523875"/>
            <a:chOff x="6405469" y="3165475"/>
            <a:chExt cx="1309781" cy="523875"/>
          </a:xfrm>
        </p:grpSpPr>
        <p:grpSp>
          <p:nvGrpSpPr>
            <p:cNvPr id="61" name="Grupo 60">
              <a:extLst>
                <a:ext uri="{FF2B5EF4-FFF2-40B4-BE49-F238E27FC236}">
                  <a16:creationId xmlns:a16="http://schemas.microsoft.com/office/drawing/2014/main" id="{74148E88-9E9D-4872-9B01-88718EA74B80}"/>
                </a:ext>
              </a:extLst>
            </p:cNvPr>
            <p:cNvGrpSpPr/>
            <p:nvPr/>
          </p:nvGrpSpPr>
          <p:grpSpPr>
            <a:xfrm>
              <a:off x="6405469" y="3197136"/>
              <a:ext cx="1309781" cy="463727"/>
              <a:chOff x="1885597" y="4867070"/>
              <a:chExt cx="933977" cy="457200"/>
            </a:xfrm>
          </p:grpSpPr>
          <p:sp>
            <p:nvSpPr>
              <p:cNvPr id="63" name="19 Triángulo isósceles">
                <a:extLst>
                  <a:ext uri="{FF2B5EF4-FFF2-40B4-BE49-F238E27FC236}">
                    <a16:creationId xmlns:a16="http://schemas.microsoft.com/office/drawing/2014/main" id="{EA3CC53F-786B-44C0-8D67-071A4EF99A3B}"/>
                  </a:ext>
                </a:extLst>
              </p:cNvPr>
              <p:cNvSpPr/>
              <p:nvPr/>
            </p:nvSpPr>
            <p:spPr bwMode="auto">
              <a:xfrm rot="16200000">
                <a:off x="2438487" y="4943183"/>
                <a:ext cx="457200" cy="304974"/>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64" name="20 Conector recto">
                <a:extLst>
                  <a:ext uri="{FF2B5EF4-FFF2-40B4-BE49-F238E27FC236}">
                    <a16:creationId xmlns:a16="http://schemas.microsoft.com/office/drawing/2014/main" id="{370E1014-C493-4E4D-AB53-9425976C7D6D}"/>
                  </a:ext>
                </a:extLst>
              </p:cNvPr>
              <p:cNvCxnSpPr>
                <a:cxnSpLocks/>
              </p:cNvCxnSpPr>
              <p:nvPr/>
            </p:nvCxnSpPr>
            <p:spPr bwMode="auto">
              <a:xfrm>
                <a:off x="2304783" y="5090908"/>
                <a:ext cx="514790"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65" name="20 Conector recto">
                <a:extLst>
                  <a:ext uri="{FF2B5EF4-FFF2-40B4-BE49-F238E27FC236}">
                    <a16:creationId xmlns:a16="http://schemas.microsoft.com/office/drawing/2014/main" id="{8365039F-960F-4082-8191-4D619E100AC4}"/>
                  </a:ext>
                </a:extLst>
              </p:cNvPr>
              <p:cNvCxnSpPr>
                <a:cxnSpLocks/>
              </p:cNvCxnSpPr>
              <p:nvPr/>
            </p:nvCxnSpPr>
            <p:spPr bwMode="auto">
              <a:xfrm>
                <a:off x="1885597" y="5090703"/>
                <a:ext cx="419186"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cxnSp>
          <p:nvCxnSpPr>
            <p:cNvPr id="62" name="20 Conector recto">
              <a:extLst>
                <a:ext uri="{FF2B5EF4-FFF2-40B4-BE49-F238E27FC236}">
                  <a16:creationId xmlns:a16="http://schemas.microsoft.com/office/drawing/2014/main" id="{30045624-C8CC-4B77-ADB6-2F0968966B2E}"/>
                </a:ext>
              </a:extLst>
            </p:cNvPr>
            <p:cNvCxnSpPr>
              <a:cxnSpLocks/>
            </p:cNvCxnSpPr>
            <p:nvPr/>
          </p:nvCxnSpPr>
          <p:spPr bwMode="auto">
            <a:xfrm>
              <a:off x="7715250" y="3165475"/>
              <a:ext cx="0" cy="523875"/>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6" name="Grupo 65">
            <a:extLst>
              <a:ext uri="{FF2B5EF4-FFF2-40B4-BE49-F238E27FC236}">
                <a16:creationId xmlns:a16="http://schemas.microsoft.com/office/drawing/2014/main" id="{B4639BAF-EB6C-4C9A-8036-215755A22E8F}"/>
              </a:ext>
            </a:extLst>
          </p:cNvPr>
          <p:cNvGrpSpPr/>
          <p:nvPr/>
        </p:nvGrpSpPr>
        <p:grpSpPr>
          <a:xfrm>
            <a:off x="9303587" y="5267494"/>
            <a:ext cx="1309781" cy="523875"/>
            <a:chOff x="6405469" y="3165475"/>
            <a:chExt cx="1309781" cy="523875"/>
          </a:xfrm>
        </p:grpSpPr>
        <p:grpSp>
          <p:nvGrpSpPr>
            <p:cNvPr id="67" name="Grupo 66">
              <a:extLst>
                <a:ext uri="{FF2B5EF4-FFF2-40B4-BE49-F238E27FC236}">
                  <a16:creationId xmlns:a16="http://schemas.microsoft.com/office/drawing/2014/main" id="{4E5CE94D-9CBE-4D51-8BCD-737A0629FA27}"/>
                </a:ext>
              </a:extLst>
            </p:cNvPr>
            <p:cNvGrpSpPr/>
            <p:nvPr/>
          </p:nvGrpSpPr>
          <p:grpSpPr>
            <a:xfrm>
              <a:off x="6405469" y="3197136"/>
              <a:ext cx="1309781" cy="463727"/>
              <a:chOff x="1885597" y="4867070"/>
              <a:chExt cx="933977" cy="457200"/>
            </a:xfrm>
          </p:grpSpPr>
          <p:sp>
            <p:nvSpPr>
              <p:cNvPr id="69" name="19 Triángulo isósceles">
                <a:extLst>
                  <a:ext uri="{FF2B5EF4-FFF2-40B4-BE49-F238E27FC236}">
                    <a16:creationId xmlns:a16="http://schemas.microsoft.com/office/drawing/2014/main" id="{8A0727D6-AA1C-49BC-BCE3-B7C5048C7701}"/>
                  </a:ext>
                </a:extLst>
              </p:cNvPr>
              <p:cNvSpPr/>
              <p:nvPr/>
            </p:nvSpPr>
            <p:spPr bwMode="auto">
              <a:xfrm rot="16200000">
                <a:off x="2438487" y="4943183"/>
                <a:ext cx="457200" cy="304974"/>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70" name="20 Conector recto">
                <a:extLst>
                  <a:ext uri="{FF2B5EF4-FFF2-40B4-BE49-F238E27FC236}">
                    <a16:creationId xmlns:a16="http://schemas.microsoft.com/office/drawing/2014/main" id="{19727A15-488F-4FDC-B60D-1F289EC1A771}"/>
                  </a:ext>
                </a:extLst>
              </p:cNvPr>
              <p:cNvCxnSpPr>
                <a:cxnSpLocks/>
                <a:stCxn id="69" idx="0"/>
              </p:cNvCxnSpPr>
              <p:nvPr/>
            </p:nvCxnSpPr>
            <p:spPr bwMode="auto">
              <a:xfrm flipV="1">
                <a:off x="2514600" y="5090909"/>
                <a:ext cx="304973" cy="476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71" name="20 Conector recto">
                <a:extLst>
                  <a:ext uri="{FF2B5EF4-FFF2-40B4-BE49-F238E27FC236}">
                    <a16:creationId xmlns:a16="http://schemas.microsoft.com/office/drawing/2014/main" id="{7FA7C33A-2A2D-4E51-BE65-CA696F3D6EF7}"/>
                  </a:ext>
                </a:extLst>
              </p:cNvPr>
              <p:cNvCxnSpPr>
                <a:cxnSpLocks/>
              </p:cNvCxnSpPr>
              <p:nvPr/>
            </p:nvCxnSpPr>
            <p:spPr bwMode="auto">
              <a:xfrm flipV="1">
                <a:off x="1885597" y="5090704"/>
                <a:ext cx="314501" cy="1"/>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cxnSp>
          <p:nvCxnSpPr>
            <p:cNvPr id="68" name="20 Conector recto">
              <a:extLst>
                <a:ext uri="{FF2B5EF4-FFF2-40B4-BE49-F238E27FC236}">
                  <a16:creationId xmlns:a16="http://schemas.microsoft.com/office/drawing/2014/main" id="{7210DD3F-8829-4E5C-97E1-691578FD6585}"/>
                </a:ext>
              </a:extLst>
            </p:cNvPr>
            <p:cNvCxnSpPr>
              <a:cxnSpLocks/>
            </p:cNvCxnSpPr>
            <p:nvPr/>
          </p:nvCxnSpPr>
          <p:spPr bwMode="auto">
            <a:xfrm>
              <a:off x="7715250" y="3165475"/>
              <a:ext cx="0" cy="523875"/>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3" name="20 Conector recto">
            <a:extLst>
              <a:ext uri="{FF2B5EF4-FFF2-40B4-BE49-F238E27FC236}">
                <a16:creationId xmlns:a16="http://schemas.microsoft.com/office/drawing/2014/main" id="{6854E646-87BF-48B0-9E66-1AC17DB2B7BF}"/>
              </a:ext>
            </a:extLst>
          </p:cNvPr>
          <p:cNvCxnSpPr>
            <a:cxnSpLocks/>
            <a:endCxn id="69" idx="0"/>
          </p:cNvCxnSpPr>
          <p:nvPr/>
        </p:nvCxnSpPr>
        <p:spPr bwMode="auto">
          <a:xfrm>
            <a:off x="9767888" y="5524972"/>
            <a:ext cx="417794" cy="6046"/>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spTree>
    <p:extLst>
      <p:ext uri="{BB962C8B-B14F-4D97-AF65-F5344CB8AC3E}">
        <p14:creationId xmlns:p14="http://schemas.microsoft.com/office/powerpoint/2010/main" val="23946551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MX" dirty="0"/>
              <a:t>Diagrama Entidad – Relación</a:t>
            </a:r>
            <a:endParaRPr lang="es-ES" dirty="0"/>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11355750" cy="4500000"/>
          </a:xfrm>
        </p:spPr>
        <p:txBody>
          <a:bodyPr/>
          <a:lstStyle/>
          <a:p>
            <a:pPr marL="0" indent="0">
              <a:buNone/>
            </a:pPr>
            <a:r>
              <a:rPr lang="es-ES" sz="2400" b="1" dirty="0"/>
              <a:t>Relaciones - Tipos M:M</a:t>
            </a:r>
          </a:p>
          <a:p>
            <a:pPr marL="0" indent="0">
              <a:buNone/>
            </a:pPr>
            <a:r>
              <a:rPr lang="es-ES" sz="2400" dirty="0"/>
              <a:t>Generalmente estas relaciones surgen inicialmente en un modelo pero deben de ser eliminadas, posteriormente para dar paso a relaciones 1:M</a:t>
            </a: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82</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10" name="Grupo 9">
            <a:extLst>
              <a:ext uri="{FF2B5EF4-FFF2-40B4-BE49-F238E27FC236}">
                <a16:creationId xmlns:a16="http://schemas.microsoft.com/office/drawing/2014/main" id="{354E9D87-8197-4969-BCCB-6A3BA90FF132}"/>
              </a:ext>
            </a:extLst>
          </p:cNvPr>
          <p:cNvGrpSpPr/>
          <p:nvPr/>
        </p:nvGrpSpPr>
        <p:grpSpPr>
          <a:xfrm>
            <a:off x="2819574" y="2976425"/>
            <a:ext cx="2266950" cy="755200"/>
            <a:chOff x="3124670" y="3552154"/>
            <a:chExt cx="3752293" cy="987228"/>
          </a:xfrm>
        </p:grpSpPr>
        <p:cxnSp>
          <p:nvCxnSpPr>
            <p:cNvPr id="28" name="20 Conector recto">
              <a:extLst>
                <a:ext uri="{FF2B5EF4-FFF2-40B4-BE49-F238E27FC236}">
                  <a16:creationId xmlns:a16="http://schemas.microsoft.com/office/drawing/2014/main" id="{CEBE1F0B-284E-4DB4-832A-331D207DFD85}"/>
                </a:ext>
              </a:extLst>
            </p:cNvPr>
            <p:cNvCxnSpPr>
              <a:cxnSpLocks/>
            </p:cNvCxnSpPr>
            <p:nvPr/>
          </p:nvCxnSpPr>
          <p:spPr bwMode="auto">
            <a:xfrm>
              <a:off x="3939547" y="4047259"/>
              <a:ext cx="1120046" cy="0"/>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grpSp>
          <p:nvGrpSpPr>
            <p:cNvPr id="9" name="Grupo 8">
              <a:extLst>
                <a:ext uri="{FF2B5EF4-FFF2-40B4-BE49-F238E27FC236}">
                  <a16:creationId xmlns:a16="http://schemas.microsoft.com/office/drawing/2014/main" id="{293E9DDA-5197-4585-B0D9-A5A57A80121D}"/>
                </a:ext>
              </a:extLst>
            </p:cNvPr>
            <p:cNvGrpSpPr/>
            <p:nvPr/>
          </p:nvGrpSpPr>
          <p:grpSpPr>
            <a:xfrm>
              <a:off x="6062086" y="3552154"/>
              <a:ext cx="814877" cy="984246"/>
              <a:chOff x="5620214" y="3561620"/>
              <a:chExt cx="814877" cy="984246"/>
            </a:xfrm>
          </p:grpSpPr>
          <p:sp>
            <p:nvSpPr>
              <p:cNvPr id="26" name="19 Triángulo isósceles">
                <a:extLst>
                  <a:ext uri="{FF2B5EF4-FFF2-40B4-BE49-F238E27FC236}">
                    <a16:creationId xmlns:a16="http://schemas.microsoft.com/office/drawing/2014/main" id="{B04DE53E-6367-458E-BADD-1BE2C66B3352}"/>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27" name="20 Conector recto">
                <a:extLst>
                  <a:ext uri="{FF2B5EF4-FFF2-40B4-BE49-F238E27FC236}">
                    <a16:creationId xmlns:a16="http://schemas.microsoft.com/office/drawing/2014/main" id="{9013E9D6-DE3B-4CEC-BF46-9AE503D68E5E}"/>
                  </a:ext>
                </a:extLst>
              </p:cNvPr>
              <p:cNvCxnSpPr>
                <a:cxnSpLocks/>
                <a:stCxn id="26" idx="0"/>
                <a:endCxn id="26"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50" name="20 Conector recto">
                <a:extLst>
                  <a:ext uri="{FF2B5EF4-FFF2-40B4-BE49-F238E27FC236}">
                    <a16:creationId xmlns:a16="http://schemas.microsoft.com/office/drawing/2014/main" id="{D11F4F65-D6A3-4D77-95D9-54D5F6D0ED31}"/>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2" name="Grupo 41">
              <a:extLst>
                <a:ext uri="{FF2B5EF4-FFF2-40B4-BE49-F238E27FC236}">
                  <a16:creationId xmlns:a16="http://schemas.microsoft.com/office/drawing/2014/main" id="{6047910B-CE57-4FFD-AED6-90504A102C7C}"/>
                </a:ext>
              </a:extLst>
            </p:cNvPr>
            <p:cNvGrpSpPr/>
            <p:nvPr/>
          </p:nvGrpSpPr>
          <p:grpSpPr>
            <a:xfrm rot="10800000">
              <a:off x="3124670" y="3555136"/>
              <a:ext cx="814877" cy="984246"/>
              <a:chOff x="5620214" y="3561620"/>
              <a:chExt cx="814877" cy="984246"/>
            </a:xfrm>
          </p:grpSpPr>
          <p:sp>
            <p:nvSpPr>
              <p:cNvPr id="43" name="19 Triángulo isósceles">
                <a:extLst>
                  <a:ext uri="{FF2B5EF4-FFF2-40B4-BE49-F238E27FC236}">
                    <a16:creationId xmlns:a16="http://schemas.microsoft.com/office/drawing/2014/main" id="{50E236FF-25AB-4645-87DA-3BCD4D9996BB}"/>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45" name="20 Conector recto">
                <a:extLst>
                  <a:ext uri="{FF2B5EF4-FFF2-40B4-BE49-F238E27FC236}">
                    <a16:creationId xmlns:a16="http://schemas.microsoft.com/office/drawing/2014/main" id="{A5628387-9935-425D-9832-5AD4DBD878CF}"/>
                  </a:ext>
                </a:extLst>
              </p:cNvPr>
              <p:cNvCxnSpPr>
                <a:cxnSpLocks/>
                <a:stCxn id="43" idx="0"/>
                <a:endCxn id="43"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48" name="20 Conector recto">
                <a:extLst>
                  <a:ext uri="{FF2B5EF4-FFF2-40B4-BE49-F238E27FC236}">
                    <a16:creationId xmlns:a16="http://schemas.microsoft.com/office/drawing/2014/main" id="{04D0FC74-5CF2-4192-B7AC-9075CE33B068}"/>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9" name="20 Conector recto">
              <a:extLst>
                <a:ext uri="{FF2B5EF4-FFF2-40B4-BE49-F238E27FC236}">
                  <a16:creationId xmlns:a16="http://schemas.microsoft.com/office/drawing/2014/main" id="{E9DEF9CF-D331-4D6F-AC63-1F3761356B22}"/>
                </a:ext>
              </a:extLst>
            </p:cNvPr>
            <p:cNvCxnSpPr>
              <a:cxnSpLocks/>
            </p:cNvCxnSpPr>
            <p:nvPr/>
          </p:nvCxnSpPr>
          <p:spPr bwMode="auto">
            <a:xfrm>
              <a:off x="4942041" y="4047162"/>
              <a:ext cx="1120046"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grpSp>
        <p:nvGrpSpPr>
          <p:cNvPr id="51" name="Grupo 50">
            <a:extLst>
              <a:ext uri="{FF2B5EF4-FFF2-40B4-BE49-F238E27FC236}">
                <a16:creationId xmlns:a16="http://schemas.microsoft.com/office/drawing/2014/main" id="{90588086-3E11-412D-BBEF-465F945ABA9F}"/>
              </a:ext>
            </a:extLst>
          </p:cNvPr>
          <p:cNvGrpSpPr/>
          <p:nvPr/>
        </p:nvGrpSpPr>
        <p:grpSpPr>
          <a:xfrm>
            <a:off x="5493019" y="2984045"/>
            <a:ext cx="2266950" cy="755200"/>
            <a:chOff x="3124670" y="3552154"/>
            <a:chExt cx="3752293" cy="987228"/>
          </a:xfrm>
        </p:grpSpPr>
        <p:cxnSp>
          <p:nvCxnSpPr>
            <p:cNvPr id="52" name="20 Conector recto">
              <a:extLst>
                <a:ext uri="{FF2B5EF4-FFF2-40B4-BE49-F238E27FC236}">
                  <a16:creationId xmlns:a16="http://schemas.microsoft.com/office/drawing/2014/main" id="{50458B2C-D29B-488D-9E20-1034D05192D3}"/>
                </a:ext>
              </a:extLst>
            </p:cNvPr>
            <p:cNvCxnSpPr>
              <a:cxnSpLocks/>
            </p:cNvCxnSpPr>
            <p:nvPr/>
          </p:nvCxnSpPr>
          <p:spPr bwMode="auto">
            <a:xfrm>
              <a:off x="3939547" y="4047259"/>
              <a:ext cx="1120046" cy="0"/>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grpSp>
          <p:nvGrpSpPr>
            <p:cNvPr id="53" name="Grupo 52">
              <a:extLst>
                <a:ext uri="{FF2B5EF4-FFF2-40B4-BE49-F238E27FC236}">
                  <a16:creationId xmlns:a16="http://schemas.microsoft.com/office/drawing/2014/main" id="{6BB1EAF4-9074-4A75-A4CF-816F9F055E54}"/>
                </a:ext>
              </a:extLst>
            </p:cNvPr>
            <p:cNvGrpSpPr/>
            <p:nvPr/>
          </p:nvGrpSpPr>
          <p:grpSpPr>
            <a:xfrm>
              <a:off x="6062086" y="3552154"/>
              <a:ext cx="814877" cy="984246"/>
              <a:chOff x="5620214" y="3561620"/>
              <a:chExt cx="814877" cy="984246"/>
            </a:xfrm>
          </p:grpSpPr>
          <p:sp>
            <p:nvSpPr>
              <p:cNvPr id="75" name="19 Triángulo isósceles">
                <a:extLst>
                  <a:ext uri="{FF2B5EF4-FFF2-40B4-BE49-F238E27FC236}">
                    <a16:creationId xmlns:a16="http://schemas.microsoft.com/office/drawing/2014/main" id="{EF7F0B42-3C4F-4843-9FF4-B53F2EDC0AF1}"/>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76" name="20 Conector recto">
                <a:extLst>
                  <a:ext uri="{FF2B5EF4-FFF2-40B4-BE49-F238E27FC236}">
                    <a16:creationId xmlns:a16="http://schemas.microsoft.com/office/drawing/2014/main" id="{B10EE972-9D9B-41AA-B106-731E1307E0E9}"/>
                  </a:ext>
                </a:extLst>
              </p:cNvPr>
              <p:cNvCxnSpPr>
                <a:cxnSpLocks/>
                <a:stCxn id="75" idx="0"/>
                <a:endCxn id="75"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77" name="20 Conector recto">
                <a:extLst>
                  <a:ext uri="{FF2B5EF4-FFF2-40B4-BE49-F238E27FC236}">
                    <a16:creationId xmlns:a16="http://schemas.microsoft.com/office/drawing/2014/main" id="{ED628E4E-B8DE-4D3A-9C3E-76CE3582EE47}"/>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upo 53">
              <a:extLst>
                <a:ext uri="{FF2B5EF4-FFF2-40B4-BE49-F238E27FC236}">
                  <a16:creationId xmlns:a16="http://schemas.microsoft.com/office/drawing/2014/main" id="{0030BD58-F544-4368-996A-9FEFE641B59B}"/>
                </a:ext>
              </a:extLst>
            </p:cNvPr>
            <p:cNvGrpSpPr/>
            <p:nvPr/>
          </p:nvGrpSpPr>
          <p:grpSpPr>
            <a:xfrm rot="10800000">
              <a:off x="3124670" y="3555136"/>
              <a:ext cx="814877" cy="984246"/>
              <a:chOff x="5620214" y="3561620"/>
              <a:chExt cx="814877" cy="984246"/>
            </a:xfrm>
          </p:grpSpPr>
          <p:sp>
            <p:nvSpPr>
              <p:cNvPr id="56" name="19 Triángulo isósceles">
                <a:extLst>
                  <a:ext uri="{FF2B5EF4-FFF2-40B4-BE49-F238E27FC236}">
                    <a16:creationId xmlns:a16="http://schemas.microsoft.com/office/drawing/2014/main" id="{4338FD2F-9D68-4A5A-8F88-D6CD3E4AD302}"/>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72" name="20 Conector recto">
                <a:extLst>
                  <a:ext uri="{FF2B5EF4-FFF2-40B4-BE49-F238E27FC236}">
                    <a16:creationId xmlns:a16="http://schemas.microsoft.com/office/drawing/2014/main" id="{3B80C2CF-B396-4446-A55E-E2F15CCE983C}"/>
                  </a:ext>
                </a:extLst>
              </p:cNvPr>
              <p:cNvCxnSpPr>
                <a:cxnSpLocks/>
                <a:stCxn id="56" idx="0"/>
                <a:endCxn id="56"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74" name="20 Conector recto">
                <a:extLst>
                  <a:ext uri="{FF2B5EF4-FFF2-40B4-BE49-F238E27FC236}">
                    <a16:creationId xmlns:a16="http://schemas.microsoft.com/office/drawing/2014/main" id="{FDB0984B-790F-4CEC-96A3-F0D857F39D46}"/>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5" name="20 Conector recto">
              <a:extLst>
                <a:ext uri="{FF2B5EF4-FFF2-40B4-BE49-F238E27FC236}">
                  <a16:creationId xmlns:a16="http://schemas.microsoft.com/office/drawing/2014/main" id="{6E6F74A9-71B8-468B-9420-42A3918B4761}"/>
                </a:ext>
              </a:extLst>
            </p:cNvPr>
            <p:cNvCxnSpPr>
              <a:cxnSpLocks/>
            </p:cNvCxnSpPr>
            <p:nvPr/>
          </p:nvCxnSpPr>
          <p:spPr bwMode="auto">
            <a:xfrm>
              <a:off x="4942041" y="4047162"/>
              <a:ext cx="1120046" cy="0"/>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grpSp>
      <p:grpSp>
        <p:nvGrpSpPr>
          <p:cNvPr id="78" name="Grupo 77">
            <a:extLst>
              <a:ext uri="{FF2B5EF4-FFF2-40B4-BE49-F238E27FC236}">
                <a16:creationId xmlns:a16="http://schemas.microsoft.com/office/drawing/2014/main" id="{79F59218-4FB4-4017-AA88-3BB371092B22}"/>
              </a:ext>
            </a:extLst>
          </p:cNvPr>
          <p:cNvGrpSpPr/>
          <p:nvPr/>
        </p:nvGrpSpPr>
        <p:grpSpPr>
          <a:xfrm>
            <a:off x="2819573" y="4230441"/>
            <a:ext cx="2266950" cy="755200"/>
            <a:chOff x="3124670" y="3552154"/>
            <a:chExt cx="3752293" cy="987228"/>
          </a:xfrm>
        </p:grpSpPr>
        <p:cxnSp>
          <p:nvCxnSpPr>
            <p:cNvPr id="79" name="20 Conector recto">
              <a:extLst>
                <a:ext uri="{FF2B5EF4-FFF2-40B4-BE49-F238E27FC236}">
                  <a16:creationId xmlns:a16="http://schemas.microsoft.com/office/drawing/2014/main" id="{E61B3475-2EAA-4D33-B6AA-CB1AA3A7E2CA}"/>
                </a:ext>
              </a:extLst>
            </p:cNvPr>
            <p:cNvCxnSpPr>
              <a:cxnSpLocks/>
            </p:cNvCxnSpPr>
            <p:nvPr/>
          </p:nvCxnSpPr>
          <p:spPr bwMode="auto">
            <a:xfrm>
              <a:off x="3939547" y="4047259"/>
              <a:ext cx="1120046"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nvGrpSpPr>
            <p:cNvPr id="80" name="Grupo 79">
              <a:extLst>
                <a:ext uri="{FF2B5EF4-FFF2-40B4-BE49-F238E27FC236}">
                  <a16:creationId xmlns:a16="http://schemas.microsoft.com/office/drawing/2014/main" id="{39CA2313-2D90-4221-B543-B820F47B237D}"/>
                </a:ext>
              </a:extLst>
            </p:cNvPr>
            <p:cNvGrpSpPr/>
            <p:nvPr/>
          </p:nvGrpSpPr>
          <p:grpSpPr>
            <a:xfrm>
              <a:off x="6062086" y="3552154"/>
              <a:ext cx="814877" cy="984246"/>
              <a:chOff x="5620214" y="3561620"/>
              <a:chExt cx="814877" cy="984246"/>
            </a:xfrm>
          </p:grpSpPr>
          <p:sp>
            <p:nvSpPr>
              <p:cNvPr id="86" name="19 Triángulo isósceles">
                <a:extLst>
                  <a:ext uri="{FF2B5EF4-FFF2-40B4-BE49-F238E27FC236}">
                    <a16:creationId xmlns:a16="http://schemas.microsoft.com/office/drawing/2014/main" id="{1051BBD3-6EC7-49FE-9681-BAE5CA378200}"/>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87" name="20 Conector recto">
                <a:extLst>
                  <a:ext uri="{FF2B5EF4-FFF2-40B4-BE49-F238E27FC236}">
                    <a16:creationId xmlns:a16="http://schemas.microsoft.com/office/drawing/2014/main" id="{8DAC1059-0E3C-4EE6-BF95-1D79B8E5C863}"/>
                  </a:ext>
                </a:extLst>
              </p:cNvPr>
              <p:cNvCxnSpPr>
                <a:cxnSpLocks/>
                <a:stCxn id="86" idx="0"/>
                <a:endCxn id="86"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88" name="20 Conector recto">
                <a:extLst>
                  <a:ext uri="{FF2B5EF4-FFF2-40B4-BE49-F238E27FC236}">
                    <a16:creationId xmlns:a16="http://schemas.microsoft.com/office/drawing/2014/main" id="{92CC3E7C-3881-4F6F-A455-1A66D711DA4D}"/>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81" name="Grupo 80">
              <a:extLst>
                <a:ext uri="{FF2B5EF4-FFF2-40B4-BE49-F238E27FC236}">
                  <a16:creationId xmlns:a16="http://schemas.microsoft.com/office/drawing/2014/main" id="{C8A972A5-76AB-4CD1-8364-BF957695FB77}"/>
                </a:ext>
              </a:extLst>
            </p:cNvPr>
            <p:cNvGrpSpPr/>
            <p:nvPr/>
          </p:nvGrpSpPr>
          <p:grpSpPr>
            <a:xfrm rot="10800000">
              <a:off x="3124670" y="3555136"/>
              <a:ext cx="814877" cy="984246"/>
              <a:chOff x="5620214" y="3561620"/>
              <a:chExt cx="814877" cy="984246"/>
            </a:xfrm>
          </p:grpSpPr>
          <p:sp>
            <p:nvSpPr>
              <p:cNvPr id="83" name="19 Triángulo isósceles">
                <a:extLst>
                  <a:ext uri="{FF2B5EF4-FFF2-40B4-BE49-F238E27FC236}">
                    <a16:creationId xmlns:a16="http://schemas.microsoft.com/office/drawing/2014/main" id="{AA1A8C95-8859-452E-AFEF-E179A9277AA4}"/>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84" name="20 Conector recto">
                <a:extLst>
                  <a:ext uri="{FF2B5EF4-FFF2-40B4-BE49-F238E27FC236}">
                    <a16:creationId xmlns:a16="http://schemas.microsoft.com/office/drawing/2014/main" id="{378F4146-ED1F-4399-8ABD-16B1ACC89166}"/>
                  </a:ext>
                </a:extLst>
              </p:cNvPr>
              <p:cNvCxnSpPr>
                <a:cxnSpLocks/>
                <a:stCxn id="83" idx="0"/>
                <a:endCxn id="83"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85" name="20 Conector recto">
                <a:extLst>
                  <a:ext uri="{FF2B5EF4-FFF2-40B4-BE49-F238E27FC236}">
                    <a16:creationId xmlns:a16="http://schemas.microsoft.com/office/drawing/2014/main" id="{8C180A43-68A6-4671-A987-077E14E88DC3}"/>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82" name="20 Conector recto">
              <a:extLst>
                <a:ext uri="{FF2B5EF4-FFF2-40B4-BE49-F238E27FC236}">
                  <a16:creationId xmlns:a16="http://schemas.microsoft.com/office/drawing/2014/main" id="{45E50AAF-ECBD-40CF-86E8-3514FEC72473}"/>
                </a:ext>
              </a:extLst>
            </p:cNvPr>
            <p:cNvCxnSpPr>
              <a:cxnSpLocks/>
            </p:cNvCxnSpPr>
            <p:nvPr/>
          </p:nvCxnSpPr>
          <p:spPr bwMode="auto">
            <a:xfrm>
              <a:off x="4942041" y="4047162"/>
              <a:ext cx="1120046"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grpSp>
        <p:nvGrpSpPr>
          <p:cNvPr id="89" name="Grupo 88">
            <a:extLst>
              <a:ext uri="{FF2B5EF4-FFF2-40B4-BE49-F238E27FC236}">
                <a16:creationId xmlns:a16="http://schemas.microsoft.com/office/drawing/2014/main" id="{FF7E8DA2-8271-4D1F-8700-5BC2ABBA6C8D}"/>
              </a:ext>
            </a:extLst>
          </p:cNvPr>
          <p:cNvGrpSpPr/>
          <p:nvPr/>
        </p:nvGrpSpPr>
        <p:grpSpPr>
          <a:xfrm>
            <a:off x="5493018" y="4238061"/>
            <a:ext cx="2266950" cy="755200"/>
            <a:chOff x="3124670" y="3552154"/>
            <a:chExt cx="3752293" cy="987228"/>
          </a:xfrm>
        </p:grpSpPr>
        <p:cxnSp>
          <p:nvCxnSpPr>
            <p:cNvPr id="90" name="20 Conector recto">
              <a:extLst>
                <a:ext uri="{FF2B5EF4-FFF2-40B4-BE49-F238E27FC236}">
                  <a16:creationId xmlns:a16="http://schemas.microsoft.com/office/drawing/2014/main" id="{B1CB3FE7-FE44-496A-A338-696CF111ECA5}"/>
                </a:ext>
              </a:extLst>
            </p:cNvPr>
            <p:cNvCxnSpPr>
              <a:cxnSpLocks/>
            </p:cNvCxnSpPr>
            <p:nvPr/>
          </p:nvCxnSpPr>
          <p:spPr bwMode="auto">
            <a:xfrm>
              <a:off x="3939547" y="4047259"/>
              <a:ext cx="1120046"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nvGrpSpPr>
            <p:cNvPr id="91" name="Grupo 90">
              <a:extLst>
                <a:ext uri="{FF2B5EF4-FFF2-40B4-BE49-F238E27FC236}">
                  <a16:creationId xmlns:a16="http://schemas.microsoft.com/office/drawing/2014/main" id="{4FF4470D-B772-49D0-8925-5B1BB83A165D}"/>
                </a:ext>
              </a:extLst>
            </p:cNvPr>
            <p:cNvGrpSpPr/>
            <p:nvPr/>
          </p:nvGrpSpPr>
          <p:grpSpPr>
            <a:xfrm>
              <a:off x="6062086" y="3552154"/>
              <a:ext cx="814877" cy="984246"/>
              <a:chOff x="5620214" y="3561620"/>
              <a:chExt cx="814877" cy="984246"/>
            </a:xfrm>
          </p:grpSpPr>
          <p:sp>
            <p:nvSpPr>
              <p:cNvPr id="97" name="19 Triángulo isósceles">
                <a:extLst>
                  <a:ext uri="{FF2B5EF4-FFF2-40B4-BE49-F238E27FC236}">
                    <a16:creationId xmlns:a16="http://schemas.microsoft.com/office/drawing/2014/main" id="{8FFFAC6A-688C-4B5D-AB94-9665772BF5CD}"/>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98" name="20 Conector recto">
                <a:extLst>
                  <a:ext uri="{FF2B5EF4-FFF2-40B4-BE49-F238E27FC236}">
                    <a16:creationId xmlns:a16="http://schemas.microsoft.com/office/drawing/2014/main" id="{96404E08-B046-4857-BC7A-706DA7F53049}"/>
                  </a:ext>
                </a:extLst>
              </p:cNvPr>
              <p:cNvCxnSpPr>
                <a:cxnSpLocks/>
                <a:stCxn id="97" idx="0"/>
                <a:endCxn id="97"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99" name="20 Conector recto">
                <a:extLst>
                  <a:ext uri="{FF2B5EF4-FFF2-40B4-BE49-F238E27FC236}">
                    <a16:creationId xmlns:a16="http://schemas.microsoft.com/office/drawing/2014/main" id="{27CA17F9-E5CB-46C5-ACE2-47A43E71A539}"/>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92" name="Grupo 91">
              <a:extLst>
                <a:ext uri="{FF2B5EF4-FFF2-40B4-BE49-F238E27FC236}">
                  <a16:creationId xmlns:a16="http://schemas.microsoft.com/office/drawing/2014/main" id="{8D545B9A-091B-42E8-9D74-815EA4681C32}"/>
                </a:ext>
              </a:extLst>
            </p:cNvPr>
            <p:cNvGrpSpPr/>
            <p:nvPr/>
          </p:nvGrpSpPr>
          <p:grpSpPr>
            <a:xfrm rot="10800000">
              <a:off x="3124670" y="3555136"/>
              <a:ext cx="814877" cy="984246"/>
              <a:chOff x="5620214" y="3561620"/>
              <a:chExt cx="814877" cy="984246"/>
            </a:xfrm>
          </p:grpSpPr>
          <p:sp>
            <p:nvSpPr>
              <p:cNvPr id="94" name="19 Triángulo isósceles">
                <a:extLst>
                  <a:ext uri="{FF2B5EF4-FFF2-40B4-BE49-F238E27FC236}">
                    <a16:creationId xmlns:a16="http://schemas.microsoft.com/office/drawing/2014/main" id="{9FD5B7D0-E78A-4F39-A3C3-249979D74B3C}"/>
                  </a:ext>
                </a:extLst>
              </p:cNvPr>
              <p:cNvSpPr/>
              <p:nvPr/>
            </p:nvSpPr>
            <p:spPr bwMode="auto">
              <a:xfrm rot="16200000">
                <a:off x="5592032" y="3649286"/>
                <a:ext cx="871241" cy="814877"/>
              </a:xfrm>
              <a:prstGeom prst="triangle">
                <a:avLst/>
              </a:prstGeom>
              <a:noFill/>
              <a:ln w="2857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95" name="20 Conector recto">
                <a:extLst>
                  <a:ext uri="{FF2B5EF4-FFF2-40B4-BE49-F238E27FC236}">
                    <a16:creationId xmlns:a16="http://schemas.microsoft.com/office/drawing/2014/main" id="{D018B96E-FD42-4E17-9DAA-866F7863CA11}"/>
                  </a:ext>
                </a:extLst>
              </p:cNvPr>
              <p:cNvCxnSpPr>
                <a:cxnSpLocks/>
                <a:stCxn id="94" idx="0"/>
                <a:endCxn id="94" idx="3"/>
              </p:cNvCxnSpPr>
              <p:nvPr/>
            </p:nvCxnSpPr>
            <p:spPr bwMode="auto">
              <a:xfrm>
                <a:off x="5620214" y="4056724"/>
                <a:ext cx="814877"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cxnSp>
            <p:nvCxnSpPr>
              <p:cNvPr id="96" name="20 Conector recto">
                <a:extLst>
                  <a:ext uri="{FF2B5EF4-FFF2-40B4-BE49-F238E27FC236}">
                    <a16:creationId xmlns:a16="http://schemas.microsoft.com/office/drawing/2014/main" id="{0108F696-963B-4100-97F2-ED16CD23A85B}"/>
                  </a:ext>
                </a:extLst>
              </p:cNvPr>
              <p:cNvCxnSpPr>
                <a:cxnSpLocks/>
              </p:cNvCxnSpPr>
              <p:nvPr/>
            </p:nvCxnSpPr>
            <p:spPr bwMode="auto">
              <a:xfrm>
                <a:off x="6435091" y="3561620"/>
                <a:ext cx="0" cy="984246"/>
              </a:xfrm>
              <a:prstGeom prst="line">
                <a:avLst/>
              </a:prstGeom>
              <a:ln w="28575">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93" name="20 Conector recto">
              <a:extLst>
                <a:ext uri="{FF2B5EF4-FFF2-40B4-BE49-F238E27FC236}">
                  <a16:creationId xmlns:a16="http://schemas.microsoft.com/office/drawing/2014/main" id="{03B9F16F-4B71-4355-A225-63BE11639DBD}"/>
                </a:ext>
              </a:extLst>
            </p:cNvPr>
            <p:cNvCxnSpPr>
              <a:cxnSpLocks/>
            </p:cNvCxnSpPr>
            <p:nvPr/>
          </p:nvCxnSpPr>
          <p:spPr bwMode="auto">
            <a:xfrm>
              <a:off x="4942041" y="4047162"/>
              <a:ext cx="1120046" cy="0"/>
            </a:xfrm>
            <a:prstGeom prst="line">
              <a:avLst/>
            </a:prstGeom>
            <a:solidFill>
              <a:schemeClr val="accent1"/>
            </a:solidFill>
            <a:ln w="28575" cap="flat" cmpd="sng" algn="ctr">
              <a:solidFill>
                <a:schemeClr val="bg1"/>
              </a:solidFill>
              <a:prstDash val="dash"/>
              <a:miter lim="800000"/>
              <a:headEnd type="none" w="med" len="med"/>
              <a:tailEnd type="none" w="med" len="med"/>
            </a:ln>
            <a:effectLst/>
          </p:spPr>
        </p:cxnSp>
      </p:grpSp>
    </p:spTree>
    <p:extLst>
      <p:ext uri="{BB962C8B-B14F-4D97-AF65-F5344CB8AC3E}">
        <p14:creationId xmlns:p14="http://schemas.microsoft.com/office/powerpoint/2010/main" val="2748923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MX" dirty="0"/>
              <a:t>Diagrama Entidad – Relación</a:t>
            </a:r>
            <a:endParaRPr lang="es-ES" dirty="0"/>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5602650" cy="4500000"/>
          </a:xfrm>
        </p:spPr>
        <p:txBody>
          <a:bodyPr/>
          <a:lstStyle/>
          <a:p>
            <a:pPr marL="0" indent="0">
              <a:buNone/>
            </a:pPr>
            <a:r>
              <a:rPr lang="es-ES" sz="2400" b="1" dirty="0"/>
              <a:t>Relaciones - como UID</a:t>
            </a:r>
          </a:p>
          <a:p>
            <a:pPr marL="0" indent="0">
              <a:buNone/>
            </a:pPr>
            <a:r>
              <a:rPr lang="es-ES" sz="2400" dirty="0"/>
              <a:t>UID (</a:t>
            </a:r>
            <a:r>
              <a:rPr lang="es-ES" sz="2400" dirty="0" err="1"/>
              <a:t>Unique</a:t>
            </a:r>
            <a:r>
              <a:rPr lang="es-ES" sz="2400" dirty="0"/>
              <a:t> ID), comúnmente es importante indicar que un campo de la entidad A, forma parte de la llave primaria de la entidad B:</a:t>
            </a:r>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83</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8" name="Grupo 7">
            <a:extLst>
              <a:ext uri="{FF2B5EF4-FFF2-40B4-BE49-F238E27FC236}">
                <a16:creationId xmlns:a16="http://schemas.microsoft.com/office/drawing/2014/main" id="{038C0079-3E9B-471B-8636-987984792D27}"/>
              </a:ext>
            </a:extLst>
          </p:cNvPr>
          <p:cNvGrpSpPr/>
          <p:nvPr/>
        </p:nvGrpSpPr>
        <p:grpSpPr>
          <a:xfrm>
            <a:off x="987803" y="3704980"/>
            <a:ext cx="1526797" cy="1426128"/>
            <a:chOff x="1459684" y="3640822"/>
            <a:chExt cx="1526797" cy="1426128"/>
          </a:xfrm>
        </p:grpSpPr>
        <p:sp>
          <p:nvSpPr>
            <p:cNvPr id="9" name="Rectángulo 8">
              <a:extLst>
                <a:ext uri="{FF2B5EF4-FFF2-40B4-BE49-F238E27FC236}">
                  <a16:creationId xmlns:a16="http://schemas.microsoft.com/office/drawing/2014/main" id="{27C4D44F-5E6A-4AE9-8F79-F5E50F739CE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A</a:t>
              </a:r>
              <a:endParaRPr lang="es-ES" dirty="0"/>
            </a:p>
          </p:txBody>
        </p:sp>
        <p:sp>
          <p:nvSpPr>
            <p:cNvPr id="10" name="Rectángulo 9">
              <a:extLst>
                <a:ext uri="{FF2B5EF4-FFF2-40B4-BE49-F238E27FC236}">
                  <a16:creationId xmlns:a16="http://schemas.microsoft.com/office/drawing/2014/main" id="{82B0BC93-CD11-4369-AAEC-DB2E36C23DBA}"/>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11" name="Grupo 10">
            <a:extLst>
              <a:ext uri="{FF2B5EF4-FFF2-40B4-BE49-F238E27FC236}">
                <a16:creationId xmlns:a16="http://schemas.microsoft.com/office/drawing/2014/main" id="{AA3E31CD-BC66-408E-8EE5-96A3DD54475B}"/>
              </a:ext>
            </a:extLst>
          </p:cNvPr>
          <p:cNvGrpSpPr/>
          <p:nvPr/>
        </p:nvGrpSpPr>
        <p:grpSpPr>
          <a:xfrm>
            <a:off x="3448577" y="3704980"/>
            <a:ext cx="1628601" cy="1426128"/>
            <a:chOff x="1459684" y="3640822"/>
            <a:chExt cx="1526797" cy="1426128"/>
          </a:xfrm>
        </p:grpSpPr>
        <p:sp>
          <p:nvSpPr>
            <p:cNvPr id="12" name="Rectángulo 11">
              <a:extLst>
                <a:ext uri="{FF2B5EF4-FFF2-40B4-BE49-F238E27FC236}">
                  <a16:creationId xmlns:a16="http://schemas.microsoft.com/office/drawing/2014/main" id="{4D7C93C4-9438-40C4-B9C5-2B95C50FFAE0}"/>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B</a:t>
              </a:r>
              <a:endParaRPr lang="es-ES" dirty="0"/>
            </a:p>
          </p:txBody>
        </p:sp>
        <p:sp>
          <p:nvSpPr>
            <p:cNvPr id="13" name="Rectángulo 12">
              <a:extLst>
                <a:ext uri="{FF2B5EF4-FFF2-40B4-BE49-F238E27FC236}">
                  <a16:creationId xmlns:a16="http://schemas.microsoft.com/office/drawing/2014/main" id="{5FE4B126-C363-49E3-950E-25B4359B4750}"/>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7" name="Grupo 6">
            <a:extLst>
              <a:ext uri="{FF2B5EF4-FFF2-40B4-BE49-F238E27FC236}">
                <a16:creationId xmlns:a16="http://schemas.microsoft.com/office/drawing/2014/main" id="{DDD57AFE-534B-415E-A8E0-479DDA0B9B80}"/>
              </a:ext>
            </a:extLst>
          </p:cNvPr>
          <p:cNvGrpSpPr/>
          <p:nvPr/>
        </p:nvGrpSpPr>
        <p:grpSpPr>
          <a:xfrm>
            <a:off x="2514600" y="4289194"/>
            <a:ext cx="933977" cy="457200"/>
            <a:chOff x="2514600" y="4049870"/>
            <a:chExt cx="933977" cy="457200"/>
          </a:xfrm>
        </p:grpSpPr>
        <p:grpSp>
          <p:nvGrpSpPr>
            <p:cNvPr id="29" name="Grupo 28">
              <a:extLst>
                <a:ext uri="{FF2B5EF4-FFF2-40B4-BE49-F238E27FC236}">
                  <a16:creationId xmlns:a16="http://schemas.microsoft.com/office/drawing/2014/main" id="{1EC4288D-E71A-4C7A-B678-BECCD372225D}"/>
                </a:ext>
              </a:extLst>
            </p:cNvPr>
            <p:cNvGrpSpPr/>
            <p:nvPr/>
          </p:nvGrpSpPr>
          <p:grpSpPr>
            <a:xfrm>
              <a:off x="2514600" y="4049870"/>
              <a:ext cx="933977" cy="457200"/>
              <a:chOff x="1885597" y="4867070"/>
              <a:chExt cx="933977" cy="457200"/>
            </a:xfrm>
          </p:grpSpPr>
          <p:sp>
            <p:nvSpPr>
              <p:cNvPr id="31" name="19 Triángulo isósceles">
                <a:extLst>
                  <a:ext uri="{FF2B5EF4-FFF2-40B4-BE49-F238E27FC236}">
                    <a16:creationId xmlns:a16="http://schemas.microsoft.com/office/drawing/2014/main" id="{56528ADB-F499-42A2-8A7E-C4631175F8D4}"/>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32" name="20 Conector recto">
                <a:extLst>
                  <a:ext uri="{FF2B5EF4-FFF2-40B4-BE49-F238E27FC236}">
                    <a16:creationId xmlns:a16="http://schemas.microsoft.com/office/drawing/2014/main" id="{2BA34465-7778-4FE6-B8FB-B029E4BF4E33}"/>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33" name="20 Conector recto">
                <a:extLst>
                  <a:ext uri="{FF2B5EF4-FFF2-40B4-BE49-F238E27FC236}">
                    <a16:creationId xmlns:a16="http://schemas.microsoft.com/office/drawing/2014/main" id="{1B2719BC-F588-4529-A138-371EF2210777}"/>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34" name="20 Conector recto">
              <a:extLst>
                <a:ext uri="{FF2B5EF4-FFF2-40B4-BE49-F238E27FC236}">
                  <a16:creationId xmlns:a16="http://schemas.microsoft.com/office/drawing/2014/main" id="{07A7E1EF-0958-4197-9979-2F567E8B8792}"/>
                </a:ext>
              </a:extLst>
            </p:cNvPr>
            <p:cNvCxnSpPr>
              <a:cxnSpLocks/>
            </p:cNvCxnSpPr>
            <p:nvPr/>
          </p:nvCxnSpPr>
          <p:spPr bwMode="auto">
            <a:xfrm flipV="1">
              <a:off x="3108411" y="4128961"/>
              <a:ext cx="0" cy="289083"/>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spTree>
    <p:extLst>
      <p:ext uri="{BB962C8B-B14F-4D97-AF65-F5344CB8AC3E}">
        <p14:creationId xmlns:p14="http://schemas.microsoft.com/office/powerpoint/2010/main" val="106191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MX" dirty="0"/>
              <a:t>Diagrama Entidad – Relación</a:t>
            </a:r>
            <a:endParaRPr lang="es-ES" dirty="0"/>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11471274" cy="4500000"/>
          </a:xfrm>
        </p:spPr>
        <p:txBody>
          <a:bodyPr/>
          <a:lstStyle/>
          <a:p>
            <a:pPr marL="0" indent="0">
              <a:buFont typeface="Arial" panose="020B0604020202020204" pitchFamily="34" charset="0"/>
              <a:buNone/>
            </a:pPr>
            <a:r>
              <a:rPr lang="es-ES" sz="2400" b="1" dirty="0"/>
              <a:t>Relaciones - Eliminar relación M:M</a:t>
            </a:r>
          </a:p>
          <a:p>
            <a:pPr marL="0" indent="0">
              <a:spcBef>
                <a:spcPts val="0"/>
              </a:spcBef>
              <a:buFont typeface="Arial" panose="020B0604020202020204" pitchFamily="34" charset="0"/>
              <a:buNone/>
            </a:pPr>
            <a:r>
              <a:rPr lang="es-ES" sz="2400" dirty="0"/>
              <a:t>Se tiene la siguiente relación estudiante – curso. Un estudiante se puede asignar varios cursos y un curso puede ser asignado por varios estudiantes.</a:t>
            </a:r>
          </a:p>
          <a:p>
            <a:pPr marL="0" indent="0">
              <a:buFont typeface="Arial" panose="020B0604020202020204" pitchFamily="34" charset="0"/>
              <a:buNone/>
            </a:pPr>
            <a:endParaRPr lang="es-ES" sz="2400" dirty="0"/>
          </a:p>
          <a:p>
            <a:pPr marL="0" indent="0">
              <a:buFont typeface="Arial" panose="020B0604020202020204" pitchFamily="34" charset="0"/>
              <a:buNone/>
            </a:pPr>
            <a:endParaRPr lang="es-ES" sz="2400" dirty="0"/>
          </a:p>
          <a:p>
            <a:pPr marL="0" indent="0">
              <a:buFont typeface="Arial" panose="020B0604020202020204" pitchFamily="34" charset="0"/>
              <a:buNone/>
            </a:pPr>
            <a:endParaRPr lang="es-ES" sz="2400" dirty="0"/>
          </a:p>
          <a:p>
            <a:pPr marL="0" indent="0">
              <a:buFont typeface="Arial" panose="020B0604020202020204" pitchFamily="34" charset="0"/>
              <a:buNone/>
            </a:pPr>
            <a:r>
              <a:rPr lang="es-ES" sz="2400" dirty="0"/>
              <a:t>Esta relación se elimina añadiendo una nueva entidad entre estudiante y curso. Y relacionarlas de uno a muchos.</a:t>
            </a:r>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84</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35" name="Grupo 34">
            <a:extLst>
              <a:ext uri="{FF2B5EF4-FFF2-40B4-BE49-F238E27FC236}">
                <a16:creationId xmlns:a16="http://schemas.microsoft.com/office/drawing/2014/main" id="{A8CEC8BB-4009-4042-81D4-A43271B7B1F6}"/>
              </a:ext>
            </a:extLst>
          </p:cNvPr>
          <p:cNvGrpSpPr/>
          <p:nvPr/>
        </p:nvGrpSpPr>
        <p:grpSpPr>
          <a:xfrm>
            <a:off x="6431712" y="2664850"/>
            <a:ext cx="1526797" cy="1426128"/>
            <a:chOff x="1459684" y="3640822"/>
            <a:chExt cx="1526797" cy="1426128"/>
          </a:xfrm>
        </p:grpSpPr>
        <p:sp>
          <p:nvSpPr>
            <p:cNvPr id="36" name="Rectángulo 35">
              <a:extLst>
                <a:ext uri="{FF2B5EF4-FFF2-40B4-BE49-F238E27FC236}">
                  <a16:creationId xmlns:a16="http://schemas.microsoft.com/office/drawing/2014/main" id="{083D7FD8-0081-4084-BCCF-C27EB1DF1705}"/>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CURSO</a:t>
              </a:r>
              <a:endParaRPr lang="es-ES" dirty="0"/>
            </a:p>
          </p:txBody>
        </p:sp>
        <p:sp>
          <p:nvSpPr>
            <p:cNvPr id="37" name="Rectángulo 36">
              <a:extLst>
                <a:ext uri="{FF2B5EF4-FFF2-40B4-BE49-F238E27FC236}">
                  <a16:creationId xmlns:a16="http://schemas.microsoft.com/office/drawing/2014/main" id="{4D1580AA-9AF0-441E-9DE5-729B351100F7}"/>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sz="1800" dirty="0" err="1">
                  <a:latin typeface="Arial Narrow" pitchFamily="34" charset="0"/>
                </a:rPr>
                <a:t>codigo</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abreviatura</a:t>
              </a:r>
              <a:endParaRPr kumimoji="0" lang="es-ES" sz="1800" b="0" i="0" u="none" strike="noStrike" cap="none" normalizeH="0" baseline="0" dirty="0">
                <a:ln>
                  <a:noFill/>
                </a:ln>
                <a:solidFill>
                  <a:schemeClr val="tx1"/>
                </a:solidFill>
                <a:effectLst/>
                <a:latin typeface="Arial Narrow" pitchFamily="34" charset="0"/>
              </a:endParaRPr>
            </a:p>
          </p:txBody>
        </p:sp>
      </p:grpSp>
      <p:grpSp>
        <p:nvGrpSpPr>
          <p:cNvPr id="38" name="Grupo 37">
            <a:extLst>
              <a:ext uri="{FF2B5EF4-FFF2-40B4-BE49-F238E27FC236}">
                <a16:creationId xmlns:a16="http://schemas.microsoft.com/office/drawing/2014/main" id="{1F484CA5-B858-4394-9C02-C612114413A3}"/>
              </a:ext>
            </a:extLst>
          </p:cNvPr>
          <p:cNvGrpSpPr/>
          <p:nvPr/>
        </p:nvGrpSpPr>
        <p:grpSpPr>
          <a:xfrm>
            <a:off x="3588173" y="2664850"/>
            <a:ext cx="1526797" cy="1426128"/>
            <a:chOff x="1459684" y="3640822"/>
            <a:chExt cx="1526797" cy="1426128"/>
          </a:xfrm>
        </p:grpSpPr>
        <p:sp>
          <p:nvSpPr>
            <p:cNvPr id="39" name="Rectángulo 38">
              <a:extLst>
                <a:ext uri="{FF2B5EF4-FFF2-40B4-BE49-F238E27FC236}">
                  <a16:creationId xmlns:a16="http://schemas.microsoft.com/office/drawing/2014/main" id="{D9DC41E7-9272-44C8-957F-2D7FC264982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ESTUDIANTE</a:t>
              </a:r>
              <a:endParaRPr lang="es-ES" dirty="0"/>
            </a:p>
          </p:txBody>
        </p:sp>
        <p:sp>
          <p:nvSpPr>
            <p:cNvPr id="40" name="Rectángulo 39">
              <a:extLst>
                <a:ext uri="{FF2B5EF4-FFF2-40B4-BE49-F238E27FC236}">
                  <a16:creationId xmlns:a16="http://schemas.microsoft.com/office/drawing/2014/main" id="{123BF9BD-63CF-435C-87C9-D8496FCF0755}"/>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carnet</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41" name="Grupo 40">
            <a:extLst>
              <a:ext uri="{FF2B5EF4-FFF2-40B4-BE49-F238E27FC236}">
                <a16:creationId xmlns:a16="http://schemas.microsoft.com/office/drawing/2014/main" id="{7F569788-13DD-48FB-9E2A-884B5B9A8A4A}"/>
              </a:ext>
            </a:extLst>
          </p:cNvPr>
          <p:cNvGrpSpPr/>
          <p:nvPr/>
        </p:nvGrpSpPr>
        <p:grpSpPr>
          <a:xfrm>
            <a:off x="5114970" y="3207285"/>
            <a:ext cx="1316742" cy="421449"/>
            <a:chOff x="3124670" y="3608657"/>
            <a:chExt cx="3752293" cy="874222"/>
          </a:xfrm>
        </p:grpSpPr>
        <p:cxnSp>
          <p:nvCxnSpPr>
            <p:cNvPr id="42" name="20 Conector recto">
              <a:extLst>
                <a:ext uri="{FF2B5EF4-FFF2-40B4-BE49-F238E27FC236}">
                  <a16:creationId xmlns:a16="http://schemas.microsoft.com/office/drawing/2014/main" id="{A8369194-B6C3-46D7-AEC9-67AB083423FF}"/>
                </a:ext>
              </a:extLst>
            </p:cNvPr>
            <p:cNvCxnSpPr>
              <a:cxnSpLocks/>
            </p:cNvCxnSpPr>
            <p:nvPr/>
          </p:nvCxnSpPr>
          <p:spPr bwMode="auto">
            <a:xfrm>
              <a:off x="3939547" y="4047259"/>
              <a:ext cx="112004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nvGrpSpPr>
            <p:cNvPr id="43" name="Grupo 42">
              <a:extLst>
                <a:ext uri="{FF2B5EF4-FFF2-40B4-BE49-F238E27FC236}">
                  <a16:creationId xmlns:a16="http://schemas.microsoft.com/office/drawing/2014/main" id="{F7338C9D-41C8-49D8-A291-979AFC3C8DC4}"/>
                </a:ext>
              </a:extLst>
            </p:cNvPr>
            <p:cNvGrpSpPr/>
            <p:nvPr/>
          </p:nvGrpSpPr>
          <p:grpSpPr>
            <a:xfrm>
              <a:off x="6062086" y="3611638"/>
              <a:ext cx="814877" cy="871241"/>
              <a:chOff x="5620214" y="3621104"/>
              <a:chExt cx="814877" cy="871241"/>
            </a:xfrm>
          </p:grpSpPr>
          <p:sp>
            <p:nvSpPr>
              <p:cNvPr id="49" name="19 Triángulo isósceles">
                <a:extLst>
                  <a:ext uri="{FF2B5EF4-FFF2-40B4-BE49-F238E27FC236}">
                    <a16:creationId xmlns:a16="http://schemas.microsoft.com/office/drawing/2014/main" id="{12F7A468-DAD1-4E5E-9E8F-D5593772D194}"/>
                  </a:ext>
                </a:extLst>
              </p:cNvPr>
              <p:cNvSpPr/>
              <p:nvPr/>
            </p:nvSpPr>
            <p:spPr bwMode="auto">
              <a:xfrm rot="16200000">
                <a:off x="5592032" y="3649286"/>
                <a:ext cx="871241" cy="814877"/>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50" name="20 Conector recto">
                <a:extLst>
                  <a:ext uri="{FF2B5EF4-FFF2-40B4-BE49-F238E27FC236}">
                    <a16:creationId xmlns:a16="http://schemas.microsoft.com/office/drawing/2014/main" id="{54DBCCF5-9919-47F6-A83A-9EA41EB9E43E}"/>
                  </a:ext>
                </a:extLst>
              </p:cNvPr>
              <p:cNvCxnSpPr>
                <a:cxnSpLocks/>
                <a:stCxn id="49" idx="0"/>
                <a:endCxn id="49" idx="3"/>
              </p:cNvCxnSpPr>
              <p:nvPr/>
            </p:nvCxnSpPr>
            <p:spPr bwMode="auto">
              <a:xfrm>
                <a:off x="5620214" y="4056724"/>
                <a:ext cx="814877"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grpSp>
          <p:nvGrpSpPr>
            <p:cNvPr id="44" name="Grupo 43">
              <a:extLst>
                <a:ext uri="{FF2B5EF4-FFF2-40B4-BE49-F238E27FC236}">
                  <a16:creationId xmlns:a16="http://schemas.microsoft.com/office/drawing/2014/main" id="{2AEC5EE1-1717-4338-93B3-E4925B003FA4}"/>
                </a:ext>
              </a:extLst>
            </p:cNvPr>
            <p:cNvGrpSpPr/>
            <p:nvPr/>
          </p:nvGrpSpPr>
          <p:grpSpPr>
            <a:xfrm rot="10800000">
              <a:off x="3124670" y="3608657"/>
              <a:ext cx="814877" cy="871241"/>
              <a:chOff x="5620214" y="3621104"/>
              <a:chExt cx="814877" cy="871241"/>
            </a:xfrm>
          </p:grpSpPr>
          <p:sp>
            <p:nvSpPr>
              <p:cNvPr id="46" name="19 Triángulo isósceles">
                <a:extLst>
                  <a:ext uri="{FF2B5EF4-FFF2-40B4-BE49-F238E27FC236}">
                    <a16:creationId xmlns:a16="http://schemas.microsoft.com/office/drawing/2014/main" id="{6FDE8E46-8108-4311-A36B-F0FDF278F3E3}"/>
                  </a:ext>
                </a:extLst>
              </p:cNvPr>
              <p:cNvSpPr/>
              <p:nvPr/>
            </p:nvSpPr>
            <p:spPr bwMode="auto">
              <a:xfrm rot="16200000">
                <a:off x="5592032" y="3649286"/>
                <a:ext cx="871241" cy="814877"/>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47" name="20 Conector recto">
                <a:extLst>
                  <a:ext uri="{FF2B5EF4-FFF2-40B4-BE49-F238E27FC236}">
                    <a16:creationId xmlns:a16="http://schemas.microsoft.com/office/drawing/2014/main" id="{8E587D0F-E28B-4CB1-AD4E-A94159BCCD1E}"/>
                  </a:ext>
                </a:extLst>
              </p:cNvPr>
              <p:cNvCxnSpPr>
                <a:cxnSpLocks/>
                <a:stCxn id="46" idx="0"/>
                <a:endCxn id="46" idx="3"/>
              </p:cNvCxnSpPr>
              <p:nvPr/>
            </p:nvCxnSpPr>
            <p:spPr bwMode="auto">
              <a:xfrm>
                <a:off x="5620214" y="4056724"/>
                <a:ext cx="814877"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cxnSp>
          <p:nvCxnSpPr>
            <p:cNvPr id="45" name="20 Conector recto">
              <a:extLst>
                <a:ext uri="{FF2B5EF4-FFF2-40B4-BE49-F238E27FC236}">
                  <a16:creationId xmlns:a16="http://schemas.microsoft.com/office/drawing/2014/main" id="{25D9EA45-E72A-4F77-8D70-623ABA708157}"/>
                </a:ext>
              </a:extLst>
            </p:cNvPr>
            <p:cNvCxnSpPr>
              <a:cxnSpLocks/>
            </p:cNvCxnSpPr>
            <p:nvPr/>
          </p:nvCxnSpPr>
          <p:spPr bwMode="auto">
            <a:xfrm>
              <a:off x="4942041" y="4047162"/>
              <a:ext cx="112004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grpSp>
        <p:nvGrpSpPr>
          <p:cNvPr id="48" name="Grupo 47">
            <a:extLst>
              <a:ext uri="{FF2B5EF4-FFF2-40B4-BE49-F238E27FC236}">
                <a16:creationId xmlns:a16="http://schemas.microsoft.com/office/drawing/2014/main" id="{B45F83EB-E3B7-4F74-9971-A2E84D7A5601}"/>
              </a:ext>
            </a:extLst>
          </p:cNvPr>
          <p:cNvGrpSpPr/>
          <p:nvPr/>
        </p:nvGrpSpPr>
        <p:grpSpPr>
          <a:xfrm>
            <a:off x="7537568" y="4845861"/>
            <a:ext cx="1526797" cy="1426128"/>
            <a:chOff x="1459684" y="3640822"/>
            <a:chExt cx="1526797" cy="1426128"/>
          </a:xfrm>
        </p:grpSpPr>
        <p:sp>
          <p:nvSpPr>
            <p:cNvPr id="51" name="Rectángulo 50">
              <a:extLst>
                <a:ext uri="{FF2B5EF4-FFF2-40B4-BE49-F238E27FC236}">
                  <a16:creationId xmlns:a16="http://schemas.microsoft.com/office/drawing/2014/main" id="{CB73325D-6B8E-4A07-BAD3-609150FF7DCD}"/>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CURSO</a:t>
              </a:r>
              <a:endParaRPr lang="es-ES" dirty="0"/>
            </a:p>
          </p:txBody>
        </p:sp>
        <p:sp>
          <p:nvSpPr>
            <p:cNvPr id="52" name="Rectángulo 51">
              <a:extLst>
                <a:ext uri="{FF2B5EF4-FFF2-40B4-BE49-F238E27FC236}">
                  <a16:creationId xmlns:a16="http://schemas.microsoft.com/office/drawing/2014/main" id="{46C9047E-CEE3-4C01-BA61-2443B51533F3}"/>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sz="1800" dirty="0" err="1">
                  <a:latin typeface="Arial Narrow" pitchFamily="34" charset="0"/>
                </a:rPr>
                <a:t>codigo</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abreviatura</a:t>
              </a:r>
              <a:endParaRPr kumimoji="0" lang="es-ES" sz="1800" b="0" i="0" u="none" strike="noStrike" cap="none" normalizeH="0" baseline="0" dirty="0">
                <a:ln>
                  <a:noFill/>
                </a:ln>
                <a:solidFill>
                  <a:schemeClr val="tx1"/>
                </a:solidFill>
                <a:effectLst/>
                <a:latin typeface="Arial Narrow" pitchFamily="34" charset="0"/>
              </a:endParaRPr>
            </a:p>
          </p:txBody>
        </p:sp>
      </p:grpSp>
      <p:grpSp>
        <p:nvGrpSpPr>
          <p:cNvPr id="53" name="Grupo 52">
            <a:extLst>
              <a:ext uri="{FF2B5EF4-FFF2-40B4-BE49-F238E27FC236}">
                <a16:creationId xmlns:a16="http://schemas.microsoft.com/office/drawing/2014/main" id="{6A05314C-015F-4648-A7EF-E8C0367C42CA}"/>
              </a:ext>
            </a:extLst>
          </p:cNvPr>
          <p:cNvGrpSpPr/>
          <p:nvPr/>
        </p:nvGrpSpPr>
        <p:grpSpPr>
          <a:xfrm>
            <a:off x="2514216" y="4846914"/>
            <a:ext cx="1526797" cy="1426128"/>
            <a:chOff x="1459684" y="3640822"/>
            <a:chExt cx="1526797" cy="1426128"/>
          </a:xfrm>
        </p:grpSpPr>
        <p:sp>
          <p:nvSpPr>
            <p:cNvPr id="54" name="Rectángulo 53">
              <a:extLst>
                <a:ext uri="{FF2B5EF4-FFF2-40B4-BE49-F238E27FC236}">
                  <a16:creationId xmlns:a16="http://schemas.microsoft.com/office/drawing/2014/main" id="{FCF23501-4747-460F-A4E9-B3E5790CC787}"/>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ESTUDIANTE</a:t>
              </a:r>
              <a:endParaRPr lang="es-ES" dirty="0"/>
            </a:p>
          </p:txBody>
        </p:sp>
        <p:sp>
          <p:nvSpPr>
            <p:cNvPr id="55" name="Rectángulo 54">
              <a:extLst>
                <a:ext uri="{FF2B5EF4-FFF2-40B4-BE49-F238E27FC236}">
                  <a16:creationId xmlns:a16="http://schemas.microsoft.com/office/drawing/2014/main" id="{8E56426F-20B5-4C42-B3C5-62DDA4EFBAD4}"/>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carnet</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56" name="Grupo 55">
            <a:extLst>
              <a:ext uri="{FF2B5EF4-FFF2-40B4-BE49-F238E27FC236}">
                <a16:creationId xmlns:a16="http://schemas.microsoft.com/office/drawing/2014/main" id="{4D658EA7-C52B-436A-8A69-2820F2E73D3C}"/>
              </a:ext>
            </a:extLst>
          </p:cNvPr>
          <p:cNvGrpSpPr/>
          <p:nvPr/>
        </p:nvGrpSpPr>
        <p:grpSpPr>
          <a:xfrm>
            <a:off x="4974990" y="4846914"/>
            <a:ext cx="1628601" cy="1426128"/>
            <a:chOff x="1459684" y="3640822"/>
            <a:chExt cx="1526797" cy="1426128"/>
          </a:xfrm>
        </p:grpSpPr>
        <p:sp>
          <p:nvSpPr>
            <p:cNvPr id="57" name="Rectángulo 56">
              <a:extLst>
                <a:ext uri="{FF2B5EF4-FFF2-40B4-BE49-F238E27FC236}">
                  <a16:creationId xmlns:a16="http://schemas.microsoft.com/office/drawing/2014/main" id="{0B3CA4CD-2938-4F5E-AC97-2A2AEC1BE791}"/>
                </a:ext>
              </a:extLst>
            </p:cNvPr>
            <p:cNvSpPr/>
            <p:nvPr/>
          </p:nvSpPr>
          <p:spPr>
            <a:xfrm>
              <a:off x="1459684" y="3640822"/>
              <a:ext cx="1526797" cy="33556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ASIGNACION</a:t>
              </a:r>
              <a:endParaRPr lang="es-ES" dirty="0"/>
            </a:p>
          </p:txBody>
        </p:sp>
        <p:sp>
          <p:nvSpPr>
            <p:cNvPr id="58" name="Rectángulo 57">
              <a:extLst>
                <a:ext uri="{FF2B5EF4-FFF2-40B4-BE49-F238E27FC236}">
                  <a16:creationId xmlns:a16="http://schemas.microsoft.com/office/drawing/2014/main" id="{54CD9721-584D-45AD-B3D8-D93E78E462A2}"/>
                </a:ext>
              </a:extLst>
            </p:cNvPr>
            <p:cNvSpPr/>
            <p:nvPr/>
          </p:nvSpPr>
          <p:spPr>
            <a:xfrm>
              <a:off x="1459684" y="3972860"/>
              <a:ext cx="1526797" cy="109409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sz="1800" dirty="0" err="1">
                  <a:latin typeface="Arial Narrow" pitchFamily="34" charset="0"/>
                </a:rPr>
                <a:t>no_asignacion</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estado</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semestre</a:t>
              </a:r>
            </a:p>
          </p:txBody>
        </p:sp>
      </p:grpSp>
      <p:grpSp>
        <p:nvGrpSpPr>
          <p:cNvPr id="14" name="Grupo 13">
            <a:extLst>
              <a:ext uri="{FF2B5EF4-FFF2-40B4-BE49-F238E27FC236}">
                <a16:creationId xmlns:a16="http://schemas.microsoft.com/office/drawing/2014/main" id="{FB3317BA-40F1-48F7-944E-DCAA5ACBEEA2}"/>
              </a:ext>
            </a:extLst>
          </p:cNvPr>
          <p:cNvGrpSpPr/>
          <p:nvPr/>
        </p:nvGrpSpPr>
        <p:grpSpPr>
          <a:xfrm>
            <a:off x="4041013" y="5362112"/>
            <a:ext cx="933977" cy="457200"/>
            <a:chOff x="4041013" y="5581187"/>
            <a:chExt cx="933977" cy="457200"/>
          </a:xfrm>
        </p:grpSpPr>
        <p:grpSp>
          <p:nvGrpSpPr>
            <p:cNvPr id="59" name="Grupo 58">
              <a:extLst>
                <a:ext uri="{FF2B5EF4-FFF2-40B4-BE49-F238E27FC236}">
                  <a16:creationId xmlns:a16="http://schemas.microsoft.com/office/drawing/2014/main" id="{26A24F16-235E-451D-A8D2-F79308CD8D01}"/>
                </a:ext>
              </a:extLst>
            </p:cNvPr>
            <p:cNvGrpSpPr/>
            <p:nvPr/>
          </p:nvGrpSpPr>
          <p:grpSpPr>
            <a:xfrm>
              <a:off x="4041013" y="5581187"/>
              <a:ext cx="933977" cy="457200"/>
              <a:chOff x="1885597" y="4867070"/>
              <a:chExt cx="933977" cy="457200"/>
            </a:xfrm>
          </p:grpSpPr>
          <p:sp>
            <p:nvSpPr>
              <p:cNvPr id="60" name="19 Triángulo isósceles">
                <a:extLst>
                  <a:ext uri="{FF2B5EF4-FFF2-40B4-BE49-F238E27FC236}">
                    <a16:creationId xmlns:a16="http://schemas.microsoft.com/office/drawing/2014/main" id="{D98836AD-A398-4372-88CC-71E903E3CE77}"/>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61" name="20 Conector recto">
                <a:extLst>
                  <a:ext uri="{FF2B5EF4-FFF2-40B4-BE49-F238E27FC236}">
                    <a16:creationId xmlns:a16="http://schemas.microsoft.com/office/drawing/2014/main" id="{AC5503A4-45F5-4F05-8E18-A9448A1727DF}"/>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62" name="20 Conector recto">
                <a:extLst>
                  <a:ext uri="{FF2B5EF4-FFF2-40B4-BE49-F238E27FC236}">
                    <a16:creationId xmlns:a16="http://schemas.microsoft.com/office/drawing/2014/main" id="{B630BDD9-6B81-417F-9362-3192B2D4D2C3}"/>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67" name="20 Conector recto">
              <a:extLst>
                <a:ext uri="{FF2B5EF4-FFF2-40B4-BE49-F238E27FC236}">
                  <a16:creationId xmlns:a16="http://schemas.microsoft.com/office/drawing/2014/main" id="{DDD04D5D-1105-4F70-8E77-545931B96662}"/>
                </a:ext>
              </a:extLst>
            </p:cNvPr>
            <p:cNvCxnSpPr>
              <a:cxnSpLocks/>
            </p:cNvCxnSpPr>
            <p:nvPr/>
          </p:nvCxnSpPr>
          <p:spPr bwMode="auto">
            <a:xfrm flipV="1">
              <a:off x="4670016" y="5672136"/>
              <a:ext cx="0" cy="266237"/>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grpSp>
        <p:nvGrpSpPr>
          <p:cNvPr id="15" name="Grupo 14">
            <a:extLst>
              <a:ext uri="{FF2B5EF4-FFF2-40B4-BE49-F238E27FC236}">
                <a16:creationId xmlns:a16="http://schemas.microsoft.com/office/drawing/2014/main" id="{C170D870-6D54-4C55-B31E-E8FE203A2EBD}"/>
              </a:ext>
            </a:extLst>
          </p:cNvPr>
          <p:cNvGrpSpPr/>
          <p:nvPr/>
        </p:nvGrpSpPr>
        <p:grpSpPr>
          <a:xfrm>
            <a:off x="6603591" y="5355012"/>
            <a:ext cx="933977" cy="457200"/>
            <a:chOff x="6603591" y="5574087"/>
            <a:chExt cx="933977" cy="457200"/>
          </a:xfrm>
        </p:grpSpPr>
        <p:grpSp>
          <p:nvGrpSpPr>
            <p:cNvPr id="63" name="Grupo 62">
              <a:extLst>
                <a:ext uri="{FF2B5EF4-FFF2-40B4-BE49-F238E27FC236}">
                  <a16:creationId xmlns:a16="http://schemas.microsoft.com/office/drawing/2014/main" id="{FB4A9D9C-BED9-4714-B6DD-3DE2F702F455}"/>
                </a:ext>
              </a:extLst>
            </p:cNvPr>
            <p:cNvGrpSpPr/>
            <p:nvPr/>
          </p:nvGrpSpPr>
          <p:grpSpPr>
            <a:xfrm rot="10800000">
              <a:off x="6603591" y="5574087"/>
              <a:ext cx="933977" cy="457200"/>
              <a:chOff x="1885597" y="4867070"/>
              <a:chExt cx="933977" cy="457200"/>
            </a:xfrm>
          </p:grpSpPr>
          <p:sp>
            <p:nvSpPr>
              <p:cNvPr id="64" name="19 Triángulo isósceles">
                <a:extLst>
                  <a:ext uri="{FF2B5EF4-FFF2-40B4-BE49-F238E27FC236}">
                    <a16:creationId xmlns:a16="http://schemas.microsoft.com/office/drawing/2014/main" id="{055E621E-3C41-40C7-A302-123F4F295D28}"/>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65" name="20 Conector recto">
                <a:extLst>
                  <a:ext uri="{FF2B5EF4-FFF2-40B4-BE49-F238E27FC236}">
                    <a16:creationId xmlns:a16="http://schemas.microsoft.com/office/drawing/2014/main" id="{32ADC7DF-C0D1-4291-91B7-74DC69D5FC25}"/>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66" name="20 Conector recto">
                <a:extLst>
                  <a:ext uri="{FF2B5EF4-FFF2-40B4-BE49-F238E27FC236}">
                    <a16:creationId xmlns:a16="http://schemas.microsoft.com/office/drawing/2014/main" id="{F2423E76-AF89-4ABC-BB18-EDE36B031CE0}"/>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68" name="20 Conector recto">
              <a:extLst>
                <a:ext uri="{FF2B5EF4-FFF2-40B4-BE49-F238E27FC236}">
                  <a16:creationId xmlns:a16="http://schemas.microsoft.com/office/drawing/2014/main" id="{F2311FA0-203D-466E-8C88-E0C7DA972758}"/>
                </a:ext>
              </a:extLst>
            </p:cNvPr>
            <p:cNvCxnSpPr>
              <a:cxnSpLocks/>
            </p:cNvCxnSpPr>
            <p:nvPr/>
          </p:nvCxnSpPr>
          <p:spPr bwMode="auto">
            <a:xfrm flipV="1">
              <a:off x="6908565" y="5672136"/>
              <a:ext cx="0" cy="266237"/>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spTree>
    <p:extLst>
      <p:ext uri="{BB962C8B-B14F-4D97-AF65-F5344CB8AC3E}">
        <p14:creationId xmlns:p14="http://schemas.microsoft.com/office/powerpoint/2010/main" val="37825323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85</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rgbClr val="000000"/>
            </a:solidFill>
            <a:prstDash val="solid"/>
            <a:miter lim="800000"/>
            <a:headEnd type="none" w="med" len="med"/>
            <a:tailEnd type="none" w="med" len="med"/>
          </a:ln>
          <a:effectLst/>
        </p:spPr>
      </p:cxnSp>
      <p:grpSp>
        <p:nvGrpSpPr>
          <p:cNvPr id="48" name="Grupo 47">
            <a:extLst>
              <a:ext uri="{FF2B5EF4-FFF2-40B4-BE49-F238E27FC236}">
                <a16:creationId xmlns:a16="http://schemas.microsoft.com/office/drawing/2014/main" id="{B45F83EB-E3B7-4F74-9971-A2E84D7A5601}"/>
              </a:ext>
            </a:extLst>
          </p:cNvPr>
          <p:cNvGrpSpPr/>
          <p:nvPr/>
        </p:nvGrpSpPr>
        <p:grpSpPr>
          <a:xfrm>
            <a:off x="4479776" y="4798631"/>
            <a:ext cx="2137321" cy="1002370"/>
            <a:chOff x="1459684" y="3640822"/>
            <a:chExt cx="1526797" cy="1002370"/>
          </a:xfrm>
        </p:grpSpPr>
        <p:sp>
          <p:nvSpPr>
            <p:cNvPr id="51" name="Rectángulo 50">
              <a:extLst>
                <a:ext uri="{FF2B5EF4-FFF2-40B4-BE49-F238E27FC236}">
                  <a16:creationId xmlns:a16="http://schemas.microsoft.com/office/drawing/2014/main" id="{CB73325D-6B8E-4A07-BAD3-609150FF7DCD}"/>
                </a:ext>
              </a:extLst>
            </p:cNvPr>
            <p:cNvSpPr/>
            <p:nvPr/>
          </p:nvSpPr>
          <p:spPr>
            <a:xfrm>
              <a:off x="1459684" y="3640822"/>
              <a:ext cx="1526797" cy="33556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CATEGORIA</a:t>
              </a:r>
              <a:endParaRPr lang="es-ES" dirty="0"/>
            </a:p>
          </p:txBody>
        </p:sp>
        <p:sp>
          <p:nvSpPr>
            <p:cNvPr id="52" name="Rectángulo 51">
              <a:extLst>
                <a:ext uri="{FF2B5EF4-FFF2-40B4-BE49-F238E27FC236}">
                  <a16:creationId xmlns:a16="http://schemas.microsoft.com/office/drawing/2014/main" id="{46C9047E-CEE3-4C01-BA61-2443B51533F3}"/>
                </a:ext>
              </a:extLst>
            </p:cNvPr>
            <p:cNvSpPr/>
            <p:nvPr/>
          </p:nvSpPr>
          <p:spPr>
            <a:xfrm>
              <a:off x="1459684" y="3972860"/>
              <a:ext cx="1526797" cy="670332"/>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dirty="0">
                  <a:latin typeface="Arial Narrow" pitchFamily="34" charset="0"/>
                </a:rPr>
                <a:t>int categoría_id</a:t>
              </a:r>
              <a:endParaRPr lang="es-MX" sz="1800" dirty="0">
                <a:latin typeface="Arial Narrow"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varchar(64) nombre</a:t>
              </a:r>
            </a:p>
          </p:txBody>
        </p:sp>
      </p:grpSp>
      <p:grpSp>
        <p:nvGrpSpPr>
          <p:cNvPr id="53" name="Grupo 52">
            <a:extLst>
              <a:ext uri="{FF2B5EF4-FFF2-40B4-BE49-F238E27FC236}">
                <a16:creationId xmlns:a16="http://schemas.microsoft.com/office/drawing/2014/main" id="{6A05314C-015F-4648-A7EF-E8C0367C42CA}"/>
              </a:ext>
            </a:extLst>
          </p:cNvPr>
          <p:cNvGrpSpPr/>
          <p:nvPr/>
        </p:nvGrpSpPr>
        <p:grpSpPr>
          <a:xfrm>
            <a:off x="978513" y="1716791"/>
            <a:ext cx="2556512" cy="1808752"/>
            <a:chOff x="1459684" y="3640822"/>
            <a:chExt cx="1526797" cy="1808752"/>
          </a:xfrm>
        </p:grpSpPr>
        <p:sp>
          <p:nvSpPr>
            <p:cNvPr id="54" name="Rectángulo 53">
              <a:extLst>
                <a:ext uri="{FF2B5EF4-FFF2-40B4-BE49-F238E27FC236}">
                  <a16:creationId xmlns:a16="http://schemas.microsoft.com/office/drawing/2014/main" id="{FCF23501-4747-460F-A4E9-B3E5790CC787}"/>
                </a:ext>
              </a:extLst>
            </p:cNvPr>
            <p:cNvSpPr/>
            <p:nvPr/>
          </p:nvSpPr>
          <p:spPr>
            <a:xfrm>
              <a:off x="1459684" y="3640822"/>
              <a:ext cx="1526797" cy="33556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PRODUCTO</a:t>
              </a:r>
              <a:endParaRPr lang="es-ES" dirty="0"/>
            </a:p>
          </p:txBody>
        </p:sp>
        <p:sp>
          <p:nvSpPr>
            <p:cNvPr id="55" name="Rectángulo 54">
              <a:extLst>
                <a:ext uri="{FF2B5EF4-FFF2-40B4-BE49-F238E27FC236}">
                  <a16:creationId xmlns:a16="http://schemas.microsoft.com/office/drawing/2014/main" id="{8E56426F-20B5-4C42-B3C5-62DDA4EFBAD4}"/>
                </a:ext>
              </a:extLst>
            </p:cNvPr>
            <p:cNvSpPr/>
            <p:nvPr/>
          </p:nvSpPr>
          <p:spPr>
            <a:xfrm>
              <a:off x="1459684" y="3972859"/>
              <a:ext cx="1526797" cy="1476715"/>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int producto_id</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dirty="0">
                  <a:latin typeface="Arial Narrow" pitchFamily="34" charset="0"/>
                </a:rPr>
                <a:t>v</a:t>
              </a:r>
              <a:r>
                <a:rPr lang="es-MX" sz="1800" dirty="0">
                  <a:latin typeface="Arial Narrow" pitchFamily="34" charset="0"/>
                </a:rPr>
                <a:t>archar(64) nombre</a:t>
              </a:r>
            </a:p>
            <a:p>
              <a:pPr marL="0" marR="0" indent="0" algn="l" defTabSz="914400" rtl="0" eaLnBrk="1" fontAlgn="base" latinLnBrk="0" hangingPunct="1">
                <a:lnSpc>
                  <a:spcPct val="100000"/>
                </a:lnSpc>
                <a:spcBef>
                  <a:spcPct val="0"/>
                </a:spcBef>
                <a:spcAft>
                  <a:spcPct val="0"/>
                </a:spcAft>
                <a:buClrTx/>
                <a:buSzTx/>
                <a:buFontTx/>
                <a:buNone/>
                <a:tabLst/>
              </a:pPr>
              <a:r>
                <a:rPr lang="es-MX" dirty="0">
                  <a:latin typeface="Arial Narrow" pitchFamily="34" charset="0"/>
                </a:rPr>
                <a:t>° varchar(255) otros_datos</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money precio</a:t>
              </a:r>
            </a:p>
          </p:txBody>
        </p:sp>
      </p:grpSp>
      <p:grpSp>
        <p:nvGrpSpPr>
          <p:cNvPr id="56" name="Grupo 55">
            <a:extLst>
              <a:ext uri="{FF2B5EF4-FFF2-40B4-BE49-F238E27FC236}">
                <a16:creationId xmlns:a16="http://schemas.microsoft.com/office/drawing/2014/main" id="{4D658EA7-C52B-436A-8A69-2820F2E73D3C}"/>
              </a:ext>
            </a:extLst>
          </p:cNvPr>
          <p:cNvGrpSpPr/>
          <p:nvPr/>
        </p:nvGrpSpPr>
        <p:grpSpPr>
          <a:xfrm>
            <a:off x="989287" y="4466593"/>
            <a:ext cx="2556512" cy="1380631"/>
            <a:chOff x="1459684" y="3640822"/>
            <a:chExt cx="1526797" cy="1380631"/>
          </a:xfrm>
        </p:grpSpPr>
        <p:sp>
          <p:nvSpPr>
            <p:cNvPr id="57" name="Rectángulo 56">
              <a:extLst>
                <a:ext uri="{FF2B5EF4-FFF2-40B4-BE49-F238E27FC236}">
                  <a16:creationId xmlns:a16="http://schemas.microsoft.com/office/drawing/2014/main" id="{0B3CA4CD-2938-4F5E-AC97-2A2AEC1BE791}"/>
                </a:ext>
              </a:extLst>
            </p:cNvPr>
            <p:cNvSpPr/>
            <p:nvPr/>
          </p:nvSpPr>
          <p:spPr>
            <a:xfrm>
              <a:off x="1459684" y="3640822"/>
              <a:ext cx="1526797" cy="33556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CATEGORIA_PRODUCTO</a:t>
              </a:r>
              <a:endParaRPr lang="es-ES" dirty="0"/>
            </a:p>
          </p:txBody>
        </p:sp>
        <p:sp>
          <p:nvSpPr>
            <p:cNvPr id="58" name="Rectángulo 57">
              <a:extLst>
                <a:ext uri="{FF2B5EF4-FFF2-40B4-BE49-F238E27FC236}">
                  <a16:creationId xmlns:a16="http://schemas.microsoft.com/office/drawing/2014/main" id="{54CD9721-584D-45AD-B3D8-D93E78E462A2}"/>
                </a:ext>
              </a:extLst>
            </p:cNvPr>
            <p:cNvSpPr/>
            <p:nvPr/>
          </p:nvSpPr>
          <p:spPr>
            <a:xfrm>
              <a:off x="1459684" y="3972860"/>
              <a:ext cx="1526797" cy="1048593"/>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endParaRPr lang="es-MX" sz="1800" dirty="0">
                <a:latin typeface="Arial Narrow" pitchFamily="34" charset="0"/>
              </a:endParaRPr>
            </a:p>
          </p:txBody>
        </p:sp>
      </p:grpSp>
      <p:grpSp>
        <p:nvGrpSpPr>
          <p:cNvPr id="14" name="Grupo 13">
            <a:extLst>
              <a:ext uri="{FF2B5EF4-FFF2-40B4-BE49-F238E27FC236}">
                <a16:creationId xmlns:a16="http://schemas.microsoft.com/office/drawing/2014/main" id="{FB3317BA-40F1-48F7-944E-DCAA5ACBEEA2}"/>
              </a:ext>
            </a:extLst>
          </p:cNvPr>
          <p:cNvGrpSpPr/>
          <p:nvPr/>
        </p:nvGrpSpPr>
        <p:grpSpPr>
          <a:xfrm rot="5400000">
            <a:off x="1800554" y="3764135"/>
            <a:ext cx="933977" cy="457200"/>
            <a:chOff x="4041013" y="5581187"/>
            <a:chExt cx="933977" cy="457200"/>
          </a:xfrm>
        </p:grpSpPr>
        <p:grpSp>
          <p:nvGrpSpPr>
            <p:cNvPr id="59" name="Grupo 58">
              <a:extLst>
                <a:ext uri="{FF2B5EF4-FFF2-40B4-BE49-F238E27FC236}">
                  <a16:creationId xmlns:a16="http://schemas.microsoft.com/office/drawing/2014/main" id="{26A24F16-235E-451D-A8D2-F79308CD8D01}"/>
                </a:ext>
              </a:extLst>
            </p:cNvPr>
            <p:cNvGrpSpPr/>
            <p:nvPr/>
          </p:nvGrpSpPr>
          <p:grpSpPr>
            <a:xfrm>
              <a:off x="4041013" y="5581187"/>
              <a:ext cx="933977" cy="457200"/>
              <a:chOff x="1885597" y="4867070"/>
              <a:chExt cx="933977" cy="457200"/>
            </a:xfrm>
          </p:grpSpPr>
          <p:sp>
            <p:nvSpPr>
              <p:cNvPr id="60" name="19 Triángulo isósceles">
                <a:extLst>
                  <a:ext uri="{FF2B5EF4-FFF2-40B4-BE49-F238E27FC236}">
                    <a16:creationId xmlns:a16="http://schemas.microsoft.com/office/drawing/2014/main" id="{D98836AD-A398-4372-88CC-71E903E3CE77}"/>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61" name="20 Conector recto">
                <a:extLst>
                  <a:ext uri="{FF2B5EF4-FFF2-40B4-BE49-F238E27FC236}">
                    <a16:creationId xmlns:a16="http://schemas.microsoft.com/office/drawing/2014/main" id="{AC5503A4-45F5-4F05-8E18-A9448A1727DF}"/>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62" name="20 Conector recto">
                <a:extLst>
                  <a:ext uri="{FF2B5EF4-FFF2-40B4-BE49-F238E27FC236}">
                    <a16:creationId xmlns:a16="http://schemas.microsoft.com/office/drawing/2014/main" id="{B630BDD9-6B81-417F-9362-3192B2D4D2C3}"/>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67" name="20 Conector recto">
              <a:extLst>
                <a:ext uri="{FF2B5EF4-FFF2-40B4-BE49-F238E27FC236}">
                  <a16:creationId xmlns:a16="http://schemas.microsoft.com/office/drawing/2014/main" id="{DDD04D5D-1105-4F70-8E77-545931B96662}"/>
                </a:ext>
              </a:extLst>
            </p:cNvPr>
            <p:cNvCxnSpPr>
              <a:cxnSpLocks/>
            </p:cNvCxnSpPr>
            <p:nvPr/>
          </p:nvCxnSpPr>
          <p:spPr bwMode="auto">
            <a:xfrm flipV="1">
              <a:off x="4670016" y="5672136"/>
              <a:ext cx="0" cy="266237"/>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grpSp>
        <p:nvGrpSpPr>
          <p:cNvPr id="15" name="Grupo 14">
            <a:extLst>
              <a:ext uri="{FF2B5EF4-FFF2-40B4-BE49-F238E27FC236}">
                <a16:creationId xmlns:a16="http://schemas.microsoft.com/office/drawing/2014/main" id="{C170D870-6D54-4C55-B31E-E8FE203A2EBD}"/>
              </a:ext>
            </a:extLst>
          </p:cNvPr>
          <p:cNvGrpSpPr/>
          <p:nvPr/>
        </p:nvGrpSpPr>
        <p:grpSpPr>
          <a:xfrm>
            <a:off x="3545799" y="5095670"/>
            <a:ext cx="933977" cy="457200"/>
            <a:chOff x="6603591" y="5574087"/>
            <a:chExt cx="933977" cy="457200"/>
          </a:xfrm>
        </p:grpSpPr>
        <p:grpSp>
          <p:nvGrpSpPr>
            <p:cNvPr id="63" name="Grupo 62">
              <a:extLst>
                <a:ext uri="{FF2B5EF4-FFF2-40B4-BE49-F238E27FC236}">
                  <a16:creationId xmlns:a16="http://schemas.microsoft.com/office/drawing/2014/main" id="{FB4A9D9C-BED9-4714-B6DD-3DE2F702F455}"/>
                </a:ext>
              </a:extLst>
            </p:cNvPr>
            <p:cNvGrpSpPr/>
            <p:nvPr/>
          </p:nvGrpSpPr>
          <p:grpSpPr>
            <a:xfrm rot="10800000">
              <a:off x="6603591" y="5574087"/>
              <a:ext cx="933977" cy="457200"/>
              <a:chOff x="1885597" y="4867070"/>
              <a:chExt cx="933977" cy="457200"/>
            </a:xfrm>
          </p:grpSpPr>
          <p:sp>
            <p:nvSpPr>
              <p:cNvPr id="64" name="19 Triángulo isósceles">
                <a:extLst>
                  <a:ext uri="{FF2B5EF4-FFF2-40B4-BE49-F238E27FC236}">
                    <a16:creationId xmlns:a16="http://schemas.microsoft.com/office/drawing/2014/main" id="{055E621E-3C41-40C7-A302-123F4F295D28}"/>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65" name="20 Conector recto">
                <a:extLst>
                  <a:ext uri="{FF2B5EF4-FFF2-40B4-BE49-F238E27FC236}">
                    <a16:creationId xmlns:a16="http://schemas.microsoft.com/office/drawing/2014/main" id="{32ADC7DF-C0D1-4291-91B7-74DC69D5FC25}"/>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66" name="20 Conector recto">
                <a:extLst>
                  <a:ext uri="{FF2B5EF4-FFF2-40B4-BE49-F238E27FC236}">
                    <a16:creationId xmlns:a16="http://schemas.microsoft.com/office/drawing/2014/main" id="{F2423E76-AF89-4ABC-BB18-EDE36B031CE0}"/>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68" name="20 Conector recto">
              <a:extLst>
                <a:ext uri="{FF2B5EF4-FFF2-40B4-BE49-F238E27FC236}">
                  <a16:creationId xmlns:a16="http://schemas.microsoft.com/office/drawing/2014/main" id="{F2311FA0-203D-466E-8C88-E0C7DA972758}"/>
                </a:ext>
              </a:extLst>
            </p:cNvPr>
            <p:cNvCxnSpPr>
              <a:cxnSpLocks/>
            </p:cNvCxnSpPr>
            <p:nvPr/>
          </p:nvCxnSpPr>
          <p:spPr bwMode="auto">
            <a:xfrm flipV="1">
              <a:off x="6908565" y="5672136"/>
              <a:ext cx="0" cy="266237"/>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grpSp>
        <p:nvGrpSpPr>
          <p:cNvPr id="69" name="Grupo 68">
            <a:extLst>
              <a:ext uri="{FF2B5EF4-FFF2-40B4-BE49-F238E27FC236}">
                <a16:creationId xmlns:a16="http://schemas.microsoft.com/office/drawing/2014/main" id="{91535B06-61FF-4964-BC47-0EC1916F5A46}"/>
              </a:ext>
            </a:extLst>
          </p:cNvPr>
          <p:cNvGrpSpPr/>
          <p:nvPr/>
        </p:nvGrpSpPr>
        <p:grpSpPr>
          <a:xfrm>
            <a:off x="8046476" y="646370"/>
            <a:ext cx="2556512" cy="1426128"/>
            <a:chOff x="1459684" y="3640822"/>
            <a:chExt cx="1526797" cy="1426128"/>
          </a:xfrm>
        </p:grpSpPr>
        <p:sp>
          <p:nvSpPr>
            <p:cNvPr id="70" name="Rectángulo 69">
              <a:extLst>
                <a:ext uri="{FF2B5EF4-FFF2-40B4-BE49-F238E27FC236}">
                  <a16:creationId xmlns:a16="http://schemas.microsoft.com/office/drawing/2014/main" id="{0F0A8717-BB6F-4C45-9D14-946CBD3001B3}"/>
                </a:ext>
              </a:extLst>
            </p:cNvPr>
            <p:cNvSpPr/>
            <p:nvPr/>
          </p:nvSpPr>
          <p:spPr>
            <a:xfrm>
              <a:off x="1459684" y="3640822"/>
              <a:ext cx="1526797" cy="33556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CLIENTE</a:t>
              </a:r>
              <a:endParaRPr lang="es-ES" dirty="0"/>
            </a:p>
          </p:txBody>
        </p:sp>
        <p:sp>
          <p:nvSpPr>
            <p:cNvPr id="71" name="Rectángulo 70">
              <a:extLst>
                <a:ext uri="{FF2B5EF4-FFF2-40B4-BE49-F238E27FC236}">
                  <a16:creationId xmlns:a16="http://schemas.microsoft.com/office/drawing/2014/main" id="{FC8B842B-6B39-464C-B136-3B448C35544A}"/>
                </a:ext>
              </a:extLst>
            </p:cNvPr>
            <p:cNvSpPr/>
            <p:nvPr/>
          </p:nvSpPr>
          <p:spPr>
            <a:xfrm>
              <a:off x="1459684" y="3972860"/>
              <a:ext cx="1526797" cy="109409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int cliente_id</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dirty="0">
                  <a:latin typeface="Arial Narrow" pitchFamily="34" charset="0"/>
                </a:rPr>
                <a:t>varchar(128)</a:t>
              </a:r>
              <a:r>
                <a:rPr lang="es-MX" sz="1800" dirty="0">
                  <a:latin typeface="Arial Narrow" pitchFamily="34" charset="0"/>
                </a:rPr>
                <a:t> nombre</a:t>
              </a:r>
            </a:p>
            <a:p>
              <a:pPr marL="0" marR="0" indent="0" algn="l" defTabSz="914400" rtl="0" eaLnBrk="1" fontAlgn="base" latinLnBrk="0" hangingPunct="1">
                <a:lnSpc>
                  <a:spcPct val="100000"/>
                </a:lnSpc>
                <a:spcBef>
                  <a:spcPct val="0"/>
                </a:spcBef>
                <a:spcAft>
                  <a:spcPct val="0"/>
                </a:spcAft>
                <a:buClrTx/>
                <a:buSzTx/>
                <a:buFontTx/>
                <a:buNone/>
                <a:tabLst/>
              </a:pPr>
              <a:r>
                <a:rPr lang="es-MX" dirty="0">
                  <a:latin typeface="Arial Narrow" pitchFamily="34" charset="0"/>
                </a:rPr>
                <a:t>° varchar(14) nit</a:t>
              </a:r>
              <a:endParaRPr lang="es-MX" sz="1800" dirty="0">
                <a:latin typeface="Arial Narrow" pitchFamily="34" charset="0"/>
              </a:endParaRPr>
            </a:p>
          </p:txBody>
        </p:sp>
      </p:grpSp>
      <p:grpSp>
        <p:nvGrpSpPr>
          <p:cNvPr id="72" name="Grupo 71">
            <a:extLst>
              <a:ext uri="{FF2B5EF4-FFF2-40B4-BE49-F238E27FC236}">
                <a16:creationId xmlns:a16="http://schemas.microsoft.com/office/drawing/2014/main" id="{DC7FDF8D-93A2-4DB7-A578-9D9029572FD5}"/>
              </a:ext>
            </a:extLst>
          </p:cNvPr>
          <p:cNvGrpSpPr/>
          <p:nvPr/>
        </p:nvGrpSpPr>
        <p:grpSpPr>
          <a:xfrm>
            <a:off x="4559788" y="443136"/>
            <a:ext cx="2556512" cy="1433124"/>
            <a:chOff x="1459684" y="3640822"/>
            <a:chExt cx="1526797" cy="1433124"/>
          </a:xfrm>
        </p:grpSpPr>
        <p:sp>
          <p:nvSpPr>
            <p:cNvPr id="73" name="Rectángulo 72">
              <a:extLst>
                <a:ext uri="{FF2B5EF4-FFF2-40B4-BE49-F238E27FC236}">
                  <a16:creationId xmlns:a16="http://schemas.microsoft.com/office/drawing/2014/main" id="{4CEEE0F5-36F5-4E0D-A9BB-7E352EB466EE}"/>
                </a:ext>
              </a:extLst>
            </p:cNvPr>
            <p:cNvSpPr/>
            <p:nvPr/>
          </p:nvSpPr>
          <p:spPr>
            <a:xfrm>
              <a:off x="1459684" y="3640822"/>
              <a:ext cx="1526797" cy="33556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PEDIDO</a:t>
              </a:r>
              <a:endParaRPr lang="es-ES" dirty="0"/>
            </a:p>
          </p:txBody>
        </p:sp>
        <p:sp>
          <p:nvSpPr>
            <p:cNvPr id="74" name="Rectángulo 73">
              <a:extLst>
                <a:ext uri="{FF2B5EF4-FFF2-40B4-BE49-F238E27FC236}">
                  <a16:creationId xmlns:a16="http://schemas.microsoft.com/office/drawing/2014/main" id="{85DF1237-74BC-4E33-BF5C-9AE5B81FBA96}"/>
                </a:ext>
              </a:extLst>
            </p:cNvPr>
            <p:cNvSpPr/>
            <p:nvPr/>
          </p:nvSpPr>
          <p:spPr>
            <a:xfrm>
              <a:off x="1459684" y="3972859"/>
              <a:ext cx="1526797" cy="1101087"/>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int pedido_id</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dirty="0">
                  <a:latin typeface="Arial Narrow" pitchFamily="34" charset="0"/>
                </a:rPr>
                <a:t>datetime</a:t>
              </a:r>
              <a:r>
                <a:rPr lang="es-MX" sz="1800" dirty="0">
                  <a:latin typeface="Arial Narrow" pitchFamily="34" charset="0"/>
                </a:rPr>
                <a:t> fecha</a:t>
              </a:r>
            </a:p>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money total</a:t>
              </a:r>
            </a:p>
          </p:txBody>
        </p:sp>
      </p:grpSp>
      <p:grpSp>
        <p:nvGrpSpPr>
          <p:cNvPr id="76" name="Grupo 75">
            <a:extLst>
              <a:ext uri="{FF2B5EF4-FFF2-40B4-BE49-F238E27FC236}">
                <a16:creationId xmlns:a16="http://schemas.microsoft.com/office/drawing/2014/main" id="{44F9E6A6-5705-4507-ACD0-4C56EB04DA3E}"/>
              </a:ext>
            </a:extLst>
          </p:cNvPr>
          <p:cNvGrpSpPr/>
          <p:nvPr/>
        </p:nvGrpSpPr>
        <p:grpSpPr>
          <a:xfrm rot="10800000">
            <a:off x="7116301" y="1128801"/>
            <a:ext cx="933977" cy="457200"/>
            <a:chOff x="1885597" y="4867070"/>
            <a:chExt cx="933977" cy="457200"/>
          </a:xfrm>
        </p:grpSpPr>
        <p:sp>
          <p:nvSpPr>
            <p:cNvPr id="78" name="19 Triángulo isósceles">
              <a:extLst>
                <a:ext uri="{FF2B5EF4-FFF2-40B4-BE49-F238E27FC236}">
                  <a16:creationId xmlns:a16="http://schemas.microsoft.com/office/drawing/2014/main" id="{36C3204C-AFBD-4C96-A68C-7C6FF3E93506}"/>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79" name="20 Conector recto">
              <a:extLst>
                <a:ext uri="{FF2B5EF4-FFF2-40B4-BE49-F238E27FC236}">
                  <a16:creationId xmlns:a16="http://schemas.microsoft.com/office/drawing/2014/main" id="{F111C0E7-B706-420A-8883-BC5C257E16E6}"/>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80" name="20 Conector recto">
              <a:extLst>
                <a:ext uri="{FF2B5EF4-FFF2-40B4-BE49-F238E27FC236}">
                  <a16:creationId xmlns:a16="http://schemas.microsoft.com/office/drawing/2014/main" id="{7252A0FC-D1BB-4FCE-89AF-F40DED5AE84B}"/>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grpSp>
        <p:nvGrpSpPr>
          <p:cNvPr id="81" name="Grupo 80">
            <a:extLst>
              <a:ext uri="{FF2B5EF4-FFF2-40B4-BE49-F238E27FC236}">
                <a16:creationId xmlns:a16="http://schemas.microsoft.com/office/drawing/2014/main" id="{3400AE52-3E72-46F3-B4C3-92A636DDFA88}"/>
              </a:ext>
            </a:extLst>
          </p:cNvPr>
          <p:cNvGrpSpPr/>
          <p:nvPr/>
        </p:nvGrpSpPr>
        <p:grpSpPr>
          <a:xfrm>
            <a:off x="4479775" y="2807799"/>
            <a:ext cx="2556512" cy="1137134"/>
            <a:chOff x="1459684" y="3640822"/>
            <a:chExt cx="1526797" cy="1137134"/>
          </a:xfrm>
        </p:grpSpPr>
        <p:sp>
          <p:nvSpPr>
            <p:cNvPr id="82" name="Rectángulo 81">
              <a:extLst>
                <a:ext uri="{FF2B5EF4-FFF2-40B4-BE49-F238E27FC236}">
                  <a16:creationId xmlns:a16="http://schemas.microsoft.com/office/drawing/2014/main" id="{D9CAB4B6-97A9-48E1-AE77-26CFCF8BED71}"/>
                </a:ext>
              </a:extLst>
            </p:cNvPr>
            <p:cNvSpPr/>
            <p:nvPr/>
          </p:nvSpPr>
          <p:spPr>
            <a:xfrm>
              <a:off x="1459684" y="3640822"/>
              <a:ext cx="1526797" cy="335560"/>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latin typeface="Arial Narrow" pitchFamily="34" charset="0"/>
                </a:rPr>
                <a:t>PEDIDO_DETALLE</a:t>
              </a:r>
              <a:endParaRPr lang="es-ES" dirty="0"/>
            </a:p>
          </p:txBody>
        </p:sp>
        <p:sp>
          <p:nvSpPr>
            <p:cNvPr id="83" name="Rectángulo 82">
              <a:extLst>
                <a:ext uri="{FF2B5EF4-FFF2-40B4-BE49-F238E27FC236}">
                  <a16:creationId xmlns:a16="http://schemas.microsoft.com/office/drawing/2014/main" id="{BCC32941-7A77-4C17-B07D-E1AD2AE25C3C}"/>
                </a:ext>
              </a:extLst>
            </p:cNvPr>
            <p:cNvSpPr/>
            <p:nvPr/>
          </p:nvSpPr>
          <p:spPr>
            <a:xfrm>
              <a:off x="1459684" y="3972860"/>
              <a:ext cx="1526797" cy="805096"/>
            </a:xfrm>
            <a:prstGeom prst="rect">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base" latinLnBrk="0" hangingPunct="1">
                <a:lnSpc>
                  <a:spcPct val="100000"/>
                </a:lnSpc>
                <a:spcBef>
                  <a:spcPct val="0"/>
                </a:spcBef>
                <a:spcAft>
                  <a:spcPct val="0"/>
                </a:spcAft>
                <a:buClrTx/>
                <a:buSzTx/>
                <a:buFontTx/>
                <a:buNone/>
                <a:tabLst/>
              </a:pPr>
              <a:r>
                <a:rPr lang="es-MX" sz="1800" dirty="0">
                  <a:latin typeface="Arial Narrow" pitchFamily="34" charset="0"/>
                </a:rPr>
                <a:t>* </a:t>
              </a:r>
              <a:r>
                <a:rPr lang="es-MX" dirty="0">
                  <a:latin typeface="Arial Narrow" pitchFamily="34" charset="0"/>
                </a:rPr>
                <a:t>int</a:t>
              </a:r>
              <a:r>
                <a:rPr lang="es-MX" sz="1800" dirty="0">
                  <a:latin typeface="Arial Narrow" pitchFamily="34" charset="0"/>
                </a:rPr>
                <a:t> cantidad</a:t>
              </a:r>
            </a:p>
            <a:p>
              <a:pPr fontAlgn="base">
                <a:spcBef>
                  <a:spcPct val="0"/>
                </a:spcBef>
                <a:spcAft>
                  <a:spcPct val="0"/>
                </a:spcAft>
              </a:pPr>
              <a:r>
                <a:rPr lang="es-MX" sz="1800" dirty="0">
                  <a:latin typeface="Arial Narrow" pitchFamily="34" charset="0"/>
                </a:rPr>
                <a:t>* </a:t>
              </a:r>
              <a:r>
                <a:rPr lang="es-MX" dirty="0">
                  <a:latin typeface="Arial Narrow" pitchFamily="34" charset="0"/>
                </a:rPr>
                <a:t>money</a:t>
              </a:r>
              <a:r>
                <a:rPr lang="es-MX" sz="1800" dirty="0">
                  <a:latin typeface="Arial Narrow" pitchFamily="34" charset="0"/>
                </a:rPr>
                <a:t> subtotal</a:t>
              </a:r>
            </a:p>
          </p:txBody>
        </p:sp>
      </p:grpSp>
      <p:grpSp>
        <p:nvGrpSpPr>
          <p:cNvPr id="84" name="Grupo 83">
            <a:extLst>
              <a:ext uri="{FF2B5EF4-FFF2-40B4-BE49-F238E27FC236}">
                <a16:creationId xmlns:a16="http://schemas.microsoft.com/office/drawing/2014/main" id="{11AB85D9-449B-47E6-AE49-E26EF74A967A}"/>
              </a:ext>
            </a:extLst>
          </p:cNvPr>
          <p:cNvGrpSpPr/>
          <p:nvPr/>
        </p:nvGrpSpPr>
        <p:grpSpPr>
          <a:xfrm>
            <a:off x="3545799" y="3095362"/>
            <a:ext cx="933977" cy="457200"/>
            <a:chOff x="4041013" y="5581187"/>
            <a:chExt cx="933977" cy="457200"/>
          </a:xfrm>
        </p:grpSpPr>
        <p:grpSp>
          <p:nvGrpSpPr>
            <p:cNvPr id="85" name="Grupo 84">
              <a:extLst>
                <a:ext uri="{FF2B5EF4-FFF2-40B4-BE49-F238E27FC236}">
                  <a16:creationId xmlns:a16="http://schemas.microsoft.com/office/drawing/2014/main" id="{1A47029D-36CD-4BC4-B111-FCC6088B5275}"/>
                </a:ext>
              </a:extLst>
            </p:cNvPr>
            <p:cNvGrpSpPr/>
            <p:nvPr/>
          </p:nvGrpSpPr>
          <p:grpSpPr>
            <a:xfrm>
              <a:off x="4041013" y="5581187"/>
              <a:ext cx="933977" cy="457200"/>
              <a:chOff x="1885597" y="4867070"/>
              <a:chExt cx="933977" cy="457200"/>
            </a:xfrm>
          </p:grpSpPr>
          <p:sp>
            <p:nvSpPr>
              <p:cNvPr id="87" name="19 Triángulo isósceles">
                <a:extLst>
                  <a:ext uri="{FF2B5EF4-FFF2-40B4-BE49-F238E27FC236}">
                    <a16:creationId xmlns:a16="http://schemas.microsoft.com/office/drawing/2014/main" id="{0F7C7007-110E-4C0C-8656-F6144491F2DD}"/>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88" name="20 Conector recto">
                <a:extLst>
                  <a:ext uri="{FF2B5EF4-FFF2-40B4-BE49-F238E27FC236}">
                    <a16:creationId xmlns:a16="http://schemas.microsoft.com/office/drawing/2014/main" id="{151128D9-E62E-4576-AB19-57229FF6A9B6}"/>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89" name="20 Conector recto">
                <a:extLst>
                  <a:ext uri="{FF2B5EF4-FFF2-40B4-BE49-F238E27FC236}">
                    <a16:creationId xmlns:a16="http://schemas.microsoft.com/office/drawing/2014/main" id="{3323A6FF-9D31-44EC-AF35-42A9D1496545}"/>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86" name="20 Conector recto">
              <a:extLst>
                <a:ext uri="{FF2B5EF4-FFF2-40B4-BE49-F238E27FC236}">
                  <a16:creationId xmlns:a16="http://schemas.microsoft.com/office/drawing/2014/main" id="{2E690FEF-EE13-483E-ABCB-190990ACFE6B}"/>
                </a:ext>
              </a:extLst>
            </p:cNvPr>
            <p:cNvCxnSpPr>
              <a:cxnSpLocks/>
            </p:cNvCxnSpPr>
            <p:nvPr/>
          </p:nvCxnSpPr>
          <p:spPr bwMode="auto">
            <a:xfrm flipV="1">
              <a:off x="4670016" y="5672136"/>
              <a:ext cx="0" cy="266237"/>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grpSp>
        <p:nvGrpSpPr>
          <p:cNvPr id="90" name="Grupo 89">
            <a:extLst>
              <a:ext uri="{FF2B5EF4-FFF2-40B4-BE49-F238E27FC236}">
                <a16:creationId xmlns:a16="http://schemas.microsoft.com/office/drawing/2014/main" id="{C181DF2F-4B5E-4AA8-B772-6A0679DDDC03}"/>
              </a:ext>
            </a:extLst>
          </p:cNvPr>
          <p:cNvGrpSpPr/>
          <p:nvPr/>
        </p:nvGrpSpPr>
        <p:grpSpPr>
          <a:xfrm rot="5400000">
            <a:off x="5271500" y="2114651"/>
            <a:ext cx="933977" cy="457200"/>
            <a:chOff x="4041013" y="5581187"/>
            <a:chExt cx="933977" cy="457200"/>
          </a:xfrm>
        </p:grpSpPr>
        <p:grpSp>
          <p:nvGrpSpPr>
            <p:cNvPr id="91" name="Grupo 90">
              <a:extLst>
                <a:ext uri="{FF2B5EF4-FFF2-40B4-BE49-F238E27FC236}">
                  <a16:creationId xmlns:a16="http://schemas.microsoft.com/office/drawing/2014/main" id="{A29C311B-4871-4377-99EE-BFF3AE54D8CE}"/>
                </a:ext>
              </a:extLst>
            </p:cNvPr>
            <p:cNvGrpSpPr/>
            <p:nvPr/>
          </p:nvGrpSpPr>
          <p:grpSpPr>
            <a:xfrm>
              <a:off x="4041013" y="5581187"/>
              <a:ext cx="933977" cy="457200"/>
              <a:chOff x="1885597" y="4867070"/>
              <a:chExt cx="933977" cy="457200"/>
            </a:xfrm>
          </p:grpSpPr>
          <p:sp>
            <p:nvSpPr>
              <p:cNvPr id="93" name="19 Triángulo isósceles">
                <a:extLst>
                  <a:ext uri="{FF2B5EF4-FFF2-40B4-BE49-F238E27FC236}">
                    <a16:creationId xmlns:a16="http://schemas.microsoft.com/office/drawing/2014/main" id="{BB6AE69F-9A19-4898-AD38-3EE53BBBBFFC}"/>
                  </a:ext>
                </a:extLst>
              </p:cNvPr>
              <p:cNvSpPr/>
              <p:nvPr/>
            </p:nvSpPr>
            <p:spPr bwMode="auto">
              <a:xfrm rot="16200000">
                <a:off x="2438487" y="4943183"/>
                <a:ext cx="457200" cy="304974"/>
              </a:xfrm>
              <a:prstGeom prst="triangle">
                <a:avLst/>
              </a:prstGeom>
              <a:noFill/>
              <a:ln w="12700"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Narrow" pitchFamily="34" charset="0"/>
                </a:endParaRPr>
              </a:p>
            </p:txBody>
          </p:sp>
          <p:cxnSp>
            <p:nvCxnSpPr>
              <p:cNvPr id="94" name="20 Conector recto">
                <a:extLst>
                  <a:ext uri="{FF2B5EF4-FFF2-40B4-BE49-F238E27FC236}">
                    <a16:creationId xmlns:a16="http://schemas.microsoft.com/office/drawing/2014/main" id="{719B32FE-8028-4868-83A5-7E5A3E940BEA}"/>
                  </a:ext>
                </a:extLst>
              </p:cNvPr>
              <p:cNvCxnSpPr>
                <a:cxnSpLocks/>
              </p:cNvCxnSpPr>
              <p:nvPr/>
            </p:nvCxnSpPr>
            <p:spPr bwMode="auto">
              <a:xfrm>
                <a:off x="2304783" y="5090908"/>
                <a:ext cx="514790" cy="0"/>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cxnSp>
            <p:nvCxnSpPr>
              <p:cNvPr id="95" name="20 Conector recto">
                <a:extLst>
                  <a:ext uri="{FF2B5EF4-FFF2-40B4-BE49-F238E27FC236}">
                    <a16:creationId xmlns:a16="http://schemas.microsoft.com/office/drawing/2014/main" id="{ADDBB882-E1A5-4C90-A837-94D7F014588D}"/>
                  </a:ext>
                </a:extLst>
              </p:cNvPr>
              <p:cNvCxnSpPr>
                <a:cxnSpLocks/>
              </p:cNvCxnSpPr>
              <p:nvPr/>
            </p:nvCxnSpPr>
            <p:spPr bwMode="auto">
              <a:xfrm>
                <a:off x="1885597" y="5090703"/>
                <a:ext cx="419186" cy="0"/>
              </a:xfrm>
              <a:prstGeom prst="line">
                <a:avLst/>
              </a:prstGeom>
              <a:solidFill>
                <a:schemeClr val="accent1"/>
              </a:solidFill>
              <a:ln w="12700" cap="flat" cmpd="sng" algn="ctr">
                <a:solidFill>
                  <a:schemeClr val="bg1"/>
                </a:solidFill>
                <a:prstDash val="dash"/>
                <a:miter lim="800000"/>
                <a:headEnd type="none" w="med" len="med"/>
                <a:tailEnd type="none" w="med" len="med"/>
              </a:ln>
              <a:effectLst/>
            </p:spPr>
          </p:cxnSp>
        </p:grpSp>
        <p:cxnSp>
          <p:nvCxnSpPr>
            <p:cNvPr id="92" name="20 Conector recto">
              <a:extLst>
                <a:ext uri="{FF2B5EF4-FFF2-40B4-BE49-F238E27FC236}">
                  <a16:creationId xmlns:a16="http://schemas.microsoft.com/office/drawing/2014/main" id="{2A1247AF-071A-4E5E-B099-01F75DC8E15F}"/>
                </a:ext>
              </a:extLst>
            </p:cNvPr>
            <p:cNvCxnSpPr>
              <a:cxnSpLocks/>
            </p:cNvCxnSpPr>
            <p:nvPr/>
          </p:nvCxnSpPr>
          <p:spPr bwMode="auto">
            <a:xfrm flipV="1">
              <a:off x="4670016" y="5672136"/>
              <a:ext cx="0" cy="266237"/>
            </a:xfrm>
            <a:prstGeom prst="line">
              <a:avLst/>
            </a:prstGeom>
            <a:solidFill>
              <a:schemeClr val="accent1"/>
            </a:solidFill>
            <a:ln w="12700" cap="flat" cmpd="sng" algn="ctr">
              <a:solidFill>
                <a:schemeClr val="bg1"/>
              </a:solidFill>
              <a:prstDash val="solid"/>
              <a:miter lim="800000"/>
              <a:headEnd type="none" w="med" len="med"/>
              <a:tailEnd type="none" w="med" len="med"/>
            </a:ln>
            <a:effectLst/>
          </p:spPr>
        </p:cxnSp>
      </p:grpSp>
    </p:spTree>
    <p:extLst>
      <p:ext uri="{BB962C8B-B14F-4D97-AF65-F5344CB8AC3E}">
        <p14:creationId xmlns:p14="http://schemas.microsoft.com/office/powerpoint/2010/main" val="24630415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Esquema de la Base de Datos - Creación</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11471274" cy="4500000"/>
          </a:xfrm>
        </p:spPr>
        <p:txBody>
          <a:bodyPr/>
          <a:lstStyle/>
          <a:p>
            <a:pPr marL="0" indent="0">
              <a:spcBef>
                <a:spcPts val="0"/>
              </a:spcBef>
              <a:buNone/>
            </a:pPr>
            <a:r>
              <a:rPr lang="es-ES" sz="2400" dirty="0"/>
              <a:t>La instrucción para crear tablas en SQL es “CREATE TABLE”.</a:t>
            </a:r>
          </a:p>
          <a:p>
            <a:pPr marL="547688" lvl="2" indent="0">
              <a:buNone/>
            </a:pPr>
            <a:r>
              <a:rPr lang="es-ES" sz="1800" dirty="0"/>
              <a:t>CREATE TABLE ASIGNACION (</a:t>
            </a:r>
          </a:p>
          <a:p>
            <a:pPr marL="547688" lvl="2" indent="0">
              <a:buNone/>
            </a:pPr>
            <a:r>
              <a:rPr lang="es-ES" sz="1800" dirty="0"/>
              <a:t>	</a:t>
            </a:r>
            <a:r>
              <a:rPr lang="es-ES" sz="1800" dirty="0" err="1"/>
              <a:t>no_asignacion</a:t>
            </a:r>
            <a:r>
              <a:rPr lang="es-ES" sz="1800" dirty="0"/>
              <a:t> NUMERIC(7,0) NOT NULL,</a:t>
            </a:r>
          </a:p>
          <a:p>
            <a:pPr marL="547688" lvl="2" indent="0">
              <a:buNone/>
            </a:pPr>
            <a:r>
              <a:rPr lang="es-ES" sz="1800" dirty="0"/>
              <a:t>	estado VARCHAR(1) NOT NULL,</a:t>
            </a:r>
          </a:p>
          <a:p>
            <a:pPr marL="547688" lvl="2" indent="0">
              <a:buNone/>
            </a:pPr>
            <a:r>
              <a:rPr lang="es-ES" sz="1800" dirty="0"/>
              <a:t>	semestre VARCHAR(5) NOT NULL,</a:t>
            </a:r>
          </a:p>
          <a:p>
            <a:pPr marL="547688" lvl="2" indent="0">
              <a:buNone/>
            </a:pPr>
            <a:r>
              <a:rPr lang="es-ES" sz="1800" dirty="0"/>
              <a:t>	</a:t>
            </a:r>
            <a:r>
              <a:rPr lang="es-ES" sz="1800" dirty="0" err="1"/>
              <a:t>carnet_estudiante</a:t>
            </a:r>
            <a:r>
              <a:rPr lang="es-ES" sz="1800" dirty="0"/>
              <a:t> NUMERIC(9,0) NOT NULL,</a:t>
            </a:r>
          </a:p>
          <a:p>
            <a:pPr marL="547688" lvl="2" indent="0">
              <a:buNone/>
            </a:pPr>
            <a:r>
              <a:rPr lang="es-ES" sz="1800" dirty="0"/>
              <a:t>	</a:t>
            </a:r>
            <a:r>
              <a:rPr lang="es-ES" sz="1800" dirty="0" err="1"/>
              <a:t>codigo_curso</a:t>
            </a:r>
            <a:r>
              <a:rPr lang="es-ES" sz="1800" dirty="0"/>
              <a:t> NUMERIC(4,0) NOT NULL</a:t>
            </a:r>
          </a:p>
          <a:p>
            <a:pPr marL="547688" lvl="2" indent="0">
              <a:buNone/>
            </a:pPr>
            <a:r>
              <a:rPr lang="es-ES" sz="1800" dirty="0"/>
              <a:t>);</a:t>
            </a:r>
          </a:p>
          <a:p>
            <a:pPr marL="547688" lvl="2" indent="0">
              <a:buNone/>
            </a:pPr>
            <a:r>
              <a:rPr lang="es-ES" sz="1800" dirty="0"/>
              <a:t>ALTER TABLE ASIGNACION ADD CONSTRAINT </a:t>
            </a:r>
            <a:r>
              <a:rPr lang="es-ES" sz="1800" dirty="0" err="1"/>
              <a:t>pk_asignaciones</a:t>
            </a:r>
            <a:r>
              <a:rPr lang="es-ES" sz="1800" dirty="0"/>
              <a:t>  PRIMARY KEY(</a:t>
            </a:r>
            <a:r>
              <a:rPr lang="es-ES" sz="1800" dirty="0" err="1"/>
              <a:t>no_asignación</a:t>
            </a:r>
            <a:r>
              <a:rPr lang="es-ES" sz="1800" dirty="0"/>
              <a:t>);</a:t>
            </a:r>
          </a:p>
          <a:p>
            <a:pPr marL="547688" lvl="2" indent="0">
              <a:buNone/>
            </a:pPr>
            <a:r>
              <a:rPr lang="es-ES" sz="1800" dirty="0"/>
              <a:t>ALTER TABLE ASIGNACION ADD CONSTRAINT fk1_asignaciones  FOREIGN KEY (</a:t>
            </a:r>
            <a:r>
              <a:rPr lang="es-ES" sz="1800" dirty="0" err="1"/>
              <a:t>carnet_estudiante</a:t>
            </a:r>
            <a:r>
              <a:rPr lang="es-ES" sz="1800" dirty="0"/>
              <a:t>) REFERENCES ESTUDIANTE (carnet);</a:t>
            </a:r>
          </a:p>
          <a:p>
            <a:pPr marL="547688" lvl="2" indent="0">
              <a:buNone/>
            </a:pPr>
            <a:r>
              <a:rPr lang="es-ES" sz="1800" dirty="0"/>
              <a:t>ALTER TABLE ASIGNACION ADD CONSTRAINT fk2_asignaciones  FOREIGN KEY (</a:t>
            </a:r>
            <a:r>
              <a:rPr lang="es-ES" sz="1800" dirty="0" err="1"/>
              <a:t>codigo_curso</a:t>
            </a:r>
            <a:r>
              <a:rPr lang="es-ES" sz="1800" dirty="0"/>
              <a:t>) REFERENCES CURSO (</a:t>
            </a:r>
            <a:r>
              <a:rPr lang="es-ES" sz="1800" dirty="0" err="1"/>
              <a:t>codigo</a:t>
            </a:r>
            <a:r>
              <a:rPr lang="es-ES" sz="1800" dirty="0"/>
              <a:t>);</a:t>
            </a:r>
          </a:p>
          <a:p>
            <a:pPr marL="547688" lvl="2" indent="0">
              <a:buNone/>
            </a:pPr>
            <a:endParaRPr lang="es-ES" sz="1800" dirty="0"/>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86</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6059464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XML</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11471274" cy="4500000"/>
          </a:xfrm>
        </p:spPr>
        <p:txBody>
          <a:bodyPr/>
          <a:lstStyle/>
          <a:p>
            <a:pPr marL="0" indent="0">
              <a:buNone/>
            </a:pPr>
            <a:r>
              <a:rPr lang="es-ES" dirty="0"/>
              <a:t>XML son las siglas de </a:t>
            </a:r>
            <a:r>
              <a:rPr lang="es-ES" dirty="0" err="1"/>
              <a:t>eXtensible</a:t>
            </a:r>
            <a:r>
              <a:rPr lang="es-ES" dirty="0"/>
              <a:t> </a:t>
            </a:r>
            <a:r>
              <a:rPr lang="es-ES" dirty="0" err="1"/>
              <a:t>Markup</a:t>
            </a:r>
            <a:r>
              <a:rPr lang="es-ES" dirty="0"/>
              <a:t> </a:t>
            </a:r>
            <a:r>
              <a:rPr lang="es-ES" dirty="0" err="1"/>
              <a:t>Language</a:t>
            </a:r>
            <a:r>
              <a:rPr lang="es-ES" dirty="0"/>
              <a:t>, lenguaje extensible de marcas. Se trata de un estándar del Word Wide Web </a:t>
            </a:r>
            <a:r>
              <a:rPr lang="es-ES" dirty="0" err="1"/>
              <a:t>Consortium</a:t>
            </a:r>
            <a:r>
              <a:rPr lang="es-ES" dirty="0"/>
              <a:t> (http://www.w3.org es una referencia básica de XML), cuyo objetivo original consistía en permitir afrontar los retos de la publicación electrónica de documentos a gran escala. Actualmente, XML está empezando a desempeñar un papel muy importante en el intercambio de una gran variedad de información en la web y en otros contextos.</a:t>
            </a:r>
          </a:p>
          <a:p>
            <a:pPr marL="0" indent="0">
              <a:buNone/>
            </a:pPr>
            <a:r>
              <a:rPr lang="es-ES" dirty="0"/>
              <a:t>XML nace en 1996, desarrollado por un grupo auspiciado por el W3C. Cabe preguntarse qué llevó al W3C a desarrollar un nuevo lenguaje para la web cuando ya disponíamos de HTML. En 1996 se habían puesto de manifiesto algunas de las más destacadas carencias de HTML:</a:t>
            </a:r>
          </a:p>
          <a:p>
            <a:r>
              <a:rPr lang="es-ES" dirty="0"/>
              <a:t>HTML estaba optimizado para ser fácil de aprender, no para ser fácil de procesar:</a:t>
            </a:r>
          </a:p>
          <a:p>
            <a:pPr lvl="1">
              <a:spcBef>
                <a:spcPts val="0"/>
              </a:spcBef>
            </a:pPr>
            <a:r>
              <a:rPr lang="es-ES" dirty="0"/>
              <a:t>Un solo conjunto de marcas (independientemente de las aplicaciones).</a:t>
            </a:r>
          </a:p>
          <a:p>
            <a:pPr lvl="1">
              <a:spcBef>
                <a:spcPts val="0"/>
              </a:spcBef>
            </a:pPr>
            <a:r>
              <a:rPr lang="es-ES" dirty="0"/>
              <a:t>Una semántica predefinida para cada marca.</a:t>
            </a:r>
          </a:p>
          <a:p>
            <a:pPr lvl="1">
              <a:spcBef>
                <a:spcPts val="0"/>
              </a:spcBef>
            </a:pPr>
            <a:r>
              <a:rPr lang="es-ES" dirty="0"/>
              <a:t>Estructuras de datos predefinidas.</a:t>
            </a:r>
          </a:p>
          <a:p>
            <a:r>
              <a:rPr lang="es-ES" dirty="0"/>
              <a:t>HTML sacrifica la potencia para conseguir facilidad de uso.</a:t>
            </a:r>
          </a:p>
          <a:p>
            <a:r>
              <a:rPr lang="es-ES" dirty="0"/>
              <a:t>HTML resulta adecuado para aplicaciones simples, pero es poco adecuado para aplicaciones complejas:</a:t>
            </a:r>
          </a:p>
          <a:p>
            <a:pPr lvl="1">
              <a:spcBef>
                <a:spcPts val="0"/>
              </a:spcBef>
            </a:pPr>
            <a:r>
              <a:rPr lang="es-ES" dirty="0"/>
              <a:t>Conjuntos de datos complejos.</a:t>
            </a:r>
          </a:p>
          <a:p>
            <a:pPr lvl="1">
              <a:spcBef>
                <a:spcPts val="0"/>
              </a:spcBef>
            </a:pPr>
            <a:r>
              <a:rPr lang="es-ES" dirty="0"/>
              <a:t>Datos que deben ser manipulados de formas diversas.</a:t>
            </a:r>
          </a:p>
          <a:p>
            <a:pPr lvl="1">
              <a:spcBef>
                <a:spcPts val="0"/>
              </a:spcBef>
            </a:pPr>
            <a:r>
              <a:rPr lang="es-ES" dirty="0"/>
              <a:t>Datos para controlar programas.</a:t>
            </a:r>
          </a:p>
          <a:p>
            <a:pPr lvl="1">
              <a:spcBef>
                <a:spcPts val="0"/>
              </a:spcBef>
            </a:pPr>
            <a:r>
              <a:rPr lang="es-ES" dirty="0"/>
              <a:t>Sin capacidad de validación formal.</a:t>
            </a:r>
          </a:p>
          <a:p>
            <a:pPr marL="0" indent="0">
              <a:buNone/>
            </a:pPr>
            <a:endParaRPr lang="es-ES" dirty="0"/>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87</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960826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XML</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11471274" cy="4500000"/>
          </a:xfrm>
        </p:spPr>
        <p:txBody>
          <a:bodyPr/>
          <a:lstStyle/>
          <a:p>
            <a:pPr marL="0" indent="0">
              <a:buNone/>
            </a:pPr>
            <a:r>
              <a:rPr lang="es-ES" dirty="0"/>
              <a:t>Ante todo esto, el W3C desarrolló un nuevo lenguaje (XML), que nos proporciona:</a:t>
            </a:r>
          </a:p>
          <a:p>
            <a:pPr marL="273050" lvl="1" indent="0">
              <a:buNone/>
            </a:pPr>
            <a:r>
              <a:rPr lang="es-ES" b="1" dirty="0"/>
              <a:t>Extensibilidad</a:t>
            </a:r>
            <a:r>
              <a:rPr lang="es-ES" dirty="0"/>
              <a:t>: se pueden definir nuevas marcas y atributos según sea necesario.</a:t>
            </a:r>
          </a:p>
          <a:p>
            <a:pPr marL="273050" lvl="1" indent="0">
              <a:buNone/>
            </a:pPr>
            <a:r>
              <a:rPr lang="es-ES" b="1" dirty="0"/>
              <a:t>Estructura</a:t>
            </a:r>
            <a:r>
              <a:rPr lang="es-ES" dirty="0"/>
              <a:t>: se puede modelizar cualquier tipo de datos que esté organizado jerárquicamente.</a:t>
            </a:r>
          </a:p>
          <a:p>
            <a:pPr marL="273050" lvl="1" indent="0">
              <a:buNone/>
            </a:pPr>
            <a:r>
              <a:rPr lang="es-ES" b="1" dirty="0"/>
              <a:t>Validez</a:t>
            </a:r>
            <a:r>
              <a:rPr lang="es-ES" dirty="0"/>
              <a:t>: podemos validar automáticamente los datos (de forma estructural).</a:t>
            </a:r>
          </a:p>
          <a:p>
            <a:pPr marL="273050" lvl="1" indent="0">
              <a:buNone/>
            </a:pPr>
            <a:r>
              <a:rPr lang="es-ES" b="1" dirty="0"/>
              <a:t>Independencia del medio</a:t>
            </a:r>
            <a:r>
              <a:rPr lang="es-ES" dirty="0"/>
              <a:t>: podemos publicar el mismo contenido en multitud de medios.</a:t>
            </a:r>
          </a:p>
          <a:p>
            <a:pPr marL="0" indent="0">
              <a:buNone/>
            </a:pPr>
            <a:r>
              <a:rPr lang="es-ES" dirty="0"/>
              <a:t>XML no es un lenguaje, sino un meta-lenguaje que nos permite definir multitud de lenguajes para propósitos específicos. Estas definiciones, e incluso las definiciones de programas de traducción y transformación de ficheros XML, se definen en XML, lo que da una muestra de la potencia de XML. En XML se ha definido gran número de lenguajes. De hecho, el fichero de configuración de algunos de los programas más usados en la web (Tomcat, </a:t>
            </a:r>
            <a:r>
              <a:rPr lang="es-ES" dirty="0" err="1"/>
              <a:t>Roxen</a:t>
            </a:r>
            <a:r>
              <a:rPr lang="es-ES" dirty="0"/>
              <a:t>, etc.) está definidos con XML. Hay muchos ficheros de datos, de documentos, etc., que también lo usan para su definición. Algunos de los lenguajes definidos con XML más conocidos son:</a:t>
            </a:r>
          </a:p>
          <a:p>
            <a:pPr lvl="1"/>
            <a:r>
              <a:rPr lang="es-ES" dirty="0"/>
              <a:t>SVG (</a:t>
            </a:r>
            <a:r>
              <a:rPr lang="es-ES" dirty="0" err="1"/>
              <a:t>scalable</a:t>
            </a:r>
            <a:r>
              <a:rPr lang="es-ES" dirty="0"/>
              <a:t> vector </a:t>
            </a:r>
            <a:r>
              <a:rPr lang="es-ES" dirty="0" err="1"/>
              <a:t>graphics</a:t>
            </a:r>
            <a:r>
              <a:rPr lang="es-ES" dirty="0"/>
              <a:t>).</a:t>
            </a:r>
          </a:p>
          <a:p>
            <a:pPr lvl="1"/>
            <a:r>
              <a:rPr lang="es-ES" dirty="0" err="1"/>
              <a:t>DocBook</a:t>
            </a:r>
            <a:r>
              <a:rPr lang="es-ES" dirty="0"/>
              <a:t> XML (</a:t>
            </a:r>
            <a:r>
              <a:rPr lang="es-ES" dirty="0" err="1"/>
              <a:t>Docbook</a:t>
            </a:r>
            <a:r>
              <a:rPr lang="es-ES" dirty="0"/>
              <a:t>-XML).</a:t>
            </a:r>
          </a:p>
          <a:p>
            <a:pPr lvl="1"/>
            <a:r>
              <a:rPr lang="es-ES" dirty="0"/>
              <a:t>XMI (XML </a:t>
            </a:r>
            <a:r>
              <a:rPr lang="es-ES" dirty="0" err="1"/>
              <a:t>metadata</a:t>
            </a:r>
            <a:r>
              <a:rPr lang="es-ES" dirty="0"/>
              <a:t> interface </a:t>
            </a:r>
            <a:r>
              <a:rPr lang="es-ES" dirty="0" err="1"/>
              <a:t>format</a:t>
            </a:r>
            <a:r>
              <a:rPr lang="es-ES" dirty="0"/>
              <a:t>).</a:t>
            </a:r>
          </a:p>
          <a:p>
            <a:pPr lvl="1"/>
            <a:r>
              <a:rPr lang="es-ES" dirty="0"/>
              <a:t>WML (WAP </a:t>
            </a:r>
            <a:r>
              <a:rPr lang="es-ES" dirty="0" err="1"/>
              <a:t>markup</a:t>
            </a:r>
            <a:r>
              <a:rPr lang="es-ES" dirty="0"/>
              <a:t> </a:t>
            </a:r>
            <a:r>
              <a:rPr lang="es-ES" dirty="0" err="1"/>
              <a:t>language</a:t>
            </a:r>
            <a:r>
              <a:rPr lang="es-ES" dirty="0"/>
              <a:t>).</a:t>
            </a:r>
          </a:p>
          <a:p>
            <a:pPr lvl="1"/>
            <a:r>
              <a:rPr lang="es-ES" dirty="0"/>
              <a:t>MathML (</a:t>
            </a:r>
            <a:r>
              <a:rPr lang="es-ES" dirty="0" err="1"/>
              <a:t>mathematical</a:t>
            </a:r>
            <a:r>
              <a:rPr lang="es-ES" dirty="0"/>
              <a:t> </a:t>
            </a:r>
            <a:r>
              <a:rPr lang="es-ES" dirty="0" err="1"/>
              <a:t>markup</a:t>
            </a:r>
            <a:r>
              <a:rPr lang="es-ES" dirty="0"/>
              <a:t> </a:t>
            </a:r>
            <a:r>
              <a:rPr lang="es-ES" dirty="0" err="1"/>
              <a:t>language</a:t>
            </a:r>
            <a:r>
              <a:rPr lang="es-ES" dirty="0"/>
              <a:t>).</a:t>
            </a:r>
          </a:p>
          <a:p>
            <a:pPr lvl="1"/>
            <a:r>
              <a:rPr lang="es-ES" dirty="0"/>
              <a:t>XHTML (XML </a:t>
            </a:r>
            <a:r>
              <a:rPr lang="es-ES" dirty="0" err="1"/>
              <a:t>hypertext</a:t>
            </a:r>
            <a:r>
              <a:rPr lang="es-ES" dirty="0"/>
              <a:t> </a:t>
            </a:r>
            <a:r>
              <a:rPr lang="es-ES" dirty="0" err="1"/>
              <a:t>markup</a:t>
            </a:r>
            <a:r>
              <a:rPr lang="es-ES" dirty="0"/>
              <a:t> </a:t>
            </a:r>
            <a:r>
              <a:rPr lang="es-ES" dirty="0" err="1"/>
              <a:t>language</a:t>
            </a:r>
            <a:r>
              <a:rPr lang="es-ES" dirty="0"/>
              <a: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88</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311953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XML</a:t>
            </a:r>
          </a:p>
        </p:txBody>
      </p:sp>
      <p:sp>
        <p:nvSpPr>
          <p:cNvPr id="4" name="Marcador de contenido 3">
            <a:extLst>
              <a:ext uri="{FF2B5EF4-FFF2-40B4-BE49-F238E27FC236}">
                <a16:creationId xmlns:a16="http://schemas.microsoft.com/office/drawing/2014/main" id="{7DC6DE20-7D6C-4352-A178-AEFDCDA5956C}"/>
              </a:ext>
            </a:extLst>
          </p:cNvPr>
          <p:cNvSpPr>
            <a:spLocks noGrp="1"/>
          </p:cNvSpPr>
          <p:nvPr>
            <p:ph idx="1"/>
          </p:nvPr>
        </p:nvSpPr>
        <p:spPr>
          <a:xfrm>
            <a:off x="360000" y="1620000"/>
            <a:ext cx="5526450" cy="4500000"/>
          </a:xfrm>
        </p:spPr>
        <p:txBody>
          <a:bodyPr/>
          <a:lstStyle/>
          <a:p>
            <a:pPr marL="0" indent="0">
              <a:buNone/>
            </a:pPr>
            <a:r>
              <a:rPr lang="es-ES" sz="1600" dirty="0"/>
              <a:t>&lt;?</a:t>
            </a:r>
            <a:r>
              <a:rPr lang="es-ES" sz="1600" dirty="0" err="1"/>
              <a:t>xml</a:t>
            </a:r>
            <a:r>
              <a:rPr lang="es-ES" sz="1600" dirty="0"/>
              <a:t> </a:t>
            </a:r>
            <a:r>
              <a:rPr lang="es-ES" sz="1600" dirty="0" err="1"/>
              <a:t>version</a:t>
            </a:r>
            <a:r>
              <a:rPr lang="es-ES" sz="1600" dirty="0"/>
              <a:t>="1.0" </a:t>
            </a:r>
            <a:r>
              <a:rPr lang="es-ES" sz="1600" dirty="0" err="1"/>
              <a:t>encoding</a:t>
            </a:r>
            <a:r>
              <a:rPr lang="es-ES" sz="1600" dirty="0"/>
              <a:t>="iso-8859-1"?&gt;</a:t>
            </a:r>
          </a:p>
          <a:p>
            <a:pPr marL="0" indent="0">
              <a:buNone/>
            </a:pPr>
            <a:r>
              <a:rPr lang="es-ES" sz="1600" dirty="0"/>
              <a:t>&lt;biblioteca&gt;</a:t>
            </a:r>
          </a:p>
          <a:p>
            <a:pPr marL="0" indent="0">
              <a:buNone/>
            </a:pPr>
            <a:r>
              <a:rPr lang="es-ES" sz="1600" dirty="0"/>
              <a:t>	&lt;libro idioma="inglés"&gt;</a:t>
            </a:r>
          </a:p>
          <a:p>
            <a:pPr marL="0" indent="0">
              <a:buNone/>
            </a:pPr>
            <a:r>
              <a:rPr lang="es-ES" sz="1600" dirty="0"/>
              <a:t>		&lt;titulo&gt;</a:t>
            </a:r>
            <a:r>
              <a:rPr lang="es-ES" sz="1600" dirty="0" err="1"/>
              <a:t>The</a:t>
            </a:r>
            <a:r>
              <a:rPr lang="es-ES" sz="1600" dirty="0"/>
              <a:t> Hobbit&lt;/titulo&gt;</a:t>
            </a:r>
          </a:p>
          <a:p>
            <a:pPr marL="0" indent="0">
              <a:buNone/>
            </a:pPr>
            <a:r>
              <a:rPr lang="es-ES" sz="1600" dirty="0"/>
              <a:t>		&lt;autor&gt;J. R. R. Tolkien&lt;/autor&gt;</a:t>
            </a:r>
          </a:p>
          <a:p>
            <a:pPr marL="0" indent="0">
              <a:buNone/>
            </a:pPr>
            <a:r>
              <a:rPr lang="es-ES" sz="1600" dirty="0"/>
              <a:t>		&lt;editorial&gt;Allen and Unwin&lt;/editorial&gt;</a:t>
            </a:r>
          </a:p>
          <a:p>
            <a:pPr marL="0" indent="0">
              <a:buNone/>
            </a:pPr>
            <a:r>
              <a:rPr lang="es-ES" sz="1600" dirty="0"/>
              <a:t>	&lt;/libro&gt;</a:t>
            </a:r>
          </a:p>
          <a:p>
            <a:pPr marL="0" indent="0">
              <a:buNone/>
            </a:pPr>
            <a:r>
              <a:rPr lang="es-ES" sz="1600" dirty="0"/>
              <a:t>	&lt;libro idioma="</a:t>
            </a:r>
            <a:r>
              <a:rPr lang="es-ES" sz="1600" dirty="0" err="1"/>
              <a:t>catellano</a:t>
            </a:r>
            <a:r>
              <a:rPr lang="es-ES" sz="1600" dirty="0"/>
              <a:t>"&gt;</a:t>
            </a:r>
          </a:p>
          <a:p>
            <a:pPr marL="0" indent="0">
              <a:buNone/>
            </a:pPr>
            <a:r>
              <a:rPr lang="es-ES" sz="1600" dirty="0"/>
              <a:t>		&lt;titulo&gt;El Quijote&lt;/titulo&gt;</a:t>
            </a:r>
          </a:p>
          <a:p>
            <a:pPr marL="0" indent="0">
              <a:buNone/>
            </a:pPr>
            <a:r>
              <a:rPr lang="es-ES" sz="1600" dirty="0"/>
              <a:t>		&lt;autor&gt;Miguel de Cervantes&lt;/autor&gt;</a:t>
            </a:r>
          </a:p>
          <a:p>
            <a:pPr marL="0" indent="0">
              <a:buNone/>
            </a:pPr>
            <a:r>
              <a:rPr lang="es-ES" sz="1600" dirty="0"/>
              <a:t>		&lt;editorial&gt;Alfaguara&lt;/editorial&gt;</a:t>
            </a:r>
          </a:p>
          <a:p>
            <a:pPr marL="0" indent="0">
              <a:buNone/>
            </a:pPr>
            <a:r>
              <a:rPr lang="es-ES" sz="1600" dirty="0"/>
              <a:t>	&lt;/libro&gt;</a:t>
            </a:r>
          </a:p>
          <a:p>
            <a:pPr marL="0" indent="0">
              <a:buNone/>
            </a:pPr>
            <a:r>
              <a:rPr lang="es-ES" sz="1600" dirty="0"/>
              <a:t>&lt;/biblioteca&gt;</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89</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7" name="Marcador de contenido 3">
            <a:extLst>
              <a:ext uri="{FF2B5EF4-FFF2-40B4-BE49-F238E27FC236}">
                <a16:creationId xmlns:a16="http://schemas.microsoft.com/office/drawing/2014/main" id="{3D298A60-0D3E-44AC-B544-A1BD169E4670}"/>
              </a:ext>
            </a:extLst>
          </p:cNvPr>
          <p:cNvSpPr txBox="1">
            <a:spLocks/>
          </p:cNvSpPr>
          <p:nvPr/>
        </p:nvSpPr>
        <p:spPr>
          <a:xfrm>
            <a:off x="6305188" y="1620000"/>
            <a:ext cx="5526450" cy="45000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000" dirty="0"/>
              <a:t>Podemos apreciar en este documento del ejemplo algunas de las características ya mencionadas de XML, como su estructura jerárquica, su legibilidad o el hecho de que está diseñado para un uso concreto (almacenar los libros de nuestra biblioteca).</a:t>
            </a:r>
          </a:p>
        </p:txBody>
      </p:sp>
    </p:spTree>
    <p:extLst>
      <p:ext uri="{BB962C8B-B14F-4D97-AF65-F5344CB8AC3E}">
        <p14:creationId xmlns:p14="http://schemas.microsoft.com/office/powerpoint/2010/main" val="309660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9</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a:t>Web </a:t>
            </a:r>
            <a:r>
              <a:rPr lang="es-ES" dirty="0" err="1"/>
              <a:t>Development</a:t>
            </a:r>
            <a:endParaRPr lang="es-ES" dirty="0"/>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5640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BFD2E-4C31-44BB-B480-4B302CB56418}"/>
              </a:ext>
            </a:extLst>
          </p:cNvPr>
          <p:cNvSpPr>
            <a:spLocks noGrp="1"/>
          </p:cNvSpPr>
          <p:nvPr>
            <p:ph type="title"/>
          </p:nvPr>
        </p:nvSpPr>
        <p:spPr/>
        <p:txBody>
          <a:bodyPr/>
          <a:lstStyle/>
          <a:p>
            <a:r>
              <a:rPr lang="es-ES" dirty="0"/>
              <a:t>Conceptos iniciales</a:t>
            </a:r>
          </a:p>
        </p:txBody>
      </p:sp>
      <p:sp>
        <p:nvSpPr>
          <p:cNvPr id="3" name="Marcador de texto 2">
            <a:extLst>
              <a:ext uri="{FF2B5EF4-FFF2-40B4-BE49-F238E27FC236}">
                <a16:creationId xmlns:a16="http://schemas.microsoft.com/office/drawing/2014/main" id="{2C29247A-C3D7-4B3C-9D7E-A8C3F3F438D1}"/>
              </a:ext>
            </a:extLst>
          </p:cNvPr>
          <p:cNvSpPr>
            <a:spLocks noGrp="1"/>
          </p:cNvSpPr>
          <p:nvPr>
            <p:ph type="body" sz="quarter" idx="12"/>
          </p:nvPr>
        </p:nvSpPr>
        <p:spPr/>
        <p:txBody>
          <a:bodyPr/>
          <a:lstStyle/>
          <a:p>
            <a:r>
              <a:rPr lang="es-ES" dirty="0"/>
              <a:t>XML</a:t>
            </a:r>
          </a:p>
        </p:txBody>
      </p:sp>
      <p:sp>
        <p:nvSpPr>
          <p:cNvPr id="5" name="Marcador de número de diapositiva 4">
            <a:extLst>
              <a:ext uri="{FF2B5EF4-FFF2-40B4-BE49-F238E27FC236}">
                <a16:creationId xmlns:a16="http://schemas.microsoft.com/office/drawing/2014/main" id="{7F7956C7-6974-40E3-9DFD-148C36EE613D}"/>
              </a:ext>
            </a:extLst>
          </p:cNvPr>
          <p:cNvSpPr>
            <a:spLocks noGrp="1"/>
          </p:cNvSpPr>
          <p:nvPr>
            <p:ph type="sldNum" sz="quarter" idx="14"/>
          </p:nvPr>
        </p:nvSpPr>
        <p:spPr/>
        <p:txBody>
          <a:bodyPr/>
          <a:lstStyle/>
          <a:p>
            <a:pPr rtl="0"/>
            <a:fld id="{058DB212-BFA2-403F-85EF-DFD3FF6D973A}" type="slidenum">
              <a:rPr lang="es-ES" noProof="0" smtClean="0"/>
              <a:pPr rtl="0"/>
              <a:t>90</a:t>
            </a:fld>
            <a:endParaRPr lang="es-ES" noProof="0" dirty="0"/>
          </a:p>
        </p:txBody>
      </p:sp>
      <p:cxnSp>
        <p:nvCxnSpPr>
          <p:cNvPr id="30" name="20 Conector recto">
            <a:extLst>
              <a:ext uri="{FF2B5EF4-FFF2-40B4-BE49-F238E27FC236}">
                <a16:creationId xmlns:a16="http://schemas.microsoft.com/office/drawing/2014/main" id="{85A24614-94F2-4AEB-AE54-ECEAEAD4546D}"/>
              </a:ext>
            </a:extLst>
          </p:cNvPr>
          <p:cNvCxnSpPr>
            <a:cxnSpLocks/>
          </p:cNvCxnSpPr>
          <p:nvPr/>
        </p:nvCxnSpPr>
        <p:spPr bwMode="auto">
          <a:xfrm>
            <a:off x="2514600" y="5095670"/>
            <a:ext cx="30497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 name="Marcador de contenido 7">
            <a:extLst>
              <a:ext uri="{FF2B5EF4-FFF2-40B4-BE49-F238E27FC236}">
                <a16:creationId xmlns:a16="http://schemas.microsoft.com/office/drawing/2014/main" id="{1DEE213D-BD20-4CD1-894B-099E4C7832B9}"/>
              </a:ext>
            </a:extLst>
          </p:cNvPr>
          <p:cNvSpPr>
            <a:spLocks noGrp="1"/>
          </p:cNvSpPr>
          <p:nvPr>
            <p:ph idx="1"/>
          </p:nvPr>
        </p:nvSpPr>
        <p:spPr>
          <a:xfrm>
            <a:off x="360000" y="1620000"/>
            <a:ext cx="7945800" cy="4500000"/>
          </a:xfrm>
        </p:spPr>
        <p:txBody>
          <a:bodyPr/>
          <a:lstStyle/>
          <a:p>
            <a:pPr marL="0" indent="0">
              <a:buNone/>
            </a:pPr>
            <a:r>
              <a:rPr lang="es-ES" sz="1600" dirty="0"/>
              <a:t>Un objeto XML (o un documento XML) se define como un documento formado por etiquetas y valores que cumple con la especificación de XML, y que estará bien formado.</a:t>
            </a:r>
          </a:p>
          <a:p>
            <a:pPr marL="0" indent="0">
              <a:buNone/>
            </a:pPr>
            <a:r>
              <a:rPr lang="es-ES" sz="1600" dirty="0"/>
              <a:t>Iniciaremos el estudio de XML observando un ejemplo de documento XML para estudiar las partes que lo componen. A tal fin diseñaremos un formato XML para representar recetas de cocina. Con este formato XML (generalmente denominado aplicación XML), al que llamaremos </a:t>
            </a:r>
            <a:r>
              <a:rPr lang="es-ES" sz="1600" dirty="0" err="1"/>
              <a:t>RecetaXML</a:t>
            </a:r>
            <a:r>
              <a:rPr lang="es-ES" sz="1600" dirty="0"/>
              <a:t>, guardaremos nuestras recetas.</a:t>
            </a:r>
          </a:p>
          <a:p>
            <a:pPr marL="0" indent="0">
              <a:buNone/>
            </a:pPr>
            <a:r>
              <a:rPr lang="es-ES" sz="1600" dirty="0"/>
              <a:t>Este documento es un documento XML. Todos los documentos XML bien formados deben iniciarse con una línea como:</a:t>
            </a:r>
          </a:p>
          <a:p>
            <a:pPr marL="273050" lvl="1" indent="0">
              <a:buNone/>
            </a:pPr>
            <a:r>
              <a:rPr lang="es-ES" dirty="0">
                <a:latin typeface="+mn-lt"/>
              </a:rPr>
              <a:t>&lt;?</a:t>
            </a:r>
            <a:r>
              <a:rPr lang="es-ES" dirty="0" err="1">
                <a:latin typeface="+mn-lt"/>
              </a:rPr>
              <a:t>xml</a:t>
            </a:r>
            <a:r>
              <a:rPr lang="es-ES" dirty="0">
                <a:latin typeface="+mn-lt"/>
              </a:rPr>
              <a:t> </a:t>
            </a:r>
            <a:r>
              <a:rPr lang="es-ES" dirty="0" err="1">
                <a:latin typeface="+mn-lt"/>
              </a:rPr>
              <a:t>version</a:t>
            </a:r>
            <a:r>
              <a:rPr lang="es-ES" dirty="0">
                <a:latin typeface="+mn-lt"/>
              </a:rPr>
              <a:t>=“1.0”?&gt;</a:t>
            </a:r>
          </a:p>
          <a:p>
            <a:pPr marL="0" indent="0">
              <a:buNone/>
            </a:pPr>
            <a:r>
              <a:rPr lang="es-ES" sz="1600" dirty="0"/>
              <a:t>Dicha línea nos indica la versión de la especificación XML utilizada, informándonos de que se trata de un documento XML. Además, debe componerse exclusivamente de etiquetas XML organizadas jerárquicamente. Podemos ver fácilmente que XML no almacena cómo debe representarse o mostrarse la información, sino que almacena la semántica de ésta. De este documento podemos deducir cómo se organiza la información de la misma:</a:t>
            </a:r>
          </a:p>
        </p:txBody>
      </p:sp>
      <p:pic>
        <p:nvPicPr>
          <p:cNvPr id="10" name="Imagen 9">
            <a:extLst>
              <a:ext uri="{FF2B5EF4-FFF2-40B4-BE49-F238E27FC236}">
                <a16:creationId xmlns:a16="http://schemas.microsoft.com/office/drawing/2014/main" id="{884104E9-ED2D-4EBF-A8BF-6B8E102B1A67}"/>
              </a:ext>
            </a:extLst>
          </p:cNvPr>
          <p:cNvPicPr>
            <a:picLocks noChangeAspect="1"/>
          </p:cNvPicPr>
          <p:nvPr/>
        </p:nvPicPr>
        <p:blipFill>
          <a:blip r:embed="rId2"/>
          <a:stretch>
            <a:fillRect/>
          </a:stretch>
        </p:blipFill>
        <p:spPr>
          <a:xfrm>
            <a:off x="8420100" y="630000"/>
            <a:ext cx="3619500" cy="5943600"/>
          </a:xfrm>
          <a:prstGeom prst="rect">
            <a:avLst/>
          </a:prstGeom>
        </p:spPr>
      </p:pic>
      <p:pic>
        <p:nvPicPr>
          <p:cNvPr id="12" name="Imagen 11">
            <a:extLst>
              <a:ext uri="{FF2B5EF4-FFF2-40B4-BE49-F238E27FC236}">
                <a16:creationId xmlns:a16="http://schemas.microsoft.com/office/drawing/2014/main" id="{F6434AF5-209E-407E-B1CD-17D946C6FCEB}"/>
              </a:ext>
            </a:extLst>
          </p:cNvPr>
          <p:cNvPicPr>
            <a:picLocks noChangeAspect="1"/>
          </p:cNvPicPr>
          <p:nvPr/>
        </p:nvPicPr>
        <p:blipFill>
          <a:blip r:embed="rId3"/>
          <a:stretch>
            <a:fillRect/>
          </a:stretch>
        </p:blipFill>
        <p:spPr>
          <a:xfrm>
            <a:off x="6532076" y="5003325"/>
            <a:ext cx="1830874" cy="1570275"/>
          </a:xfrm>
          <a:prstGeom prst="rect">
            <a:avLst/>
          </a:prstGeom>
        </p:spPr>
      </p:pic>
    </p:spTree>
    <p:extLst>
      <p:ext uri="{BB962C8B-B14F-4D97-AF65-F5344CB8AC3E}">
        <p14:creationId xmlns:p14="http://schemas.microsoft.com/office/powerpoint/2010/main" val="32574041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4F5C9-532C-1F35-0B97-F120A0F55679}"/>
              </a:ext>
            </a:extLst>
          </p:cNvPr>
          <p:cNvSpPr>
            <a:spLocks noGrp="1"/>
          </p:cNvSpPr>
          <p:nvPr>
            <p:ph type="title"/>
          </p:nvPr>
        </p:nvSpPr>
        <p:spPr/>
        <p:txBody>
          <a:bodyPr/>
          <a:lstStyle/>
          <a:p>
            <a:r>
              <a:rPr lang="es-ES" dirty="0"/>
              <a:t>Conceptos iniciales</a:t>
            </a:r>
            <a:endParaRPr lang="es-GT" dirty="0"/>
          </a:p>
        </p:txBody>
      </p:sp>
      <p:sp>
        <p:nvSpPr>
          <p:cNvPr id="3" name="Marcador de texto 2">
            <a:extLst>
              <a:ext uri="{FF2B5EF4-FFF2-40B4-BE49-F238E27FC236}">
                <a16:creationId xmlns:a16="http://schemas.microsoft.com/office/drawing/2014/main" id="{95E7648D-5236-A3EE-B110-60C4C9FCAA91}"/>
              </a:ext>
            </a:extLst>
          </p:cNvPr>
          <p:cNvSpPr>
            <a:spLocks noGrp="1"/>
          </p:cNvSpPr>
          <p:nvPr>
            <p:ph type="body" sz="quarter" idx="12"/>
          </p:nvPr>
        </p:nvSpPr>
        <p:spPr/>
        <p:txBody>
          <a:bodyPr/>
          <a:lstStyle/>
          <a:p>
            <a:r>
              <a:rPr lang="es-GT" dirty="0"/>
              <a:t>JSON</a:t>
            </a:r>
          </a:p>
        </p:txBody>
      </p:sp>
      <p:sp>
        <p:nvSpPr>
          <p:cNvPr id="4" name="Marcador de contenido 3">
            <a:extLst>
              <a:ext uri="{FF2B5EF4-FFF2-40B4-BE49-F238E27FC236}">
                <a16:creationId xmlns:a16="http://schemas.microsoft.com/office/drawing/2014/main" id="{05A68454-1C1C-2953-FB21-C60330923195}"/>
              </a:ext>
            </a:extLst>
          </p:cNvPr>
          <p:cNvSpPr>
            <a:spLocks noGrp="1"/>
          </p:cNvSpPr>
          <p:nvPr>
            <p:ph idx="1"/>
          </p:nvPr>
        </p:nvSpPr>
        <p:spPr/>
        <p:txBody>
          <a:bodyPr/>
          <a:lstStyle/>
          <a:p>
            <a:pPr marL="0" indent="0">
              <a:buNone/>
            </a:pPr>
            <a:r>
              <a:rPr lang="es-GT" dirty="0"/>
              <a:t>JavaScript </a:t>
            </a:r>
            <a:r>
              <a:rPr lang="es-GT" dirty="0" err="1"/>
              <a:t>Object</a:t>
            </a:r>
            <a:r>
              <a:rPr lang="es-GT" dirty="0"/>
              <a:t> </a:t>
            </a:r>
            <a:r>
              <a:rPr lang="es-GT" dirty="0" err="1"/>
              <a:t>Notation</a:t>
            </a:r>
            <a:r>
              <a:rPr lang="es-GT" dirty="0"/>
              <a:t> (JSON) es un formato ligero de intercambio de datos. Leerlo y escribirlo es simple para humanos, mientras que para las máquinas es simple interpretarlo y generarlo. Está basado en un subconjunto del Lenguaje de Programación JavaScript. JSON es un formato de texto que es completamente independiente del lenguaje pero utiliza convenciones que son ampliamente conocidos por los programadores de la familia de lenguajes C, incluyendo C, C++, C#, Java, JavaScript, Perl, Python, y muchos otros. Estas propiedades hacen que JSON sea un lenguaje ideal para el intercambio de datos.</a:t>
            </a:r>
          </a:p>
          <a:p>
            <a:pPr marL="0" indent="0">
              <a:buNone/>
            </a:pPr>
            <a:r>
              <a:rPr lang="es-GT" dirty="0"/>
              <a:t>JSON está constituido por dos estructuras:</a:t>
            </a:r>
          </a:p>
          <a:p>
            <a:r>
              <a:rPr lang="es-GT" dirty="0"/>
              <a:t>Una colección de pares de nombre/valor. En varios lenguajes esto es conocido como un objeto, registro, estructura, diccionario, tabla hash, lista de claves o un arreglo asociativo.</a:t>
            </a:r>
          </a:p>
          <a:p>
            <a:r>
              <a:rPr lang="es-GT" dirty="0"/>
              <a:t>Una lista ordenada de valores. En la mayoría de los lenguajes, esto se implementa como arreglos, vectores, listas o secuencias.</a:t>
            </a:r>
          </a:p>
          <a:p>
            <a:pPr marL="0" indent="0">
              <a:buNone/>
            </a:pPr>
            <a:endParaRPr lang="es-GT" dirty="0"/>
          </a:p>
        </p:txBody>
      </p:sp>
      <p:sp>
        <p:nvSpPr>
          <p:cNvPr id="5" name="Marcador de número de diapositiva 4">
            <a:extLst>
              <a:ext uri="{FF2B5EF4-FFF2-40B4-BE49-F238E27FC236}">
                <a16:creationId xmlns:a16="http://schemas.microsoft.com/office/drawing/2014/main" id="{B6C5BF6F-9051-249C-EE11-7E220400EE92}"/>
              </a:ext>
            </a:extLst>
          </p:cNvPr>
          <p:cNvSpPr>
            <a:spLocks noGrp="1"/>
          </p:cNvSpPr>
          <p:nvPr>
            <p:ph type="sldNum" sz="quarter" idx="14"/>
          </p:nvPr>
        </p:nvSpPr>
        <p:spPr/>
        <p:txBody>
          <a:bodyPr/>
          <a:lstStyle/>
          <a:p>
            <a:pPr rtl="0"/>
            <a:fld id="{058DB212-BFA2-403F-85EF-DFD3FF6D973A}" type="slidenum">
              <a:rPr lang="es-ES" noProof="0" smtClean="0"/>
              <a:pPr rtl="0"/>
              <a:t>91</a:t>
            </a:fld>
            <a:endParaRPr lang="es-ES" noProof="0" dirty="0"/>
          </a:p>
        </p:txBody>
      </p:sp>
    </p:spTree>
    <p:extLst>
      <p:ext uri="{BB962C8B-B14F-4D97-AF65-F5344CB8AC3E}">
        <p14:creationId xmlns:p14="http://schemas.microsoft.com/office/powerpoint/2010/main" val="21612197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8409C-E1B2-21EA-C732-8E9E9B19791F}"/>
              </a:ext>
            </a:extLst>
          </p:cNvPr>
          <p:cNvSpPr>
            <a:spLocks noGrp="1"/>
          </p:cNvSpPr>
          <p:nvPr>
            <p:ph type="title"/>
          </p:nvPr>
        </p:nvSpPr>
        <p:spPr/>
        <p:txBody>
          <a:bodyPr/>
          <a:lstStyle/>
          <a:p>
            <a:endParaRPr lang="es-GT"/>
          </a:p>
        </p:txBody>
      </p:sp>
      <p:sp>
        <p:nvSpPr>
          <p:cNvPr id="3" name="Marcador de texto 2">
            <a:extLst>
              <a:ext uri="{FF2B5EF4-FFF2-40B4-BE49-F238E27FC236}">
                <a16:creationId xmlns:a16="http://schemas.microsoft.com/office/drawing/2014/main" id="{676F6DEB-0A4C-7AB0-DA8A-2DB8DDCB8D72}"/>
              </a:ext>
            </a:extLst>
          </p:cNvPr>
          <p:cNvSpPr>
            <a:spLocks noGrp="1"/>
          </p:cNvSpPr>
          <p:nvPr>
            <p:ph type="body" sz="quarter" idx="12"/>
          </p:nvPr>
        </p:nvSpPr>
        <p:spPr/>
        <p:txBody>
          <a:bodyPr/>
          <a:lstStyle/>
          <a:p>
            <a:r>
              <a:rPr lang="es-GT" dirty="0"/>
              <a:t>JSON</a:t>
            </a:r>
          </a:p>
        </p:txBody>
      </p:sp>
      <p:sp>
        <p:nvSpPr>
          <p:cNvPr id="4" name="Marcador de contenido 3">
            <a:extLst>
              <a:ext uri="{FF2B5EF4-FFF2-40B4-BE49-F238E27FC236}">
                <a16:creationId xmlns:a16="http://schemas.microsoft.com/office/drawing/2014/main" id="{C0DE2C7A-EAD3-322A-88F2-8AA684AA8726}"/>
              </a:ext>
            </a:extLst>
          </p:cNvPr>
          <p:cNvSpPr>
            <a:spLocks noGrp="1"/>
          </p:cNvSpPr>
          <p:nvPr>
            <p:ph idx="1"/>
          </p:nvPr>
        </p:nvSpPr>
        <p:spPr/>
        <p:txBody>
          <a:bodyPr/>
          <a:lstStyle/>
          <a:p>
            <a:pPr marL="0" indent="0">
              <a:buNone/>
            </a:pPr>
            <a:r>
              <a:rPr lang="es-GT" dirty="0"/>
              <a:t>Un objeto es un conjunto desordenado de pares nombre/valor. Un objeto comienza con {llave de apertura y termine con }llave de cierre. Cada nombre es seguido por :dos puntos y los pares nombre/valor están separados por ,coma.</a:t>
            </a:r>
          </a:p>
        </p:txBody>
      </p:sp>
      <p:sp>
        <p:nvSpPr>
          <p:cNvPr id="5" name="Marcador de número de diapositiva 4">
            <a:extLst>
              <a:ext uri="{FF2B5EF4-FFF2-40B4-BE49-F238E27FC236}">
                <a16:creationId xmlns:a16="http://schemas.microsoft.com/office/drawing/2014/main" id="{CF12D9EC-ADD5-90F7-6C29-68A8EEAA68FC}"/>
              </a:ext>
            </a:extLst>
          </p:cNvPr>
          <p:cNvSpPr>
            <a:spLocks noGrp="1"/>
          </p:cNvSpPr>
          <p:nvPr>
            <p:ph type="sldNum" sz="quarter" idx="14"/>
          </p:nvPr>
        </p:nvSpPr>
        <p:spPr/>
        <p:txBody>
          <a:bodyPr/>
          <a:lstStyle/>
          <a:p>
            <a:pPr rtl="0"/>
            <a:fld id="{058DB212-BFA2-403F-85EF-DFD3FF6D973A}" type="slidenum">
              <a:rPr lang="es-ES" noProof="0" smtClean="0"/>
              <a:pPr rtl="0"/>
              <a:t>92</a:t>
            </a:fld>
            <a:endParaRPr lang="es-ES" noProof="0" dirty="0"/>
          </a:p>
        </p:txBody>
      </p:sp>
      <p:pic>
        <p:nvPicPr>
          <p:cNvPr id="6" name="Imagen 5">
            <a:extLst>
              <a:ext uri="{FF2B5EF4-FFF2-40B4-BE49-F238E27FC236}">
                <a16:creationId xmlns:a16="http://schemas.microsoft.com/office/drawing/2014/main" id="{7EB1E7E2-E1F9-D059-AD58-80072F9BAC5D}"/>
              </a:ext>
            </a:extLst>
          </p:cNvPr>
          <p:cNvPicPr>
            <a:picLocks noChangeAspect="1"/>
          </p:cNvPicPr>
          <p:nvPr/>
        </p:nvPicPr>
        <p:blipFill>
          <a:blip r:embed="rId2"/>
          <a:stretch>
            <a:fillRect/>
          </a:stretch>
        </p:blipFill>
        <p:spPr>
          <a:xfrm>
            <a:off x="2225963" y="2392748"/>
            <a:ext cx="7989455" cy="3727252"/>
          </a:xfrm>
          <a:prstGeom prst="rect">
            <a:avLst/>
          </a:prstGeom>
          <a:solidFill>
            <a:schemeClr val="bg1">
              <a:lumMod val="75000"/>
            </a:schemeClr>
          </a:solidFill>
        </p:spPr>
      </p:pic>
    </p:spTree>
    <p:extLst>
      <p:ext uri="{BB962C8B-B14F-4D97-AF65-F5344CB8AC3E}">
        <p14:creationId xmlns:p14="http://schemas.microsoft.com/office/powerpoint/2010/main" val="37379877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D8192-4221-5F0E-3BCA-F67EC260D972}"/>
              </a:ext>
            </a:extLst>
          </p:cNvPr>
          <p:cNvSpPr>
            <a:spLocks noGrp="1"/>
          </p:cNvSpPr>
          <p:nvPr>
            <p:ph type="title"/>
          </p:nvPr>
        </p:nvSpPr>
        <p:spPr/>
        <p:txBody>
          <a:bodyPr/>
          <a:lstStyle/>
          <a:p>
            <a:endParaRPr lang="es-GT" dirty="0"/>
          </a:p>
        </p:txBody>
      </p:sp>
      <p:sp>
        <p:nvSpPr>
          <p:cNvPr id="3" name="Marcador de texto 2">
            <a:extLst>
              <a:ext uri="{FF2B5EF4-FFF2-40B4-BE49-F238E27FC236}">
                <a16:creationId xmlns:a16="http://schemas.microsoft.com/office/drawing/2014/main" id="{222FB6D3-E8AC-B5F9-CA74-C745CACA2AC7}"/>
              </a:ext>
            </a:extLst>
          </p:cNvPr>
          <p:cNvSpPr>
            <a:spLocks noGrp="1"/>
          </p:cNvSpPr>
          <p:nvPr>
            <p:ph type="body" sz="quarter" idx="12"/>
          </p:nvPr>
        </p:nvSpPr>
        <p:spPr/>
        <p:txBody>
          <a:bodyPr/>
          <a:lstStyle/>
          <a:p>
            <a:r>
              <a:rPr lang="es-GT" dirty="0"/>
              <a:t>JSON</a:t>
            </a:r>
          </a:p>
        </p:txBody>
      </p:sp>
      <p:sp>
        <p:nvSpPr>
          <p:cNvPr id="4" name="Marcador de contenido 3">
            <a:extLst>
              <a:ext uri="{FF2B5EF4-FFF2-40B4-BE49-F238E27FC236}">
                <a16:creationId xmlns:a16="http://schemas.microsoft.com/office/drawing/2014/main" id="{043EF6D3-A3E2-FA1C-8166-812814CCF098}"/>
              </a:ext>
            </a:extLst>
          </p:cNvPr>
          <p:cNvSpPr>
            <a:spLocks noGrp="1"/>
          </p:cNvSpPr>
          <p:nvPr>
            <p:ph idx="1"/>
          </p:nvPr>
        </p:nvSpPr>
        <p:spPr/>
        <p:txBody>
          <a:bodyPr/>
          <a:lstStyle/>
          <a:p>
            <a:pPr marL="0" indent="0">
              <a:buNone/>
            </a:pPr>
            <a:r>
              <a:rPr lang="es-GT" dirty="0"/>
              <a:t>Un arreglo es una colección de valores. Un arreglo comienza con [corchete izquierdo y termina con ]corchete derecho. Los valores se separan por ,coma.</a:t>
            </a:r>
          </a:p>
        </p:txBody>
      </p:sp>
      <p:sp>
        <p:nvSpPr>
          <p:cNvPr id="5" name="Marcador de número de diapositiva 4">
            <a:extLst>
              <a:ext uri="{FF2B5EF4-FFF2-40B4-BE49-F238E27FC236}">
                <a16:creationId xmlns:a16="http://schemas.microsoft.com/office/drawing/2014/main" id="{C637C806-EFF2-1E47-0963-5E211B29DD9F}"/>
              </a:ext>
            </a:extLst>
          </p:cNvPr>
          <p:cNvSpPr>
            <a:spLocks noGrp="1"/>
          </p:cNvSpPr>
          <p:nvPr>
            <p:ph type="sldNum" sz="quarter" idx="14"/>
          </p:nvPr>
        </p:nvSpPr>
        <p:spPr/>
        <p:txBody>
          <a:bodyPr/>
          <a:lstStyle/>
          <a:p>
            <a:pPr rtl="0"/>
            <a:fld id="{058DB212-BFA2-403F-85EF-DFD3FF6D973A}" type="slidenum">
              <a:rPr lang="es-ES" noProof="0" smtClean="0"/>
              <a:pPr rtl="0"/>
              <a:t>93</a:t>
            </a:fld>
            <a:endParaRPr lang="es-ES" noProof="0" dirty="0"/>
          </a:p>
        </p:txBody>
      </p:sp>
      <p:pic>
        <p:nvPicPr>
          <p:cNvPr id="6" name="Imagen 5">
            <a:extLst>
              <a:ext uri="{FF2B5EF4-FFF2-40B4-BE49-F238E27FC236}">
                <a16:creationId xmlns:a16="http://schemas.microsoft.com/office/drawing/2014/main" id="{854EA8DE-E7C1-661C-792E-F18B7CFA5507}"/>
              </a:ext>
            </a:extLst>
          </p:cNvPr>
          <p:cNvPicPr>
            <a:picLocks noChangeAspect="1"/>
          </p:cNvPicPr>
          <p:nvPr/>
        </p:nvPicPr>
        <p:blipFill>
          <a:blip r:embed="rId2"/>
          <a:stretch>
            <a:fillRect/>
          </a:stretch>
        </p:blipFill>
        <p:spPr>
          <a:xfrm>
            <a:off x="1382598" y="2371951"/>
            <a:ext cx="9426804" cy="2458051"/>
          </a:xfrm>
          <a:prstGeom prst="rect">
            <a:avLst/>
          </a:prstGeom>
          <a:solidFill>
            <a:schemeClr val="bg1">
              <a:lumMod val="75000"/>
            </a:schemeClr>
          </a:solidFill>
        </p:spPr>
      </p:pic>
    </p:spTree>
    <p:extLst>
      <p:ext uri="{BB962C8B-B14F-4D97-AF65-F5344CB8AC3E}">
        <p14:creationId xmlns:p14="http://schemas.microsoft.com/office/powerpoint/2010/main" val="2149295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84950-0FED-FAFC-E565-08220E094FE7}"/>
              </a:ext>
            </a:extLst>
          </p:cNvPr>
          <p:cNvSpPr>
            <a:spLocks noGrp="1"/>
          </p:cNvSpPr>
          <p:nvPr>
            <p:ph type="title"/>
          </p:nvPr>
        </p:nvSpPr>
        <p:spPr/>
        <p:txBody>
          <a:bodyPr/>
          <a:lstStyle/>
          <a:p>
            <a:endParaRPr lang="es-GT"/>
          </a:p>
        </p:txBody>
      </p:sp>
      <p:sp>
        <p:nvSpPr>
          <p:cNvPr id="3" name="Marcador de texto 2">
            <a:extLst>
              <a:ext uri="{FF2B5EF4-FFF2-40B4-BE49-F238E27FC236}">
                <a16:creationId xmlns:a16="http://schemas.microsoft.com/office/drawing/2014/main" id="{A9403FA1-8B21-EFDB-34B6-A5DFD0D2B0B6}"/>
              </a:ext>
            </a:extLst>
          </p:cNvPr>
          <p:cNvSpPr>
            <a:spLocks noGrp="1"/>
          </p:cNvSpPr>
          <p:nvPr>
            <p:ph type="body" sz="quarter" idx="12"/>
          </p:nvPr>
        </p:nvSpPr>
        <p:spPr/>
        <p:txBody>
          <a:bodyPr/>
          <a:lstStyle/>
          <a:p>
            <a:r>
              <a:rPr lang="es-GT" dirty="0"/>
              <a:t>JSON</a:t>
            </a:r>
          </a:p>
        </p:txBody>
      </p:sp>
      <p:sp>
        <p:nvSpPr>
          <p:cNvPr id="4" name="Marcador de contenido 3">
            <a:extLst>
              <a:ext uri="{FF2B5EF4-FFF2-40B4-BE49-F238E27FC236}">
                <a16:creationId xmlns:a16="http://schemas.microsoft.com/office/drawing/2014/main" id="{8F5CFBF7-9A1D-873C-EC32-0044043CB47A}"/>
              </a:ext>
            </a:extLst>
          </p:cNvPr>
          <p:cNvSpPr>
            <a:spLocks noGrp="1"/>
          </p:cNvSpPr>
          <p:nvPr>
            <p:ph idx="1"/>
          </p:nvPr>
        </p:nvSpPr>
        <p:spPr/>
        <p:txBody>
          <a:bodyPr/>
          <a:lstStyle/>
          <a:p>
            <a:pPr marL="0" indent="0">
              <a:buNone/>
            </a:pPr>
            <a:r>
              <a:rPr lang="es-GT" dirty="0"/>
              <a:t>Un valor puede ser una cadena de caracteres con comillas dobles, o un número, o true o false o </a:t>
            </a:r>
            <a:r>
              <a:rPr lang="es-GT" dirty="0" err="1"/>
              <a:t>null</a:t>
            </a:r>
            <a:r>
              <a:rPr lang="es-GT" dirty="0"/>
              <a:t>, o un objeto o un arreglo. Estas estructuras pueden anidarse.</a:t>
            </a:r>
          </a:p>
        </p:txBody>
      </p:sp>
      <p:sp>
        <p:nvSpPr>
          <p:cNvPr id="5" name="Marcador de número de diapositiva 4">
            <a:extLst>
              <a:ext uri="{FF2B5EF4-FFF2-40B4-BE49-F238E27FC236}">
                <a16:creationId xmlns:a16="http://schemas.microsoft.com/office/drawing/2014/main" id="{E44C822C-77B1-F393-C9D1-5327BF3C065E}"/>
              </a:ext>
            </a:extLst>
          </p:cNvPr>
          <p:cNvSpPr>
            <a:spLocks noGrp="1"/>
          </p:cNvSpPr>
          <p:nvPr>
            <p:ph type="sldNum" sz="quarter" idx="14"/>
          </p:nvPr>
        </p:nvSpPr>
        <p:spPr/>
        <p:txBody>
          <a:bodyPr/>
          <a:lstStyle/>
          <a:p>
            <a:pPr rtl="0"/>
            <a:fld id="{058DB212-BFA2-403F-85EF-DFD3FF6D973A}" type="slidenum">
              <a:rPr lang="es-ES" noProof="0" smtClean="0"/>
              <a:pPr rtl="0"/>
              <a:t>94</a:t>
            </a:fld>
            <a:endParaRPr lang="es-ES" noProof="0" dirty="0"/>
          </a:p>
        </p:txBody>
      </p:sp>
      <p:pic>
        <p:nvPicPr>
          <p:cNvPr id="6" name="Imagen 5">
            <a:extLst>
              <a:ext uri="{FF2B5EF4-FFF2-40B4-BE49-F238E27FC236}">
                <a16:creationId xmlns:a16="http://schemas.microsoft.com/office/drawing/2014/main" id="{CEB49754-7D62-DDE6-4214-09EFCFCFFFCF}"/>
              </a:ext>
            </a:extLst>
          </p:cNvPr>
          <p:cNvPicPr>
            <a:picLocks noChangeAspect="1"/>
          </p:cNvPicPr>
          <p:nvPr/>
        </p:nvPicPr>
        <p:blipFill>
          <a:blip r:embed="rId2"/>
          <a:stretch>
            <a:fillRect/>
          </a:stretch>
        </p:blipFill>
        <p:spPr>
          <a:xfrm>
            <a:off x="358800" y="2274773"/>
            <a:ext cx="5856211" cy="4124227"/>
          </a:xfrm>
          <a:prstGeom prst="rect">
            <a:avLst/>
          </a:prstGeom>
          <a:solidFill>
            <a:schemeClr val="bg1">
              <a:lumMod val="75000"/>
            </a:schemeClr>
          </a:solidFill>
        </p:spPr>
      </p:pic>
      <p:pic>
        <p:nvPicPr>
          <p:cNvPr id="8" name="Imagen 7">
            <a:extLst>
              <a:ext uri="{FF2B5EF4-FFF2-40B4-BE49-F238E27FC236}">
                <a16:creationId xmlns:a16="http://schemas.microsoft.com/office/drawing/2014/main" id="{A8CF8C4F-3099-D12C-E2D0-D7C11A6E8D33}"/>
              </a:ext>
            </a:extLst>
          </p:cNvPr>
          <p:cNvPicPr>
            <a:picLocks noChangeAspect="1"/>
          </p:cNvPicPr>
          <p:nvPr/>
        </p:nvPicPr>
        <p:blipFill>
          <a:blip r:embed="rId3"/>
          <a:stretch>
            <a:fillRect/>
          </a:stretch>
        </p:blipFill>
        <p:spPr>
          <a:xfrm>
            <a:off x="7361045" y="2385138"/>
            <a:ext cx="4147464" cy="3903496"/>
          </a:xfrm>
          <a:prstGeom prst="rect">
            <a:avLst/>
          </a:prstGeom>
        </p:spPr>
      </p:pic>
    </p:spTree>
    <p:extLst>
      <p:ext uri="{BB962C8B-B14F-4D97-AF65-F5344CB8AC3E}">
        <p14:creationId xmlns:p14="http://schemas.microsoft.com/office/powerpoint/2010/main" val="26924336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9C8CAF-97DF-4086-B081-EAFD83FAC05C}"/>
              </a:ext>
            </a:extLst>
          </p:cNvPr>
          <p:cNvSpPr>
            <a:spLocks noGrp="1"/>
          </p:cNvSpPr>
          <p:nvPr>
            <p:ph type="ctrTitle"/>
          </p:nvPr>
        </p:nvSpPr>
        <p:spPr/>
        <p:txBody>
          <a:bodyPr rtlCol="0"/>
          <a:lstStyle/>
          <a:p>
            <a:pPr rtl="0"/>
            <a:r>
              <a:rPr lang="es-ES" dirty="0"/>
              <a:t>Gracias</a:t>
            </a:r>
          </a:p>
        </p:txBody>
      </p:sp>
      <p:sp>
        <p:nvSpPr>
          <p:cNvPr id="4" name="Marcador de texto 3">
            <a:extLst>
              <a:ext uri="{FF2B5EF4-FFF2-40B4-BE49-F238E27FC236}">
                <a16:creationId xmlns:a16="http://schemas.microsoft.com/office/drawing/2014/main" id="{72F23033-2528-4D88-8804-06C90619DF85}"/>
              </a:ext>
            </a:extLst>
          </p:cNvPr>
          <p:cNvSpPr>
            <a:spLocks noGrp="1"/>
          </p:cNvSpPr>
          <p:nvPr>
            <p:ph type="body" sz="quarter" idx="11"/>
          </p:nvPr>
        </p:nvSpPr>
        <p:spPr/>
        <p:txBody>
          <a:bodyPr rtlCol="0"/>
          <a:lstStyle/>
          <a:p>
            <a:pPr rtl="0"/>
            <a:r>
              <a:rPr lang="es-ES" noProof="1"/>
              <a:t>Ing. Byron Zepeda</a:t>
            </a:r>
          </a:p>
        </p:txBody>
      </p:sp>
      <p:pic>
        <p:nvPicPr>
          <p:cNvPr id="18" name="Gráfico 17" descr="Icono de sobre" title="Icono del correo electrónico del moderador">
            <a:extLst>
              <a:ext uri="{FF2B5EF4-FFF2-40B4-BE49-F238E27FC236}">
                <a16:creationId xmlns:a16="http://schemas.microsoft.com/office/drawing/2014/main" id="{6D49048B-2AA4-42B7-9454-4E76924BCC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0097" y="5158124"/>
            <a:ext cx="218900" cy="218900"/>
          </a:xfrm>
          <a:prstGeom prst="rect">
            <a:avLst/>
          </a:prstGeom>
        </p:spPr>
      </p:pic>
      <p:sp>
        <p:nvSpPr>
          <p:cNvPr id="5" name="Marcador de texto 4">
            <a:extLst>
              <a:ext uri="{FF2B5EF4-FFF2-40B4-BE49-F238E27FC236}">
                <a16:creationId xmlns:a16="http://schemas.microsoft.com/office/drawing/2014/main" id="{136F567F-B255-41F7-B5B6-1BEB6722D476}"/>
              </a:ext>
            </a:extLst>
          </p:cNvPr>
          <p:cNvSpPr>
            <a:spLocks noGrp="1"/>
          </p:cNvSpPr>
          <p:nvPr>
            <p:ph type="body" sz="quarter" idx="12"/>
          </p:nvPr>
        </p:nvSpPr>
        <p:spPr/>
        <p:txBody>
          <a:bodyPr rtlCol="0"/>
          <a:lstStyle/>
          <a:p>
            <a:pPr rtl="0"/>
            <a:r>
              <a:rPr lang="es-ES" noProof="1"/>
              <a:t>Byron.zepeda.usac@gmail.com</a:t>
            </a:r>
          </a:p>
        </p:txBody>
      </p:sp>
      <p:cxnSp>
        <p:nvCxnSpPr>
          <p:cNvPr id="14" name="Conector recto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Marcador de posición de imagen 7">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a:blip r:embed="rId5"/>
          <a:stretch>
            <a:fillRect/>
          </a:stretch>
        </p:blipFill>
        <p:spPr>
          <a:xfrm>
            <a:off x="7801097" y="0"/>
            <a:ext cx="4389475" cy="6685471"/>
          </a:xfrm>
          <a:prstGeom prst="rect">
            <a:avLst/>
          </a:prstGeom>
        </p:spPr>
      </p:pic>
    </p:spTree>
    <p:extLst>
      <p:ext uri="{BB962C8B-B14F-4D97-AF65-F5344CB8AC3E}">
        <p14:creationId xmlns:p14="http://schemas.microsoft.com/office/powerpoint/2010/main" val="268675344"/>
      </p:ext>
    </p:extLst>
  </p:cSld>
  <p:clrMapOvr>
    <a:masterClrMapping/>
  </p:clrMapOvr>
</p:sld>
</file>

<file path=ppt/theme/theme1.xml><?xml version="1.0" encoding="utf-8"?>
<a:theme xmlns:a="http://schemas.openxmlformats.org/drawingml/2006/main" name="Tema de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1_TF78043420" id="{190D183D-16CA-452F-93F4-0F7BEDD80142}" vid="{40B9ADFB-32A5-4672-AF76-5BFDC6221E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feria de ciencias</Template>
  <TotalTime>0</TotalTime>
  <Words>12251</Words>
  <Application>Microsoft Office PowerPoint</Application>
  <PresentationFormat>Panorámica</PresentationFormat>
  <Paragraphs>1073</Paragraphs>
  <Slides>95</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95</vt:i4>
      </vt:variant>
    </vt:vector>
  </HeadingPairs>
  <TitlesOfParts>
    <vt:vector size="102" baseType="lpstr">
      <vt:lpstr>Arial</vt:lpstr>
      <vt:lpstr>Arial Narrow</vt:lpstr>
      <vt:lpstr>Calibri</vt:lpstr>
      <vt:lpstr>Lucida Sans Typewriter</vt:lpstr>
      <vt:lpstr>Times New Roman</vt:lpstr>
      <vt:lpstr>Tw Cen MT</vt:lpstr>
      <vt:lpstr>Tema de Office</vt:lpstr>
      <vt:lpstr>Arquitecturas para soluciones de Software</vt:lpstr>
      <vt:lpstr>Aplicaciones de escritorio</vt:lpstr>
      <vt:lpstr>Aplicaciones de escritorio</vt:lpstr>
      <vt:lpstr>Aplicaciones de escritorio</vt:lpstr>
      <vt:lpstr>Aplicaciones Cliente-Servidor</vt:lpstr>
      <vt:lpstr>Aplicaciones Cliente-Servidor   </vt:lpstr>
      <vt:lpstr>Aplicaciones Cliente-Servidor   </vt:lpstr>
      <vt:lpstr>Aplicaciones Cliente-Servidor   </vt:lpstr>
      <vt:lpstr>Web Development</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Conceptos iniciales</vt:lpstr>
      <vt:lpstr>Presentación de PowerPoint</vt:lpstr>
      <vt:lpstr>Conceptos iniciales</vt:lpstr>
      <vt:lpstr>Conceptos iniciales</vt:lpstr>
      <vt:lpstr>Conceptos iniciales</vt:lpstr>
      <vt:lpstr>Conceptos iniciales</vt:lpstr>
      <vt:lpstr>Conceptos iniciales</vt:lpstr>
      <vt:lpstr>Conceptos iniciales</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2019-07-17T14:28:36Z</dcterms:created>
  <dcterms:modified xsi:type="dcterms:W3CDTF">2023-07-18T17:55:29Z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