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74" r:id="rId4"/>
    <p:sldId id="271" r:id="rId5"/>
    <p:sldId id="272" r:id="rId6"/>
    <p:sldId id="273" r:id="rId7"/>
    <p:sldId id="275" r:id="rId8"/>
    <p:sldId id="276" r:id="rId9"/>
    <p:sldId id="277" r:id="rId10"/>
    <p:sldId id="264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0" r:id="rId23"/>
    <p:sldId id="291" r:id="rId24"/>
    <p:sldId id="292" r:id="rId25"/>
    <p:sldId id="266" r:id="rId26"/>
    <p:sldId id="263" r:id="rId27"/>
    <p:sldId id="258" r:id="rId28"/>
    <p:sldId id="259" r:id="rId29"/>
    <p:sldId id="260" r:id="rId30"/>
    <p:sldId id="267" r:id="rId31"/>
    <p:sldId id="268" r:id="rId32"/>
    <p:sldId id="269" r:id="rId33"/>
    <p:sldId id="270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>
      <p:cViewPr varScale="1">
        <p:scale>
          <a:sx n="102" d="100"/>
          <a:sy n="102" d="100"/>
        </p:scale>
        <p:origin x="91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3T16:52:22.576" idx="1">
    <p:pos x="5344" y="36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“Первичный анализ данных”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 b="1" dirty="0"/>
              <a:t>Группа № </a:t>
            </a:r>
            <a:r>
              <a:rPr lang="en-US" sz="2100" b="1" dirty="0"/>
              <a:t>4</a:t>
            </a:r>
            <a:endParaRPr sz="2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45200" y="3663675"/>
            <a:ext cx="34536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b="1" dirty="0"/>
              <a:t>Состав</a:t>
            </a:r>
            <a:r>
              <a:rPr lang="ru" sz="2100" dirty="0"/>
              <a:t>:</a:t>
            </a:r>
            <a:endParaRPr sz="2100" dirty="0"/>
          </a:p>
          <a:p>
            <a:pPr marL="0" lvl="0" indent="0">
              <a:buSzPct val="156862"/>
            </a:pPr>
            <a:r>
              <a:rPr lang="ru-RU" sz="2100" dirty="0"/>
              <a:t>Елизарьев Макар</a:t>
            </a:r>
          </a:p>
          <a:p>
            <a:pPr marL="0" lvl="0" indent="0">
              <a:buSzPct val="156862"/>
            </a:pPr>
            <a:r>
              <a:rPr lang="ru-RU" sz="2100" dirty="0"/>
              <a:t>Дворянинов Антон</a:t>
            </a:r>
          </a:p>
          <a:p>
            <a:pPr marL="0" lvl="0" indent="0">
              <a:buSzPct val="156862"/>
            </a:pPr>
            <a:r>
              <a:rPr lang="ru-RU" sz="2100" dirty="0"/>
              <a:t>Михалев Дмитрий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253080" cy="34164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count    256.000000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mean      81.398438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       12.730904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min       55.000000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25%       71.000000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50%       83.500000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75%       93.000000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max       99.000000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75" y="185852"/>
            <a:ext cx="6471425" cy="48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1" y="1085385"/>
            <a:ext cx="3018798" cy="348349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count    256.000000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mean      81.398438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       12.730904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min       55.000000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25%       71.000000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50%       83.500000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75%       93.000000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max       99.000000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99" y="731375"/>
            <a:ext cx="5919323" cy="41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D6C15-0336-804C-A774-2E4817EA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41B447-06F6-E942-81C7-5CBD88522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F504D0-D6EA-9B44-ACA8-F61DFE25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01" y="373618"/>
            <a:ext cx="5441814" cy="43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0B0A4-9F1E-B943-B81B-657A6EF3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9F3D4D-673B-3247-97AF-08AAFC6D1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2A105-F57A-A34A-A990-43F3949D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72" y="380999"/>
            <a:ext cx="5364597" cy="43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C81C5-3C4D-5D44-ADAC-79DC62EB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037E01-3F84-F04B-BCE9-1FEF927FA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D633D4-D076-2B44-B0A9-3109F114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88" y="389445"/>
            <a:ext cx="5521824" cy="43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BC08B-145A-844A-8724-FCC790C1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4C214-A970-D647-AFAB-A28468736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7E2D97-539D-3549-B660-F308B890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67" y="287312"/>
            <a:ext cx="5307826" cy="45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00B08-E087-F645-9B78-E3466EC4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E21495-7D21-0A4E-8AAC-E2680C964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43174B-40A1-D246-93F1-1815698F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3" y="691296"/>
            <a:ext cx="7343113" cy="37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36846-DE1A-D846-A3DF-3CAAF2B6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Основная информация об оценках пользователей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40FC5-2AC2-A04F-8D11-463E3D1FD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Медиана и среднее отличаются незначительно</a:t>
            </a:r>
          </a:p>
          <a:p>
            <a:r>
              <a:rPr lang="ru-RU" dirty="0" smtClean="0"/>
              <a:t>Все оценки пользователей лежат без большого разброса</a:t>
            </a:r>
          </a:p>
          <a:p>
            <a:r>
              <a:rPr lang="ru-RU" dirty="0" smtClean="0"/>
              <a:t>Выбросов в оценках нет</a:t>
            </a:r>
            <a:endParaRPr lang="en-US" dirty="0" smtClean="0"/>
          </a:p>
          <a:p>
            <a:r>
              <a:rPr lang="ru-RU" dirty="0" smtClean="0"/>
              <a:t>Шутка про миллиардера</a:t>
            </a:r>
            <a:endParaRPr lang="en-US" dirty="0" smtClean="0"/>
          </a:p>
          <a:p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4" y="2706891"/>
            <a:ext cx="7867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C0AB4-AE74-A74F-8E5A-D521898E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Хронология запусков шоу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31A312-D865-5A4A-BF48-CE9CC9341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Стабильный запуск шоу с 1977 по 2017</a:t>
            </a:r>
          </a:p>
          <a:p>
            <a:r>
              <a:rPr lang="ru-RU" dirty="0" smtClean="0"/>
              <a:t>1940 – выброс?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0" y="2158487"/>
            <a:ext cx="6848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43B57-7AEC-FE43-9547-AC32BA89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Распределение запуска шоу по годам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93BC80-11EA-264A-9FA6-2FEA5716E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Стабильный рост с 1977 (1977 - год основания компании)</a:t>
            </a:r>
          </a:p>
          <a:p>
            <a:r>
              <a:rPr lang="ru-RU" dirty="0" smtClean="0"/>
              <a:t>Кажется, что выбросов нет</a:t>
            </a:r>
          </a:p>
          <a:p>
            <a:r>
              <a:rPr lang="ru-RU" dirty="0" smtClean="0"/>
              <a:t>2016 бурный рост, либо много коротких шоу</a:t>
            </a:r>
          </a:p>
          <a:p>
            <a:r>
              <a:rPr lang="ru-RU" dirty="0" smtClean="0"/>
              <a:t>2017 резкий спад кол-ва запусков (</a:t>
            </a:r>
            <a:r>
              <a:rPr lang="ru-RU" dirty="0" err="1" smtClean="0"/>
              <a:t>датасет</a:t>
            </a:r>
            <a:r>
              <a:rPr lang="ru-RU" dirty="0" smtClean="0"/>
              <a:t> не за весь год, либо работа над качеством, а не количеством).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828259"/>
            <a:ext cx="8520600" cy="17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/>
              <a:t>Краткое описание датасета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315734" cy="399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1000 </a:t>
            </a:r>
            <a:r>
              <a:rPr lang="ru-RU" dirty="0">
                <a:solidFill>
                  <a:schemeClr val="tx1"/>
                </a:solidFill>
              </a:rPr>
              <a:t>строк</a:t>
            </a:r>
            <a:r>
              <a:rPr lang="en-US" dirty="0">
                <a:solidFill>
                  <a:schemeClr val="tx1"/>
                </a:solidFill>
              </a:rPr>
              <a:t>, 7 </a:t>
            </a:r>
            <a:r>
              <a:rPr lang="ru-RU" dirty="0">
                <a:solidFill>
                  <a:schemeClr val="tx1"/>
                </a:solidFill>
              </a:rPr>
              <a:t>признаков/колонок: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1.title - </a:t>
            </a:r>
            <a:r>
              <a:rPr lang="ru-RU" sz="1600" dirty="0">
                <a:solidFill>
                  <a:schemeClr val="tx1"/>
                </a:solidFill>
              </a:rPr>
              <a:t>название шоу.</a:t>
            </a:r>
            <a:r>
              <a:rPr lang="en-US" sz="1600" dirty="0">
                <a:solidFill>
                  <a:schemeClr val="tx1"/>
                </a:solidFill>
              </a:rPr>
              <a:t> (object)</a:t>
            </a:r>
            <a:endParaRPr lang="ru-RU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2. rating - </a:t>
            </a:r>
            <a:r>
              <a:rPr lang="ru-RU" sz="1600" dirty="0">
                <a:solidFill>
                  <a:schemeClr val="tx1"/>
                </a:solidFill>
              </a:rPr>
              <a:t>рейтинг шоу. Например: </a:t>
            </a:r>
            <a:r>
              <a:rPr lang="en-US" sz="1600" dirty="0">
                <a:solidFill>
                  <a:schemeClr val="tx1"/>
                </a:solidFill>
              </a:rPr>
              <a:t>G, PG, TV-14, TV-MA. (object)</a:t>
            </a: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3. </a:t>
            </a:r>
            <a:r>
              <a:rPr lang="en-US" sz="1600" dirty="0" err="1">
                <a:solidFill>
                  <a:schemeClr val="tx1"/>
                </a:solidFill>
              </a:rPr>
              <a:t>ratingLevel</a:t>
            </a:r>
            <a:r>
              <a:rPr lang="en-US" sz="1600" dirty="0">
                <a:solidFill>
                  <a:schemeClr val="tx1"/>
                </a:solidFill>
              </a:rPr>
              <a:t> - </a:t>
            </a:r>
            <a:r>
              <a:rPr lang="ru-RU" sz="1600" dirty="0">
                <a:solidFill>
                  <a:schemeClr val="tx1"/>
                </a:solidFill>
              </a:rPr>
              <a:t>описание рейтинговой группы и особенностей шоу</a:t>
            </a:r>
            <a:r>
              <a:rPr lang="en-US" sz="1600" dirty="0">
                <a:solidFill>
                  <a:schemeClr val="tx1"/>
                </a:solidFill>
              </a:rPr>
              <a:t> (object)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4. </a:t>
            </a:r>
            <a:r>
              <a:rPr lang="en-US" sz="1600" dirty="0" err="1">
                <a:solidFill>
                  <a:schemeClr val="tx1"/>
                </a:solidFill>
              </a:rPr>
              <a:t>ratingDescription</a:t>
            </a:r>
            <a:r>
              <a:rPr lang="en-US" sz="1600" dirty="0">
                <a:solidFill>
                  <a:schemeClr val="tx1"/>
                </a:solidFill>
              </a:rPr>
              <a:t> - </a:t>
            </a:r>
            <a:r>
              <a:rPr lang="ru-RU" sz="1600" dirty="0">
                <a:solidFill>
                  <a:schemeClr val="tx1"/>
                </a:solidFill>
              </a:rPr>
              <a:t>рейтинг шоу, закодированный в числом.</a:t>
            </a:r>
            <a:r>
              <a:rPr lang="en-US" sz="1600" dirty="0">
                <a:solidFill>
                  <a:schemeClr val="tx1"/>
                </a:solidFill>
              </a:rPr>
              <a:t> (int64)</a:t>
            </a:r>
            <a:endParaRPr lang="ru-RU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5. release year - </a:t>
            </a:r>
            <a:r>
              <a:rPr lang="ru-RU" sz="1600" dirty="0">
                <a:solidFill>
                  <a:schemeClr val="tx1"/>
                </a:solidFill>
              </a:rPr>
              <a:t>год выпуска шоу.</a:t>
            </a:r>
            <a:r>
              <a:rPr lang="en-US" sz="1600" dirty="0">
                <a:solidFill>
                  <a:schemeClr val="tx1"/>
                </a:solidFill>
              </a:rPr>
              <a:t> (int64)</a:t>
            </a:r>
            <a:endParaRPr lang="ru-RU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6. user rating score - </a:t>
            </a:r>
            <a:r>
              <a:rPr lang="ru-RU" sz="1600" dirty="0">
                <a:solidFill>
                  <a:schemeClr val="tx1"/>
                </a:solidFill>
              </a:rPr>
              <a:t>оценка пользователей.</a:t>
            </a:r>
            <a:r>
              <a:rPr lang="en-US" sz="1600" dirty="0">
                <a:solidFill>
                  <a:schemeClr val="tx1"/>
                </a:solidFill>
              </a:rPr>
              <a:t> (float64)</a:t>
            </a:r>
            <a:endParaRPr lang="ru-RU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7. </a:t>
            </a:r>
            <a:r>
              <a:rPr lang="en-US" sz="1600" dirty="0" err="1">
                <a:solidFill>
                  <a:schemeClr val="tx1"/>
                </a:solidFill>
              </a:rPr>
              <a:t>user_rating_size</a:t>
            </a:r>
            <a:r>
              <a:rPr lang="en-US" sz="1600" dirty="0">
                <a:solidFill>
                  <a:schemeClr val="tx1"/>
                </a:solidFill>
              </a:rPr>
              <a:t> - </a:t>
            </a:r>
            <a:r>
              <a:rPr lang="ru-RU" sz="1600" dirty="0">
                <a:solidFill>
                  <a:schemeClr val="tx1"/>
                </a:solidFill>
              </a:rPr>
              <a:t>общий рейтинг пользователей.</a:t>
            </a:r>
            <a:r>
              <a:rPr lang="en-US" sz="1600" dirty="0">
                <a:solidFill>
                  <a:schemeClr val="tx1"/>
                </a:solidFill>
              </a:rPr>
              <a:t> (int64)</a:t>
            </a: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dtypes</a:t>
            </a:r>
            <a:r>
              <a:rPr lang="en-US" sz="1600" dirty="0">
                <a:solidFill>
                  <a:schemeClr val="tx1"/>
                </a:solidFill>
              </a:rPr>
              <a:t>: float64(1), int64(3), object(3)</a:t>
            </a:r>
          </a:p>
          <a:p>
            <a:pPr marL="0" lvl="0" indent="0">
              <a:lnSpc>
                <a:spcPts val="9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memory usage: 54.8+ KB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6A58A-4888-8548-A3DD-90A6DF90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 фильмами до 1997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4E9A4F-876F-AB4C-AF24-8E1C51470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2B69E8-67E3-6E49-9EA3-FFC93F0E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94" y="1152475"/>
            <a:ext cx="5274612" cy="36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79629-B0F2-2243-A23E-8D298B65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Без фильмов до 1997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21D71D-306A-8340-8864-ACEF60788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AD4BB-C2C6-274B-8F4C-8358A680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82" y="1152475"/>
            <a:ext cx="5328071" cy="36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5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DD803-CBB2-2047-9EA2-4541549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7F46D-5795-AF42-ABE7-D63A7A6C5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073A5D-56A7-544B-B15B-D46A518D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1" y="1556112"/>
            <a:ext cx="7926298" cy="20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2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036A-F9B6-1D49-8860-C7265D65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средних оценок в 2016 и 2016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20" y="2293937"/>
            <a:ext cx="2076450" cy="1133475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569B6B94-8E51-0B48-A3F1-3F3299DE2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первый взгляд, 2016 чуть успешнее 2017, т.к. в среднем и по медиане оценка выше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3843B-00B3-5249-B412-E067BB0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 пропусков. Можно ли верить?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74B9F-4882-204A-BB04-77CD17765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5" y="1027006"/>
            <a:ext cx="3529611" cy="3542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88" y="1017725"/>
            <a:ext cx="3725055" cy="37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27" y="260195"/>
            <a:ext cx="6162373" cy="462178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780905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 В 2016г. было запущено </a:t>
            </a:r>
            <a:r>
              <a:rPr lang="ru-RU" sz="3200" dirty="0">
                <a:solidFill>
                  <a:srgbClr val="7030A0"/>
                </a:solidFill>
              </a:rPr>
              <a:t>146</a:t>
            </a:r>
            <a:r>
              <a:rPr lang="ru-RU" dirty="0">
                <a:solidFill>
                  <a:schemeClr val="tx1"/>
                </a:solidFill>
              </a:rPr>
              <a:t> шоу</a:t>
            </a: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25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Цена акций </a:t>
            </a:r>
            <a:r>
              <a:rPr lang="en-US" dirty="0"/>
              <a:t>Netflix</a:t>
            </a:r>
            <a:r>
              <a:rPr lang="ru-RU" dirty="0"/>
              <a:t> после 2016г.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3" y="1326909"/>
            <a:ext cx="8415987" cy="37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 sz="2400" dirty="0"/>
              <a:t>Распределение пользователей по рейтинговым группам</a:t>
            </a:r>
            <a:endParaRPr sz="24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9721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TV -14</a:t>
            </a:r>
            <a:r>
              <a:rPr lang="ru-RU" dirty="0"/>
              <a:t>: </a:t>
            </a:r>
            <a:r>
              <a:rPr lang="en-US" dirty="0"/>
              <a:t>Parents strongly cautioned. May be unsuitable for children ages 14 and under</a:t>
            </a:r>
            <a:endParaRPr lang="ru-RU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TV – MA</a:t>
            </a:r>
            <a:r>
              <a:rPr lang="ru-RU" dirty="0"/>
              <a:t>: </a:t>
            </a:r>
            <a:r>
              <a:rPr lang="en-US" dirty="0"/>
              <a:t>For mature audiences. May not be suitable for children 17 and under.</a:t>
            </a:r>
            <a:endParaRPr lang="ru-RU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PG</a:t>
            </a:r>
            <a:r>
              <a:rPr lang="ru-RU" dirty="0"/>
              <a:t>: </a:t>
            </a:r>
            <a:r>
              <a:rPr lang="en-US" b="1" dirty="0"/>
              <a:t>Parental Guidance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-62" r="1" b="93991"/>
          <a:stretch/>
        </p:blipFill>
        <p:spPr>
          <a:xfrm>
            <a:off x="3578921" y="912205"/>
            <a:ext cx="5334620" cy="2402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501D25-453B-9A44-9C2A-3D46DD0C9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24" y="1312863"/>
            <a:ext cx="3197217" cy="30956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‘Breaking Bad’ Analysis 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566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Breaking Bad is an American crime drama television series created and produced by Vince Gilligan. Set and filmed in Albuquerque, New Mexico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No. of seasons	5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No. of episodes	62 </a:t>
            </a:r>
            <a:endParaRPr lang="ru-RU" dirty="0">
              <a:solidFill>
                <a:schemeClr val="tx1"/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User rating score</a:t>
            </a:r>
            <a:r>
              <a:rPr lang="ru-RU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97.0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14" y="908161"/>
            <a:ext cx="5282945" cy="410895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32" y="0"/>
            <a:ext cx="6649844" cy="4987383"/>
          </a:xfrm>
          <a:prstGeom prst="rect">
            <a:avLst/>
          </a:prstGeom>
        </p:spPr>
      </p:pic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58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TV – MA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For mature audiences. May not be suitable for children 17 and under.</a:t>
            </a:r>
            <a:endParaRPr lang="ru-RU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A4C1D-D431-4345-B4A4-E611DAC6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1E8C2A-26F8-3842-B5CB-AC7C25A8D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147" y="2172313"/>
            <a:ext cx="7427705" cy="798873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ru-RU" sz="1800" dirty="0">
                <a:solidFill>
                  <a:schemeClr val="tx1"/>
                </a:solidFill>
              </a:rPr>
              <a:t>Признаки </a:t>
            </a:r>
            <a:r>
              <a:rPr lang="en-US" sz="1800" dirty="0" err="1">
                <a:solidFill>
                  <a:schemeClr val="tx1"/>
                </a:solidFill>
              </a:rPr>
              <a:t>ratingDescription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en-US" sz="1800" dirty="0" err="1">
                <a:solidFill>
                  <a:schemeClr val="tx1"/>
                </a:solidFill>
              </a:rPr>
              <a:t>user_rating_size</a:t>
            </a:r>
            <a:r>
              <a:rPr lang="ru-RU" sz="1800" dirty="0">
                <a:solidFill>
                  <a:schemeClr val="tx1"/>
                </a:solidFill>
              </a:rPr>
              <a:t> неинформативны в данном исследовании, поэтому дальше их не используем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2319988" cy="3416400"/>
          </a:xfrm>
        </p:spPr>
        <p:txBody>
          <a:bodyPr/>
          <a:lstStyle/>
          <a:p>
            <a:r>
              <a:rPr lang="ru-RU" dirty="0"/>
              <a:t>В 2013г. Было запущено </a:t>
            </a:r>
            <a:r>
              <a:rPr lang="ru-RU" sz="2400" dirty="0"/>
              <a:t>33</a:t>
            </a:r>
            <a:r>
              <a:rPr lang="ru-RU" dirty="0"/>
              <a:t> шоу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56" y="213268"/>
            <a:ext cx="6573644" cy="49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2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15" y="6410"/>
            <a:ext cx="6445173" cy="5040107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01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2" y="392985"/>
            <a:ext cx="7196253" cy="4628941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1346115" cy="3416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33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674" y="1783172"/>
            <a:ext cx="4676613" cy="1041804"/>
          </a:xfrm>
        </p:spPr>
        <p:txBody>
          <a:bodyPr>
            <a:noAutofit/>
          </a:bodyPr>
          <a:lstStyle/>
          <a:p>
            <a:r>
              <a:rPr lang="en-US" sz="4800" dirty="0"/>
              <a:t>Thank you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3456877"/>
            <a:ext cx="8520600" cy="1111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3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92D8E-766D-6641-9A6F-A5769E34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были обнаружены дубликаты и тут был выявлен важный нюанс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43087C-4874-9241-8465-C61D095B3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28FD2B-F6D3-9D48-89F7-555622FE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9" y="2048334"/>
            <a:ext cx="7831102" cy="104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54E73-16BF-0F4A-83E4-94E62987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93058-FA3B-214A-A5B4-AC43DFE68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7F05C5-3219-3D4D-A4D0-BBB5E0DC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0" y="1602011"/>
            <a:ext cx="8103480" cy="25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E0019-AD52-A542-89CF-15B636E8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33CF43-E2EB-1B44-8816-3AA541750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B4C5AD-3C7B-964F-A3EA-77310CCE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89" y="227604"/>
            <a:ext cx="7579822" cy="46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47766-97EC-6040-B62C-00B88671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Причина возникновения дубликатов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739C96-AFC9-264E-99D5-E72A8BAED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Сложно ответить на вопрос, что послужило причиной такого количества дубликатов, но можно заметить, что они состоят примерно на одну третью из пропущенных значений.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Можно предположить, что когда специалисты </a:t>
            </a:r>
            <a:r>
              <a:rPr lang="en" dirty="0">
                <a:solidFill>
                  <a:schemeClr val="tx1"/>
                </a:solidFill>
              </a:rPr>
              <a:t>Netflix </a:t>
            </a:r>
            <a:r>
              <a:rPr lang="ru-RU" dirty="0">
                <a:solidFill>
                  <a:schemeClr val="tx1"/>
                </a:solidFill>
              </a:rPr>
              <a:t>делали выгрузку из баз данных, при использовании левого или правого соединения получились пропущенные значения в некоторых признаках, и, возможно, они допустили ошибку в </a:t>
            </a:r>
            <a:r>
              <a:rPr lang="en" dirty="0" err="1">
                <a:solidFill>
                  <a:schemeClr val="tx1"/>
                </a:solidFill>
              </a:rPr>
              <a:t>sql</a:t>
            </a:r>
            <a:r>
              <a:rPr lang="en" dirty="0">
                <a:solidFill>
                  <a:schemeClr val="tx1"/>
                </a:solidFill>
              </a:rPr>
              <a:t>-</a:t>
            </a:r>
            <a:r>
              <a:rPr lang="ru-RU" dirty="0">
                <a:solidFill>
                  <a:schemeClr val="tx1"/>
                </a:solidFill>
              </a:rPr>
              <a:t>запросе, например "перемножив" записи в подзапросах.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CDF12-E976-7947-878C-2F44E524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5B792B-A0BD-3B4C-9949-042BA8986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1BD5D0-0E63-464B-9DC7-E8A74A8F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9" y="735383"/>
            <a:ext cx="8036909" cy="36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C45BF-9D21-9545-A565-FF52C6CD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DD82E-7AAD-3D4C-A544-37D2A04F9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147304-4023-3645-84B8-3588F747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8" y="1552633"/>
            <a:ext cx="8305043" cy="20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529</Words>
  <Application>Microsoft Office PowerPoint</Application>
  <PresentationFormat>Экран (16:9)</PresentationFormat>
  <Paragraphs>74</Paragraphs>
  <Slides>33</Slides>
  <Notes>5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Arial</vt:lpstr>
      <vt:lpstr>Simple Light</vt:lpstr>
      <vt:lpstr>“Первичный анализ данных”</vt:lpstr>
      <vt:lpstr>Краткое описание датасета</vt:lpstr>
      <vt:lpstr>Презентация PowerPoint</vt:lpstr>
      <vt:lpstr>В датасете были обнаружены дубликаты и тут был выявлен важный нюанс</vt:lpstr>
      <vt:lpstr>Презентация PowerPoint</vt:lpstr>
      <vt:lpstr>Презентация PowerPoint</vt:lpstr>
      <vt:lpstr>Причина возникновения дубликатов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Основная информация об оценках пользователей</vt:lpstr>
      <vt:lpstr>Хронология запусков шоу</vt:lpstr>
      <vt:lpstr>Распределение запуска шоу по годам</vt:lpstr>
      <vt:lpstr>С фильмами до 1997</vt:lpstr>
      <vt:lpstr>Без фильмов до 1997</vt:lpstr>
      <vt:lpstr>Презентация PowerPoint</vt:lpstr>
      <vt:lpstr>Сравнение средних оценок в 2016 и 2016</vt:lpstr>
      <vt:lpstr>Много пропусков. Можно ли верить?</vt:lpstr>
      <vt:lpstr>Презентация PowerPoint</vt:lpstr>
      <vt:lpstr>Цена акций Netflix после 2016г. </vt:lpstr>
      <vt:lpstr>Распределение пользователей по рейтинговым группам</vt:lpstr>
      <vt:lpstr>‘Breaking Bad’ Analysis 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dc:creator>Диман</dc:creator>
  <cp:lastModifiedBy>Дворянинов Антон Николаевич</cp:lastModifiedBy>
  <cp:revision>29</cp:revision>
  <dcterms:modified xsi:type="dcterms:W3CDTF">2023-01-13T17:13:42Z</dcterms:modified>
</cp:coreProperties>
</file>