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57" r:id="rId8"/>
    <p:sldId id="265" r:id="rId9"/>
    <p:sldId id="266" r:id="rId10"/>
    <p:sldId id="258" r:id="rId11"/>
    <p:sldId id="269" r:id="rId12"/>
    <p:sldId id="270" r:id="rId13"/>
    <p:sldId id="271" r:id="rId14"/>
    <p:sldId id="272" r:id="rId15"/>
    <p:sldId id="274" r:id="rId16"/>
    <p:sldId id="276" r:id="rId17"/>
    <p:sldId id="263" r:id="rId18"/>
    <p:sldId id="275" r:id="rId19"/>
    <p:sldId id="264" r:id="rId20"/>
    <p:sldId id="268" r:id="rId21"/>
    <p:sldId id="277" r:id="rId22"/>
    <p:sldId id="27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1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2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3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8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2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442E-7D71-423D-B65E-B9C9B02A9E0F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C4CA-2E3A-4F7E-AAAB-E951F5289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62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1406" y="599766"/>
            <a:ext cx="4404852" cy="3451123"/>
          </a:xfrm>
        </p:spPr>
        <p:txBody>
          <a:bodyPr/>
          <a:lstStyle/>
          <a:p>
            <a:r>
              <a:rPr lang="en-US" b="1" dirty="0"/>
              <a:t>Spaceship Titanic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3032" y="5407741"/>
            <a:ext cx="9134168" cy="1113912"/>
          </a:xfrm>
        </p:spPr>
        <p:txBody>
          <a:bodyPr/>
          <a:lstStyle/>
          <a:p>
            <a:pPr algn="r"/>
            <a:r>
              <a:rPr lang="en-US" dirty="0"/>
              <a:t>Made by: </a:t>
            </a:r>
            <a:r>
              <a:rPr lang="en-US" dirty="0" err="1"/>
              <a:t>Elizaryev</a:t>
            </a:r>
            <a:r>
              <a:rPr lang="en-US" dirty="0"/>
              <a:t> Makar &amp; </a:t>
            </a:r>
            <a:r>
              <a:rPr lang="en-US" dirty="0" err="1"/>
              <a:t>Mikhalev</a:t>
            </a:r>
            <a:r>
              <a:rPr lang="en-US" dirty="0"/>
              <a:t> Dima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3" y="216310"/>
            <a:ext cx="6084291" cy="48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5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64" y="600996"/>
            <a:ext cx="9426678" cy="56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6832"/>
            <a:ext cx="10515600" cy="1325563"/>
          </a:xfrm>
        </p:spPr>
        <p:txBody>
          <a:bodyPr/>
          <a:lstStyle/>
          <a:p>
            <a:r>
              <a:rPr lang="en-US" dirty="0"/>
              <a:t>Feature engineering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7423" y="2242767"/>
            <a:ext cx="8957153" cy="3435307"/>
          </a:xfrm>
        </p:spPr>
        <p:txBody>
          <a:bodyPr/>
          <a:lstStyle/>
          <a:p>
            <a:r>
              <a:rPr lang="en-US" dirty="0"/>
              <a:t>Split </a:t>
            </a:r>
            <a:r>
              <a:rPr lang="en-US" sz="2800" dirty="0"/>
              <a:t>'</a:t>
            </a:r>
            <a:r>
              <a:rPr lang="en-US" dirty="0"/>
              <a:t>Cabin</a:t>
            </a:r>
            <a:r>
              <a:rPr lang="en-US" sz="2800" dirty="0"/>
              <a:t>'</a:t>
            </a:r>
            <a:r>
              <a:rPr lang="en-US" dirty="0"/>
              <a:t> (deck/num/side) feature. Get </a:t>
            </a:r>
            <a:r>
              <a:rPr lang="en-US" sz="2800" dirty="0"/>
              <a:t>'</a:t>
            </a:r>
            <a:r>
              <a:rPr lang="en-US" dirty="0"/>
              <a:t>deck</a:t>
            </a:r>
            <a:r>
              <a:rPr lang="en-US" sz="2800" dirty="0"/>
              <a:t>'</a:t>
            </a:r>
            <a:r>
              <a:rPr lang="en-US" dirty="0"/>
              <a:t> and </a:t>
            </a:r>
            <a:r>
              <a:rPr lang="en-US" sz="2800" dirty="0"/>
              <a:t>'</a:t>
            </a:r>
            <a:r>
              <a:rPr lang="en-US" dirty="0"/>
              <a:t>side</a:t>
            </a:r>
            <a:r>
              <a:rPr lang="en-US" sz="2800" dirty="0"/>
              <a:t>'</a:t>
            </a:r>
            <a:r>
              <a:rPr lang="en-US" dirty="0"/>
              <a:t> information.</a:t>
            </a:r>
            <a:endParaRPr lang="ru-RU" dirty="0"/>
          </a:p>
          <a:p>
            <a:r>
              <a:rPr lang="en-US" dirty="0"/>
              <a:t>Extracted the first number in </a:t>
            </a:r>
            <a:r>
              <a:rPr lang="en-US" sz="2800" dirty="0"/>
              <a:t>'</a:t>
            </a:r>
            <a:r>
              <a:rPr lang="en-US" dirty="0" err="1"/>
              <a:t>PassengerId</a:t>
            </a:r>
            <a:r>
              <a:rPr lang="en-US" sz="2800" dirty="0"/>
              <a:t>'</a:t>
            </a:r>
            <a:r>
              <a:rPr lang="en-US" dirty="0"/>
              <a:t> and the surname from </a:t>
            </a:r>
            <a:r>
              <a:rPr lang="en-US" sz="2800" dirty="0"/>
              <a:t>'</a:t>
            </a:r>
            <a:r>
              <a:rPr lang="en-US" dirty="0"/>
              <a:t>Name</a:t>
            </a:r>
            <a:r>
              <a:rPr lang="en-US" sz="2800" dirty="0"/>
              <a:t>'</a:t>
            </a:r>
            <a:r>
              <a:rPr lang="en-US" dirty="0"/>
              <a:t>, then they was concatenated as new column. Repetitions were searched for on a new feature. The results were written in </a:t>
            </a:r>
            <a:r>
              <a:rPr lang="en-US" sz="2800" dirty="0"/>
              <a:t>'</a:t>
            </a:r>
            <a:r>
              <a:rPr lang="en-US" dirty="0" err="1"/>
              <a:t>RepeatedBySurname&amp;PassIdFirstNum</a:t>
            </a:r>
            <a:r>
              <a:rPr lang="en-US" sz="2800" dirty="0"/>
              <a:t>'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80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</a:t>
            </a:r>
            <a:r>
              <a:rPr lang="en-US" dirty="0" err="1"/>
              <a:t>NaN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8596" y="1890890"/>
            <a:ext cx="10234808" cy="4171707"/>
          </a:xfrm>
        </p:spPr>
        <p:txBody>
          <a:bodyPr>
            <a:normAutofit/>
          </a:bodyPr>
          <a:lstStyle/>
          <a:p>
            <a:r>
              <a:rPr lang="en-US" sz="2400" dirty="0"/>
              <a:t>Filling </a:t>
            </a:r>
            <a:r>
              <a:rPr lang="en-US" sz="2400" dirty="0" err="1"/>
              <a:t>NaN</a:t>
            </a:r>
            <a:r>
              <a:rPr lang="en-US" sz="2400" dirty="0"/>
              <a:t> on object type columns by mode</a:t>
            </a:r>
          </a:p>
          <a:p>
            <a:r>
              <a:rPr lang="en-US" sz="2400" dirty="0"/>
              <a:t>If you are sleeping, then it is logical that you cannot buy something, so you should fill in zeros for all </a:t>
            </a:r>
            <a:r>
              <a:rPr lang="en-US" sz="2400" dirty="0" err="1"/>
              <a:t>NaN</a:t>
            </a:r>
            <a:r>
              <a:rPr lang="en-US" sz="2400" dirty="0"/>
              <a:t> on purchases for those who are sleeping. But we still have a median for all purchases equal to zero, which makes it easier for us to fill in the features.</a:t>
            </a:r>
          </a:p>
          <a:p>
            <a:r>
              <a:rPr lang="en-US" sz="2400" dirty="0"/>
              <a:t>For purchases, it is fair to take the median, since there are a lot of those who did not make a purchase at all, which means that if we calculate by the average, then we will distort the trend in the data.</a:t>
            </a:r>
          </a:p>
          <a:p>
            <a:r>
              <a:rPr lang="en-US" sz="2400" dirty="0"/>
              <a:t>Fill in the numerical features with a median that is equal to zero. Without 'Age'</a:t>
            </a:r>
          </a:p>
          <a:p>
            <a:r>
              <a:rPr lang="en-US" sz="2400" dirty="0"/>
              <a:t>And fill in 'Age' by mean and round it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33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859" y="1315099"/>
            <a:ext cx="10222282" cy="4897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Purchases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TotalPaid</a:t>
            </a:r>
            <a:r>
              <a:rPr lang="en-US" sz="2000" dirty="0"/>
              <a:t>' = '</a:t>
            </a:r>
            <a:r>
              <a:rPr lang="en-US" sz="2000" dirty="0" err="1"/>
              <a:t>RoomService</a:t>
            </a:r>
            <a:r>
              <a:rPr lang="en-US" sz="2000" dirty="0"/>
              <a:t>' + '</a:t>
            </a:r>
            <a:r>
              <a:rPr lang="en-US" sz="2000" dirty="0" err="1"/>
              <a:t>ShoppingMall</a:t>
            </a:r>
            <a:r>
              <a:rPr lang="en-US" sz="2000" dirty="0"/>
              <a:t>' + 'Spa' + '</a:t>
            </a:r>
            <a:r>
              <a:rPr lang="en-US" sz="2000" dirty="0" err="1"/>
              <a:t>FoodCourt</a:t>
            </a:r>
            <a:r>
              <a:rPr lang="en-US" sz="2000" dirty="0"/>
              <a:t>' +'</a:t>
            </a:r>
            <a:r>
              <a:rPr lang="en-US" sz="2000" dirty="0" err="1"/>
              <a:t>VRDeck</a:t>
            </a:r>
            <a:r>
              <a:rPr lang="en-US" sz="2000" dirty="0"/>
              <a:t>'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en-US" sz="2000" dirty="0"/>
              <a:t>'</a:t>
            </a:r>
            <a:r>
              <a:rPr lang="en-US" sz="2000" dirty="0" err="1"/>
              <a:t>HasPaid</a:t>
            </a:r>
            <a:r>
              <a:rPr lang="en-US" sz="2000" dirty="0"/>
              <a:t>' = '</a:t>
            </a:r>
            <a:r>
              <a:rPr lang="en-US" sz="2000" dirty="0" err="1"/>
              <a:t>TotalPaid</a:t>
            </a:r>
            <a:r>
              <a:rPr lang="en-US" sz="2000" dirty="0"/>
              <a:t>' &gt; 0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HasPaidRoomService</a:t>
            </a:r>
            <a:r>
              <a:rPr lang="en-US" sz="2000" dirty="0"/>
              <a:t>' = '</a:t>
            </a:r>
            <a:r>
              <a:rPr lang="en-US" sz="2000" dirty="0" err="1"/>
              <a:t>RoomService</a:t>
            </a:r>
            <a:r>
              <a:rPr lang="en-US" sz="2000" dirty="0"/>
              <a:t>' &gt; 0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HasPaidFoodCourt</a:t>
            </a:r>
            <a:r>
              <a:rPr lang="en-US" sz="2000" dirty="0"/>
              <a:t>' = '</a:t>
            </a:r>
            <a:r>
              <a:rPr lang="en-US" sz="2000" dirty="0" err="1"/>
              <a:t>FoodCourt</a:t>
            </a:r>
            <a:r>
              <a:rPr lang="en-US" sz="2000" dirty="0"/>
              <a:t>' &gt; 0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HasPaidShoppingMall</a:t>
            </a:r>
            <a:r>
              <a:rPr lang="en-US" sz="2000" dirty="0"/>
              <a:t>' = '</a:t>
            </a:r>
            <a:r>
              <a:rPr lang="en-US" sz="2000" dirty="0" err="1"/>
              <a:t>ShoppingMall</a:t>
            </a:r>
            <a:r>
              <a:rPr lang="en-US" sz="2000" dirty="0"/>
              <a:t>' &gt; 0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HasPaidSpa</a:t>
            </a:r>
            <a:r>
              <a:rPr lang="en-US" sz="2000" dirty="0"/>
              <a:t>' = 'Spa' &gt; 0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HasPaidVRDeck</a:t>
            </a:r>
            <a:r>
              <a:rPr lang="en-US" sz="2000" dirty="0"/>
              <a:t>' = </a:t>
            </a:r>
            <a:r>
              <a:rPr lang="en-US" sz="2000" dirty="0" err="1"/>
              <a:t>VRDeck</a:t>
            </a:r>
            <a:r>
              <a:rPr lang="en-US" sz="2000" dirty="0"/>
              <a:t>' &gt; 0</a:t>
            </a: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2000" dirty="0"/>
              <a:t># Age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IsAdult</a:t>
            </a:r>
            <a:r>
              <a:rPr lang="en-US" sz="2000" dirty="0"/>
              <a:t>' = 'Age' &gt;= 18</a:t>
            </a:r>
            <a:endParaRPr lang="ru-RU" sz="2000" dirty="0"/>
          </a:p>
          <a:p>
            <a:r>
              <a:rPr lang="en-US" sz="2000" dirty="0"/>
              <a:t>'</a:t>
            </a:r>
            <a:r>
              <a:rPr lang="en-US" sz="2000" dirty="0" err="1"/>
              <a:t>IsEmbryo</a:t>
            </a:r>
            <a:r>
              <a:rPr lang="en-US" sz="2000" dirty="0"/>
              <a:t>' = 'Age' ==</a:t>
            </a:r>
            <a:r>
              <a:rPr lang="ru-RU" sz="2000" dirty="0"/>
              <a:t> 0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267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2003" cy="1325563"/>
          </a:xfrm>
        </p:spPr>
        <p:txBody>
          <a:bodyPr/>
          <a:lstStyle/>
          <a:p>
            <a:r>
              <a:rPr lang="en-US" dirty="0"/>
              <a:t>Model selection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81" y="1843882"/>
            <a:ext cx="4495800" cy="101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40901"/>
            <a:ext cx="7393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/>
              <a:t>- Fast learning speed and high efficiency</a:t>
            </a:r>
          </a:p>
          <a:p>
            <a:r>
              <a:rPr lang="en" sz="2800" dirty="0"/>
              <a:t>- Lower memory usage</a:t>
            </a:r>
          </a:p>
          <a:p>
            <a:r>
              <a:rPr lang="en" sz="2800" dirty="0"/>
              <a:t>- Better accuracy than any other amplification algorithm</a:t>
            </a:r>
          </a:p>
          <a:p>
            <a:r>
              <a:rPr lang="en" sz="2800" dirty="0"/>
              <a:t>- Compatibility with large datasets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107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by </a:t>
            </a:r>
            <a:r>
              <a:rPr lang="en-US" dirty="0" err="1"/>
              <a:t>random_state</a:t>
            </a:r>
            <a:r>
              <a:rPr lang="en-US" dirty="0"/>
              <a:t> = 18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2596"/>
            <a:ext cx="4560518" cy="2232808"/>
          </a:xfrm>
        </p:spPr>
        <p:txBody>
          <a:bodyPr/>
          <a:lstStyle/>
          <a:p>
            <a:r>
              <a:rPr lang="en-US" dirty="0"/>
              <a:t>Best score f1: 0.8063459064466605</a:t>
            </a:r>
            <a:br>
              <a:rPr lang="en-US" dirty="0"/>
            </a:br>
            <a:endParaRPr lang="ru-RU" dirty="0"/>
          </a:p>
          <a:p>
            <a:r>
              <a:rPr lang="en-US" dirty="0"/>
              <a:t>Best parameters: {'</a:t>
            </a:r>
            <a:r>
              <a:rPr lang="en-US" dirty="0" err="1"/>
              <a:t>max_depth</a:t>
            </a:r>
            <a:r>
              <a:rPr lang="en-US" dirty="0"/>
              <a:t>': 15, '</a:t>
            </a:r>
            <a:r>
              <a:rPr lang="en-US" dirty="0" err="1"/>
              <a:t>lr</a:t>
            </a:r>
            <a:r>
              <a:rPr lang="en-US" dirty="0"/>
              <a:t>': 0.1}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43" y="1690688"/>
            <a:ext cx="5286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by </a:t>
            </a:r>
            <a:r>
              <a:rPr lang="en-US" dirty="0" err="1"/>
              <a:t>random_state</a:t>
            </a:r>
            <a:r>
              <a:rPr lang="en-US" dirty="0"/>
              <a:t> = 14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3419AC1-A559-BE4A-A1F4-7A6C502E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1800" cy="4178300"/>
          </a:xfr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E4961187-EBBC-A24B-85F0-69B8423A2536}"/>
              </a:ext>
            </a:extLst>
          </p:cNvPr>
          <p:cNvSpPr txBox="1">
            <a:spLocks/>
          </p:cNvSpPr>
          <p:nvPr/>
        </p:nvSpPr>
        <p:spPr>
          <a:xfrm>
            <a:off x="838200" y="2310367"/>
            <a:ext cx="4247367" cy="223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score f1: 0.8139124620029801</a:t>
            </a:r>
            <a:br>
              <a:rPr lang="en-US" dirty="0"/>
            </a:br>
            <a:endParaRPr lang="ru-RU" dirty="0"/>
          </a:p>
          <a:p>
            <a:r>
              <a:rPr lang="en-US" dirty="0"/>
              <a:t>Best parameters: {'</a:t>
            </a:r>
            <a:r>
              <a:rPr lang="en-US" dirty="0" err="1"/>
              <a:t>max_depth</a:t>
            </a:r>
            <a:r>
              <a:rPr lang="en-US" dirty="0"/>
              <a:t>’: 4, '</a:t>
            </a:r>
            <a:r>
              <a:rPr lang="en-US" dirty="0" err="1"/>
              <a:t>lr</a:t>
            </a:r>
            <a:r>
              <a:rPr lang="en-US" dirty="0"/>
              <a:t>': 0.75}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4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1E7E7E-96EE-8E4C-81A3-1DC8DFECE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60" b="631"/>
          <a:stretch/>
        </p:blipFill>
        <p:spPr>
          <a:xfrm>
            <a:off x="587679" y="1562350"/>
            <a:ext cx="5899759" cy="49470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80B69E-CC10-4B46-B408-392B3E46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21" y="1527175"/>
            <a:ext cx="5905500" cy="4965700"/>
          </a:xfrm>
          <a:prstGeom prst="rect">
            <a:avLst/>
          </a:prstGeom>
        </p:spPr>
      </p:pic>
      <p:sp>
        <p:nvSpPr>
          <p:cNvPr id="15" name="Заголовок 10">
            <a:extLst>
              <a:ext uri="{FF2B5EF4-FFF2-40B4-BE49-F238E27FC236}">
                <a16:creationId xmlns:a16="http://schemas.microsoft.com/office/drawing/2014/main" id="{DB7E49DF-5CCF-7549-9813-7AB1B06EA095}"/>
              </a:ext>
            </a:extLst>
          </p:cNvPr>
          <p:cNvSpPr txBox="1">
            <a:spLocks/>
          </p:cNvSpPr>
          <p:nvPr/>
        </p:nvSpPr>
        <p:spPr>
          <a:xfrm>
            <a:off x="2365852" y="1107293"/>
            <a:ext cx="2343411" cy="41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random_state</a:t>
            </a:r>
            <a:r>
              <a:rPr lang="en-US" sz="2000" dirty="0"/>
              <a:t> = 18</a:t>
            </a:r>
            <a:endParaRPr lang="ru-RU" sz="2000" dirty="0"/>
          </a:p>
        </p:txBody>
      </p:sp>
      <p:sp>
        <p:nvSpPr>
          <p:cNvPr id="16" name="Заголовок 10">
            <a:extLst>
              <a:ext uri="{FF2B5EF4-FFF2-40B4-BE49-F238E27FC236}">
                <a16:creationId xmlns:a16="http://schemas.microsoft.com/office/drawing/2014/main" id="{A0C92010-7ACD-3944-B74D-A9305AFD7306}"/>
              </a:ext>
            </a:extLst>
          </p:cNvPr>
          <p:cNvSpPr txBox="1">
            <a:spLocks/>
          </p:cNvSpPr>
          <p:nvPr/>
        </p:nvSpPr>
        <p:spPr>
          <a:xfrm>
            <a:off x="7482739" y="1090809"/>
            <a:ext cx="2343411" cy="41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random_state</a:t>
            </a:r>
            <a:r>
              <a:rPr lang="en-US" sz="2000" dirty="0"/>
              <a:t> = 14</a:t>
            </a:r>
            <a:endParaRPr lang="ru-RU" sz="20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580AA66-5239-3443-ABC8-A5A480BE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484" y="348641"/>
            <a:ext cx="10410173" cy="706993"/>
          </a:xfrm>
        </p:spPr>
        <p:txBody>
          <a:bodyPr/>
          <a:lstStyle/>
          <a:p>
            <a:r>
              <a:rPr lang="en-US" dirty="0"/>
              <a:t>Compare both 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32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C5DC5-7534-A943-BDD7-A8F6FCA0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67" y="465006"/>
            <a:ext cx="5145066" cy="1225681"/>
          </a:xfrm>
        </p:spPr>
        <p:txBody>
          <a:bodyPr/>
          <a:lstStyle/>
          <a:p>
            <a:r>
              <a:rPr lang="en-US" dirty="0"/>
              <a:t>Submission: 18 vs 14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292290-D1A6-AD4F-A9E8-7E28B464B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7796"/>
            <a:ext cx="10515600" cy="160407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8CB12-7DD7-4845-9027-2E5D4F85D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9"/>
          <a:stretch/>
        </p:blipFill>
        <p:spPr>
          <a:xfrm>
            <a:off x="950934" y="2780779"/>
            <a:ext cx="10510386" cy="17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3528" y="260203"/>
            <a:ext cx="4784943" cy="1119983"/>
          </a:xfrm>
        </p:spPr>
        <p:txBody>
          <a:bodyPr/>
          <a:lstStyle/>
          <a:p>
            <a:r>
              <a:rPr lang="en-US" dirty="0"/>
              <a:t>Feature importance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800"/>
            <a:ext cx="5347485" cy="46667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8CE5C1-BC6A-FE45-9C6E-6DA2EA1F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85" y="1846799"/>
            <a:ext cx="5288964" cy="4666733"/>
          </a:xfrm>
          <a:prstGeom prst="rect">
            <a:avLst/>
          </a:prstGeom>
        </p:spPr>
      </p:pic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3A60CFF1-7942-FB4F-8C63-341EE4D61535}"/>
              </a:ext>
            </a:extLst>
          </p:cNvPr>
          <p:cNvSpPr txBox="1">
            <a:spLocks/>
          </p:cNvSpPr>
          <p:nvPr/>
        </p:nvSpPr>
        <p:spPr>
          <a:xfrm>
            <a:off x="1953016" y="1426917"/>
            <a:ext cx="2343411" cy="41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random_state</a:t>
            </a:r>
            <a:r>
              <a:rPr lang="en-US" sz="2000" dirty="0"/>
              <a:t> = 18</a:t>
            </a:r>
            <a:endParaRPr lang="ru-RU" sz="2000" dirty="0"/>
          </a:p>
        </p:txBody>
      </p:sp>
      <p:sp>
        <p:nvSpPr>
          <p:cNvPr id="8" name="Заголовок 10">
            <a:extLst>
              <a:ext uri="{FF2B5EF4-FFF2-40B4-BE49-F238E27FC236}">
                <a16:creationId xmlns:a16="http://schemas.microsoft.com/office/drawing/2014/main" id="{BC6B8170-64A1-5349-9AEF-DBE660ED2D64}"/>
              </a:ext>
            </a:extLst>
          </p:cNvPr>
          <p:cNvSpPr txBox="1">
            <a:spLocks/>
          </p:cNvSpPr>
          <p:nvPr/>
        </p:nvSpPr>
        <p:spPr>
          <a:xfrm>
            <a:off x="7479082" y="1426916"/>
            <a:ext cx="2343411" cy="41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random_state</a:t>
            </a:r>
            <a:r>
              <a:rPr lang="en-US" sz="2000" dirty="0"/>
              <a:t> = 14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29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6631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 </a:t>
            </a:r>
            <a:r>
              <a:rPr lang="en-US" sz="2400" i="1" dirty="0"/>
              <a:t>Spaceship Titanic</a:t>
            </a:r>
            <a:r>
              <a:rPr lang="en-US" sz="2400" dirty="0"/>
              <a:t> was an interstellar passenger liner launched a month ago. With almost 13,000 passengers on board, the vessel set out on its maiden voyage transporting emigrants from our solar system to three newly habitable exoplanets orbiting nearby stars.</a:t>
            </a:r>
          </a:p>
          <a:p>
            <a:pPr fontAlgn="base"/>
            <a:r>
              <a:rPr lang="en-US" sz="2400" dirty="0"/>
              <a:t>While rounding Alpha Centauri </a:t>
            </a:r>
            <a:r>
              <a:rPr lang="en-US" sz="2400" dirty="0" err="1"/>
              <a:t>en</a:t>
            </a:r>
            <a:r>
              <a:rPr lang="en-US" sz="2400" dirty="0"/>
              <a:t> route to its first destination—the torrid 55 </a:t>
            </a:r>
            <a:r>
              <a:rPr lang="en-US" sz="2400" dirty="0" err="1"/>
              <a:t>Cancri</a:t>
            </a:r>
            <a:r>
              <a:rPr lang="en-US" sz="2400" dirty="0"/>
              <a:t> E—the unwary </a:t>
            </a:r>
            <a:r>
              <a:rPr lang="en-US" sz="2400" i="1" dirty="0"/>
              <a:t>Spaceship Titanic</a:t>
            </a:r>
            <a:r>
              <a:rPr lang="en-US" sz="2400" dirty="0"/>
              <a:t> collided with a </a:t>
            </a:r>
            <a:r>
              <a:rPr lang="en-US" sz="2400" dirty="0" err="1"/>
              <a:t>spacetime</a:t>
            </a:r>
            <a:r>
              <a:rPr lang="en-US" sz="2400" dirty="0"/>
              <a:t> anomaly hidden within a dust cloud. Sadly, it met a similar fate as its namesake from 1000 years before. Though the ship stayed intact, almost half of the passengers were transported to an alternate dimension!</a:t>
            </a:r>
          </a:p>
          <a:p>
            <a:endParaRPr lang="en-US" sz="2400" dirty="0"/>
          </a:p>
          <a:p>
            <a:r>
              <a:rPr lang="en-US" sz="2400" dirty="0"/>
              <a:t>Task: </a:t>
            </a:r>
            <a:r>
              <a:rPr lang="en-US" sz="2400" b="1" dirty="0"/>
              <a:t>predict which passengers were transported by the anomaly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2927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10B03-5403-0B49-8AC5-AD11B755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68" y="852857"/>
            <a:ext cx="7782664" cy="51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4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7D098-CA3B-F94E-BD0D-3F667276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236423"/>
            <a:ext cx="10807700" cy="1930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6A7690-60E1-E648-972F-EF63E420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3854015"/>
            <a:ext cx="107950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437E5C-5326-F744-B008-AF367416BA42}"/>
              </a:ext>
            </a:extLst>
          </p:cNvPr>
          <p:cNvSpPr txBox="1"/>
          <p:nvPr/>
        </p:nvSpPr>
        <p:spPr>
          <a:xfrm>
            <a:off x="1791222" y="867091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object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2165A-4CAF-CC4F-9D97-6D00FAFC9D2F}"/>
              </a:ext>
            </a:extLst>
          </p:cNvPr>
          <p:cNvSpPr txBox="1"/>
          <p:nvPr/>
        </p:nvSpPr>
        <p:spPr>
          <a:xfrm>
            <a:off x="1791221" y="346257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14-th 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76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448" y="2766218"/>
            <a:ext cx="7057103" cy="1325563"/>
          </a:xfrm>
        </p:spPr>
        <p:txBody>
          <a:bodyPr>
            <a:noAutofit/>
          </a:bodyPr>
          <a:lstStyle/>
          <a:p>
            <a:r>
              <a:rPr lang="en-US" sz="5400" dirty="0"/>
              <a:t>Thank you for attention!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079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5535"/>
            <a:ext cx="5169310" cy="4329369"/>
          </a:xfrm>
        </p:spPr>
        <p:txBody>
          <a:bodyPr>
            <a:normAutofit/>
          </a:bodyPr>
          <a:lstStyle/>
          <a:p>
            <a:r>
              <a:rPr lang="en-US" b="1" dirty="0" err="1"/>
              <a:t>train.csv</a:t>
            </a:r>
            <a:r>
              <a:rPr lang="en-US" b="1" dirty="0"/>
              <a:t> 8693</a:t>
            </a:r>
          </a:p>
          <a:p>
            <a:r>
              <a:rPr lang="en-US" b="1" dirty="0" err="1"/>
              <a:t>test.csv</a:t>
            </a:r>
            <a:r>
              <a:rPr lang="en-US" b="1" dirty="0"/>
              <a:t> 4277 </a:t>
            </a:r>
            <a:r>
              <a:rPr lang="ru-RU" b="1" dirty="0"/>
              <a:t>: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	- </a:t>
            </a:r>
            <a:r>
              <a:rPr lang="en-US" b="1" dirty="0"/>
              <a:t>13 features </a:t>
            </a:r>
            <a:r>
              <a:rPr lang="ru-RU" b="1" dirty="0"/>
              <a:t>	</a:t>
            </a:r>
            <a:r>
              <a:rPr lang="en-US" b="1" dirty="0"/>
              <a:t>(float64(6), object(7)</a:t>
            </a:r>
            <a:endParaRPr lang="ru-RU" b="1" dirty="0"/>
          </a:p>
          <a:p>
            <a:pPr marL="457200" lvl="1" indent="0">
              <a:buNone/>
            </a:pPr>
            <a:r>
              <a:rPr lang="ru-RU" b="1" dirty="0"/>
              <a:t>	</a:t>
            </a:r>
            <a:r>
              <a:rPr lang="en-US" b="1" dirty="0"/>
              <a:t>- </a:t>
            </a:r>
            <a:r>
              <a:rPr lang="en-US" sz="2800" b="1" dirty="0"/>
              <a:t>2324 </a:t>
            </a:r>
            <a:r>
              <a:rPr lang="en-US" sz="2800" b="1" dirty="0" err="1"/>
              <a:t>NaN</a:t>
            </a:r>
            <a:r>
              <a:rPr lang="ru-RU" sz="2800" b="1" dirty="0"/>
              <a:t>)</a:t>
            </a:r>
            <a:endParaRPr lang="en-US" sz="2800" b="1" dirty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- Target</a:t>
            </a:r>
            <a:r>
              <a:rPr lang="ru-RU" b="1" dirty="0"/>
              <a:t>: </a:t>
            </a:r>
            <a:r>
              <a:rPr lang="en-US" sz="2800" dirty="0"/>
              <a:t>'</a:t>
            </a:r>
            <a:r>
              <a:rPr lang="en-US" b="1" dirty="0"/>
              <a:t>Transported</a:t>
            </a:r>
            <a:r>
              <a:rPr lang="en-US" sz="2800" dirty="0"/>
              <a:t>'</a:t>
            </a:r>
            <a:r>
              <a:rPr lang="en-US" b="1" dirty="0"/>
              <a:t> </a:t>
            </a:r>
            <a:r>
              <a:rPr lang="ru-RU" b="1" dirty="0"/>
              <a:t>	</a:t>
            </a:r>
            <a:r>
              <a:rPr lang="en-US" b="1" dirty="0"/>
              <a:t>(binary)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04" y="1696934"/>
            <a:ext cx="65151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2848" y="1027906"/>
            <a:ext cx="20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Target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843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AFD3FA-219D-1F48-A23B-C0178606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438150"/>
            <a:ext cx="7607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9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71" y="193628"/>
            <a:ext cx="8627658" cy="64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7" y="82358"/>
            <a:ext cx="9763102" cy="6008062"/>
          </a:xfrm>
        </p:spPr>
      </p:pic>
      <p:sp>
        <p:nvSpPr>
          <p:cNvPr id="5" name="TextBox 4"/>
          <p:cNvSpPr txBox="1"/>
          <p:nvPr/>
        </p:nvSpPr>
        <p:spPr>
          <a:xfrm>
            <a:off x="3456044" y="6090420"/>
            <a:ext cx="527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&lt; 18 years tend to be transported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782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2" y="763825"/>
            <a:ext cx="8883915" cy="5330349"/>
          </a:xfrm>
        </p:spPr>
      </p:pic>
    </p:spTree>
    <p:extLst>
      <p:ext uri="{BB962C8B-B14F-4D97-AF65-F5344CB8AC3E}">
        <p14:creationId xmlns:p14="http://schemas.microsoft.com/office/powerpoint/2010/main" val="130825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41" y="321856"/>
            <a:ext cx="8285717" cy="62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05" y="365125"/>
            <a:ext cx="6780325" cy="6356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8526" y="904568"/>
            <a:ext cx="3580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Transported people tend to have less bill on Spa, </a:t>
            </a:r>
            <a:r>
              <a:rPr lang="en-US" sz="2800" dirty="0" err="1"/>
              <a:t>VRDeck</a:t>
            </a:r>
            <a:r>
              <a:rPr lang="en-US" sz="2800" dirty="0"/>
              <a:t> &amp; </a:t>
            </a:r>
            <a:r>
              <a:rPr lang="en-US" sz="2800" dirty="0" err="1"/>
              <a:t>RoomService</a:t>
            </a:r>
            <a:r>
              <a:rPr lang="en-US" sz="2800" dirty="0"/>
              <a:t> than the non transported people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-Transported people tend to have more bill on </a:t>
            </a:r>
            <a:r>
              <a:rPr lang="en-US" sz="2800" dirty="0" err="1"/>
              <a:t>FoodCourt</a:t>
            </a:r>
            <a:r>
              <a:rPr lang="en-US" sz="2800" dirty="0"/>
              <a:t> &amp; </a:t>
            </a:r>
            <a:r>
              <a:rPr lang="en-US" sz="2800" dirty="0" err="1"/>
              <a:t>ShoppingMall</a:t>
            </a:r>
            <a:r>
              <a:rPr lang="en-US" sz="2800" dirty="0"/>
              <a:t> than the non transported people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3082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611</Words>
  <Application>Microsoft Macintosh PowerPoint</Application>
  <PresentationFormat>Широкоэкранный</PresentationFormat>
  <Paragraphs>62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Spaceship Titanic </vt:lpstr>
      <vt:lpstr>Description</vt:lpstr>
      <vt:lpstr>EDA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Feature engineering </vt:lpstr>
      <vt:lpstr>Filling NaN</vt:lpstr>
      <vt:lpstr>Augmentation </vt:lpstr>
      <vt:lpstr>Model selection</vt:lpstr>
      <vt:lpstr>Result by random_state = 18</vt:lpstr>
      <vt:lpstr>Result by random_state = 14</vt:lpstr>
      <vt:lpstr>Compare both results</vt:lpstr>
      <vt:lpstr>Submission: 18 vs 14</vt:lpstr>
      <vt:lpstr>Feature importance</vt:lpstr>
      <vt:lpstr>Презентация PowerPoint</vt:lpstr>
      <vt:lpstr>Презентация PowerPoint</vt:lpstr>
      <vt:lpstr>Thank you for attention!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Microsoft Office User</cp:lastModifiedBy>
  <cp:revision>24</cp:revision>
  <dcterms:created xsi:type="dcterms:W3CDTF">2023-02-19T15:10:57Z</dcterms:created>
  <dcterms:modified xsi:type="dcterms:W3CDTF">2023-02-21T14:33:18Z</dcterms:modified>
</cp:coreProperties>
</file>