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66" r:id="rId3"/>
    <p:sldId id="264" r:id="rId4"/>
    <p:sldId id="257" r:id="rId5"/>
    <p:sldId id="267" r:id="rId6"/>
    <p:sldId id="258" r:id="rId7"/>
    <p:sldId id="259" r:id="rId8"/>
    <p:sldId id="260" r:id="rId9"/>
    <p:sldId id="261" r:id="rId10"/>
    <p:sldId id="268" r:id="rId11"/>
    <p:sldId id="269" r:id="rId12"/>
    <p:sldId id="262" r:id="rId13"/>
    <p:sldId id="271" r:id="rId14"/>
    <p:sldId id="263" r:id="rId15"/>
    <p:sldId id="270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40"/>
  </p:normalViewPr>
  <p:slideViewPr>
    <p:cSldViewPr snapToGrid="0">
      <p:cViewPr varScale="1">
        <p:scale>
          <a:sx n="116" d="100"/>
          <a:sy n="116" d="100"/>
        </p:scale>
        <p:origin x="6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1C26C406-0DF0-2148-A670-F07ECA832D57}" type="datetimeFigureOut">
              <a:rPr lang="tr-TR" smtClean="0"/>
              <a:t>10.01.2025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DB025C2-C75F-AB42-89DD-D6F079954B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53946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C406-0DF0-2148-A670-F07ECA832D57}" type="datetimeFigureOut">
              <a:rPr lang="tr-TR" smtClean="0"/>
              <a:t>10.01.2025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025C2-C75F-AB42-89DD-D6F079954B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9545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C26C406-0DF0-2148-A670-F07ECA832D57}" type="datetimeFigureOut">
              <a:rPr lang="tr-TR" smtClean="0"/>
              <a:t>10.01.2025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DB025C2-C75F-AB42-89DD-D6F079954B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56693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C406-0DF0-2148-A670-F07ECA832D57}" type="datetimeFigureOut">
              <a:rPr lang="tr-TR" smtClean="0"/>
              <a:t>10.01.2025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025C2-C75F-AB42-89DD-D6F079954B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1053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C26C406-0DF0-2148-A670-F07ECA832D57}" type="datetimeFigureOut">
              <a:rPr lang="tr-TR" smtClean="0"/>
              <a:t>10.01.2025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DB025C2-C75F-AB42-89DD-D6F079954B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52501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C26C406-0DF0-2148-A670-F07ECA832D57}" type="datetimeFigureOut">
              <a:rPr lang="tr-TR" smtClean="0"/>
              <a:t>10.01.2025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DB025C2-C75F-AB42-89DD-D6F079954B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77983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C26C406-0DF0-2148-A670-F07ECA832D57}" type="datetimeFigureOut">
              <a:rPr lang="tr-TR" smtClean="0"/>
              <a:t>10.01.2025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DB025C2-C75F-AB42-89DD-D6F079954B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62347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C406-0DF0-2148-A670-F07ECA832D57}" type="datetimeFigureOut">
              <a:rPr lang="tr-TR" smtClean="0"/>
              <a:t>10.01.2025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025C2-C75F-AB42-89DD-D6F079954B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95877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C26C406-0DF0-2148-A670-F07ECA832D57}" type="datetimeFigureOut">
              <a:rPr lang="tr-TR" smtClean="0"/>
              <a:t>10.01.2025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DB025C2-C75F-AB42-89DD-D6F079954B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5456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C406-0DF0-2148-A670-F07ECA832D57}" type="datetimeFigureOut">
              <a:rPr lang="tr-TR" smtClean="0"/>
              <a:t>10.01.2025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025C2-C75F-AB42-89DD-D6F079954B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8669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C26C406-0DF0-2148-A670-F07ECA832D57}" type="datetimeFigureOut">
              <a:rPr lang="tr-TR" smtClean="0"/>
              <a:t>10.01.2025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5DB025C2-C75F-AB42-89DD-D6F079954B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8046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6C406-0DF0-2148-A670-F07ECA832D57}" type="datetimeFigureOut">
              <a:rPr lang="tr-TR" smtClean="0"/>
              <a:t>10.01.2025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025C2-C75F-AB42-89DD-D6F079954B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1340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D320429-FD5F-4E54-5675-0056E6CF71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u="none" strike="noStrike" noProof="1">
                <a:solidFill>
                  <a:srgbClr val="000000"/>
                </a:solidFill>
                <a:effectLst/>
                <a:latin typeface="-webkit-standard"/>
              </a:rPr>
              <a:t>Netflix Watching Habits Analysis</a:t>
            </a:r>
            <a:endParaRPr lang="en-US" noProof="1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B7A2D7A-9236-7C20-6A1B-8F3F68654B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/>
          </a:p>
          <a:p>
            <a:r>
              <a:rPr lang="tr-TR" dirty="0"/>
              <a:t>Ahmet Sertaç Sarı - 32440</a:t>
            </a:r>
          </a:p>
        </p:txBody>
      </p:sp>
    </p:spTree>
    <p:extLst>
      <p:ext uri="{BB962C8B-B14F-4D97-AF65-F5344CB8AC3E}">
        <p14:creationId xmlns:p14="http://schemas.microsoft.com/office/powerpoint/2010/main" val="304161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099E883-8ACA-0B0A-CB87-0199D10BD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3-Month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Aggregation</a:t>
            </a:r>
            <a:endParaRPr lang="tr-TR" dirty="0"/>
          </a:p>
        </p:txBody>
      </p:sp>
      <p:pic>
        <p:nvPicPr>
          <p:cNvPr id="5" name="İçerik Yer Tutucusu 4" descr="çizgi, öykü gelişim çizgisi; kumpas; grafiğini çıkarma, diyagram, metin içeren bir resim&#10;&#10;Açıklama otomatik olarak oluşturuldu">
            <a:extLst>
              <a:ext uri="{FF2B5EF4-FFF2-40B4-BE49-F238E27FC236}">
                <a16:creationId xmlns:a16="http://schemas.microsoft.com/office/drawing/2014/main" id="{E775D1F5-CCDC-722D-D28F-B5E8DF7F2D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1856978"/>
            <a:ext cx="6281738" cy="3140869"/>
          </a:xfrm>
        </p:spPr>
      </p:pic>
    </p:spTree>
    <p:extLst>
      <p:ext uri="{BB962C8B-B14F-4D97-AF65-F5344CB8AC3E}">
        <p14:creationId xmlns:p14="http://schemas.microsoft.com/office/powerpoint/2010/main" val="865623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25E9049-13F6-6982-4013-17AB2CC54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Yearly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Box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Plot</a:t>
            </a:r>
            <a:endParaRPr lang="tr-TR" dirty="0"/>
          </a:p>
        </p:txBody>
      </p:sp>
      <p:pic>
        <p:nvPicPr>
          <p:cNvPr id="5" name="İçerik Yer Tutucusu 4" descr="metin, diyagram, ekran görüntüsü, plan içeren bir resim&#10;&#10;Açıklama otomatik olarak oluşturuldu">
            <a:extLst>
              <a:ext uri="{FF2B5EF4-FFF2-40B4-BE49-F238E27FC236}">
                <a16:creationId xmlns:a16="http://schemas.microsoft.com/office/drawing/2014/main" id="{046A5C86-097B-0F39-F19F-49768037A6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1464369"/>
            <a:ext cx="6281738" cy="3926086"/>
          </a:xfrm>
        </p:spPr>
      </p:pic>
    </p:spTree>
    <p:extLst>
      <p:ext uri="{BB962C8B-B14F-4D97-AF65-F5344CB8AC3E}">
        <p14:creationId xmlns:p14="http://schemas.microsoft.com/office/powerpoint/2010/main" val="1530247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7F250DC-C8B8-5A15-824B-4AA134A5F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Machine Learning: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kMM</a:t>
            </a:r>
            <a:br>
              <a:rPr lang="tr-TR" b="0" i="0" u="none" strike="noStrike" dirty="0">
                <a:solidFill>
                  <a:srgbClr val="000000"/>
                </a:solidFill>
                <a:effectLst/>
              </a:rPr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10C87C0-273D-FD90-6B10-09E8FC5C8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Custom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K-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Means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wrapper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for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clustering</a:t>
            </a:r>
            <a:endParaRPr lang="tr-TR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Features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: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Day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of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week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&amp;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Duration</a:t>
            </a:r>
            <a:endParaRPr lang="tr-TR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Interpreting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cluster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centers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&amp;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cluster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distribution</a:t>
            </a:r>
            <a:endParaRPr lang="tr-TR" b="0" i="0" u="none" strike="noStrike" dirty="0">
              <a:solidFill>
                <a:srgbClr val="000000"/>
              </a:solidFill>
              <a:effectLst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67556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C71751D-72CF-6E9D-5774-8716A6D99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F5C567E-3185-4E34-B27C-1940A2477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03185"/>
            <a:ext cx="5304320" cy="5253057"/>
          </a:xfrm>
        </p:spPr>
        <p:txBody>
          <a:bodyPr>
            <a:normAutofit/>
          </a:bodyPr>
          <a:lstStyle/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Purpose: Group days with similar viewing patterns</a:t>
            </a: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Duration (how many hours watched per day)</a:t>
            </a: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Day of Week (Monday=0, ..., Sunday=6)</a:t>
            </a: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Plot: Points represent individual days, colored by assigned cluster</a:t>
            </a: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Insights:</a:t>
            </a: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Each cluster might correspond to a distinctive watch pattern </a:t>
            </a: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The cluster boundaries show how the algorithm splits the data.</a:t>
            </a: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Conclusion: Clustering helps identify behavioral patterns in Netflix usage.</a:t>
            </a:r>
          </a:p>
        </p:txBody>
      </p:sp>
      <p:pic>
        <p:nvPicPr>
          <p:cNvPr id="7" name="Resim 6" descr="metin, ekran görüntüsü, diyagram, çizgi içeren bir resim&#10;&#10;Açıklama otomatik olarak oluşturuldu">
            <a:extLst>
              <a:ext uri="{FF2B5EF4-FFF2-40B4-BE49-F238E27FC236}">
                <a16:creationId xmlns:a16="http://schemas.microsoft.com/office/drawing/2014/main" id="{97950A24-F0EE-2CA6-AEFC-A64CF20B7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13" y="1547345"/>
            <a:ext cx="6016487" cy="376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003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C3276A7-4B14-22CC-EB28-422411A8F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Machine Learning: KNN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Regression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7E42707-D01B-7876-9DEF-D8641AA43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Predicting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daily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watch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hours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using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day_of_week</a:t>
            </a:r>
            <a:endParaRPr lang="tr-TR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Plot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comparing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actual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vs.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predicted</a:t>
            </a:r>
            <a:endParaRPr lang="tr-TR" b="0" i="0" u="none" strike="noStrike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15216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19BC5D-9B5D-B0FE-D5F7-FA58675D7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7" name="Resim 6" descr="çizgi, diyagram, öykü gelişim çizgisi; kumpas; grafiğini çıkarma, metin içeren bir resim&#10;&#10;Açıklama otomatik olarak oluşturuldu">
            <a:extLst>
              <a:ext uri="{FF2B5EF4-FFF2-40B4-BE49-F238E27FC236}">
                <a16:creationId xmlns:a16="http://schemas.microsoft.com/office/drawing/2014/main" id="{7EF94BDB-233E-59EB-D2DF-D67F8D9A1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3667"/>
            <a:ext cx="6096000" cy="3810000"/>
          </a:xfrm>
          <a:prstGeom prst="rect">
            <a:avLst/>
          </a:prstGeom>
        </p:spPr>
      </p:pic>
      <p:sp>
        <p:nvSpPr>
          <p:cNvPr id="10" name="İçerik Yer Tutucusu 9">
            <a:extLst>
              <a:ext uri="{FF2B5EF4-FFF2-40B4-BE49-F238E27FC236}">
                <a16:creationId xmlns:a16="http://schemas.microsoft.com/office/drawing/2014/main" id="{B6BEB35C-722E-306B-9ED0-FE4A2330C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795130"/>
            <a:ext cx="5304320" cy="5256678"/>
          </a:xfrm>
        </p:spPr>
        <p:txBody>
          <a:bodyPr/>
          <a:lstStyle/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Goal: Predict daily Netflix watch hours using the day of the week (or additional features)</a:t>
            </a: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Method: K-Nearest Neighbors Regressor (e.g., k = 3)</a:t>
            </a: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Plot: Displays Actual vs. Predicted watch hours</a:t>
            </a: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Observations:</a:t>
            </a: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Model suggests a trend but not perfect</a:t>
            </a:r>
            <a:r>
              <a:rPr lang="en-US" dirty="0">
                <a:solidFill>
                  <a:srgbClr val="000000"/>
                </a:solidFill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068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D11DD19-70E2-6A2F-4133-C1099C5B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Conclusion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919019C-13CB-C822-6E4F-580DB270E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Because p &lt; 0.05, the difference in average watch hours between exam and non-exam periods is statistically significant.</a:t>
            </a: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This supports my hypothesis that "Netflix watching hours significantly decrease during exam periods," assuming that my exam period hours are in fact lower than non-exam hours in your dataset.</a:t>
            </a: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Therefore, we cannot reject the hypothesis.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8364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A2C5DEF-899B-F096-7F1F-18B6519F5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Hypothesis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668AF34-37A8-386D-1872-ADB0461CB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My </a:t>
            </a:r>
            <a:r>
              <a:rPr lang="tr-TR" dirty="0" err="1"/>
              <a:t>hypothesis</a:t>
            </a:r>
            <a:r>
              <a:rPr lang="tr-TR" dirty="0"/>
              <a:t> is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my</a:t>
            </a:r>
            <a:r>
              <a:rPr lang="tr-TR" dirty="0"/>
              <a:t> </a:t>
            </a:r>
            <a:r>
              <a:rPr lang="tr-TR" dirty="0" err="1"/>
              <a:t>Netflix</a:t>
            </a:r>
            <a:r>
              <a:rPr lang="tr-TR" dirty="0"/>
              <a:t> </a:t>
            </a:r>
            <a:r>
              <a:rPr lang="tr-TR" dirty="0" err="1"/>
              <a:t>watching</a:t>
            </a:r>
            <a:r>
              <a:rPr lang="tr-TR" dirty="0"/>
              <a:t> </a:t>
            </a:r>
            <a:r>
              <a:rPr lang="tr-TR" dirty="0" err="1"/>
              <a:t>hours</a:t>
            </a:r>
            <a:r>
              <a:rPr lang="tr-TR" dirty="0"/>
              <a:t> </a:t>
            </a:r>
            <a:r>
              <a:rPr lang="tr-TR" dirty="0" err="1"/>
              <a:t>significantly</a:t>
            </a:r>
            <a:r>
              <a:rPr lang="tr-TR" dirty="0"/>
              <a:t> </a:t>
            </a:r>
            <a:r>
              <a:rPr lang="tr-TR" dirty="0" err="1"/>
              <a:t>decrease</a:t>
            </a:r>
            <a:r>
              <a:rPr lang="tr-TR" dirty="0"/>
              <a:t> </a:t>
            </a:r>
            <a:r>
              <a:rPr lang="tr-TR" dirty="0" err="1"/>
              <a:t>during</a:t>
            </a:r>
            <a:r>
              <a:rPr lang="tr-TR" dirty="0"/>
              <a:t> </a:t>
            </a:r>
            <a:r>
              <a:rPr lang="tr-TR" dirty="0" err="1"/>
              <a:t>exam</a:t>
            </a:r>
            <a:r>
              <a:rPr lang="tr-TR" dirty="0"/>
              <a:t> </a:t>
            </a:r>
            <a:r>
              <a:rPr lang="tr-TR" dirty="0" err="1"/>
              <a:t>periods</a:t>
            </a:r>
            <a:r>
              <a:rPr lang="tr-TR" dirty="0"/>
              <a:t>, </a:t>
            </a:r>
            <a:r>
              <a:rPr lang="tr-TR" dirty="0" err="1"/>
              <a:t>reflecting</a:t>
            </a:r>
            <a:r>
              <a:rPr lang="tr-TR" dirty="0"/>
              <a:t> a </a:t>
            </a:r>
            <a:r>
              <a:rPr lang="tr-TR" dirty="0" err="1"/>
              <a:t>shift</a:t>
            </a:r>
            <a:r>
              <a:rPr lang="tr-TR" dirty="0"/>
              <a:t> in </a:t>
            </a:r>
            <a:r>
              <a:rPr lang="tr-TR" dirty="0" err="1"/>
              <a:t>focus</a:t>
            </a:r>
            <a:r>
              <a:rPr lang="tr-TR" dirty="0"/>
              <a:t> </a:t>
            </a:r>
            <a:r>
              <a:rPr lang="tr-TR" dirty="0" err="1"/>
              <a:t>toward</a:t>
            </a:r>
            <a:r>
              <a:rPr lang="tr-TR" dirty="0"/>
              <a:t> </a:t>
            </a:r>
            <a:r>
              <a:rPr lang="tr-TR" dirty="0" err="1"/>
              <a:t>studying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5201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F1656-DE69-6874-58E9-A0D96AB64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Motivation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C913DC6-5ED1-46EC-60E6-997CAD88C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Understand personal viewing patterns</a:t>
            </a:r>
          </a:p>
          <a:p>
            <a:r>
              <a:rPr lang="en-AU" dirty="0"/>
              <a:t>Evaluate time management (especially during exam periods)</a:t>
            </a:r>
          </a:p>
          <a:p>
            <a:r>
              <a:rPr lang="en-AU" dirty="0"/>
              <a:t>To better understand how I balance my time between fun and studying. </a:t>
            </a:r>
          </a:p>
          <a:p>
            <a:r>
              <a:rPr lang="en-AU" dirty="0"/>
              <a:t>To assess whether my habits align with my goals for productivity, especially during critical periods like exams.</a:t>
            </a:r>
          </a:p>
        </p:txBody>
      </p:sp>
    </p:spTree>
    <p:extLst>
      <p:ext uri="{BB962C8B-B14F-4D97-AF65-F5344CB8AC3E}">
        <p14:creationId xmlns:p14="http://schemas.microsoft.com/office/powerpoint/2010/main" val="3688426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D8DDC4A-BDF1-FA21-D227-3959169AE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Data Collection &amp;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Cleaning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85A1260-F0CD-B172-EF23-2F92B25C8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 is from the data that Netflix provided. The folder name is </a:t>
            </a:r>
            <a:r>
              <a:rPr lang="en-US" dirty="0" err="1"/>
              <a:t>ViewingActivity.csv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Rockwell" panose="02060603020205020403" pitchFamily="18" charset="0"/>
              </a:rPr>
              <a:t>I used Python in order to clear the code.</a:t>
            </a:r>
            <a:endParaRPr lang="en-US" dirty="0"/>
          </a:p>
          <a:p>
            <a:r>
              <a:rPr lang="en-US" dirty="0"/>
              <a:t>Filtered to my profile name.</a:t>
            </a:r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Rockwell" panose="02060603020205020403" pitchFamily="18" charset="0"/>
              </a:rPr>
              <a:t>Converted timestamps to datetime, extracted daily hours.</a:t>
            </a:r>
          </a:p>
        </p:txBody>
      </p:sp>
    </p:spTree>
    <p:extLst>
      <p:ext uri="{BB962C8B-B14F-4D97-AF65-F5344CB8AC3E}">
        <p14:creationId xmlns:p14="http://schemas.microsoft.com/office/powerpoint/2010/main" val="2536083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A1BC390-6340-23BE-6354-07FC8B68F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Data of the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Viewing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Activity</a:t>
            </a:r>
            <a:endParaRPr lang="tr-TR" dirty="0"/>
          </a:p>
        </p:txBody>
      </p:sp>
      <p:pic>
        <p:nvPicPr>
          <p:cNvPr id="5" name="İçerik Yer Tutucusu 4" descr="ekran görüntüsü, çizgi, diyagram, öykü gelişim çizgisi; kumpas; grafiğini çıkarma içeren bir resim&#10;&#10;Açıklama otomatik olarak oluşturuldu">
            <a:extLst>
              <a:ext uri="{FF2B5EF4-FFF2-40B4-BE49-F238E27FC236}">
                <a16:creationId xmlns:a16="http://schemas.microsoft.com/office/drawing/2014/main" id="{BBCC2ABE-0389-6AA3-9E65-B5153AD151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1631" y="288131"/>
            <a:ext cx="6281738" cy="3140869"/>
          </a:xfrm>
        </p:spPr>
      </p:pic>
      <p:pic>
        <p:nvPicPr>
          <p:cNvPr id="7" name="Resim 6" descr="metin, ekran görüntüsü, diyagram, çizgi içeren bir resim&#10;&#10;Açıklama otomatik olarak oluşturuldu">
            <a:extLst>
              <a:ext uri="{FF2B5EF4-FFF2-40B4-BE49-F238E27FC236}">
                <a16:creationId xmlns:a16="http://schemas.microsoft.com/office/drawing/2014/main" id="{A651EF16-5F5A-BB2E-E747-32BFB5AAD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5317" y="3448878"/>
            <a:ext cx="5294244" cy="330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631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09B2FA1-251C-93DA-07F0-92E74B338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Plots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&amp;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Exploratory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Analysis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707F961-2144-8B7B-09A2-697DD3760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Daily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line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plot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(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all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data)</a:t>
            </a:r>
          </a:p>
          <a:p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Histogram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of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daily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watch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hours</a:t>
            </a:r>
            <a:endParaRPr lang="tr-TR" b="0" i="0" u="none" strike="noStrike" dirty="0">
              <a:solidFill>
                <a:srgbClr val="000000"/>
              </a:solidFill>
              <a:effectLst/>
            </a:endParaRPr>
          </a:p>
          <a:p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Observations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(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peak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times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distribution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shape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etc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.)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52644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48715E3-B998-F820-B8F2-D04DE7FD6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Filtering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Since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Sep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2022</a:t>
            </a:r>
            <a:br>
              <a:rPr lang="tr-TR" b="0" i="0" u="none" strike="noStrike" dirty="0">
                <a:solidFill>
                  <a:srgbClr val="000000"/>
                </a:solidFill>
                <a:effectLst/>
              </a:rPr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C4F50E0-C9CF-4EFD-5EC7-3A0784164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Focusing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on a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narrower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timeframe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, which is the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important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data since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comparing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the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exam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and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non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exam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period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in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university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Additional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line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plot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(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Sep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2022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onward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)</a:t>
            </a:r>
          </a:p>
          <a:p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Why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this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timeframe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? (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e.g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., start of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academic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term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)</a:t>
            </a:r>
          </a:p>
          <a:p>
            <a:endParaRPr lang="tr-TR" b="0" i="0" u="none" strike="noStrike" dirty="0">
              <a:solidFill>
                <a:srgbClr val="000000"/>
              </a:solidFill>
              <a:effectLst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15567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CE3562-684A-B167-2C57-24EA25560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Exam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vs.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Non-Exam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DDB25F2-5367-C875-899F-CDB267EC9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Defined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exam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periods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from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academic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calendar</a:t>
            </a:r>
            <a:endParaRPr lang="tr-TR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Show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mean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watch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hours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&amp; T-test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results</a:t>
            </a:r>
            <a:endParaRPr lang="tr-TR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Conclusion on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significance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(p-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value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57274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0E4A8A6-E2C4-CBEF-73F7-142366FBE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3-Month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Aggregation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&amp;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Yearly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Box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Plot</a:t>
            </a:r>
            <a:br>
              <a:rPr lang="tr-TR" b="0" i="0" u="none" strike="noStrike" dirty="0">
                <a:solidFill>
                  <a:srgbClr val="000000"/>
                </a:solidFill>
                <a:effectLst/>
              </a:rPr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4853BCE-AA8C-124D-BCD9-0CA71D788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3-month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aggregated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line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chart</a:t>
            </a:r>
            <a:endParaRPr lang="tr-TR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Yearly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box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plot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to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show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distribution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&amp;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outliers</a:t>
            </a:r>
            <a:endParaRPr lang="tr-TR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Observations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on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periodic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trends</a:t>
            </a:r>
            <a:endParaRPr lang="tr-TR" b="0" i="0" u="none" strike="noStrike" dirty="0">
              <a:solidFill>
                <a:srgbClr val="000000"/>
              </a:solidFill>
              <a:effectLst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39273197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{EEF3D848-2BB6-9E43-9106-B405DC284C6E}tf16401369</Template>
  <TotalTime>23</TotalTime>
  <Words>485</Words>
  <Application>Microsoft Macintosh PowerPoint</Application>
  <PresentationFormat>Geniş ekran</PresentationFormat>
  <Paragraphs>58</Paragraphs>
  <Slides>16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1" baseType="lpstr">
      <vt:lpstr>-webkit-standard</vt:lpstr>
      <vt:lpstr>Calibri Light</vt:lpstr>
      <vt:lpstr>Rockwell</vt:lpstr>
      <vt:lpstr>Wingdings</vt:lpstr>
      <vt:lpstr>Atlas</vt:lpstr>
      <vt:lpstr>Netflix Watching Habits Analysis</vt:lpstr>
      <vt:lpstr>Hypothesis</vt:lpstr>
      <vt:lpstr>Motivation</vt:lpstr>
      <vt:lpstr>Data Collection &amp; Cleaning</vt:lpstr>
      <vt:lpstr>Data of the Viewing Activity</vt:lpstr>
      <vt:lpstr>Plots &amp; Exploratory Analysis</vt:lpstr>
      <vt:lpstr>Filtering Since Sep 2022 </vt:lpstr>
      <vt:lpstr>Exam vs. Non-Exam</vt:lpstr>
      <vt:lpstr>3-Month Aggregation &amp; Yearly Box Plot </vt:lpstr>
      <vt:lpstr>3-Month Aggregation</vt:lpstr>
      <vt:lpstr>Yearly Box Plot</vt:lpstr>
      <vt:lpstr>Machine Learning: kMM </vt:lpstr>
      <vt:lpstr>PowerPoint Sunusu</vt:lpstr>
      <vt:lpstr>Machine Learning: KNN Regression</vt:lpstr>
      <vt:lpstr>PowerPoint Sunusu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 Watching Habits Analysis</dc:title>
  <dc:creator>Ahmet Sertaç Sarı</dc:creator>
  <cp:lastModifiedBy>Ahmet Sertaç Sarı</cp:lastModifiedBy>
  <cp:revision>2</cp:revision>
  <dcterms:created xsi:type="dcterms:W3CDTF">2025-01-10T19:37:46Z</dcterms:created>
  <dcterms:modified xsi:type="dcterms:W3CDTF">2025-01-10T20:02:14Z</dcterms:modified>
</cp:coreProperties>
</file>