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266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651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740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34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249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47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245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f2c870e51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f2c870e51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404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478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f2c870e5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f2c870e5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260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78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07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31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73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69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85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30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16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1" name="Google Shape;111;p16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6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4" name="Google Shape;114;p16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7" name="Google Shape;117;p16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ctrTitle"/>
          </p:nvPr>
        </p:nvSpPr>
        <p:spPr>
          <a:xfrm>
            <a:off x="1477281" y="151565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</a:pPr>
            <a:r>
              <a:rPr lang="en-US" sz="7200"/>
              <a:t>SMART PHONE PRICE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1678800" y="792575"/>
            <a:ext cx="88344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 Implementation</a:t>
            </a:r>
            <a:endParaRPr sz="4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8"/>
          <p:cNvSpPr txBox="1"/>
          <p:nvPr/>
        </p:nvSpPr>
        <p:spPr>
          <a:xfrm>
            <a:off x="1454200" y="2018425"/>
            <a:ext cx="9619500" cy="4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700" b="1">
                <a:solidFill>
                  <a:schemeClr val="lt1"/>
                </a:solidFill>
              </a:rPr>
              <a:t>Baseline Model</a:t>
            </a:r>
            <a:endParaRPr sz="2700" b="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Trained a RandomForestClassifier to assess initial model accuracy and establish a performance benchmark.</a:t>
            </a:r>
            <a:endParaRPr sz="2700">
              <a:solidFill>
                <a:schemeClr val="lt1"/>
              </a:solidFill>
            </a:endParaRPr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en-US" sz="2700" b="1">
                <a:solidFill>
                  <a:schemeClr val="lt1"/>
                </a:solidFill>
              </a:rPr>
              <a:t>Feature Selection</a:t>
            </a:r>
            <a:endParaRPr sz="27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Employed RFE to determine which features (e.g., RAM, camera, storage) most significantly impact price, refining the input dataset for improved model accuracy.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1764000" y="766375"/>
            <a:ext cx="86640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Results</a:t>
            </a:r>
            <a:endParaRPr sz="4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9"/>
          <p:cNvSpPr txBox="1"/>
          <p:nvPr/>
        </p:nvSpPr>
        <p:spPr>
          <a:xfrm>
            <a:off x="1888350" y="1900650"/>
            <a:ext cx="8415300" cy="3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 b="1">
                <a:solidFill>
                  <a:schemeClr val="lt1"/>
                </a:solidFill>
              </a:rPr>
              <a:t>Feature Importance Analysis</a:t>
            </a:r>
            <a:endParaRPr sz="26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Key influential features include RAM, camera quality, processor type, and storage capacity.</a:t>
            </a:r>
            <a:endParaRPr sz="2600">
              <a:solidFill>
                <a:schemeClr val="lt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 b="1">
                <a:solidFill>
                  <a:schemeClr val="lt1"/>
                </a:solidFill>
              </a:rPr>
              <a:t>Model Performance</a:t>
            </a:r>
            <a:endParaRPr sz="26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Achieved high accuracy in price prediction, indicating the model’s effectiveness for practical use.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1652700" y="640950"/>
            <a:ext cx="8886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Evaluation</a:t>
            </a:r>
            <a:endParaRPr sz="4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3" name="Google Shape;203;p30"/>
          <p:cNvSpPr txBox="1"/>
          <p:nvPr/>
        </p:nvSpPr>
        <p:spPr>
          <a:xfrm>
            <a:off x="1820650" y="1691225"/>
            <a:ext cx="88866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 b="1">
                <a:solidFill>
                  <a:schemeClr val="lt1"/>
                </a:solidFill>
              </a:rPr>
              <a:t>Metrics Used</a:t>
            </a:r>
            <a:endParaRPr sz="26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Assessed model performance using accuracy, precision, recall, and F1 score.</a:t>
            </a:r>
            <a:endParaRPr sz="2600">
              <a:solidFill>
                <a:schemeClr val="lt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 b="1">
                <a:solidFill>
                  <a:schemeClr val="lt1"/>
                </a:solidFill>
              </a:rPr>
              <a:t>Evaluation Summary</a:t>
            </a:r>
            <a:endParaRPr sz="26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High precision and recall indicate the model’s reliability in classifying smartphones into correct price categories, supporting both retailer pricing strategies and consumer decision-making.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1676500" y="508000"/>
            <a:ext cx="82716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 sz="4800" b="1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1397550" y="1507900"/>
            <a:ext cx="9396900" cy="4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300" b="1">
                <a:solidFill>
                  <a:schemeClr val="lt1"/>
                </a:solidFill>
              </a:rPr>
              <a:t>Key Findings</a:t>
            </a:r>
            <a:endParaRPr sz="23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The model effectively predicts smartphone prices based on specifications, highlighting influential factors.</a:t>
            </a:r>
            <a:endParaRPr sz="230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300" b="1">
                <a:solidFill>
                  <a:schemeClr val="lt1"/>
                </a:solidFill>
              </a:rPr>
              <a:t>Impact</a:t>
            </a:r>
            <a:endParaRPr sz="23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A data-driven approach aids in pricing strategy optimization for retailers and informed purchasing decisions for consumers.</a:t>
            </a:r>
            <a:endParaRPr sz="230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300" b="1">
                <a:solidFill>
                  <a:schemeClr val="lt1"/>
                </a:solidFill>
              </a:rPr>
              <a:t>Value Added</a:t>
            </a:r>
            <a:endParaRPr sz="23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By predicting prices, the model helps balance affordability with fair pricing, responding to market demands.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/>
          <p:nvPr/>
        </p:nvSpPr>
        <p:spPr>
          <a:xfrm>
            <a:off x="1875150" y="536275"/>
            <a:ext cx="84417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Limitations</a:t>
            </a:r>
            <a:endParaRPr sz="4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1009225" y="1455675"/>
            <a:ext cx="9554100" cy="49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400" b="1">
                <a:solidFill>
                  <a:schemeClr val="lt1"/>
                </a:solidFill>
              </a:rPr>
              <a:t>Key Findings</a:t>
            </a:r>
            <a:endParaRPr sz="24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The model effectively predicts smartphone prices based on specifications, highlighting influential factors.</a:t>
            </a:r>
            <a:endParaRPr sz="2400">
              <a:solidFill>
                <a:schemeClr val="lt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400" b="1">
                <a:solidFill>
                  <a:schemeClr val="lt1"/>
                </a:solidFill>
              </a:rPr>
              <a:t>Impact</a:t>
            </a:r>
            <a:endParaRPr sz="24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A data-driven approach aids in pricing strategy optimization for retailers and informed purchasing decisions for consumers.</a:t>
            </a:r>
            <a:endParaRPr sz="2400">
              <a:solidFill>
                <a:schemeClr val="lt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400" b="1">
                <a:solidFill>
                  <a:schemeClr val="lt1"/>
                </a:solidFill>
              </a:rPr>
              <a:t>Value Added</a:t>
            </a:r>
            <a:endParaRPr sz="24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By predicting prices, the model helps balance affordability with fair pricing, responding to market demands.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1571550" y="586050"/>
            <a:ext cx="90489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Work</a:t>
            </a:r>
            <a:endParaRPr sz="4800" b="1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138650" y="1538550"/>
            <a:ext cx="9914700" cy="4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 b="1">
                <a:solidFill>
                  <a:schemeClr val="lt1"/>
                </a:solidFill>
              </a:rPr>
              <a:t>Model Enhancement</a:t>
            </a:r>
            <a:endParaRPr sz="26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Increase dataset diversity and size for improved accuracy.</a:t>
            </a:r>
            <a:endParaRPr sz="2600">
              <a:solidFill>
                <a:schemeClr val="lt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 b="1">
                <a:solidFill>
                  <a:schemeClr val="lt1"/>
                </a:solidFill>
              </a:rPr>
              <a:t>Algorithm Exploration</a:t>
            </a:r>
            <a:endParaRPr sz="26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Test additional algorithms, such as neural networks, to compare performance.</a:t>
            </a:r>
            <a:endParaRPr sz="2600">
              <a:solidFill>
                <a:schemeClr val="lt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 b="1">
                <a:solidFill>
                  <a:schemeClr val="lt1"/>
                </a:solidFill>
              </a:rPr>
              <a:t>Extended Application</a:t>
            </a:r>
            <a:endParaRPr sz="26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Extend model to assess global smartphone pricing trends and include real-time data integration.</a:t>
            </a:r>
            <a:endParaRPr sz="2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/>
          <p:nvPr/>
        </p:nvSpPr>
        <p:spPr>
          <a:xfrm>
            <a:off x="3519150" y="2365275"/>
            <a:ext cx="5153700" cy="1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Questions</a:t>
            </a:r>
            <a:endParaRPr sz="6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>
          <a:xfrm>
            <a:off x="3210150" y="2313500"/>
            <a:ext cx="5771700" cy="1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 </a:t>
            </a:r>
            <a:endParaRPr sz="6000" b="1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1602610" y="865692"/>
            <a:ext cx="8986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GROUP MEMBERS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672350" y="2018450"/>
            <a:ext cx="8847300" cy="3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ITBIN-2110-0034	Sanduni Hansani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ITBIN-2110-0071	Bimalka Muhandiram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ITBIN-2110-0107	Bhanuka Malshan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ITBIN-2110-0102	Serujan Satkunanathan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ITBIN-2110-0112	Bavanthika Vibhushani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ctrTitle"/>
          </p:nvPr>
        </p:nvSpPr>
        <p:spPr>
          <a:xfrm>
            <a:off x="1759282" y="473577"/>
            <a:ext cx="8791500" cy="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491625" y="1582225"/>
            <a:ext cx="11326800" cy="47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The smartphone market has become vast and diverse, with a wide range of brands and models, each priced differently based on features, brand reputation, and market dynamics.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Challenge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Consumers often struggle to find fair prices, while retailers find it challenging to set competitive prices in such a dynamic market.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Opportunity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Leveraging data mining and machine learning to analyze these diverse factors and accurately predict smartphone prices.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ctrTitle"/>
          </p:nvPr>
        </p:nvSpPr>
        <p:spPr>
          <a:xfrm>
            <a:off x="1700210" y="532338"/>
            <a:ext cx="87915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1"/>
          </p:nvPr>
        </p:nvSpPr>
        <p:spPr>
          <a:xfrm>
            <a:off x="550600" y="1436750"/>
            <a:ext cx="11022000" cy="4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457200" lvl="0" indent="-37345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6714"/>
              <a:buChar char="●"/>
            </a:pPr>
            <a:r>
              <a:rPr lang="en-US" sz="3043" b="1">
                <a:latin typeface="Arial"/>
                <a:ea typeface="Arial"/>
                <a:cs typeface="Arial"/>
                <a:sym typeface="Arial"/>
              </a:rPr>
              <a:t>Key Problem</a:t>
            </a:r>
            <a:endParaRPr sz="3043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43">
                <a:latin typeface="Arial"/>
                <a:ea typeface="Arial"/>
                <a:cs typeface="Arial"/>
                <a:sym typeface="Arial"/>
              </a:rPr>
              <a:t>Traditional pricing methods struggle to capture the complexity of smartphone feature-based pricing, leading to inconsistencies and potential consumer dissatisfaction.</a:t>
            </a:r>
            <a:endParaRPr sz="3043">
              <a:latin typeface="Arial"/>
              <a:ea typeface="Arial"/>
              <a:cs typeface="Arial"/>
              <a:sym typeface="Arial"/>
            </a:endParaRPr>
          </a:p>
          <a:p>
            <a:pPr marL="457200" lvl="0" indent="-37345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6714"/>
              <a:buChar char="●"/>
            </a:pPr>
            <a:r>
              <a:rPr lang="en-US" sz="3043" b="1">
                <a:latin typeface="Arial"/>
                <a:ea typeface="Arial"/>
                <a:cs typeface="Arial"/>
                <a:sym typeface="Arial"/>
              </a:rPr>
              <a:t>Impact</a:t>
            </a:r>
            <a:endParaRPr sz="3043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734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714"/>
              <a:buChar char="○"/>
            </a:pPr>
            <a:r>
              <a:rPr lang="en-US" sz="3043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3043" b="1">
                <a:latin typeface="Arial"/>
                <a:ea typeface="Arial"/>
                <a:cs typeface="Arial"/>
                <a:sym typeface="Arial"/>
              </a:rPr>
              <a:t>consumers</a:t>
            </a:r>
            <a:r>
              <a:rPr lang="en-US" sz="3043">
                <a:latin typeface="Arial"/>
                <a:ea typeface="Arial"/>
                <a:cs typeface="Arial"/>
                <a:sym typeface="Arial"/>
              </a:rPr>
              <a:t> - Difficulty in assessing fair prices.</a:t>
            </a:r>
            <a:endParaRPr sz="3043">
              <a:latin typeface="Arial"/>
              <a:ea typeface="Arial"/>
              <a:cs typeface="Arial"/>
              <a:sym typeface="Arial"/>
            </a:endParaRPr>
          </a:p>
          <a:p>
            <a:pPr marL="914400" lvl="1" indent="-3734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714"/>
              <a:buChar char="○"/>
            </a:pPr>
            <a:r>
              <a:rPr lang="en-US" sz="3043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3043" b="1">
                <a:latin typeface="Arial"/>
                <a:ea typeface="Arial"/>
                <a:cs typeface="Arial"/>
                <a:sym typeface="Arial"/>
              </a:rPr>
              <a:t>retailers</a:t>
            </a:r>
            <a:r>
              <a:rPr lang="en-US" sz="3043">
                <a:latin typeface="Arial"/>
                <a:ea typeface="Arial"/>
                <a:cs typeface="Arial"/>
                <a:sym typeface="Arial"/>
              </a:rPr>
              <a:t> - Challenges in maintaining competitive, optimized pricing.</a:t>
            </a:r>
            <a:endParaRPr sz="3043">
              <a:latin typeface="Arial"/>
              <a:ea typeface="Arial"/>
              <a:cs typeface="Arial"/>
              <a:sym typeface="Arial"/>
            </a:endParaRPr>
          </a:p>
          <a:p>
            <a:pPr marL="914400" lvl="1" indent="-37837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endParaRPr sz="3043">
              <a:latin typeface="Arial"/>
              <a:ea typeface="Arial"/>
              <a:cs typeface="Arial"/>
              <a:sym typeface="Arial"/>
            </a:endParaRPr>
          </a:p>
          <a:p>
            <a:pPr marL="457200" lvl="0" indent="-3734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714"/>
              <a:buChar char="●"/>
            </a:pPr>
            <a:r>
              <a:rPr lang="en-US" sz="3043" b="1">
                <a:latin typeface="Arial"/>
                <a:ea typeface="Arial"/>
                <a:cs typeface="Arial"/>
                <a:sym typeface="Arial"/>
              </a:rPr>
              <a:t>Objective </a:t>
            </a:r>
            <a:endParaRPr sz="3043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43">
                <a:latin typeface="Arial"/>
                <a:ea typeface="Arial"/>
                <a:cs typeface="Arial"/>
                <a:sym typeface="Arial"/>
              </a:rPr>
              <a:t>Use machine learning to create a reliable, data-driven pricing model.</a:t>
            </a:r>
            <a:endParaRPr sz="2409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5326"/>
              <a:buNone/>
            </a:pPr>
            <a:endParaRPr sz="251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3950551" y="453050"/>
            <a:ext cx="429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Contribution</a:t>
            </a:r>
            <a:endParaRPr sz="2600"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021050" y="1403375"/>
            <a:ext cx="10149900" cy="4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>
                <a:solidFill>
                  <a:schemeClr val="lt1"/>
                </a:solidFill>
              </a:rPr>
              <a:t>Data Preparation and Feature Engineering</a:t>
            </a:r>
            <a:endParaRPr sz="24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Cleaned and encoded smartphone data, analyzed key features for price prediction.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>
                <a:solidFill>
                  <a:schemeClr val="lt1"/>
                </a:solidFill>
              </a:rPr>
              <a:t>Model Implementation</a:t>
            </a:r>
            <a:endParaRPr sz="24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Developed and optimized machine learning models to predict prices based on critical features.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>
                <a:solidFill>
                  <a:schemeClr val="lt1"/>
                </a:solidFill>
              </a:rPr>
              <a:t>Research Documentation</a:t>
            </a:r>
            <a:endParaRPr sz="24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Compiled a comprehensive research paper detailing the methodology, findings, and implications for further study.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1187350" y="561575"/>
            <a:ext cx="9826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Objectives</a:t>
            </a:r>
            <a:endParaRPr sz="240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035400" y="1811400"/>
            <a:ext cx="10130400" cy="3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7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Develop a machine learning model for accurate smartphone price prediction.</a:t>
            </a:r>
            <a:endParaRPr sz="2800">
              <a:solidFill>
                <a:schemeClr val="lt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Analyze feature importance to understand factors influencing price.</a:t>
            </a:r>
            <a:endParaRPr sz="2800">
              <a:solidFill>
                <a:schemeClr val="lt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Optimize the model for practical application, allowing retailers to set competitive prices and helping consumers make informed choices.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952500" y="567250"/>
            <a:ext cx="102870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Methodology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736950" y="1409950"/>
            <a:ext cx="10718100" cy="48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400" b="1">
                <a:solidFill>
                  <a:schemeClr val="lt1"/>
                </a:solidFill>
              </a:rPr>
              <a:t>Data Collection</a:t>
            </a:r>
            <a:endParaRPr sz="24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Sourced datasets from online retail platforms and public repositories, ensuring diverse coverage across brands and specifications.</a:t>
            </a:r>
            <a:endParaRPr sz="2400">
              <a:solidFill>
                <a:schemeClr val="lt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400" b="1">
                <a:solidFill>
                  <a:schemeClr val="lt1"/>
                </a:solidFill>
              </a:rPr>
              <a:t>Data Preprocessing</a:t>
            </a:r>
            <a:endParaRPr sz="2400" b="1">
              <a:solidFill>
                <a:schemeClr val="lt1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400">
                <a:solidFill>
                  <a:schemeClr val="lt1"/>
                </a:solidFill>
              </a:rPr>
              <a:t>Checked for duplicates and missing values.</a:t>
            </a:r>
            <a:endParaRPr sz="2400">
              <a:solidFill>
                <a:schemeClr val="lt1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400">
                <a:solidFill>
                  <a:schemeClr val="lt1"/>
                </a:solidFill>
              </a:rPr>
              <a:t>Standardized column names and encoded categorical features using LabelEncoder.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>
                <a:solidFill>
                  <a:schemeClr val="lt1"/>
                </a:solidFill>
              </a:rPr>
              <a:t>Feature Engineering</a:t>
            </a:r>
            <a:endParaRPr sz="24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Created a correlation matrix to explore feature relationships and visualized key features (e.g., RAM, ratings) with Seaborn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1464275" y="483875"/>
            <a:ext cx="9098400" cy="16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Technologies and Algorithms Used</a:t>
            </a:r>
            <a:endParaRPr sz="4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1192450" y="2044550"/>
            <a:ext cx="93702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400" b="1">
                <a:solidFill>
                  <a:schemeClr val="lt1"/>
                </a:solidFill>
              </a:rPr>
              <a:t>Technologies</a:t>
            </a:r>
            <a:endParaRPr sz="2400" b="1">
              <a:solidFill>
                <a:schemeClr val="lt1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400" b="1">
                <a:solidFill>
                  <a:schemeClr val="lt1"/>
                </a:solidFill>
              </a:rPr>
              <a:t>Python</a:t>
            </a:r>
            <a:r>
              <a:rPr lang="en-US" sz="2400">
                <a:solidFill>
                  <a:schemeClr val="lt1"/>
                </a:solidFill>
              </a:rPr>
              <a:t> (data handling and analysis)</a:t>
            </a:r>
            <a:endParaRPr sz="2400">
              <a:solidFill>
                <a:schemeClr val="lt1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400" b="1">
                <a:solidFill>
                  <a:schemeClr val="lt1"/>
                </a:solidFill>
              </a:rPr>
              <a:t>pandas, seaborn</a:t>
            </a:r>
            <a:r>
              <a:rPr lang="en-US" sz="2400">
                <a:solidFill>
                  <a:schemeClr val="lt1"/>
                </a:solidFill>
              </a:rPr>
              <a:t> (for data preprocessing and visualization)</a:t>
            </a:r>
            <a:endParaRPr sz="2400">
              <a:solidFill>
                <a:schemeClr val="lt1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400" b="1">
                <a:solidFill>
                  <a:schemeClr val="lt1"/>
                </a:solidFill>
              </a:rPr>
              <a:t>scikit-learn</a:t>
            </a:r>
            <a:r>
              <a:rPr lang="en-US" sz="2400">
                <a:solidFill>
                  <a:schemeClr val="lt1"/>
                </a:solidFill>
              </a:rPr>
              <a:t> (model training and evaluation)</a:t>
            </a:r>
            <a:endParaRPr sz="24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400" b="1">
                <a:solidFill>
                  <a:schemeClr val="lt1"/>
                </a:solidFill>
              </a:rPr>
              <a:t>Algorithms</a:t>
            </a:r>
            <a:endParaRPr sz="2400" b="1">
              <a:solidFill>
                <a:schemeClr val="lt1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400" b="1">
                <a:solidFill>
                  <a:schemeClr val="lt1"/>
                </a:solidFill>
              </a:rPr>
              <a:t>RandomForestClassifier</a:t>
            </a:r>
            <a:r>
              <a:rPr lang="en-US" sz="2400">
                <a:solidFill>
                  <a:schemeClr val="lt1"/>
                </a:solidFill>
              </a:rPr>
              <a:t> for baseline model.</a:t>
            </a:r>
            <a:endParaRPr sz="2400">
              <a:solidFill>
                <a:schemeClr val="lt1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400" b="1">
                <a:solidFill>
                  <a:schemeClr val="lt1"/>
                </a:solidFill>
              </a:rPr>
              <a:t>Recursive Feature Elimination (RFE)</a:t>
            </a:r>
            <a:r>
              <a:rPr lang="en-US" sz="2400">
                <a:solidFill>
                  <a:schemeClr val="lt1"/>
                </a:solidFill>
              </a:rPr>
              <a:t> for feature selection to refine dataset.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1541400" y="332425"/>
            <a:ext cx="91092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Preprocessing and Feature Engineering</a:t>
            </a:r>
            <a:endParaRPr sz="4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85" name="Google Shape;185;p27"/>
          <p:cNvSpPr txBox="1"/>
          <p:nvPr/>
        </p:nvSpPr>
        <p:spPr>
          <a:xfrm>
            <a:off x="1201200" y="1926925"/>
            <a:ext cx="9789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300" b="1">
                <a:solidFill>
                  <a:schemeClr val="lt1"/>
                </a:solidFill>
              </a:rPr>
              <a:t>Cleaning Steps</a:t>
            </a:r>
            <a:endParaRPr sz="23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Handled missing values and ensured consistent column formats.</a:t>
            </a:r>
            <a:endParaRPr sz="230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300" b="1">
                <a:solidFill>
                  <a:schemeClr val="lt1"/>
                </a:solidFill>
              </a:rPr>
              <a:t>Encoding &amp; Transformation</a:t>
            </a:r>
            <a:endParaRPr sz="23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Converted categorical columns to numeric, enabling better model handling.</a:t>
            </a:r>
            <a:endParaRPr sz="230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300" b="1">
                <a:solidFill>
                  <a:schemeClr val="lt1"/>
                </a:solidFill>
              </a:rPr>
              <a:t>Visualizations</a:t>
            </a:r>
            <a:endParaRPr sz="2300" b="1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Used heatmaps for feature correlation and box plots for feature distribution insights.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Widescreen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Times New Roman</vt:lpstr>
      <vt:lpstr>Damask</vt:lpstr>
      <vt:lpstr>SMART PHONE PRICE PREDICTION</vt:lpstr>
      <vt:lpstr>PowerPoint Presentation</vt:lpstr>
      <vt:lpstr>INTRODUCTION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PHONE PRICE PREDICTION</dc:title>
  <dc:creator>Toshiba User</dc:creator>
  <cp:lastModifiedBy>Tohiba User</cp:lastModifiedBy>
  <cp:revision>1</cp:revision>
  <dcterms:modified xsi:type="dcterms:W3CDTF">2024-10-28T04:12:18Z</dcterms:modified>
</cp:coreProperties>
</file>