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tha Yeluri" initials="LY" lastIdx="1" clrIdx="0">
    <p:extLst>
      <p:ext uri="{19B8F6BF-5375-455C-9EA6-DF929625EA0E}">
        <p15:presenceInfo xmlns:p15="http://schemas.microsoft.com/office/powerpoint/2012/main" userId="703da3b85be200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itha Yeluri" userId="703da3b85be20099" providerId="LiveId" clId="{F001CD02-FB9C-4981-ADB3-CD811984EAB0}"/>
    <pc:docChg chg="custSel addSld modSld">
      <pc:chgData name="Lalitha Yeluri" userId="703da3b85be20099" providerId="LiveId" clId="{F001CD02-FB9C-4981-ADB3-CD811984EAB0}" dt="2023-11-28T04:30:58.444" v="202" actId="113"/>
      <pc:docMkLst>
        <pc:docMk/>
      </pc:docMkLst>
      <pc:sldChg chg="modSp mod">
        <pc:chgData name="Lalitha Yeluri" userId="703da3b85be20099" providerId="LiveId" clId="{F001CD02-FB9C-4981-ADB3-CD811984EAB0}" dt="2023-11-28T03:55:39.555" v="134" actId="14100"/>
        <pc:sldMkLst>
          <pc:docMk/>
          <pc:sldMk cId="3345187035" sldId="256"/>
        </pc:sldMkLst>
        <pc:spChg chg="mod">
          <ac:chgData name="Lalitha Yeluri" userId="703da3b85be20099" providerId="LiveId" clId="{F001CD02-FB9C-4981-ADB3-CD811984EAB0}" dt="2023-11-28T03:55:39.555" v="134" actId="14100"/>
          <ac:spMkLst>
            <pc:docMk/>
            <pc:sldMk cId="3345187035" sldId="256"/>
            <ac:spMk id="2" creationId="{A37EA685-9AF9-FF46-7C8F-B8365E7E9009}"/>
          </ac:spMkLst>
        </pc:spChg>
      </pc:sldChg>
      <pc:sldChg chg="modSp mod">
        <pc:chgData name="Lalitha Yeluri" userId="703da3b85be20099" providerId="LiveId" clId="{F001CD02-FB9C-4981-ADB3-CD811984EAB0}" dt="2023-11-28T04:30:58.444" v="202" actId="113"/>
        <pc:sldMkLst>
          <pc:docMk/>
          <pc:sldMk cId="499948112" sldId="257"/>
        </pc:sldMkLst>
        <pc:spChg chg="mod">
          <ac:chgData name="Lalitha Yeluri" userId="703da3b85be20099" providerId="LiveId" clId="{F001CD02-FB9C-4981-ADB3-CD811984EAB0}" dt="2023-11-28T04:30:58.444" v="202" actId="113"/>
          <ac:spMkLst>
            <pc:docMk/>
            <pc:sldMk cId="499948112" sldId="257"/>
            <ac:spMk id="3" creationId="{C6974830-2DCA-23B4-906F-F9AD28D43BB9}"/>
          </ac:spMkLst>
        </pc:spChg>
      </pc:sldChg>
      <pc:sldChg chg="modSp new mod">
        <pc:chgData name="Lalitha Yeluri" userId="703da3b85be20099" providerId="LiveId" clId="{F001CD02-FB9C-4981-ADB3-CD811984EAB0}" dt="2023-11-28T04:05:37.085" v="139" actId="20577"/>
        <pc:sldMkLst>
          <pc:docMk/>
          <pc:sldMk cId="757540234" sldId="268"/>
        </pc:sldMkLst>
        <pc:spChg chg="mod">
          <ac:chgData name="Lalitha Yeluri" userId="703da3b85be20099" providerId="LiveId" clId="{F001CD02-FB9C-4981-ADB3-CD811984EAB0}" dt="2023-11-28T03:54:22.344" v="110" actId="20577"/>
          <ac:spMkLst>
            <pc:docMk/>
            <pc:sldMk cId="757540234" sldId="268"/>
            <ac:spMk id="2" creationId="{2FBA0F54-8BD2-7CE9-0361-136F55210409}"/>
          </ac:spMkLst>
        </pc:spChg>
        <pc:spChg chg="mod">
          <ac:chgData name="Lalitha Yeluri" userId="703da3b85be20099" providerId="LiveId" clId="{F001CD02-FB9C-4981-ADB3-CD811984EAB0}" dt="2023-11-28T04:05:37.085" v="139" actId="20577"/>
          <ac:spMkLst>
            <pc:docMk/>
            <pc:sldMk cId="757540234" sldId="268"/>
            <ac:spMk id="3" creationId="{4EEBD32C-18D5-05A9-6DC7-A44F5B9A3C1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11/28/2023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A685-9AF9-FF46-7C8F-B8365E7E9009}"/>
              </a:ext>
            </a:extLst>
          </p:cNvPr>
          <p:cNvSpPr>
            <a:spLocks noGrp="1"/>
          </p:cNvSpPr>
          <p:nvPr>
            <p:ph type="ctrTitle"/>
          </p:nvPr>
        </p:nvSpPr>
        <p:spPr>
          <a:xfrm>
            <a:off x="1751012" y="2680447"/>
            <a:ext cx="8689976" cy="1129551"/>
          </a:xfrm>
        </p:spPr>
        <p:txBody>
          <a:bodyPr/>
          <a:lstStyle/>
          <a:p>
            <a:r>
              <a:rPr lang="en-IN" b="1" u="sng" dirty="0"/>
              <a:t>The Cloud computing</a:t>
            </a:r>
          </a:p>
        </p:txBody>
      </p:sp>
      <p:sp>
        <p:nvSpPr>
          <p:cNvPr id="3" name="Subtitle 2">
            <a:extLst>
              <a:ext uri="{FF2B5EF4-FFF2-40B4-BE49-F238E27FC236}">
                <a16:creationId xmlns:a16="http://schemas.microsoft.com/office/drawing/2014/main" id="{B6E9C50E-DB6D-7B27-472E-B826ADD5AB36}"/>
              </a:ext>
            </a:extLst>
          </p:cNvPr>
          <p:cNvSpPr>
            <a:spLocks noGrp="1"/>
          </p:cNvSpPr>
          <p:nvPr>
            <p:ph type="subTitle" idx="1"/>
          </p:nvPr>
        </p:nvSpPr>
        <p:spPr>
          <a:xfrm>
            <a:off x="1751012" y="3890682"/>
            <a:ext cx="8361176" cy="680415"/>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45187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7264-3934-8DE9-54AE-821C999BF40D}"/>
              </a:ext>
            </a:extLst>
          </p:cNvPr>
          <p:cNvSpPr>
            <a:spLocks noGrp="1"/>
          </p:cNvSpPr>
          <p:nvPr>
            <p:ph type="title"/>
          </p:nvPr>
        </p:nvSpPr>
        <p:spPr/>
        <p:txBody>
          <a:bodyPr/>
          <a:lstStyle/>
          <a:p>
            <a:r>
              <a:rPr lang="en-IN" b="1" u="sng" dirty="0"/>
              <a:t>Components of Amazon EC2</a:t>
            </a:r>
          </a:p>
        </p:txBody>
      </p:sp>
      <p:sp>
        <p:nvSpPr>
          <p:cNvPr id="3" name="Content Placeholder 2">
            <a:extLst>
              <a:ext uri="{FF2B5EF4-FFF2-40B4-BE49-F238E27FC236}">
                <a16:creationId xmlns:a16="http://schemas.microsoft.com/office/drawing/2014/main" id="{53036423-C89D-13AE-4546-D0A0CE1775D8}"/>
              </a:ext>
            </a:extLst>
          </p:cNvPr>
          <p:cNvSpPr>
            <a:spLocks noGrp="1"/>
          </p:cNvSpPr>
          <p:nvPr>
            <p:ph sz="quarter" idx="13"/>
          </p:nvPr>
        </p:nvSpPr>
        <p:spPr/>
        <p:txBody>
          <a:bodyPr>
            <a:normAutofit fontScale="92500"/>
          </a:bodyPr>
          <a:lstStyle/>
          <a:p>
            <a:r>
              <a:rPr lang="en-US" b="1" i="0" cap="none" dirty="0">
                <a:effectLst/>
                <a:latin typeface="Söhne"/>
              </a:rPr>
              <a:t>Instances:</a:t>
            </a:r>
            <a:endParaRPr lang="en-US" b="0" i="0" cap="none" dirty="0">
              <a:effectLst/>
              <a:latin typeface="Söhne"/>
            </a:endParaRPr>
          </a:p>
          <a:p>
            <a:pPr lvl="1"/>
            <a:r>
              <a:rPr lang="en-US" b="0" i="0" cap="none" dirty="0">
                <a:effectLst/>
                <a:latin typeface="Söhne"/>
              </a:rPr>
              <a:t>An EC2 instance is a virtual server in the cloud that runs the chosen operating system. Users can choose from a variety of instance types based on their specific needs, such as compute-optimized, memory-optimized, storage-optimized, or GPU instances. Instances form the foundation of the compute capacity that users can provision and use within EC2.</a:t>
            </a:r>
          </a:p>
          <a:p>
            <a:r>
              <a:rPr lang="en-US" b="1" i="0" cap="none" dirty="0">
                <a:effectLst/>
                <a:latin typeface="Söhne"/>
              </a:rPr>
              <a:t>Amazon machine images (</a:t>
            </a:r>
            <a:r>
              <a:rPr lang="en-US" b="1" i="0" cap="none" dirty="0" err="1">
                <a:effectLst/>
                <a:latin typeface="Söhne"/>
              </a:rPr>
              <a:t>amis</a:t>
            </a:r>
            <a:r>
              <a:rPr lang="en-US" b="1" i="0" cap="none" dirty="0">
                <a:effectLst/>
                <a:latin typeface="Söhne"/>
              </a:rPr>
              <a:t>):</a:t>
            </a:r>
            <a:endParaRPr lang="en-US" b="0" i="0" cap="none" dirty="0">
              <a:effectLst/>
              <a:latin typeface="Söhne"/>
            </a:endParaRPr>
          </a:p>
          <a:p>
            <a:pPr lvl="1"/>
            <a:r>
              <a:rPr lang="en-US" b="0" i="0" cap="none" dirty="0">
                <a:effectLst/>
                <a:latin typeface="Söhne"/>
              </a:rPr>
              <a:t>An AMI is a pre-configured template that contains the necessary information to launch an EC2 instance. It includes the operating system, application server, and any additional software configurations. Users can choose from a variety of public </a:t>
            </a:r>
            <a:r>
              <a:rPr lang="en-US" b="0" i="0" cap="none" dirty="0" err="1">
                <a:effectLst/>
                <a:latin typeface="Söhne"/>
              </a:rPr>
              <a:t>amis</a:t>
            </a:r>
            <a:r>
              <a:rPr lang="en-US" b="0" i="0" cap="none" dirty="0">
                <a:effectLst/>
                <a:latin typeface="Söhne"/>
              </a:rPr>
              <a:t> provided by AWS or create their own custom </a:t>
            </a:r>
            <a:r>
              <a:rPr lang="en-US" b="0" i="0" cap="none" dirty="0" err="1">
                <a:effectLst/>
                <a:latin typeface="Söhne"/>
              </a:rPr>
              <a:t>amis</a:t>
            </a:r>
            <a:r>
              <a:rPr lang="en-US" b="0" i="0" cap="none" dirty="0">
                <a:effectLst/>
                <a:latin typeface="Söhne"/>
              </a:rPr>
              <a:t>.</a:t>
            </a:r>
          </a:p>
          <a:p>
            <a:endParaRPr lang="en-IN" dirty="0"/>
          </a:p>
        </p:txBody>
      </p:sp>
    </p:spTree>
    <p:extLst>
      <p:ext uri="{BB962C8B-B14F-4D97-AF65-F5344CB8AC3E}">
        <p14:creationId xmlns:p14="http://schemas.microsoft.com/office/powerpoint/2010/main" val="216302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13B42-3809-D054-071E-881EE0C3FD15}"/>
              </a:ext>
            </a:extLst>
          </p:cNvPr>
          <p:cNvSpPr>
            <a:spLocks noGrp="1"/>
          </p:cNvSpPr>
          <p:nvPr>
            <p:ph sz="quarter" idx="13"/>
          </p:nvPr>
        </p:nvSpPr>
        <p:spPr>
          <a:xfrm>
            <a:off x="913774" y="1021976"/>
            <a:ext cx="10363826" cy="4769223"/>
          </a:xfrm>
        </p:spPr>
        <p:txBody>
          <a:bodyPr>
            <a:normAutofit fontScale="92500"/>
          </a:bodyPr>
          <a:lstStyle/>
          <a:p>
            <a:r>
              <a:rPr lang="en-US" b="1" i="0" cap="none" dirty="0">
                <a:effectLst/>
                <a:latin typeface="Söhne"/>
              </a:rPr>
              <a:t>Security groups:</a:t>
            </a:r>
            <a:endParaRPr lang="en-US" b="0" i="0" cap="none" dirty="0">
              <a:effectLst/>
              <a:latin typeface="Söhne"/>
            </a:endParaRPr>
          </a:p>
          <a:p>
            <a:pPr lvl="1"/>
            <a:r>
              <a:rPr lang="en-US" b="0" i="0" cap="none" dirty="0">
                <a:effectLst/>
                <a:latin typeface="Söhne"/>
              </a:rPr>
              <a:t>Security groups act as virtual firewalls for EC2 instances, controlling inbound and outbound traffic. Users can define rules within security groups to specify the allowed traffic based on protocols, ports, and source/destination IP addresses. Each EC2 instance is associated with one or more security groups.</a:t>
            </a:r>
          </a:p>
          <a:p>
            <a:r>
              <a:rPr lang="en-US" b="1" i="0" cap="none" dirty="0">
                <a:effectLst/>
                <a:latin typeface="Söhne"/>
              </a:rPr>
              <a:t>Key pairs:</a:t>
            </a:r>
            <a:endParaRPr lang="en-US" b="0" i="0" cap="none" dirty="0">
              <a:effectLst/>
              <a:latin typeface="Söhne"/>
            </a:endParaRPr>
          </a:p>
          <a:p>
            <a:pPr lvl="1"/>
            <a:r>
              <a:rPr lang="en-US" b="0" i="0" cap="none" dirty="0">
                <a:effectLst/>
                <a:latin typeface="Söhne"/>
              </a:rPr>
              <a:t>Key pairs are used for securely connecting to EC2 instances. When launching an EC2 instance, users specify a key pair, and the public key is stored on the instance. Users with the corresponding private key can then connect to the instance securely using SSH (for </a:t>
            </a:r>
            <a:r>
              <a:rPr lang="en-US" b="0" i="0" cap="none" dirty="0" err="1">
                <a:effectLst/>
                <a:latin typeface="Söhne"/>
              </a:rPr>
              <a:t>linux</a:t>
            </a:r>
            <a:r>
              <a:rPr lang="en-US" b="0" i="0" cap="none" dirty="0">
                <a:effectLst/>
                <a:latin typeface="Söhne"/>
              </a:rPr>
              <a:t> instances) or remote desktop protocol (RDP for windows instances).</a:t>
            </a:r>
          </a:p>
          <a:p>
            <a:r>
              <a:rPr lang="en-US" b="1" i="0" cap="none" dirty="0">
                <a:effectLst/>
                <a:latin typeface="Söhne"/>
              </a:rPr>
              <a:t>Elastic block store (</a:t>
            </a:r>
            <a:r>
              <a:rPr lang="en-US" b="1" i="0" cap="none" dirty="0" err="1">
                <a:effectLst/>
                <a:latin typeface="Söhne"/>
              </a:rPr>
              <a:t>ebs</a:t>
            </a:r>
            <a:r>
              <a:rPr lang="en-US" b="1" i="0" cap="none" dirty="0">
                <a:effectLst/>
                <a:latin typeface="Söhne"/>
              </a:rPr>
              <a:t>):</a:t>
            </a:r>
            <a:endParaRPr lang="en-US" b="0" i="0" cap="none" dirty="0">
              <a:effectLst/>
              <a:latin typeface="Söhne"/>
            </a:endParaRPr>
          </a:p>
          <a:p>
            <a:pPr lvl="1"/>
            <a:r>
              <a:rPr lang="en-US" b="0" i="0" cap="none" dirty="0">
                <a:effectLst/>
                <a:latin typeface="Söhne"/>
              </a:rPr>
              <a:t>Amazon EBS provides scalable block storage volumes that can be attached to EC2 instances. EBS volumes are used for persistent data storage, allowing data to persist even if the associated EC2 instance is stopped or terminated. Users can choose different types of EBS volumes based on performance requirements.</a:t>
            </a:r>
          </a:p>
          <a:p>
            <a:endParaRPr lang="en-IN" dirty="0"/>
          </a:p>
        </p:txBody>
      </p:sp>
    </p:spTree>
    <p:extLst>
      <p:ext uri="{BB962C8B-B14F-4D97-AF65-F5344CB8AC3E}">
        <p14:creationId xmlns:p14="http://schemas.microsoft.com/office/powerpoint/2010/main" val="382515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406C-5A72-00CE-FFA3-8598B24849AE}"/>
              </a:ext>
            </a:extLst>
          </p:cNvPr>
          <p:cNvSpPr>
            <a:spLocks noGrp="1"/>
          </p:cNvSpPr>
          <p:nvPr>
            <p:ph type="title"/>
          </p:nvPr>
        </p:nvSpPr>
        <p:spPr>
          <a:xfrm>
            <a:off x="797234" y="744024"/>
            <a:ext cx="10364451" cy="4643764"/>
          </a:xfrm>
        </p:spPr>
        <p:txBody>
          <a:bodyPr>
            <a:normAutofit/>
          </a:bodyPr>
          <a:lstStyle/>
          <a:p>
            <a:r>
              <a:rPr lang="en-IN" sz="88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42600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087C-CD31-E8C5-69FC-82C84982FD98}"/>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AWS cloud </a:t>
            </a:r>
          </a:p>
        </p:txBody>
      </p:sp>
      <p:sp>
        <p:nvSpPr>
          <p:cNvPr id="3" name="Content Placeholder 2">
            <a:extLst>
              <a:ext uri="{FF2B5EF4-FFF2-40B4-BE49-F238E27FC236}">
                <a16:creationId xmlns:a16="http://schemas.microsoft.com/office/drawing/2014/main" id="{C6974830-2DCA-23B4-906F-F9AD28D43BB9}"/>
              </a:ext>
            </a:extLst>
          </p:cNvPr>
          <p:cNvSpPr>
            <a:spLocks noGrp="1"/>
          </p:cNvSpPr>
          <p:nvPr>
            <p:ph sz="quarter" idx="13"/>
          </p:nvPr>
        </p:nvSpPr>
        <p:spPr>
          <a:xfrm>
            <a:off x="438646" y="2509912"/>
            <a:ext cx="6446250" cy="4266790"/>
          </a:xfrm>
        </p:spPr>
        <p:txBody>
          <a:bodyPr>
            <a:norm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AWS Cloud Computing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cap="none" dirty="0">
                <a:effectLst/>
                <a:latin typeface="Calibri" panose="020F0502020204030204" pitchFamily="34" charset="0"/>
                <a:ea typeface="Calibri" panose="020F0502020204030204" pitchFamily="34" charset="0"/>
                <a:cs typeface="Times New Roman" panose="02020603050405020304" pitchFamily="18" charset="0"/>
              </a:rPr>
              <a:t>is the on-demand delivery of it resources over the internet with pay-as-you-go pricing.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cap="none" dirty="0">
                <a:latin typeface="Calibri" panose="020F0502020204030204" pitchFamily="34" charset="0"/>
                <a:ea typeface="Calibri" panose="020F0502020204030204" pitchFamily="34" charset="0"/>
                <a:cs typeface="Times New Roman" panose="02020603050405020304" pitchFamily="18" charset="0"/>
              </a:rPr>
              <a:t>I</a:t>
            </a:r>
            <a:r>
              <a:rPr lang="en-US" sz="1800" kern="100" cap="none" dirty="0">
                <a:effectLst/>
                <a:latin typeface="Calibri" panose="020F0502020204030204" pitchFamily="34" charset="0"/>
                <a:ea typeface="Calibri" panose="020F0502020204030204" pitchFamily="34" charset="0"/>
                <a:cs typeface="Times New Roman" panose="02020603050405020304" pitchFamily="18" charset="0"/>
              </a:rPr>
              <a:t>nstead of buying, owning and maintaining physical data centers and servers, you can access technology services, such as computing, power, storage, and databases, on an as-needed basis from a cloud provider like amazon web services (</a:t>
            </a:r>
            <a:r>
              <a:rPr lang="en-US" sz="1800" kern="100" cap="none" dirty="0" err="1">
                <a:effectLst/>
                <a:latin typeface="Calibri" panose="020F0502020204030204" pitchFamily="34" charset="0"/>
                <a:ea typeface="Calibri" panose="020F0502020204030204" pitchFamily="34" charset="0"/>
                <a:cs typeface="Times New Roman" panose="02020603050405020304" pitchFamily="18" charset="0"/>
              </a:rPr>
              <a:t>aws</a:t>
            </a:r>
            <a:r>
              <a:rPr lang="en-US" sz="1800" kern="100" cap="none" dirty="0">
                <a:effectLst/>
                <a:latin typeface="Calibri" panose="020F0502020204030204" pitchFamily="34" charset="0"/>
                <a:ea typeface="Calibri" panose="020F0502020204030204" pitchFamily="34" charset="0"/>
                <a:cs typeface="Times New Roman" panose="02020603050405020304" pitchFamily="18" charset="0"/>
              </a:rPr>
              <a:t>).</a:t>
            </a:r>
          </a:p>
          <a:p>
            <a:r>
              <a:rPr lang="en-US" sz="1800" b="1" kern="100" cap="none" dirty="0">
                <a:latin typeface="Calibri" panose="020F0502020204030204" pitchFamily="34" charset="0"/>
                <a:ea typeface="Calibri" panose="020F0502020204030204" pitchFamily="34" charset="0"/>
                <a:cs typeface="Times New Roman" panose="02020603050405020304" pitchFamily="18" charset="0"/>
              </a:rPr>
              <a:t>Types of cloud </a:t>
            </a:r>
            <a:r>
              <a:rPr lang="en-US" sz="1800" kern="100" cap="none" dirty="0">
                <a:latin typeface="Calibri" panose="020F0502020204030204" pitchFamily="34" charset="0"/>
                <a:ea typeface="Calibri" panose="020F0502020204030204" pitchFamily="34" charset="0"/>
                <a:cs typeface="Times New Roman" panose="02020603050405020304" pitchFamily="18" charset="0"/>
              </a:rPr>
              <a:t>: Public, Private, Hybrid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6" name="Picture 2" descr="AWS - The Right Cloud for Media and Entertainment Workloads">
            <a:extLst>
              <a:ext uri="{FF2B5EF4-FFF2-40B4-BE49-F238E27FC236}">
                <a16:creationId xmlns:a16="http://schemas.microsoft.com/office/drawing/2014/main" id="{D2368F4A-4E63-E6B6-6F84-89087015B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026023"/>
            <a:ext cx="4195482" cy="321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4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0F54-8BD2-7CE9-0361-136F55210409}"/>
              </a:ext>
            </a:extLst>
          </p:cNvPr>
          <p:cNvSpPr>
            <a:spLocks noGrp="1"/>
          </p:cNvSpPr>
          <p:nvPr>
            <p:ph type="title"/>
          </p:nvPr>
        </p:nvSpPr>
        <p:spPr>
          <a:xfrm>
            <a:off x="913776" y="618518"/>
            <a:ext cx="10202460" cy="788942"/>
          </a:xfrm>
        </p:spPr>
        <p:txBody>
          <a:bodyPr/>
          <a:lstStyle/>
          <a:p>
            <a:r>
              <a:rPr lang="en-US" b="1" u="sng" dirty="0"/>
              <a:t>Services of Cloud computing</a:t>
            </a:r>
            <a:endParaRPr lang="en-IN" b="1" u="sng" dirty="0"/>
          </a:p>
        </p:txBody>
      </p:sp>
      <p:sp>
        <p:nvSpPr>
          <p:cNvPr id="3" name="Content Placeholder 2">
            <a:extLst>
              <a:ext uri="{FF2B5EF4-FFF2-40B4-BE49-F238E27FC236}">
                <a16:creationId xmlns:a16="http://schemas.microsoft.com/office/drawing/2014/main" id="{4EEBD32C-18D5-05A9-6DC7-A44F5B9A3C14}"/>
              </a:ext>
            </a:extLst>
          </p:cNvPr>
          <p:cNvSpPr>
            <a:spLocks noGrp="1"/>
          </p:cNvSpPr>
          <p:nvPr>
            <p:ph sz="quarter" idx="13"/>
          </p:nvPr>
        </p:nvSpPr>
        <p:spPr>
          <a:xfrm>
            <a:off x="833093" y="1569233"/>
            <a:ext cx="10363826" cy="4455049"/>
          </a:xfrm>
        </p:spPr>
        <p:txBody>
          <a:bodyPr>
            <a:normAutofit fontScale="85000" lnSpcReduction="10000"/>
          </a:bodyPr>
          <a:lstStyle/>
          <a:p>
            <a:r>
              <a:rPr lang="en-US" cap="none" dirty="0" err="1">
                <a:latin typeface="Calibri" panose="020F0502020204030204" pitchFamily="34" charset="0"/>
                <a:ea typeface="Calibri" panose="020F0502020204030204" pitchFamily="34" charset="0"/>
                <a:cs typeface="Calibri" panose="020F0502020204030204" pitchFamily="34" charset="0"/>
              </a:rPr>
              <a:t>Iaas</a:t>
            </a:r>
            <a:r>
              <a:rPr lang="en-US" cap="none" dirty="0">
                <a:latin typeface="Calibri" panose="020F0502020204030204" pitchFamily="34" charset="0"/>
                <a:ea typeface="Calibri" panose="020F0502020204030204" pitchFamily="34" charset="0"/>
                <a:cs typeface="Calibri" panose="020F0502020204030204" pitchFamily="34" charset="0"/>
              </a:rPr>
              <a:t> (infrastructure as A service): </a:t>
            </a:r>
            <a:r>
              <a:rPr lang="en-US" cap="none" dirty="0" err="1">
                <a:latin typeface="Calibri" panose="020F0502020204030204" pitchFamily="34" charset="0"/>
                <a:ea typeface="Calibri" panose="020F0502020204030204" pitchFamily="34" charset="0"/>
                <a:cs typeface="Calibri" panose="020F0502020204030204" pitchFamily="34" charset="0"/>
              </a:rPr>
              <a:t>Iaas</a:t>
            </a:r>
            <a:r>
              <a:rPr lang="en-US" cap="none" dirty="0">
                <a:latin typeface="Calibri" panose="020F0502020204030204" pitchFamily="34" charset="0"/>
                <a:ea typeface="Calibri" panose="020F0502020204030204" pitchFamily="34" charset="0"/>
                <a:cs typeface="Calibri" panose="020F0502020204030204" pitchFamily="34" charset="0"/>
              </a:rPr>
              <a:t> contains the basic building blocks for cloud IT. It typically provides access to networking features, computers (virtual or on dedicated hardware), and data storage space. </a:t>
            </a:r>
            <a:r>
              <a:rPr lang="en-US" cap="none" dirty="0" err="1">
                <a:latin typeface="Calibri" panose="020F0502020204030204" pitchFamily="34" charset="0"/>
                <a:ea typeface="Calibri" panose="020F0502020204030204" pitchFamily="34" charset="0"/>
                <a:cs typeface="Calibri" panose="020F0502020204030204" pitchFamily="34" charset="0"/>
              </a:rPr>
              <a:t>Iaas</a:t>
            </a:r>
            <a:r>
              <a:rPr lang="en-US" cap="none" dirty="0">
                <a:latin typeface="Calibri" panose="020F0502020204030204" pitchFamily="34" charset="0"/>
                <a:ea typeface="Calibri" panose="020F0502020204030204" pitchFamily="34" charset="0"/>
                <a:cs typeface="Calibri" panose="020F0502020204030204" pitchFamily="34" charset="0"/>
              </a:rPr>
              <a:t> gives you the highest level of flexibility and management control over your IT resources. It is most similar to the existing IT resources with which many IT departments and developers are familiar.</a:t>
            </a:r>
          </a:p>
          <a:p>
            <a:r>
              <a:rPr lang="en-US" cap="none" dirty="0" err="1">
                <a:latin typeface="Calibri" panose="020F0502020204030204" pitchFamily="34" charset="0"/>
                <a:ea typeface="Calibri" panose="020F0502020204030204" pitchFamily="34" charset="0"/>
                <a:cs typeface="Calibri" panose="020F0502020204030204" pitchFamily="34" charset="0"/>
              </a:rPr>
              <a:t>Paas</a:t>
            </a:r>
            <a:r>
              <a:rPr lang="en-US" cap="none" dirty="0">
                <a:latin typeface="Calibri" panose="020F0502020204030204" pitchFamily="34" charset="0"/>
                <a:ea typeface="Calibri" panose="020F0502020204030204" pitchFamily="34" charset="0"/>
                <a:cs typeface="Calibri" panose="020F0502020204030204" pitchFamily="34" charset="0"/>
              </a:rPr>
              <a:t> (platform as a service): </a:t>
            </a:r>
            <a:r>
              <a:rPr lang="en-US" cap="none" dirty="0" err="1">
                <a:latin typeface="Calibri" panose="020F0502020204030204" pitchFamily="34" charset="0"/>
                <a:ea typeface="Calibri" panose="020F0502020204030204" pitchFamily="34" charset="0"/>
                <a:cs typeface="Calibri" panose="020F0502020204030204" pitchFamily="34" charset="0"/>
              </a:rPr>
              <a:t>Paas</a:t>
            </a:r>
            <a:r>
              <a:rPr lang="en-US" cap="none" dirty="0">
                <a:latin typeface="Calibri" panose="020F0502020204030204" pitchFamily="34" charset="0"/>
                <a:ea typeface="Calibri" panose="020F0502020204030204" pitchFamily="34" charset="0"/>
                <a:cs typeface="Calibri" panose="020F0502020204030204" pitchFamily="34" charset="0"/>
              </a:rPr>
              <a:t> removes the need for </a:t>
            </a:r>
            <a:r>
              <a:rPr lang="en-US" sz="1700" cap="none" dirty="0">
                <a:latin typeface="Calibri" panose="020F0502020204030204" pitchFamily="34" charset="0"/>
                <a:ea typeface="Calibri" panose="020F0502020204030204" pitchFamily="34" charset="0"/>
                <a:cs typeface="Calibri" panose="020F0502020204030204" pitchFamily="34" charset="0"/>
              </a:rPr>
              <a:t>you</a:t>
            </a:r>
            <a:r>
              <a:rPr lang="en-US" cap="none" dirty="0">
                <a:latin typeface="Calibri" panose="020F0502020204030204" pitchFamily="34" charset="0"/>
                <a:ea typeface="Calibri" panose="020F0502020204030204" pitchFamily="34" charset="0"/>
                <a:cs typeface="Calibri" panose="020F0502020204030204" pitchFamily="34" charset="0"/>
              </a:rPr>
              <a:t> to manage underlying infrastructure (usually hardware and operating systems), and allows you to focus on the deployment and management of your applications. This helps you be more efficient as you don’t need to worry about resource procurement, capacity planning, software maintenance, patching, or any of the other undifferentiated heavy lifting involved in running your application.</a:t>
            </a:r>
          </a:p>
          <a:p>
            <a:r>
              <a:rPr lang="en-US" cap="none" dirty="0">
                <a:latin typeface="Calibri" panose="020F0502020204030204" pitchFamily="34" charset="0"/>
                <a:ea typeface="Calibri" panose="020F0502020204030204" pitchFamily="34" charset="0"/>
                <a:cs typeface="Calibri" panose="020F0502020204030204" pitchFamily="34" charset="0"/>
              </a:rPr>
              <a:t>SaaS(Software as a Service): SaaS provides you with a complete product that is run and managed by the service provider. In most cases, people referring to SaaS are referring to end-user applications (such as web-based email). With a SaaS offering, you don’t have to think about how the service is maintained or how the underlying infrastructure is managed. You only need to think about how you will use that particular software.</a:t>
            </a:r>
          </a:p>
          <a:p>
            <a:endParaRPr lang="en-IN" cap="none" dirty="0"/>
          </a:p>
        </p:txBody>
      </p:sp>
    </p:spTree>
    <p:extLst>
      <p:ext uri="{BB962C8B-B14F-4D97-AF65-F5344CB8AC3E}">
        <p14:creationId xmlns:p14="http://schemas.microsoft.com/office/powerpoint/2010/main" val="75754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DE0A-A587-9880-EBF9-2863730CBBC6}"/>
              </a:ext>
            </a:extLst>
          </p:cNvPr>
          <p:cNvSpPr>
            <a:spLocks noGrp="1"/>
          </p:cNvSpPr>
          <p:nvPr>
            <p:ph type="title"/>
          </p:nvPr>
        </p:nvSpPr>
        <p:spPr/>
        <p:txBody>
          <a:bodyPr/>
          <a:lstStyle/>
          <a:p>
            <a:r>
              <a:rPr lang="en-IN" b="1" u="sng" dirty="0"/>
              <a:t>Components</a:t>
            </a:r>
          </a:p>
        </p:txBody>
      </p:sp>
      <p:sp>
        <p:nvSpPr>
          <p:cNvPr id="3" name="Content Placeholder 2">
            <a:extLst>
              <a:ext uri="{FF2B5EF4-FFF2-40B4-BE49-F238E27FC236}">
                <a16:creationId xmlns:a16="http://schemas.microsoft.com/office/drawing/2014/main" id="{644FCE47-B512-5414-2E57-9603BB2DEC73}"/>
              </a:ext>
            </a:extLst>
          </p:cNvPr>
          <p:cNvSpPr>
            <a:spLocks noGrp="1"/>
          </p:cNvSpPr>
          <p:nvPr>
            <p:ph sz="quarter" idx="13"/>
          </p:nvPr>
        </p:nvSpPr>
        <p:spPr/>
        <p:txBody>
          <a:bodyPr/>
          <a:lstStyle/>
          <a:p>
            <a:r>
              <a:rPr lang="en-IN" dirty="0"/>
              <a:t>Amazon EC2 </a:t>
            </a:r>
          </a:p>
          <a:p>
            <a:r>
              <a:rPr lang="en-IN" dirty="0"/>
              <a:t>AWS Lambda</a:t>
            </a:r>
          </a:p>
          <a:p>
            <a:r>
              <a:rPr lang="en-IN" dirty="0"/>
              <a:t>Amazon EBS (Elastic Block Store)</a:t>
            </a:r>
          </a:p>
          <a:p>
            <a:r>
              <a:rPr lang="en-IN" dirty="0"/>
              <a:t>Amazon RDS (relational database service)</a:t>
            </a:r>
          </a:p>
          <a:p>
            <a:r>
              <a:rPr lang="en-IN" dirty="0"/>
              <a:t>Amazon VPC (Virtual Private Cloud)</a:t>
            </a:r>
          </a:p>
          <a:p>
            <a:r>
              <a:rPr lang="en-US" dirty="0"/>
              <a:t>AWS IAM (Identity and Access Management)</a:t>
            </a:r>
            <a:endParaRPr lang="en-IN" dirty="0"/>
          </a:p>
        </p:txBody>
      </p:sp>
    </p:spTree>
    <p:extLst>
      <p:ext uri="{BB962C8B-B14F-4D97-AF65-F5344CB8AC3E}">
        <p14:creationId xmlns:p14="http://schemas.microsoft.com/office/powerpoint/2010/main" val="64302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75EB-5A90-E6CC-BA99-7ECDD60EC57B}"/>
              </a:ext>
            </a:extLst>
          </p:cNvPr>
          <p:cNvSpPr>
            <a:spLocks noGrp="1"/>
          </p:cNvSpPr>
          <p:nvPr>
            <p:ph type="title"/>
          </p:nvPr>
        </p:nvSpPr>
        <p:spPr/>
        <p:txBody>
          <a:bodyPr/>
          <a:lstStyle/>
          <a:p>
            <a:r>
              <a:rPr lang="en-IN" b="1" u="sng" dirty="0"/>
              <a:t>Aws lambda</a:t>
            </a:r>
          </a:p>
        </p:txBody>
      </p:sp>
      <p:sp>
        <p:nvSpPr>
          <p:cNvPr id="3" name="Content Placeholder 2">
            <a:extLst>
              <a:ext uri="{FF2B5EF4-FFF2-40B4-BE49-F238E27FC236}">
                <a16:creationId xmlns:a16="http://schemas.microsoft.com/office/drawing/2014/main" id="{5D06A509-C8C6-7C71-D27E-1B47379D9522}"/>
              </a:ext>
            </a:extLst>
          </p:cNvPr>
          <p:cNvSpPr>
            <a:spLocks noGrp="1"/>
          </p:cNvSpPr>
          <p:nvPr>
            <p:ph sz="quarter" idx="13"/>
          </p:nvPr>
        </p:nvSpPr>
        <p:spPr/>
        <p:txBody>
          <a:bodyPr/>
          <a:lstStyle/>
          <a:p>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It allows you to run code without the need to provision or manage servers.</a:t>
            </a:r>
          </a:p>
          <a:p>
            <a:r>
              <a:rPr lang="en-IN" sz="1800" kern="100" cap="none" dirty="0">
                <a:effectLst/>
                <a:latin typeface="Calibri" panose="020F0502020204030204" pitchFamily="34" charset="0"/>
                <a:ea typeface="Calibri" panose="020F0502020204030204" pitchFamily="34" charset="0"/>
                <a:cs typeface="Times New Roman" panose="02020603050405020304" pitchFamily="18" charset="0"/>
              </a:rPr>
              <a:t>It is commonly used for tasks like data processing, real-time file processing, image resizing, and handling backend logic for web and mobile application.</a:t>
            </a:r>
          </a:p>
          <a:p>
            <a:r>
              <a:rPr lang="en-US" sz="1800" b="0" i="0" cap="none" dirty="0">
                <a:effectLst/>
                <a:latin typeface="Söhne"/>
              </a:rPr>
              <a:t>AWS lambda follows the serverless computing model, where developers focus on writing code without dealing with the underlying infrastructure. The service automatically handles server provisioning, scaling, and maintenance.</a:t>
            </a:r>
          </a:p>
          <a:p>
            <a:endParaRPr lang="en-IN" sz="1800" kern="1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056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3989-D14E-2A44-F2B1-57AFEBDBCE2B}"/>
              </a:ext>
            </a:extLst>
          </p:cNvPr>
          <p:cNvSpPr>
            <a:spLocks noGrp="1"/>
          </p:cNvSpPr>
          <p:nvPr>
            <p:ph type="title"/>
          </p:nvPr>
        </p:nvSpPr>
        <p:spPr/>
        <p:txBody>
          <a:bodyPr/>
          <a:lstStyle/>
          <a:p>
            <a:r>
              <a:rPr lang="en-IN" dirty="0"/>
              <a:t>Amazon </a:t>
            </a:r>
            <a:r>
              <a:rPr lang="en-IN" dirty="0" err="1"/>
              <a:t>ebs</a:t>
            </a:r>
            <a:r>
              <a:rPr lang="en-IN" dirty="0"/>
              <a:t>(Elastic block storage)</a:t>
            </a:r>
          </a:p>
        </p:txBody>
      </p:sp>
      <p:sp>
        <p:nvSpPr>
          <p:cNvPr id="3" name="Content Placeholder 2">
            <a:extLst>
              <a:ext uri="{FF2B5EF4-FFF2-40B4-BE49-F238E27FC236}">
                <a16:creationId xmlns:a16="http://schemas.microsoft.com/office/drawing/2014/main" id="{FD84B920-C204-581F-A680-834167429F6E}"/>
              </a:ext>
            </a:extLst>
          </p:cNvPr>
          <p:cNvSpPr>
            <a:spLocks noGrp="1"/>
          </p:cNvSpPr>
          <p:nvPr>
            <p:ph sz="quarter" idx="13"/>
          </p:nvPr>
        </p:nvSpPr>
        <p:spPr/>
        <p:txBody>
          <a:bodyPr/>
          <a:lstStyle/>
          <a:p>
            <a:r>
              <a:rPr lang="en-US" b="0" i="0" cap="none" dirty="0">
                <a:effectLst/>
                <a:latin typeface="Söhne"/>
              </a:rPr>
              <a:t>It is a scalable block storage service provided by amazon web services (AWS).</a:t>
            </a:r>
          </a:p>
          <a:p>
            <a:r>
              <a:rPr lang="en-US" b="0" i="0" cap="none" dirty="0">
                <a:effectLst/>
                <a:latin typeface="Söhne"/>
              </a:rPr>
              <a:t>It is designed to provide persistent block-level storage volumes for use with amazon EC2 instances.</a:t>
            </a:r>
            <a:r>
              <a:rPr lang="en-US" b="0" i="0" dirty="0">
                <a:solidFill>
                  <a:srgbClr val="ECECF1"/>
                </a:solidFill>
                <a:effectLst/>
                <a:latin typeface="Söhne"/>
              </a:rPr>
              <a:t> </a:t>
            </a:r>
          </a:p>
          <a:p>
            <a:r>
              <a:rPr lang="en-US" b="0" i="0" cap="none" dirty="0">
                <a:effectLst/>
                <a:latin typeface="Söhne"/>
              </a:rPr>
              <a:t>It presents storage volumes as raw block devices to EC2 instances. Users can format these volumes with their preferred file system and install applications or databases on them.</a:t>
            </a:r>
            <a:endParaRPr lang="en-IN" cap="none" dirty="0"/>
          </a:p>
        </p:txBody>
      </p:sp>
    </p:spTree>
    <p:extLst>
      <p:ext uri="{BB962C8B-B14F-4D97-AF65-F5344CB8AC3E}">
        <p14:creationId xmlns:p14="http://schemas.microsoft.com/office/powerpoint/2010/main" val="397123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EF3F-BE0C-4C06-0C89-28D5F7336502}"/>
              </a:ext>
            </a:extLst>
          </p:cNvPr>
          <p:cNvSpPr>
            <a:spLocks noGrp="1"/>
          </p:cNvSpPr>
          <p:nvPr>
            <p:ph type="title"/>
          </p:nvPr>
        </p:nvSpPr>
        <p:spPr/>
        <p:txBody>
          <a:bodyPr/>
          <a:lstStyle/>
          <a:p>
            <a:r>
              <a:rPr lang="en-IN" b="1" u="sng" dirty="0"/>
              <a:t>Amazon </a:t>
            </a:r>
            <a:r>
              <a:rPr lang="en-IN" b="1" u="sng" dirty="0" err="1"/>
              <a:t>vpc</a:t>
            </a:r>
            <a:r>
              <a:rPr lang="en-IN" b="1" u="sng" dirty="0"/>
              <a:t> (virtual private cloud)</a:t>
            </a:r>
          </a:p>
        </p:txBody>
      </p:sp>
      <p:sp>
        <p:nvSpPr>
          <p:cNvPr id="3" name="Content Placeholder 2">
            <a:extLst>
              <a:ext uri="{FF2B5EF4-FFF2-40B4-BE49-F238E27FC236}">
                <a16:creationId xmlns:a16="http://schemas.microsoft.com/office/drawing/2014/main" id="{26981DFC-EF8C-8E6F-9C67-90F0FF68F0A0}"/>
              </a:ext>
            </a:extLst>
          </p:cNvPr>
          <p:cNvSpPr>
            <a:spLocks noGrp="1"/>
          </p:cNvSpPr>
          <p:nvPr>
            <p:ph sz="quarter" idx="13"/>
          </p:nvPr>
        </p:nvSpPr>
        <p:spPr/>
        <p:txBody>
          <a:bodyPr/>
          <a:lstStyle/>
          <a:p>
            <a:r>
              <a:rPr lang="en-US" i="0" cap="none" dirty="0">
                <a:effectLst/>
                <a:latin typeface="Söhne"/>
              </a:rPr>
              <a:t>It is a networking service provided by amazon web services (AWS) that allows users to create isolated, private networks within the AWS cloud.</a:t>
            </a:r>
          </a:p>
          <a:p>
            <a:r>
              <a:rPr lang="en-US" i="0" cap="none" dirty="0">
                <a:effectLst/>
                <a:latin typeface="Söhne"/>
              </a:rPr>
              <a:t>Amazon VPC enables users to define their own virtual network environment, including IP address ranges, subnets, route tables, and network gateways.</a:t>
            </a:r>
          </a:p>
          <a:p>
            <a:r>
              <a:rPr lang="en-US" b="0" i="0" cap="none" dirty="0">
                <a:effectLst/>
                <a:latin typeface="Söhne"/>
              </a:rPr>
              <a:t>It acts as a private network in the cloud, providing control over network configurations.</a:t>
            </a:r>
            <a:endParaRPr lang="en-IN" cap="none" dirty="0"/>
          </a:p>
        </p:txBody>
      </p:sp>
    </p:spTree>
    <p:extLst>
      <p:ext uri="{BB962C8B-B14F-4D97-AF65-F5344CB8AC3E}">
        <p14:creationId xmlns:p14="http://schemas.microsoft.com/office/powerpoint/2010/main" val="371911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5888-2767-825E-1B42-1E306B42BA6E}"/>
              </a:ext>
            </a:extLst>
          </p:cNvPr>
          <p:cNvSpPr>
            <a:spLocks noGrp="1"/>
          </p:cNvSpPr>
          <p:nvPr>
            <p:ph type="title"/>
          </p:nvPr>
        </p:nvSpPr>
        <p:spPr/>
        <p:txBody>
          <a:bodyPr/>
          <a:lstStyle/>
          <a:p>
            <a:r>
              <a:rPr lang="en-US" b="1" u="sng" dirty="0"/>
              <a:t>AWS IAM (Identity and Access Management)</a:t>
            </a:r>
            <a:br>
              <a:rPr lang="en-IN" b="1" u="sng" dirty="0"/>
            </a:br>
            <a:endParaRPr lang="en-IN" b="1" u="sng" dirty="0"/>
          </a:p>
        </p:txBody>
      </p:sp>
      <p:sp>
        <p:nvSpPr>
          <p:cNvPr id="3" name="Content Placeholder 2">
            <a:extLst>
              <a:ext uri="{FF2B5EF4-FFF2-40B4-BE49-F238E27FC236}">
                <a16:creationId xmlns:a16="http://schemas.microsoft.com/office/drawing/2014/main" id="{A86D9DF7-C872-E74E-431E-44DB45BA0C33}"/>
              </a:ext>
            </a:extLst>
          </p:cNvPr>
          <p:cNvSpPr>
            <a:spLocks noGrp="1"/>
          </p:cNvSpPr>
          <p:nvPr>
            <p:ph sz="quarter" idx="13"/>
          </p:nvPr>
        </p:nvSpPr>
        <p:spPr/>
        <p:txBody>
          <a:bodyPr/>
          <a:lstStyle/>
          <a:p>
            <a:r>
              <a:rPr lang="en-US" b="0" i="0" cap="none" dirty="0">
                <a:effectLst/>
                <a:latin typeface="Söhne"/>
              </a:rPr>
              <a:t>It is a web service provided by amazon web services (AWS) that enables users to securely control access to AWS services and resources. </a:t>
            </a:r>
          </a:p>
          <a:p>
            <a:r>
              <a:rPr lang="en-US" b="0" i="0" cap="none" dirty="0">
                <a:effectLst/>
                <a:latin typeface="Söhne"/>
              </a:rPr>
              <a:t>IAM allows organizations to manage users, groups, and permissions within their AWS environment.</a:t>
            </a:r>
            <a:r>
              <a:rPr lang="en-US" b="0" i="0" dirty="0">
                <a:solidFill>
                  <a:srgbClr val="ECECF1"/>
                </a:solidFill>
                <a:effectLst/>
                <a:latin typeface="Söhne"/>
              </a:rPr>
              <a:t> </a:t>
            </a:r>
          </a:p>
          <a:p>
            <a:r>
              <a:rPr lang="en-US" i="0" cap="none" dirty="0">
                <a:effectLst/>
                <a:latin typeface="Söhne"/>
              </a:rPr>
              <a:t>IAM is a fundamental component of AWS security, providing a robust and flexible framework for managing identities and controlling access to AWS resources. </a:t>
            </a:r>
            <a:endParaRPr lang="en-IN" cap="none" dirty="0"/>
          </a:p>
        </p:txBody>
      </p:sp>
    </p:spTree>
    <p:extLst>
      <p:ext uri="{BB962C8B-B14F-4D97-AF65-F5344CB8AC3E}">
        <p14:creationId xmlns:p14="http://schemas.microsoft.com/office/powerpoint/2010/main" val="2690396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6034-8A8D-2F64-6093-14F54879DA9F}"/>
              </a:ext>
            </a:extLst>
          </p:cNvPr>
          <p:cNvSpPr>
            <a:spLocks noGrp="1"/>
          </p:cNvSpPr>
          <p:nvPr>
            <p:ph type="title"/>
          </p:nvPr>
        </p:nvSpPr>
        <p:spPr/>
        <p:txBody>
          <a:bodyPr/>
          <a:lstStyle/>
          <a:p>
            <a:r>
              <a:rPr lang="en-IN" b="1" u="sng" dirty="0"/>
              <a:t>Amazon EC2</a:t>
            </a:r>
          </a:p>
        </p:txBody>
      </p:sp>
      <p:sp>
        <p:nvSpPr>
          <p:cNvPr id="3" name="Content Placeholder 2">
            <a:extLst>
              <a:ext uri="{FF2B5EF4-FFF2-40B4-BE49-F238E27FC236}">
                <a16:creationId xmlns:a16="http://schemas.microsoft.com/office/drawing/2014/main" id="{47C1DDE6-073A-655B-F23B-7523532C0268}"/>
              </a:ext>
            </a:extLst>
          </p:cNvPr>
          <p:cNvSpPr>
            <a:spLocks noGrp="1"/>
          </p:cNvSpPr>
          <p:nvPr>
            <p:ph sz="quarter" idx="13"/>
          </p:nvPr>
        </p:nvSpPr>
        <p:spPr>
          <a:xfrm>
            <a:off x="913774" y="2367092"/>
            <a:ext cx="6410391" cy="3424107"/>
          </a:xfrm>
        </p:spPr>
        <p:txBody>
          <a:bodyPr/>
          <a:lstStyle/>
          <a:p>
            <a:r>
              <a:rPr lang="en-US" cap="none" dirty="0"/>
              <a:t>Amazon elastic compute cloud (amazon EC2) provides virtual machines where you can host the same kinds of applications that you might run on a traditional on-premises server. </a:t>
            </a:r>
          </a:p>
          <a:p>
            <a:r>
              <a:rPr lang="en-US" cap="none" dirty="0"/>
              <a:t>It provides secure, resizable compute capacity in the cloud. EC2 instances can support a variety of workloads. </a:t>
            </a:r>
          </a:p>
          <a:p>
            <a:endParaRPr lang="en-IN" cap="none" dirty="0"/>
          </a:p>
        </p:txBody>
      </p:sp>
      <p:pic>
        <p:nvPicPr>
          <p:cNvPr id="4" name="Picture 3">
            <a:extLst>
              <a:ext uri="{FF2B5EF4-FFF2-40B4-BE49-F238E27FC236}">
                <a16:creationId xmlns:a16="http://schemas.microsoft.com/office/drawing/2014/main" id="{124496A9-93EC-DC0B-66BE-D19608980743}"/>
              </a:ext>
            </a:extLst>
          </p:cNvPr>
          <p:cNvPicPr>
            <a:picLocks noChangeAspect="1"/>
          </p:cNvPicPr>
          <p:nvPr/>
        </p:nvPicPr>
        <p:blipFill>
          <a:blip r:embed="rId2"/>
          <a:stretch>
            <a:fillRect/>
          </a:stretch>
        </p:blipFill>
        <p:spPr>
          <a:xfrm>
            <a:off x="7754471" y="2214695"/>
            <a:ext cx="3523755" cy="2904152"/>
          </a:xfrm>
          <a:prstGeom prst="rect">
            <a:avLst/>
          </a:prstGeom>
        </p:spPr>
      </p:pic>
    </p:spTree>
    <p:extLst>
      <p:ext uri="{BB962C8B-B14F-4D97-AF65-F5344CB8AC3E}">
        <p14:creationId xmlns:p14="http://schemas.microsoft.com/office/powerpoint/2010/main" val="21609590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126</TotalTime>
  <Words>1000</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Tw Cen MT</vt:lpstr>
      <vt:lpstr>Droplet</vt:lpstr>
      <vt:lpstr>The Cloud computing</vt:lpstr>
      <vt:lpstr>AWS cloud </vt:lpstr>
      <vt:lpstr>Services of Cloud computing</vt:lpstr>
      <vt:lpstr>Components</vt:lpstr>
      <vt:lpstr>Aws lambda</vt:lpstr>
      <vt:lpstr>Amazon ebs(Elastic block storage)</vt:lpstr>
      <vt:lpstr>Amazon vpc (virtual private cloud)</vt:lpstr>
      <vt:lpstr>AWS IAM (Identity and Access Management) </vt:lpstr>
      <vt:lpstr>Amazon EC2</vt:lpstr>
      <vt:lpstr>Components of Amazon EC2</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Cloud computing</dc:title>
  <dc:creator>Lalitha Yeluri</dc:creator>
  <cp:lastModifiedBy>Lalitha Yeluri</cp:lastModifiedBy>
  <cp:revision>1</cp:revision>
  <dcterms:created xsi:type="dcterms:W3CDTF">2023-11-27T14:49:28Z</dcterms:created>
  <dcterms:modified xsi:type="dcterms:W3CDTF">2023-11-28T04:31:05Z</dcterms:modified>
</cp:coreProperties>
</file>