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theme/themeOverride8.xml" ContentType="application/vnd.openxmlformats-officedocument.themeOverride+xml"/>
  <Override PartName="/ppt/notesSlides/notesSlide15.xml" ContentType="application/vnd.openxmlformats-officedocument.presentationml.notesSlide+xml"/>
  <Override PartName="/ppt/theme/themeOverride9.xml" ContentType="application/vnd.openxmlformats-officedocument.themeOverride+xml"/>
  <Override PartName="/ppt/notesSlides/notesSlide16.xml" ContentType="application/vnd.openxmlformats-officedocument.presentationml.notesSlide+xml"/>
  <Override PartName="/ppt/theme/themeOverride10.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78" r:id="rId2"/>
    <p:sldId id="435" r:id="rId3"/>
    <p:sldId id="436" r:id="rId4"/>
    <p:sldId id="437" r:id="rId5"/>
    <p:sldId id="454" r:id="rId6"/>
    <p:sldId id="455" r:id="rId7"/>
    <p:sldId id="416" r:id="rId8"/>
    <p:sldId id="465" r:id="rId9"/>
    <p:sldId id="261" r:id="rId10"/>
    <p:sldId id="262" r:id="rId11"/>
    <p:sldId id="263" r:id="rId12"/>
    <p:sldId id="264" r:id="rId13"/>
    <p:sldId id="265" r:id="rId14"/>
    <p:sldId id="266" r:id="rId15"/>
    <p:sldId id="267" r:id="rId16"/>
    <p:sldId id="270" r:id="rId17"/>
    <p:sldId id="271" r:id="rId18"/>
    <p:sldId id="274" r:id="rId19"/>
    <p:sldId id="275" r:id="rId20"/>
    <p:sldId id="276" r:id="rId21"/>
    <p:sldId id="278" r:id="rId22"/>
    <p:sldId id="456" r:id="rId23"/>
    <p:sldId id="466" r:id="rId24"/>
    <p:sldId id="457" r:id="rId25"/>
    <p:sldId id="458" r:id="rId26"/>
    <p:sldId id="257" r:id="rId27"/>
    <p:sldId id="258" r:id="rId28"/>
    <p:sldId id="460" r:id="rId29"/>
    <p:sldId id="461" r:id="rId30"/>
    <p:sldId id="462" r:id="rId31"/>
    <p:sldId id="463" r:id="rId32"/>
    <p:sldId id="464" r:id="rId33"/>
    <p:sldId id="4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A47A93-79CE-461B-82FF-83D390FB4DC4}">
          <p14:sldIdLst>
            <p14:sldId id="378"/>
            <p14:sldId id="435"/>
            <p14:sldId id="436"/>
            <p14:sldId id="437"/>
            <p14:sldId id="454"/>
            <p14:sldId id="455"/>
            <p14:sldId id="416"/>
            <p14:sldId id="465"/>
            <p14:sldId id="261"/>
            <p14:sldId id="262"/>
            <p14:sldId id="263"/>
            <p14:sldId id="264"/>
            <p14:sldId id="265"/>
            <p14:sldId id="266"/>
            <p14:sldId id="267"/>
            <p14:sldId id="270"/>
            <p14:sldId id="271"/>
            <p14:sldId id="274"/>
            <p14:sldId id="275"/>
            <p14:sldId id="276"/>
            <p14:sldId id="278"/>
            <p14:sldId id="456"/>
            <p14:sldId id="466"/>
            <p14:sldId id="457"/>
            <p14:sldId id="458"/>
          </p14:sldIdLst>
        </p14:section>
        <p14:section name="Untitled Section" id="{93DDE5F7-9906-4F96-A741-132A7C944D60}">
          <p14:sldIdLst>
            <p14:sldId id="257"/>
            <p14:sldId id="258"/>
            <p14:sldId id="460"/>
            <p14:sldId id="461"/>
            <p14:sldId id="462"/>
            <p14:sldId id="463"/>
            <p14:sldId id="464"/>
            <p14:sldId id="4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6924913C-0400-4409-8DA2-CB222651CB1F}"/>
    <pc:docChg chg="modSld">
      <pc:chgData name="pichet limvajiranan" userId="36ebacc2-b762-4252-9d03-79f70edfd06b" providerId="ADAL" clId="{6924913C-0400-4409-8DA2-CB222651CB1F}" dt="2023-09-24T04:40:24.704" v="0" actId="20577"/>
      <pc:docMkLst>
        <pc:docMk/>
      </pc:docMkLst>
      <pc:sldChg chg="modSp">
        <pc:chgData name="pichet limvajiranan" userId="36ebacc2-b762-4252-9d03-79f70edfd06b" providerId="ADAL" clId="{6924913C-0400-4409-8DA2-CB222651CB1F}" dt="2023-09-24T04:40:24.704" v="0" actId="20577"/>
        <pc:sldMkLst>
          <pc:docMk/>
          <pc:sldMk cId="1852654227" sldId="462"/>
        </pc:sldMkLst>
        <pc:spChg chg="mod">
          <ac:chgData name="pichet limvajiranan" userId="36ebacc2-b762-4252-9d03-79f70edfd06b" providerId="ADAL" clId="{6924913C-0400-4409-8DA2-CB222651CB1F}" dt="2023-09-24T04:40:24.704" v="0" actId="20577"/>
          <ac:spMkLst>
            <pc:docMk/>
            <pc:sldMk cId="1852654227" sldId="462"/>
            <ac:spMk id="3" creationId="{79493B42-1F44-4A9C-B419-E6DA55F286D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D932F-E0BD-47FC-ACF6-BFC8F3C956F3}"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6FB3-7D4C-4DF7-86F4-903F5E8BC18A}" type="slidenum">
              <a:rPr lang="en-US" smtClean="0"/>
              <a:t>‹#›</a:t>
            </a:fld>
            <a:endParaRPr lang="en-US"/>
          </a:p>
        </p:txBody>
      </p:sp>
    </p:spTree>
    <p:extLst>
      <p:ext uri="{BB962C8B-B14F-4D97-AF65-F5344CB8AC3E}">
        <p14:creationId xmlns:p14="http://schemas.microsoft.com/office/powerpoint/2010/main" val="203157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1</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246063" y="711200"/>
            <a:ext cx="6332537" cy="3562350"/>
          </a:xfrm>
          <a:ln/>
        </p:spPr>
      </p:sp>
      <p:sp>
        <p:nvSpPr>
          <p:cNvPr id="25702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Cookies can be disabled on the client browser. A client may do that if concerned about privacy issues with the use of cookies</a:t>
            </a:r>
            <a:r>
              <a:rPr lang="en-US"/>
              <a:t>. Thus, </a:t>
            </a:r>
            <a:r>
              <a:rPr lang="en-US" dirty="0"/>
              <a:t>you should use cookies with the respect of the client in mind. </a:t>
            </a:r>
            <a:endParaRPr lang="en-US" b="1" i="1" dirty="0"/>
          </a:p>
          <a:p>
            <a:r>
              <a:rPr lang="en-US" dirty="0"/>
              <a:t>On </a:t>
            </a:r>
            <a:r>
              <a:rPr lang="en-US"/>
              <a:t>the client, </a:t>
            </a:r>
            <a:r>
              <a:rPr lang="en-US" dirty="0"/>
              <a:t>cookies that are persisted (</a:t>
            </a:r>
            <a:r>
              <a:rPr lang="en-US"/>
              <a:t>that is, </a:t>
            </a:r>
            <a:r>
              <a:rPr lang="en-US" dirty="0"/>
              <a:t>which have </a:t>
            </a:r>
            <a:r>
              <a:rPr lang="en-US" dirty="0" err="1">
                <a:latin typeface="Courier New" pitchFamily="49" charset="0"/>
                <a:cs typeface="Courier New" pitchFamily="49" charset="0"/>
              </a:rPr>
              <a:t>maxAge</a:t>
            </a:r>
            <a:r>
              <a:rPr lang="en-US" dirty="0">
                <a:latin typeface="Courier New" pitchFamily="49" charset="0"/>
                <a:cs typeface="Courier New" pitchFamily="49" charset="0"/>
              </a:rPr>
              <a:t> &gt; 0</a:t>
            </a:r>
            <a:r>
              <a:rPr lang="en-US" dirty="0"/>
              <a:t>) can be viewed and altered by the client.</a:t>
            </a:r>
          </a:p>
          <a:p>
            <a:r>
              <a:rPr lang="en-US" b="1" i="1" dirty="0"/>
              <a:t>Instructor notes:</a:t>
            </a:r>
            <a:endParaRPr lang="en-US" dirty="0"/>
          </a:p>
          <a:p>
            <a:r>
              <a:rPr lang="en-US" dirty="0"/>
              <a:t>Purpose —  </a:t>
            </a:r>
          </a:p>
          <a:p>
            <a:r>
              <a:rPr lang="en-US" dirty="0"/>
              <a:t>Details —  Note that </a:t>
            </a:r>
            <a:r>
              <a:rPr lang="en-US" dirty="0" err="1">
                <a:latin typeface="Courier New" pitchFamily="49" charset="0"/>
                <a:cs typeface="Courier New" pitchFamily="49" charset="0"/>
              </a:rPr>
              <a:t>HttpSession</a:t>
            </a:r>
            <a:r>
              <a:rPr lang="en-US" dirty="0"/>
              <a:t> support has not been discussed yet. If this is a </a:t>
            </a:r>
            <a:r>
              <a:rPr lang="en-US"/>
              <a:t>normal class, </a:t>
            </a:r>
            <a:r>
              <a:rPr lang="en-US" dirty="0"/>
              <a:t>you cover that in a later lecture topic. If this is a custom offering and the </a:t>
            </a:r>
            <a:r>
              <a:rPr lang="en-US" dirty="0" err="1">
                <a:latin typeface="Courier New" pitchFamily="49" charset="0"/>
                <a:cs typeface="Courier New" pitchFamily="49" charset="0"/>
              </a:rPr>
              <a:t>HttpSession</a:t>
            </a:r>
            <a:r>
              <a:rPr lang="en-US" dirty="0"/>
              <a:t> support is NOT going to </a:t>
            </a:r>
            <a:r>
              <a:rPr lang="en-US"/>
              <a:t>be covered, </a:t>
            </a:r>
            <a:r>
              <a:rPr lang="en-US" dirty="0"/>
              <a:t>you should talk about it here to give this slide some context.</a:t>
            </a:r>
          </a:p>
          <a:p>
            <a:r>
              <a:rPr lang="en-US" dirty="0"/>
              <a:t>Additional information —  </a:t>
            </a:r>
          </a:p>
          <a:p>
            <a:r>
              <a:rPr lang="en-US" dirty="0"/>
              <a:t>Transition statement —  Next: Cookie Applicability</a:t>
            </a:r>
          </a:p>
        </p:txBody>
      </p:sp>
    </p:spTree>
    <p:extLst>
      <p:ext uri="{BB962C8B-B14F-4D97-AF65-F5344CB8AC3E}">
        <p14:creationId xmlns:p14="http://schemas.microsoft.com/office/powerpoint/2010/main" val="952341746"/>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246063" y="711200"/>
            <a:ext cx="6332537" cy="3562350"/>
          </a:xfrm>
          <a:ln/>
        </p:spPr>
      </p:sp>
      <p:sp>
        <p:nvSpPr>
          <p:cNvPr id="259075"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A </a:t>
            </a:r>
            <a:r>
              <a:rPr lang="en-US" dirty="0" err="1">
                <a:latin typeface="Courier New" pitchFamily="49" charset="0"/>
                <a:cs typeface="Courier New" pitchFamily="49" charset="0"/>
              </a:rPr>
              <a:t>MaxAge</a:t>
            </a:r>
            <a:r>
              <a:rPr lang="en-US" dirty="0"/>
              <a:t> of </a:t>
            </a:r>
            <a:r>
              <a:rPr lang="en-US" dirty="0">
                <a:latin typeface="Courier New" pitchFamily="49" charset="0"/>
                <a:cs typeface="Courier New" pitchFamily="49" charset="0"/>
              </a:rPr>
              <a:t>0</a:t>
            </a:r>
            <a:r>
              <a:rPr lang="en-US" dirty="0"/>
              <a:t> is a request for the browser to delete the cookie.</a:t>
            </a:r>
          </a:p>
          <a:p>
            <a:r>
              <a:rPr lang="en-US" dirty="0"/>
              <a:t>Two other properties control which URLs a cookie is to be delivered to. Domain specifies which hosts the cookie can be delivered to (the default is the host name of the server that created the cookie). If there is a </a:t>
            </a:r>
            <a:r>
              <a:rPr lang="en-US"/>
              <a:t>tail match, </a:t>
            </a:r>
            <a:r>
              <a:rPr lang="en-US" dirty="0"/>
              <a:t>the cookie will go through path matching to see if the cookie should be sent to the Web server. </a:t>
            </a:r>
          </a:p>
          <a:p>
            <a:r>
              <a:rPr lang="en-US" dirty="0"/>
              <a:t>For example: A domain attribute of .ibm.com will match host names www.ibm</a:t>
            </a:r>
            <a:r>
              <a:rPr lang="en-US"/>
              <a:t>.com, </a:t>
            </a:r>
            <a:r>
              <a:rPr lang="en-US" dirty="0"/>
              <a:t>www.ilscs01.ibm</a:t>
            </a:r>
            <a:r>
              <a:rPr lang="en-US"/>
              <a:t>.com, </a:t>
            </a:r>
            <a:r>
              <a:rPr lang="en-US" dirty="0"/>
              <a:t>and so on. Only hosts within the specified domain are allowed to set a cookie for that domain. The domain name must have two or three periods to prevent domain names of the form .com or .org. Domain names that don’t fall within the special top-level domains </a:t>
            </a:r>
            <a:r>
              <a:rPr lang="en-US"/>
              <a:t>(COM, EDU, NET, ORG, GOV, MIL, </a:t>
            </a:r>
            <a:r>
              <a:rPr lang="en-US" dirty="0"/>
              <a:t>and INT) must have three periods.</a:t>
            </a:r>
          </a:p>
          <a:p>
            <a:r>
              <a:rPr lang="en-US" dirty="0"/>
              <a:t>Path specifies which subset of URLs in a domain are valid for a cookie. Once the cookie has passed </a:t>
            </a:r>
            <a:r>
              <a:rPr lang="en-US"/>
              <a:t>domain matching, </a:t>
            </a:r>
            <a:r>
              <a:rPr lang="en-US" dirty="0"/>
              <a:t>the path name of the URL is compared with the path value specified in the cookie. If there is </a:t>
            </a:r>
            <a:r>
              <a:rPr lang="en-US"/>
              <a:t>a match, </a:t>
            </a:r>
            <a:r>
              <a:rPr lang="en-US" dirty="0"/>
              <a:t>the cookie is valid and is sent to the Web server for that request. The path </a:t>
            </a:r>
            <a:r>
              <a:rPr lang="en-US" dirty="0">
                <a:latin typeface="Courier New" pitchFamily="49" charset="0"/>
                <a:cs typeface="Courier New" pitchFamily="49" charset="0"/>
              </a:rPr>
              <a:t>/acc</a:t>
            </a:r>
            <a:r>
              <a:rPr lang="en-US" dirty="0"/>
              <a:t> would match </a:t>
            </a:r>
            <a:r>
              <a:rPr lang="en-US">
                <a:latin typeface="Courier New" pitchFamily="49" charset="0"/>
                <a:cs typeface="Courier New" pitchFamily="49" charset="0"/>
              </a:rPr>
              <a:t>/accounting</a:t>
            </a:r>
            <a:r>
              <a:rPr lang="en-US"/>
              <a:t>, </a:t>
            </a:r>
            <a:r>
              <a:rPr lang="en-US" dirty="0">
                <a:latin typeface="Courier New" pitchFamily="49" charset="0"/>
                <a:cs typeface="Courier New" pitchFamily="49" charset="0"/>
              </a:rPr>
              <a:t>/acc/index</a:t>
            </a:r>
            <a:r>
              <a:rPr lang="en-US">
                <a:latin typeface="Courier New" pitchFamily="49" charset="0"/>
                <a:cs typeface="Courier New" pitchFamily="49" charset="0"/>
              </a:rPr>
              <a:t>.html</a:t>
            </a:r>
            <a:r>
              <a:rPr lang="en-US"/>
              <a:t>, </a:t>
            </a:r>
            <a:r>
              <a:rPr lang="en-US" dirty="0"/>
              <a:t>and so on. If the path is </a:t>
            </a:r>
            <a:r>
              <a:rPr lang="en-US"/>
              <a:t>not specified, </a:t>
            </a:r>
            <a:r>
              <a:rPr lang="en-US" dirty="0"/>
              <a:t>it is assumed to be the same path as the document that contains the cookie. </a:t>
            </a:r>
          </a:p>
          <a:p>
            <a:r>
              <a:rPr lang="en-US" dirty="0"/>
              <a:t>You cannot detect if the client’s browser is accepting cookies in one HTTP request. Your application has to set the cookie on one response and then try to read it back in another request. If the cookie is on the </a:t>
            </a:r>
            <a:r>
              <a:rPr lang="en-US"/>
              <a:t>second request, </a:t>
            </a:r>
            <a:r>
              <a:rPr lang="en-US" dirty="0"/>
              <a:t>you know that the browser accepted the cookie.</a:t>
            </a:r>
          </a:p>
          <a:p>
            <a:r>
              <a:rPr lang="en-US" b="1" i="1" dirty="0"/>
              <a:t>Instructor notes:</a:t>
            </a:r>
            <a:endParaRPr lang="en-US" dirty="0"/>
          </a:p>
          <a:p>
            <a:r>
              <a:rPr lang="en-US" dirty="0"/>
              <a:t>Purpose —  </a:t>
            </a:r>
          </a:p>
          <a:p>
            <a:r>
              <a:rPr lang="en-US" dirty="0"/>
              <a:t>Details —  Transient and expired cookies will be deleted by the browser according to its own approach. When a cookie </a:t>
            </a:r>
            <a:r>
              <a:rPr lang="en-US"/>
              <a:t>is returned, </a:t>
            </a:r>
            <a:r>
              <a:rPr lang="en-US" dirty="0"/>
              <a:t>only the key-value is retrieved; all other settings </a:t>
            </a:r>
            <a:r>
              <a:rPr lang="en-US"/>
              <a:t>(</a:t>
            </a:r>
            <a:r>
              <a:rPr lang="en-US">
                <a:latin typeface="Courier New" pitchFamily="49" charset="0"/>
                <a:cs typeface="Courier New" pitchFamily="49" charset="0"/>
              </a:rPr>
              <a:t>maxAge</a:t>
            </a:r>
            <a:r>
              <a:rPr lang="en-US"/>
              <a:t>, </a:t>
            </a:r>
            <a:r>
              <a:rPr lang="en-US">
                <a:latin typeface="Courier New" pitchFamily="49" charset="0"/>
                <a:cs typeface="Courier New" pitchFamily="49" charset="0"/>
              </a:rPr>
              <a:t>domain</a:t>
            </a:r>
            <a:r>
              <a:rPr lang="en-US"/>
              <a:t>, </a:t>
            </a:r>
            <a:r>
              <a:rPr lang="en-US" dirty="0"/>
              <a:t>and so on) are not available.</a:t>
            </a:r>
          </a:p>
          <a:p>
            <a:r>
              <a:rPr lang="en-US" dirty="0"/>
              <a:t>Additional information —  More information on testing browsers for cookies enablement is present in later slides in this unit.</a:t>
            </a:r>
          </a:p>
          <a:p>
            <a:r>
              <a:rPr lang="en-US" dirty="0"/>
              <a:t>Transition statement —  Next: Client Data and Session Management by Cookies</a:t>
            </a:r>
          </a:p>
        </p:txBody>
      </p:sp>
    </p:spTree>
    <p:extLst>
      <p:ext uri="{BB962C8B-B14F-4D97-AF65-F5344CB8AC3E}">
        <p14:creationId xmlns:p14="http://schemas.microsoft.com/office/powerpoint/2010/main" val="414010113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8978348B-1B45-4619-BCCE-8EF9263CB170}" type="slidenum">
              <a:rPr lang="en-US"/>
              <a:pPr/>
              <a:t>15</a:t>
            </a:fld>
            <a:endParaRPr lang="en-US"/>
          </a:p>
        </p:txBody>
      </p:sp>
      <p:sp>
        <p:nvSpPr>
          <p:cNvPr id="261122" name="Rectangle 2"/>
          <p:cNvSpPr>
            <a:spLocks noGrp="1" noRot="1" noChangeAspect="1" noChangeArrowheads="1" noTextEdit="1"/>
          </p:cNvSpPr>
          <p:nvPr>
            <p:ph type="sldImg"/>
          </p:nvPr>
        </p:nvSpPr>
        <p:spPr>
          <a:xfrm>
            <a:off x="246063" y="711200"/>
            <a:ext cx="6332537" cy="3562350"/>
          </a:xfrm>
          <a:ln/>
        </p:spPr>
      </p:sp>
      <p:sp>
        <p:nvSpPr>
          <p:cNvPr id="261123"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Cookies can be used to manage </a:t>
            </a:r>
            <a:r>
              <a:rPr lang="en-US"/>
              <a:t>client data, </a:t>
            </a:r>
            <a:r>
              <a:rPr lang="en-US" dirty="0"/>
              <a:t>such as maintaining client-side session state data. </a:t>
            </a:r>
            <a:endParaRPr lang="en-US" b="1" i="1" dirty="0"/>
          </a:p>
          <a:p>
            <a:r>
              <a:rPr lang="en-US" dirty="0"/>
              <a:t>When using the </a:t>
            </a:r>
            <a:r>
              <a:rPr lang="en-US" dirty="0" err="1">
                <a:latin typeface="Courier New" pitchFamily="49" charset="0"/>
                <a:cs typeface="Courier New" pitchFamily="49" charset="0"/>
              </a:rPr>
              <a:t>HttpSession</a:t>
            </a:r>
            <a:r>
              <a:rPr lang="en-US" dirty="0"/>
              <a:t> support in the </a:t>
            </a:r>
            <a:r>
              <a:rPr lang="en-US"/>
              <a:t>Servlet API, </a:t>
            </a:r>
            <a:r>
              <a:rPr lang="en-US" dirty="0"/>
              <a:t>the application server’s Session Manager can use cookies to store a session ID on the browser. This cookie is not stored persistently. On WebSphere </a:t>
            </a:r>
            <a:r>
              <a:rPr lang="en-US"/>
              <a:t>Application Server, </a:t>
            </a:r>
            <a:r>
              <a:rPr lang="en-US" dirty="0"/>
              <a:t>the default name of this cookie </a:t>
            </a:r>
            <a:r>
              <a:rPr lang="en-US"/>
              <a:t>is </a:t>
            </a:r>
            <a:r>
              <a:rPr lang="en-US">
                <a:latin typeface="Courier New" pitchFamily="49" charset="0"/>
                <a:cs typeface="Courier New" pitchFamily="49" charset="0"/>
              </a:rPr>
              <a:t>JSESSIONID</a:t>
            </a:r>
            <a:r>
              <a:rPr lang="en-US"/>
              <a:t>, </a:t>
            </a:r>
            <a:r>
              <a:rPr lang="en-US" dirty="0"/>
              <a:t>as mandated by the Servlet specification.</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Checking If Cookies Are Accepted on Browser</a:t>
            </a:r>
          </a:p>
          <a:p>
            <a:endParaRPr lang="en-US" dirty="0"/>
          </a:p>
        </p:txBody>
      </p:sp>
    </p:spTree>
    <p:extLst>
      <p:ext uri="{BB962C8B-B14F-4D97-AF65-F5344CB8AC3E}">
        <p14:creationId xmlns:p14="http://schemas.microsoft.com/office/powerpoint/2010/main" val="174399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249238" y="711200"/>
            <a:ext cx="6326187" cy="3559175"/>
          </a:xfrm>
          <a:ln/>
        </p:spPr>
      </p:sp>
      <p:sp>
        <p:nvSpPr>
          <p:cNvPr id="254979"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Access to the session object is via the </a:t>
            </a:r>
            <a:r>
              <a:rPr lang="en-US" dirty="0" err="1">
                <a:latin typeface="Courier New" pitchFamily="49" charset="0"/>
                <a:cs typeface="Courier New" pitchFamily="49" charset="0"/>
              </a:rPr>
              <a:t>HttpServletRequest</a:t>
            </a:r>
            <a:r>
              <a:rPr lang="en-US" dirty="0"/>
              <a:t> object. A request is on behalf of a specific client. Code can ask the </a:t>
            </a:r>
            <a:r>
              <a:rPr lang="en-US" dirty="0">
                <a:latin typeface="Courier New" pitchFamily="49" charset="0"/>
                <a:cs typeface="Courier New" pitchFamily="49" charset="0"/>
              </a:rPr>
              <a:t>request</a:t>
            </a:r>
            <a:r>
              <a:rPr lang="en-US" dirty="0"/>
              <a:t> object for the </a:t>
            </a:r>
            <a:r>
              <a:rPr lang="en-US" dirty="0">
                <a:latin typeface="Courier New" pitchFamily="49" charset="0"/>
                <a:cs typeface="Courier New" pitchFamily="49" charset="0"/>
              </a:rPr>
              <a:t>session</a:t>
            </a:r>
            <a:r>
              <a:rPr lang="en-US" dirty="0"/>
              <a:t> object associated with the current client via the </a:t>
            </a:r>
            <a:r>
              <a:rPr lang="en-US" dirty="0" err="1">
                <a:latin typeface="Courier New" pitchFamily="49" charset="0"/>
                <a:cs typeface="Courier New" pitchFamily="49" charset="0"/>
              </a:rPr>
              <a:t>getSession</a:t>
            </a:r>
            <a:r>
              <a:rPr lang="en-US" dirty="0"/>
              <a:t> method. If a </a:t>
            </a:r>
            <a:r>
              <a:rPr lang="en-US" dirty="0">
                <a:latin typeface="Courier New" pitchFamily="49" charset="0"/>
                <a:cs typeface="Courier New" pitchFamily="49" charset="0"/>
              </a:rPr>
              <a:t>session</a:t>
            </a:r>
            <a:r>
              <a:rPr lang="en-US" dirty="0"/>
              <a:t> object exists for the </a:t>
            </a:r>
            <a:r>
              <a:rPr lang="en-US"/>
              <a:t>current client, </a:t>
            </a:r>
            <a:r>
              <a:rPr lang="en-US" dirty="0"/>
              <a:t>it is returned by this method. </a:t>
            </a:r>
          </a:p>
          <a:p>
            <a:r>
              <a:rPr lang="en-US" dirty="0"/>
              <a:t>The parameter (if specified) determines the behavior of </a:t>
            </a:r>
            <a:r>
              <a:rPr lang="en-US"/>
              <a:t>the method, </a:t>
            </a:r>
            <a:r>
              <a:rPr lang="en-US" dirty="0"/>
              <a:t>if no current session exists for the client. If the parameter </a:t>
            </a:r>
            <a:r>
              <a:rPr lang="en-US"/>
              <a:t>is </a:t>
            </a:r>
            <a:r>
              <a:rPr lang="en-US">
                <a:latin typeface="Courier New" pitchFamily="49" charset="0"/>
                <a:cs typeface="Courier New" pitchFamily="49" charset="0"/>
              </a:rPr>
              <a:t>true</a:t>
            </a:r>
            <a:r>
              <a:rPr lang="en-US"/>
              <a:t>, </a:t>
            </a:r>
            <a:r>
              <a:rPr lang="en-US" dirty="0"/>
              <a:t>a new session object is created on behalf of the client. </a:t>
            </a:r>
            <a:r>
              <a:rPr lang="en-US"/>
              <a:t>If </a:t>
            </a:r>
            <a:r>
              <a:rPr lang="en-US">
                <a:latin typeface="Courier New" pitchFamily="49" charset="0"/>
                <a:cs typeface="Courier New" pitchFamily="49" charset="0"/>
              </a:rPr>
              <a:t>false</a:t>
            </a:r>
            <a:r>
              <a:rPr lang="en-US"/>
              <a:t>, </a:t>
            </a:r>
            <a:r>
              <a:rPr lang="en-US" dirty="0"/>
              <a:t>a null object is returned. There is a no-parameter version of </a:t>
            </a:r>
            <a:r>
              <a:rPr lang="en-US"/>
              <a:t>this method, </a:t>
            </a:r>
            <a:r>
              <a:rPr lang="en-US" dirty="0"/>
              <a:t>which is equivalent to </a:t>
            </a:r>
            <a:r>
              <a:rPr lang="en-US" dirty="0" err="1">
                <a:latin typeface="Courier New" pitchFamily="49" charset="0"/>
                <a:cs typeface="Courier New" pitchFamily="49" charset="0"/>
              </a:rPr>
              <a:t>getSesstion</a:t>
            </a:r>
            <a:r>
              <a:rPr lang="en-US" dirty="0">
                <a:latin typeface="Courier New" pitchFamily="49" charset="0"/>
                <a:cs typeface="Courier New" pitchFamily="49" charset="0"/>
              </a:rPr>
              <a:t>(true)</a:t>
            </a:r>
            <a:r>
              <a:rPr lang="en-US" b="1" dirty="0"/>
              <a:t>.</a:t>
            </a:r>
            <a:endParaRPr lang="en-US" dirty="0"/>
          </a:p>
          <a:p>
            <a:r>
              <a:rPr lang="en-US" b="1"/>
              <a:t>By default, </a:t>
            </a:r>
            <a:r>
              <a:rPr lang="en-US" b="1" dirty="0"/>
              <a:t>IBM WebSphere Application Server uses a cookie as the mechanism to track the session id. A servlet should be able to handle cases in which the client chooses not to join </a:t>
            </a:r>
            <a:r>
              <a:rPr lang="en-US" b="1"/>
              <a:t>a session, </a:t>
            </a:r>
            <a:r>
              <a:rPr lang="en-US" b="1" dirty="0"/>
              <a:t>such as when cookies are intentionally turned off. </a:t>
            </a:r>
          </a:p>
          <a:p>
            <a:r>
              <a:rPr lang="en-US" dirty="0"/>
              <a:t>Until the client joins </a:t>
            </a:r>
            <a:r>
              <a:rPr lang="en-US"/>
              <a:t>the session,</a:t>
            </a:r>
            <a:r>
              <a:rPr lang="en-US" b="1"/>
              <a:t> </a:t>
            </a:r>
            <a:r>
              <a:rPr lang="en-US" dirty="0" err="1">
                <a:latin typeface="Courier New" pitchFamily="49" charset="0"/>
                <a:cs typeface="Courier New" pitchFamily="49" charset="0"/>
              </a:rPr>
              <a:t>isNew</a:t>
            </a:r>
            <a:r>
              <a:rPr lang="en-US" dirty="0"/>
              <a:t> returns </a:t>
            </a:r>
            <a:r>
              <a:rPr lang="en-US" dirty="0">
                <a:latin typeface="Courier New" pitchFamily="49" charset="0"/>
                <a:cs typeface="Courier New" pitchFamily="49" charset="0"/>
              </a:rPr>
              <a:t>true</a:t>
            </a:r>
            <a:r>
              <a:rPr lang="en-US" dirty="0"/>
              <a:t>. If the client chooses not to join </a:t>
            </a:r>
            <a:r>
              <a:rPr lang="en-US"/>
              <a:t>the session, </a:t>
            </a:r>
            <a:r>
              <a:rPr lang="en-US" dirty="0" err="1">
                <a:latin typeface="Courier New" pitchFamily="49" charset="0"/>
                <a:cs typeface="Courier New" pitchFamily="49" charset="0"/>
              </a:rPr>
              <a:t>getSession</a:t>
            </a:r>
            <a:r>
              <a:rPr lang="en-US" dirty="0"/>
              <a:t> will return a different session on </a:t>
            </a:r>
            <a:r>
              <a:rPr lang="en-US"/>
              <a:t>each request, </a:t>
            </a:r>
            <a:r>
              <a:rPr lang="en-US" dirty="0"/>
              <a:t>and </a:t>
            </a:r>
            <a:r>
              <a:rPr lang="en-US" dirty="0" err="1">
                <a:latin typeface="Courier New" pitchFamily="49" charset="0"/>
                <a:cs typeface="Courier New" pitchFamily="49" charset="0"/>
              </a:rPr>
              <a:t>isNew</a:t>
            </a:r>
            <a:r>
              <a:rPr lang="en-US" dirty="0"/>
              <a:t> always returns </a:t>
            </a:r>
            <a:r>
              <a:rPr lang="en-US" dirty="0">
                <a:latin typeface="Courier New" pitchFamily="49" charset="0"/>
                <a:cs typeface="Courier New" pitchFamily="49" charset="0"/>
              </a:rPr>
              <a:t>true</a:t>
            </a:r>
            <a:r>
              <a:rPr lang="en-US" dirty="0"/>
              <a:t>. </a:t>
            </a:r>
          </a:p>
          <a:p>
            <a:r>
              <a:rPr lang="en-US" dirty="0"/>
              <a:t>Sessions can also be managed by using </a:t>
            </a:r>
            <a:r>
              <a:rPr lang="en-US"/>
              <a:t>URL rewriting, </a:t>
            </a:r>
            <a:r>
              <a:rPr lang="en-US" dirty="0"/>
              <a:t>but additional programming is needed by the servlets to ensure that all of the links are properly encoded to support the URL rewriting.</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a:t>
            </a:r>
            <a:r>
              <a:rPr lang="en-US" dirty="0" err="1"/>
              <a:t>HttpSession</a:t>
            </a:r>
            <a:r>
              <a:rPr lang="en-US" dirty="0"/>
              <a:t> Data Store</a:t>
            </a:r>
          </a:p>
        </p:txBody>
      </p:sp>
    </p:spTree>
    <p:extLst>
      <p:ext uri="{BB962C8B-B14F-4D97-AF65-F5344CB8AC3E}">
        <p14:creationId xmlns:p14="http://schemas.microsoft.com/office/powerpoint/2010/main" val="3855721138"/>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249238" y="711200"/>
            <a:ext cx="6326187" cy="3559175"/>
          </a:xfrm>
          <a:ln/>
        </p:spPr>
      </p:sp>
      <p:sp>
        <p:nvSpPr>
          <p:cNvPr id="25702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The purpose of the </a:t>
            </a:r>
            <a:r>
              <a:rPr lang="en-US" dirty="0" err="1">
                <a:latin typeface="Courier New" pitchFamily="49" charset="0"/>
                <a:cs typeface="Courier New" pitchFamily="49" charset="0"/>
              </a:rPr>
              <a:t>HttpSession</a:t>
            </a:r>
            <a:r>
              <a:rPr lang="en-US" dirty="0"/>
              <a:t> object is to act as a place to store arbitrary application data. This data is stored as </a:t>
            </a:r>
            <a:r>
              <a:rPr lang="en-US">
                <a:latin typeface="Courier New" pitchFamily="49" charset="0"/>
                <a:cs typeface="Courier New" pitchFamily="49" charset="0"/>
              </a:rPr>
              <a:t>&lt;name, </a:t>
            </a:r>
            <a:r>
              <a:rPr lang="en-US" dirty="0">
                <a:latin typeface="Courier New" pitchFamily="49" charset="0"/>
                <a:cs typeface="Courier New" pitchFamily="49" charset="0"/>
              </a:rPr>
              <a:t>value&gt;</a:t>
            </a:r>
            <a:r>
              <a:rPr lang="en-US" dirty="0"/>
              <a:t> pairs. The methods to access the data are </a:t>
            </a:r>
            <a:r>
              <a:rPr lang="en-US" dirty="0" err="1">
                <a:latin typeface="Courier New" pitchFamily="49" charset="0"/>
                <a:cs typeface="Courier New" pitchFamily="49" charset="0"/>
              </a:rPr>
              <a:t>getAttribute</a:t>
            </a:r>
            <a:r>
              <a:rPr lang="en-US" dirty="0"/>
              <a:t>()</a:t>
            </a:r>
            <a:r>
              <a:rPr lang="en-US" b="1" dirty="0"/>
              <a:t> </a:t>
            </a:r>
            <a:r>
              <a:rPr lang="en-US" dirty="0"/>
              <a:t>and</a:t>
            </a:r>
            <a:r>
              <a:rPr lang="en-US" b="1" dirty="0"/>
              <a:t> </a:t>
            </a:r>
            <a:r>
              <a:rPr lang="en-US" dirty="0" err="1">
                <a:latin typeface="Courier New" pitchFamily="49" charset="0"/>
                <a:cs typeface="Courier New" pitchFamily="49" charset="0"/>
              </a:rPr>
              <a:t>setAttribute</a:t>
            </a:r>
            <a:r>
              <a:rPr lang="en-US" dirty="0"/>
              <a:t>().</a:t>
            </a:r>
          </a:p>
          <a:p>
            <a:r>
              <a:rPr lang="en-US" dirty="0"/>
              <a:t>Standard session properties include information about </a:t>
            </a:r>
            <a:r>
              <a:rPr lang="en-US"/>
              <a:t>the session, </a:t>
            </a:r>
            <a:r>
              <a:rPr lang="en-US" dirty="0"/>
              <a:t>such as the </a:t>
            </a:r>
            <a:r>
              <a:rPr lang="en-US"/>
              <a:t>session ID, creation time, </a:t>
            </a:r>
            <a:r>
              <a:rPr lang="en-US" dirty="0"/>
              <a:t>and last date accessed.</a:t>
            </a:r>
          </a:p>
          <a:p>
            <a:r>
              <a:rPr lang="en-US" dirty="0"/>
              <a:t>The Application layer data can make the session object large. Be careful not to store </a:t>
            </a:r>
            <a:r>
              <a:rPr lang="en-US"/>
              <a:t>large objects, </a:t>
            </a:r>
            <a:r>
              <a:rPr lang="en-US" dirty="0"/>
              <a:t>such </a:t>
            </a:r>
            <a:r>
              <a:rPr lang="en-US"/>
              <a:t>as graphs, </a:t>
            </a:r>
            <a:r>
              <a:rPr lang="en-US" dirty="0"/>
              <a:t>because this can degrade performance</a:t>
            </a:r>
            <a:r>
              <a:rPr lang="en-US"/>
              <a:t>. Instead, </a:t>
            </a:r>
            <a:r>
              <a:rPr lang="en-US" dirty="0"/>
              <a:t>minimize the size by storing keys to data stored in other sources.</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Sessions at Run Time - Server</a:t>
            </a:r>
          </a:p>
        </p:txBody>
      </p:sp>
    </p:spTree>
    <p:extLst>
      <p:ext uri="{BB962C8B-B14F-4D97-AF65-F5344CB8AC3E}">
        <p14:creationId xmlns:p14="http://schemas.microsoft.com/office/powerpoint/2010/main" val="1094726255"/>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249238" y="711200"/>
            <a:ext cx="6326187" cy="3559175"/>
          </a:xfrm>
          <a:ln/>
        </p:spPr>
      </p:sp>
      <p:sp>
        <p:nvSpPr>
          <p:cNvPr id="263171"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The end-to-end picture has a session ID stored in a Cookie on the browser. </a:t>
            </a:r>
            <a:r>
              <a:rPr lang="en-US"/>
              <a:t>In addition, </a:t>
            </a:r>
            <a:r>
              <a:rPr lang="en-US" dirty="0"/>
              <a:t>the session object is stored on </a:t>
            </a:r>
            <a:r>
              <a:rPr lang="en-US"/>
              <a:t>the server, </a:t>
            </a:r>
            <a:r>
              <a:rPr lang="en-US" dirty="0"/>
              <a:t>managed by the </a:t>
            </a:r>
            <a:r>
              <a:rPr lang="en-US"/>
              <a:t>Session Manager, </a:t>
            </a:r>
            <a:r>
              <a:rPr lang="en-US" dirty="0"/>
              <a:t>and associated with the session ID.</a:t>
            </a:r>
            <a:endParaRPr lang="en-US" b="1" i="1" dirty="0"/>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 Invalidation</a:t>
            </a:r>
          </a:p>
        </p:txBody>
      </p:sp>
    </p:spTree>
    <p:extLst>
      <p:ext uri="{BB962C8B-B14F-4D97-AF65-F5344CB8AC3E}">
        <p14:creationId xmlns:p14="http://schemas.microsoft.com/office/powerpoint/2010/main" val="355496512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49238" y="711200"/>
            <a:ext cx="6326187" cy="3559175"/>
          </a:xfrm>
          <a:ln/>
        </p:spPr>
      </p:sp>
      <p:sp>
        <p:nvSpPr>
          <p:cNvPr id="265219"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One problem with session management is the conceivably large number of </a:t>
            </a:r>
            <a:r>
              <a:rPr lang="en-US"/>
              <a:t>sessions created, </a:t>
            </a:r>
            <a:r>
              <a:rPr lang="en-US" dirty="0"/>
              <a:t>with little ownership for the responsibility of cleaning up abandoned sessions. A client can choose to go to another site or just close </a:t>
            </a:r>
            <a:r>
              <a:rPr lang="en-US"/>
              <a:t>its browser, </a:t>
            </a:r>
            <a:r>
              <a:rPr lang="en-US" dirty="0"/>
              <a:t>which orphans the corresponding session data.</a:t>
            </a:r>
            <a:endParaRPr lang="en-US" b="1" i="1" dirty="0"/>
          </a:p>
          <a:p>
            <a:r>
              <a:rPr lang="en-US" dirty="0"/>
              <a:t>Sessions are also assigned a </a:t>
            </a:r>
            <a:r>
              <a:rPr lang="en-US" dirty="0" err="1">
                <a:latin typeface="Courier New" pitchFamily="49" charset="0"/>
                <a:cs typeface="Courier New" pitchFamily="49" charset="0"/>
              </a:rPr>
              <a:t>maxInactiveInterval</a:t>
            </a:r>
            <a:r>
              <a:rPr lang="en-US" dirty="0"/>
              <a:t> (or time to persist). The Session Manager keeps track of inactivity on sessions. When a session has been inactive for longer than </a:t>
            </a:r>
            <a:r>
              <a:rPr lang="en-US"/>
              <a:t>its </a:t>
            </a:r>
            <a:r>
              <a:rPr lang="en-US">
                <a:latin typeface="Courier New" pitchFamily="49" charset="0"/>
                <a:cs typeface="Courier New" pitchFamily="49" charset="0"/>
              </a:rPr>
              <a:t>maxInactiveInterval</a:t>
            </a:r>
            <a:r>
              <a:rPr lang="en-US"/>
              <a:t>, </a:t>
            </a:r>
            <a:r>
              <a:rPr lang="en-US" dirty="0"/>
              <a:t>the Session Manager will invalidate the corresponding session.</a:t>
            </a:r>
          </a:p>
          <a:p>
            <a:r>
              <a:rPr lang="en-US" dirty="0"/>
              <a:t>Within WebSphere </a:t>
            </a:r>
            <a:r>
              <a:rPr lang="en-US"/>
              <a:t>Application Server, </a:t>
            </a:r>
            <a:r>
              <a:rPr lang="en-US" dirty="0"/>
              <a:t>you can set a maximum number of sessions. The base in-memory session pool size number has </a:t>
            </a:r>
            <a:r>
              <a:rPr lang="en-US"/>
              <a:t>different meanings, </a:t>
            </a:r>
            <a:r>
              <a:rPr lang="en-US" dirty="0"/>
              <a:t>depending on the session support configuration: </a:t>
            </a:r>
          </a:p>
          <a:p>
            <a:pPr lvl="1">
              <a:buFontTx/>
              <a:buChar char="•"/>
            </a:pPr>
            <a:r>
              <a:rPr lang="en-US" dirty="0"/>
              <a:t>When sessions are being stored </a:t>
            </a:r>
            <a:r>
              <a:rPr lang="en-US"/>
              <a:t>in memory, </a:t>
            </a:r>
            <a:r>
              <a:rPr lang="en-US" dirty="0"/>
              <a:t>session access is optimized for up to this number of sessions. </a:t>
            </a:r>
          </a:p>
          <a:p>
            <a:pPr lvl="1">
              <a:buFontTx/>
              <a:buChar char="•"/>
            </a:pPr>
            <a:r>
              <a:rPr lang="en-US" dirty="0"/>
              <a:t>When sessions are being stored in </a:t>
            </a:r>
            <a:r>
              <a:rPr lang="en-US"/>
              <a:t>a database, </a:t>
            </a:r>
            <a:r>
              <a:rPr lang="en-US" dirty="0"/>
              <a:t>it also specifies the cache size and the number of last access time updates that are saved in manual update mode. </a:t>
            </a:r>
          </a:p>
          <a:p>
            <a:r>
              <a:rPr lang="en-US" dirty="0"/>
              <a:t>After the base in-memory session pool size </a:t>
            </a:r>
            <a:r>
              <a:rPr lang="en-US"/>
              <a:t>is surpassed, </a:t>
            </a:r>
            <a:r>
              <a:rPr lang="en-US" dirty="0"/>
              <a:t>sessions are simply </a:t>
            </a:r>
            <a:r>
              <a:rPr lang="en-US"/>
              <a:t>not cached, </a:t>
            </a:r>
            <a:r>
              <a:rPr lang="en-US" dirty="0"/>
              <a:t>and session updates are automatically sent back to </a:t>
            </a:r>
            <a:r>
              <a:rPr lang="en-US"/>
              <a:t>the database, </a:t>
            </a:r>
            <a:r>
              <a:rPr lang="en-US" dirty="0"/>
              <a:t>without checking for their presence in the cache.</a:t>
            </a:r>
          </a:p>
          <a:p>
            <a:r>
              <a:rPr lang="en-US" dirty="0"/>
              <a:t>Note that increasing the base in-memory session pool size can necessitate increasing the stack sizes of the Java processes for the corresponding WebSphere application servers. </a:t>
            </a:r>
            <a:r>
              <a:rPr lang="en-US"/>
              <a:t>By default, </a:t>
            </a:r>
            <a:r>
              <a:rPr lang="en-US" dirty="0"/>
              <a:t>the number of sessions maintained in memory is specified by base in-memory session pool size. If you do not wish to place a limit on the number of sessions maintained in memory (and to allow </a:t>
            </a:r>
            <a:r>
              <a:rPr lang="en-US"/>
              <a:t>overflow), </a:t>
            </a:r>
            <a:r>
              <a:rPr lang="en-US" dirty="0"/>
              <a:t>set this value to </a:t>
            </a:r>
            <a:r>
              <a:rPr lang="en-US" dirty="0">
                <a:latin typeface="Courier New" pitchFamily="49" charset="0"/>
                <a:cs typeface="Courier New" pitchFamily="49" charset="0"/>
              </a:rPr>
              <a:t>true</a:t>
            </a:r>
            <a:r>
              <a:rPr lang="en-US" dirty="0"/>
              <a:t>.</a:t>
            </a:r>
          </a:p>
          <a:p>
            <a:r>
              <a:rPr lang="en-US" dirty="0"/>
              <a:t>Allowing an unlimited amount of sessions can potentially exhaust </a:t>
            </a:r>
            <a:r>
              <a:rPr lang="en-US"/>
              <a:t>system memory, </a:t>
            </a:r>
            <a:r>
              <a:rPr lang="en-US" dirty="0"/>
              <a:t>and even allow for system sabotage. Someone could write a malicious program that continually hits your site and </a:t>
            </a:r>
            <a:r>
              <a:rPr lang="en-US"/>
              <a:t>creates sessions, </a:t>
            </a:r>
            <a:r>
              <a:rPr lang="en-US" dirty="0"/>
              <a:t>but ignores any cookies or encoded URLs and never utilizes the same session from one HTTP request to the next.</a:t>
            </a:r>
          </a:p>
          <a:p>
            <a:r>
              <a:rPr lang="en-US" dirty="0"/>
              <a:t>When overflow </a:t>
            </a:r>
            <a:r>
              <a:rPr lang="en-US"/>
              <a:t>is disallowed, </a:t>
            </a:r>
            <a:r>
              <a:rPr lang="en-US" dirty="0"/>
              <a:t>the Session Manager still returns a session with the </a:t>
            </a:r>
            <a:r>
              <a:rPr lang="en-US" dirty="0" err="1">
                <a:latin typeface="Courier New" pitchFamily="49" charset="0"/>
                <a:cs typeface="Courier New" pitchFamily="49" charset="0"/>
              </a:rPr>
              <a:t>HttpServletRequest's</a:t>
            </a:r>
            <a:r>
              <a:rPr lang="en-US" dirty="0"/>
              <a:t> </a:t>
            </a:r>
            <a:r>
              <a:rPr lang="en-US" dirty="0" err="1">
                <a:latin typeface="Courier New" pitchFamily="49" charset="0"/>
                <a:cs typeface="Courier New" pitchFamily="49" charset="0"/>
              </a:rPr>
              <a:t>getSession</a:t>
            </a:r>
            <a:r>
              <a:rPr lang="en-US" dirty="0">
                <a:latin typeface="Courier New" pitchFamily="49" charset="0"/>
                <a:cs typeface="Courier New" pitchFamily="49" charset="0"/>
              </a:rPr>
              <a:t>(true)</a:t>
            </a:r>
            <a:r>
              <a:rPr lang="en-US" dirty="0"/>
              <a:t> method if the memory limit has currently </a:t>
            </a:r>
            <a:r>
              <a:rPr lang="en-US"/>
              <a:t>been reached, </a:t>
            </a:r>
            <a:r>
              <a:rPr lang="en-US" dirty="0"/>
              <a:t>but it will be an invalid session that is not saved in any fashion.</a:t>
            </a:r>
          </a:p>
          <a:p>
            <a:r>
              <a:rPr lang="en-US" dirty="0"/>
              <a:t>With the WebSphere Application Server extension </a:t>
            </a:r>
            <a:r>
              <a:rPr lang="en-US"/>
              <a:t>to </a:t>
            </a:r>
            <a:r>
              <a:rPr lang="en-US">
                <a:cs typeface="Arial" charset="0"/>
              </a:rPr>
              <a:t>HttpSession</a:t>
            </a:r>
            <a:r>
              <a:rPr lang="en-US"/>
              <a:t>, </a:t>
            </a:r>
            <a:r>
              <a:rPr lang="en-US" dirty="0" err="1">
                <a:latin typeface="Courier New" pitchFamily="49" charset="0"/>
                <a:cs typeface="Courier New" pitchFamily="49" charset="0"/>
              </a:rPr>
              <a:t>com.ibm.Websphere.servlet.session</a:t>
            </a:r>
            <a:r>
              <a:rPr lang="en-US" err="1">
                <a:latin typeface="Courier New" pitchFamily="49" charset="0"/>
                <a:cs typeface="Courier New" pitchFamily="49" charset="0"/>
              </a:rPr>
              <a:t>.</a:t>
            </a:r>
            <a:r>
              <a:rPr lang="en-US">
                <a:latin typeface="Courier New" pitchFamily="49" charset="0"/>
                <a:cs typeface="Courier New" pitchFamily="49" charset="0"/>
              </a:rPr>
              <a:t>IBMSession</a:t>
            </a:r>
            <a:r>
              <a:rPr lang="en-US"/>
              <a:t>, </a:t>
            </a:r>
            <a:r>
              <a:rPr lang="en-US" dirty="0"/>
              <a:t>there is an </a:t>
            </a:r>
            <a:r>
              <a:rPr lang="en-US" dirty="0" err="1">
                <a:latin typeface="Courier New" pitchFamily="49" charset="0"/>
                <a:cs typeface="Courier New" pitchFamily="49" charset="0"/>
              </a:rPr>
              <a:t>isOverflow</a:t>
            </a:r>
            <a:r>
              <a:rPr lang="en-US" dirty="0"/>
              <a:t> method that returns </a:t>
            </a:r>
            <a:r>
              <a:rPr lang="en-US" dirty="0">
                <a:latin typeface="Courier New" pitchFamily="49" charset="0"/>
                <a:cs typeface="Courier New" pitchFamily="49" charset="0"/>
              </a:rPr>
              <a:t>true</a:t>
            </a:r>
            <a:r>
              <a:rPr lang="en-US" dirty="0"/>
              <a:t> if the session is such an invalid session. An application could check this and react accordingly.</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 Invalidation Example</a:t>
            </a:r>
          </a:p>
        </p:txBody>
      </p:sp>
    </p:spTree>
    <p:extLst>
      <p:ext uri="{BB962C8B-B14F-4D97-AF65-F5344CB8AC3E}">
        <p14:creationId xmlns:p14="http://schemas.microsoft.com/office/powerpoint/2010/main" val="1189073975"/>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842B6192-78DC-4FBC-93BA-64758D8B7444}" type="slidenum">
              <a:rPr lang="en-US"/>
              <a:pPr/>
              <a:t>20</a:t>
            </a:fld>
            <a:endParaRPr lang="en-US"/>
          </a:p>
        </p:txBody>
      </p:sp>
      <p:sp>
        <p:nvSpPr>
          <p:cNvPr id="267266" name="Rectangle 2"/>
          <p:cNvSpPr>
            <a:spLocks noGrp="1" noRot="1" noChangeAspect="1" noChangeArrowheads="1" noTextEdit="1"/>
          </p:cNvSpPr>
          <p:nvPr>
            <p:ph type="sldImg"/>
          </p:nvPr>
        </p:nvSpPr>
        <p:spPr>
          <a:xfrm>
            <a:off x="249238" y="711200"/>
            <a:ext cx="6326187" cy="3559175"/>
          </a:xfrm>
          <a:ln/>
        </p:spPr>
      </p:sp>
      <p:sp>
        <p:nvSpPr>
          <p:cNvPr id="26726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When a session </a:t>
            </a:r>
            <a:r>
              <a:rPr lang="en-US"/>
              <a:t>is invalidated, </a:t>
            </a:r>
            <a:r>
              <a:rPr lang="en-US" dirty="0"/>
              <a:t>it causes all of the values to be removed.</a:t>
            </a:r>
            <a:endParaRPr lang="en-US" b="1" i="1" dirty="0"/>
          </a:p>
          <a:p>
            <a:r>
              <a:rPr lang="en-US" dirty="0"/>
              <a:t>When the limiting number of </a:t>
            </a:r>
            <a:r>
              <a:rPr lang="en-US" dirty="0" err="1"/>
              <a:t>HttpSessions</a:t>
            </a:r>
            <a:r>
              <a:rPr lang="en-US" dirty="0"/>
              <a:t> in memory </a:t>
            </a:r>
            <a:r>
              <a:rPr lang="en-US"/>
              <a:t>is reached, </a:t>
            </a:r>
            <a:r>
              <a:rPr lang="en-US" dirty="0"/>
              <a:t>they are serialized and swapped to disk. In a </a:t>
            </a:r>
            <a:r>
              <a:rPr lang="en-US"/>
              <a:t>high-volume system, </a:t>
            </a:r>
            <a:r>
              <a:rPr lang="en-US" dirty="0"/>
              <a:t>the cost of serializing many abandoned </a:t>
            </a:r>
            <a:r>
              <a:rPr lang="en-US" dirty="0" err="1">
                <a:latin typeface="Courier New" pitchFamily="49" charset="0"/>
                <a:cs typeface="Courier New" pitchFamily="49" charset="0"/>
              </a:rPr>
              <a:t>HttpSessions</a:t>
            </a:r>
            <a:r>
              <a:rPr lang="en-US" dirty="0"/>
              <a:t> can be quite high.</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Session Examples</a:t>
            </a:r>
          </a:p>
        </p:txBody>
      </p:sp>
    </p:spTree>
    <p:extLst>
      <p:ext uri="{BB962C8B-B14F-4D97-AF65-F5344CB8AC3E}">
        <p14:creationId xmlns:p14="http://schemas.microsoft.com/office/powerpoint/2010/main" val="3856040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249238" y="711200"/>
            <a:ext cx="6326187" cy="3559175"/>
          </a:xfrm>
          <a:ln/>
        </p:spPr>
      </p:sp>
      <p:sp>
        <p:nvSpPr>
          <p:cNvPr id="283651"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Many application servers need to be able to serialize session objects. This may be to persist them to a </a:t>
            </a:r>
            <a:r>
              <a:rPr lang="en-US"/>
              <a:t>data store, </a:t>
            </a:r>
            <a:r>
              <a:rPr lang="en-US" dirty="0"/>
              <a:t>or to pass them around between a cluster of servers. In </a:t>
            </a:r>
            <a:r>
              <a:rPr lang="en-US"/>
              <a:t>any case, </a:t>
            </a:r>
            <a:r>
              <a:rPr lang="en-US" dirty="0"/>
              <a:t>a general rule of thumb is to not store any object on the session object which is not serializable.</a:t>
            </a:r>
          </a:p>
          <a:p>
            <a:r>
              <a:rPr lang="en-US" dirty="0"/>
              <a:t>WebSphere Application Server supports </a:t>
            </a:r>
            <a:r>
              <a:rPr lang="en-US"/>
              <a:t>distributed sessions, </a:t>
            </a:r>
            <a:r>
              <a:rPr lang="en-US" dirty="0"/>
              <a:t>both by session database persistence and session sharing across cluster members via memory-to-memory replication. (A cluster is a set of </a:t>
            </a:r>
            <a:r>
              <a:rPr lang="en-US"/>
              <a:t>replicated servers, </a:t>
            </a:r>
            <a:r>
              <a:rPr lang="en-US" dirty="0"/>
              <a:t>while a cluster member is an instance of a replicated server.) </a:t>
            </a:r>
          </a:p>
          <a:p>
            <a:r>
              <a:rPr lang="en-US" dirty="0"/>
              <a:t>Within an application that is marked </a:t>
            </a:r>
            <a:r>
              <a:rPr lang="en-US"/>
              <a:t>as distributable, </a:t>
            </a:r>
            <a:r>
              <a:rPr lang="en-US" dirty="0"/>
              <a:t>all HTTP requests that are part of an </a:t>
            </a:r>
            <a:r>
              <a:rPr lang="en-US" dirty="0" err="1">
                <a:latin typeface="Courier New" pitchFamily="49" charset="0"/>
                <a:cs typeface="Courier New" pitchFamily="49" charset="0"/>
              </a:rPr>
              <a:t>HttpSession</a:t>
            </a:r>
            <a:r>
              <a:rPr lang="en-US" dirty="0"/>
              <a:t> can only be handled on a single VM at any one time. </a:t>
            </a:r>
            <a:r>
              <a:rPr lang="en-US"/>
              <a:t>In addition, </a:t>
            </a:r>
            <a:r>
              <a:rPr lang="en-US" dirty="0"/>
              <a:t>objects placed into </a:t>
            </a:r>
            <a:r>
              <a:rPr lang="en-US" dirty="0" err="1">
                <a:latin typeface="Courier New" pitchFamily="49" charset="0"/>
                <a:cs typeface="Courier New" pitchFamily="49" charset="0"/>
              </a:rPr>
              <a:t>HttpSession</a:t>
            </a:r>
            <a:r>
              <a:rPr lang="en-US" dirty="0"/>
              <a:t> objects via the </a:t>
            </a:r>
            <a:r>
              <a:rPr lang="en-US" dirty="0" err="1">
                <a:latin typeface="Courier New" pitchFamily="49" charset="0"/>
                <a:cs typeface="Courier New" pitchFamily="49" charset="0"/>
              </a:rPr>
              <a:t>setAttribute</a:t>
            </a:r>
            <a:r>
              <a:rPr lang="en-US" dirty="0"/>
              <a:t> method must implement the serializable interface. The Web container may throw an </a:t>
            </a:r>
            <a:r>
              <a:rPr lang="en-US" dirty="0" err="1">
                <a:latin typeface="Courier New" pitchFamily="49" charset="0"/>
                <a:cs typeface="Courier New" pitchFamily="49" charset="0"/>
              </a:rPr>
              <a:t>IllegalArgumentException</a:t>
            </a:r>
            <a:r>
              <a:rPr lang="en-US" dirty="0"/>
              <a:t> if a non-serializable object is placed into the session.</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Transition statement —  Next: Servlet Objects (1 of 4)</a:t>
            </a:r>
          </a:p>
        </p:txBody>
      </p:sp>
    </p:spTree>
    <p:extLst>
      <p:ext uri="{BB962C8B-B14F-4D97-AF65-F5344CB8AC3E}">
        <p14:creationId xmlns:p14="http://schemas.microsoft.com/office/powerpoint/2010/main" val="176949242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FDBB8C1D-85FE-4162-B926-C4560D299492}" type="slidenum">
              <a:rPr lang="en-US"/>
              <a:pPr/>
              <a:t>2</a:t>
            </a:fld>
            <a:endParaRPr lang="en-US"/>
          </a:p>
        </p:txBody>
      </p:sp>
      <p:sp>
        <p:nvSpPr>
          <p:cNvPr id="263170" name="Rectangle 2"/>
          <p:cNvSpPr>
            <a:spLocks noGrp="1" noRot="1" noChangeAspect="1" noChangeArrowheads="1" noTextEdit="1"/>
          </p:cNvSpPr>
          <p:nvPr>
            <p:ph type="sldImg"/>
          </p:nvPr>
        </p:nvSpPr>
        <p:spPr>
          <a:xfrm>
            <a:off x="1200150" y="693738"/>
            <a:ext cx="4618038" cy="3465512"/>
          </a:xfrm>
          <a:ln/>
        </p:spPr>
      </p:sp>
      <p:sp>
        <p:nvSpPr>
          <p:cNvPr id="263171" name="Rectangle 3"/>
          <p:cNvSpPr>
            <a:spLocks noGrp="1" noChangeArrowheads="1"/>
          </p:cNvSpPr>
          <p:nvPr>
            <p:ph type="body" idx="1"/>
          </p:nvPr>
        </p:nvSpPr>
        <p:spPr>
          <a:xfrm>
            <a:off x="701830" y="4388810"/>
            <a:ext cx="5606741" cy="4158507"/>
          </a:xfrm>
        </p:spPr>
        <p:txBody>
          <a:bodyPr/>
          <a:lstStyle/>
          <a:p>
            <a:r>
              <a:rPr lang="en-US" b="1" i="1" dirty="0"/>
              <a:t>Notes:</a:t>
            </a:r>
            <a:endParaRPr lang="en-US" dirty="0"/>
          </a:p>
          <a:p>
            <a:r>
              <a:rPr lang="en-US" dirty="0"/>
              <a:t>The JSTL is a collection of custom tag libraries that implement general-purpose functionality common to Web applications. This includes iteration and </a:t>
            </a:r>
            <a:r>
              <a:rPr lang="en-US"/>
              <a:t>conditional processing, </a:t>
            </a:r>
            <a:r>
              <a:rPr lang="en-US" dirty="0"/>
              <a:t>data </a:t>
            </a:r>
            <a:r>
              <a:rPr lang="en-US"/>
              <a:t>management formatting, </a:t>
            </a:r>
            <a:r>
              <a:rPr lang="en-US" dirty="0"/>
              <a:t>manipulation </a:t>
            </a:r>
            <a:r>
              <a:rPr lang="en-US"/>
              <a:t>of XML, </a:t>
            </a:r>
            <a:r>
              <a:rPr lang="en-US" dirty="0"/>
              <a:t>and database access. Although you learn later in this unit how to create your </a:t>
            </a:r>
            <a:r>
              <a:rPr lang="en-US"/>
              <a:t>own tags, </a:t>
            </a:r>
            <a:r>
              <a:rPr lang="en-US" dirty="0"/>
              <a:t>be sure to always consider existing tag libraries first. Especially consider </a:t>
            </a:r>
            <a:r>
              <a:rPr lang="en-US"/>
              <a:t>the JSTL, </a:t>
            </a:r>
            <a:r>
              <a:rPr lang="en-US" dirty="0"/>
              <a:t>which is included with Rational Application Developer as part of its support for JSP 2.0.</a:t>
            </a:r>
            <a:endParaRPr lang="en-US" b="1" i="1" dirty="0"/>
          </a:p>
          <a:p>
            <a:r>
              <a:rPr lang="en-US" dirty="0"/>
              <a:t>The Jakarta Project also makes available a wide selection of tag libraries. Some of these are also included in Rational </a:t>
            </a:r>
            <a:r>
              <a:rPr lang="en-US"/>
              <a:t>Application Developer, </a:t>
            </a:r>
            <a:r>
              <a:rPr lang="en-US" dirty="0"/>
              <a:t>but the entire set may be downloaded freely from http://jakarta.apache.org/taglibs/.</a:t>
            </a:r>
          </a:p>
          <a:p>
            <a:r>
              <a:rPr lang="en-US" b="1" i="1" dirty="0"/>
              <a:t>Instructor notes:</a:t>
            </a:r>
            <a:endParaRPr lang="en-US" dirty="0"/>
          </a:p>
          <a:p>
            <a:r>
              <a:rPr lang="en-US" dirty="0"/>
              <a:t>Purpose —  Explain and motivate use of JSTL.</a:t>
            </a:r>
          </a:p>
          <a:p>
            <a:r>
              <a:rPr lang="en-US" dirty="0"/>
              <a:t>Details —  </a:t>
            </a:r>
          </a:p>
          <a:p>
            <a:r>
              <a:rPr lang="en-US" dirty="0"/>
              <a:t>Additional information —  </a:t>
            </a:r>
          </a:p>
          <a:p>
            <a:r>
              <a:rPr lang="en-US" dirty="0"/>
              <a:t>Transition statement —  Next: Sample JSTL Tags</a:t>
            </a:r>
          </a:p>
        </p:txBody>
      </p:sp>
    </p:spTree>
    <p:extLst>
      <p:ext uri="{BB962C8B-B14F-4D97-AF65-F5344CB8AC3E}">
        <p14:creationId xmlns:p14="http://schemas.microsoft.com/office/powerpoint/2010/main" val="402562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B39FAF95-9BBC-48E9-8F14-79CF75861B8F}" type="slidenum">
              <a:rPr lang="en-US"/>
              <a:pPr/>
              <a:t>3</a:t>
            </a:fld>
            <a:endParaRPr lang="en-US"/>
          </a:p>
        </p:txBody>
      </p:sp>
      <p:sp>
        <p:nvSpPr>
          <p:cNvPr id="265218" name="Rectangle 2"/>
          <p:cNvSpPr>
            <a:spLocks noGrp="1" noRot="1" noChangeAspect="1" noChangeArrowheads="1" noTextEdit="1"/>
          </p:cNvSpPr>
          <p:nvPr>
            <p:ph type="sldImg"/>
          </p:nvPr>
        </p:nvSpPr>
        <p:spPr>
          <a:xfrm>
            <a:off x="430213" y="693738"/>
            <a:ext cx="6157912" cy="3465512"/>
          </a:xfrm>
          <a:ln/>
        </p:spPr>
      </p:sp>
      <p:sp>
        <p:nvSpPr>
          <p:cNvPr id="265219" name="Rectangle 3"/>
          <p:cNvSpPr>
            <a:spLocks noGrp="1" noChangeArrowheads="1"/>
          </p:cNvSpPr>
          <p:nvPr>
            <p:ph type="body" idx="1"/>
          </p:nvPr>
        </p:nvSpPr>
        <p:spPr>
          <a:xfrm>
            <a:off x="701830" y="4388810"/>
            <a:ext cx="5606741" cy="4158507"/>
          </a:xfrm>
        </p:spPr>
        <p:txBody>
          <a:bodyPr/>
          <a:lstStyle/>
          <a:p>
            <a:r>
              <a:rPr lang="en-US" b="1" i="1"/>
              <a:t>Notes:</a:t>
            </a:r>
            <a:endParaRPr lang="en-US"/>
          </a:p>
          <a:p>
            <a:endParaRPr lang="en-US" b="1" i="1"/>
          </a:p>
          <a:p>
            <a:r>
              <a:rPr lang="en-US" b="1" i="1"/>
              <a:t>Instructor notes:</a:t>
            </a:r>
            <a:endParaRPr lang="en-US"/>
          </a:p>
          <a:p>
            <a:r>
              <a:rPr lang="en-US"/>
              <a:t>Purpose —  Give examples of some useful but simple JSTL tags.</a:t>
            </a:r>
          </a:p>
          <a:p>
            <a:r>
              <a:rPr lang="en-US"/>
              <a:t>Details —  </a:t>
            </a:r>
          </a:p>
          <a:p>
            <a:r>
              <a:rPr lang="en-US"/>
              <a:t>Additional information —  </a:t>
            </a:r>
          </a:p>
          <a:p>
            <a:r>
              <a:rPr lang="en-US"/>
              <a:t>Transition statement —  Next: ForEach Tag</a:t>
            </a:r>
          </a:p>
          <a:p>
            <a:endParaRPr lang="en-US"/>
          </a:p>
        </p:txBody>
      </p:sp>
    </p:spTree>
    <p:extLst>
      <p:ext uri="{BB962C8B-B14F-4D97-AF65-F5344CB8AC3E}">
        <p14:creationId xmlns:p14="http://schemas.microsoft.com/office/powerpoint/2010/main" val="389443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C19AD4F1-7B53-4492-93DA-42D8C4D3A4C3}" type="slidenum">
              <a:rPr lang="en-US"/>
              <a:pPr/>
              <a:t>4</a:t>
            </a:fld>
            <a:endParaRPr lang="en-US"/>
          </a:p>
        </p:txBody>
      </p:sp>
      <p:sp>
        <p:nvSpPr>
          <p:cNvPr id="267266" name="Rectangle 2"/>
          <p:cNvSpPr>
            <a:spLocks noGrp="1" noRot="1" noChangeAspect="1" noChangeArrowheads="1" noTextEdit="1"/>
          </p:cNvSpPr>
          <p:nvPr>
            <p:ph type="sldImg"/>
          </p:nvPr>
        </p:nvSpPr>
        <p:spPr>
          <a:xfrm>
            <a:off x="430213" y="693738"/>
            <a:ext cx="6157912" cy="3465512"/>
          </a:xfrm>
          <a:ln/>
        </p:spPr>
      </p:sp>
      <p:sp>
        <p:nvSpPr>
          <p:cNvPr id="267267" name="Rectangle 3"/>
          <p:cNvSpPr>
            <a:spLocks noGrp="1" noChangeArrowheads="1"/>
          </p:cNvSpPr>
          <p:nvPr>
            <p:ph type="body" idx="1"/>
          </p:nvPr>
        </p:nvSpPr>
        <p:spPr>
          <a:xfrm>
            <a:off x="701830" y="4388810"/>
            <a:ext cx="5606741" cy="4158507"/>
          </a:xfrm>
        </p:spPr>
        <p:txBody>
          <a:bodyPr/>
          <a:lstStyle/>
          <a:p>
            <a:r>
              <a:rPr lang="en-US" b="1" i="1"/>
              <a:t>Notes:</a:t>
            </a:r>
            <a:endParaRPr lang="en-US"/>
          </a:p>
          <a:p>
            <a:endParaRPr lang="en-US" b="1" i="1"/>
          </a:p>
          <a:p>
            <a:r>
              <a:rPr lang="en-US" b="1" i="1"/>
              <a:t>Instructor notes:</a:t>
            </a:r>
            <a:endParaRPr lang="en-US"/>
          </a:p>
          <a:p>
            <a:r>
              <a:rPr lang="en-US"/>
              <a:t>Purpose —  Explore the </a:t>
            </a:r>
            <a:r>
              <a:rPr lang="en-US">
                <a:latin typeface="Courier New" pitchFamily="49" charset="0"/>
                <a:cs typeface="Courier New" pitchFamily="49" charset="0"/>
              </a:rPr>
              <a:t>forEach</a:t>
            </a:r>
            <a:r>
              <a:rPr lang="en-US"/>
              <a:t> tag.</a:t>
            </a:r>
          </a:p>
          <a:p>
            <a:r>
              <a:rPr lang="en-US"/>
              <a:t>Details —  </a:t>
            </a:r>
          </a:p>
          <a:p>
            <a:r>
              <a:rPr lang="en-US"/>
              <a:t>Additional information —  </a:t>
            </a:r>
          </a:p>
          <a:p>
            <a:r>
              <a:rPr lang="en-US"/>
              <a:t>Transition statement —  Next: Anatomy of a Tag</a:t>
            </a:r>
          </a:p>
          <a:p>
            <a:endParaRPr lang="en-US"/>
          </a:p>
        </p:txBody>
      </p:sp>
    </p:spTree>
    <p:extLst>
      <p:ext uri="{BB962C8B-B14F-4D97-AF65-F5344CB8AC3E}">
        <p14:creationId xmlns:p14="http://schemas.microsoft.com/office/powerpoint/2010/main" val="382194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246063" y="711200"/>
            <a:ext cx="6332537" cy="3562350"/>
          </a:xfrm>
          <a:ln/>
        </p:spPr>
      </p:sp>
      <p:sp>
        <p:nvSpPr>
          <p:cNvPr id="250883"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HTTP is a stateless protocol. It does not have the notion of a connection as other protocols (such as with TCP/</a:t>
            </a:r>
            <a:r>
              <a:rPr lang="en-US"/>
              <a:t>IP sockets, LU6.2, </a:t>
            </a:r>
            <a:r>
              <a:rPr lang="en-US" dirty="0"/>
              <a:t>and so forth) have. Each HTTP request-response pair is a unique entity </a:t>
            </a:r>
            <a:r>
              <a:rPr lang="en-US"/>
              <a:t>unto itself, </a:t>
            </a:r>
            <a:r>
              <a:rPr lang="en-US" dirty="0"/>
              <a:t>and does not have a relation (within the protocol) to other request-response pairs</a:t>
            </a:r>
            <a:r>
              <a:rPr lang="en-US"/>
              <a:t>. However, </a:t>
            </a:r>
            <a:r>
              <a:rPr lang="en-US" dirty="0"/>
              <a:t>a Web site needs to have certain client information shared among all of the servlets or CGI programs that provide its dynamic content. </a:t>
            </a:r>
          </a:p>
          <a:p>
            <a:r>
              <a:rPr lang="en-US"/>
              <a:t>For instance, </a:t>
            </a:r>
            <a:r>
              <a:rPr lang="en-US" dirty="0"/>
              <a:t>the servlet that displays the contents of a shopping cart must know what has been previously placed in the shopping cart. This transient shared information is often called </a:t>
            </a:r>
            <a:r>
              <a:rPr lang="en-US" i="1" dirty="0"/>
              <a:t>session data</a:t>
            </a:r>
            <a:r>
              <a:rPr lang="en-US" dirty="0"/>
              <a:t> because it represents the connection (a user session) between the various programs or servlets that a user will touch during a visit. This should not be confused with transaction data that is permanently stored (usually in a database).</a:t>
            </a:r>
            <a:endParaRPr lang="en-US" b="1" i="1" dirty="0"/>
          </a:p>
          <a:p>
            <a:r>
              <a:rPr lang="en-US" dirty="0"/>
              <a:t>Don’t think of this as just </a:t>
            </a:r>
            <a:r>
              <a:rPr lang="en-US" dirty="0" err="1">
                <a:latin typeface="Courier New" pitchFamily="49" charset="0"/>
                <a:cs typeface="Courier New" pitchFamily="49" charset="0"/>
              </a:rPr>
              <a:t>HttpSession</a:t>
            </a:r>
            <a:r>
              <a:rPr lang="en-US" dirty="0"/>
              <a:t> data; the use of the </a:t>
            </a:r>
            <a:r>
              <a:rPr lang="en-US" dirty="0" err="1">
                <a:latin typeface="Courier New" pitchFamily="49" charset="0"/>
                <a:cs typeface="Courier New" pitchFamily="49" charset="0"/>
              </a:rPr>
              <a:t>HttpSession</a:t>
            </a:r>
            <a:r>
              <a:rPr lang="en-US" dirty="0"/>
              <a:t> support is just one way of managing the session state and session data.</a:t>
            </a:r>
          </a:p>
          <a:p>
            <a:r>
              <a:rPr lang="en-US" b="1" i="1" dirty="0"/>
              <a:t>Instructor notes:</a:t>
            </a:r>
            <a:endParaRPr lang="en-US" dirty="0"/>
          </a:p>
          <a:p>
            <a:r>
              <a:rPr lang="en-US" dirty="0"/>
              <a:t>Purpose —  You cannot manage the client’s data from within the servlet and JSP page.</a:t>
            </a:r>
          </a:p>
          <a:p>
            <a:r>
              <a:rPr lang="en-US" dirty="0"/>
              <a:t>Details —  Because client data must be stored outside of the servlet or </a:t>
            </a:r>
            <a:r>
              <a:rPr lang="en-US"/>
              <a:t>JSP page, </a:t>
            </a:r>
            <a:r>
              <a:rPr lang="en-US" dirty="0"/>
              <a:t>you are forced to have the client involved in the saving of the client related data. There are several approaches to this:</a:t>
            </a:r>
          </a:p>
          <a:p>
            <a:pPr lvl="1">
              <a:buFontTx/>
              <a:buChar char="•"/>
            </a:pPr>
            <a:r>
              <a:rPr lang="en-US" dirty="0"/>
              <a:t>Hidden fields</a:t>
            </a:r>
          </a:p>
          <a:p>
            <a:pPr lvl="1">
              <a:buFontTx/>
              <a:buChar char="•"/>
            </a:pPr>
            <a:r>
              <a:rPr lang="en-US" dirty="0"/>
              <a:t>Cookies</a:t>
            </a:r>
          </a:p>
          <a:p>
            <a:pPr lvl="1">
              <a:buFontTx/>
              <a:buChar char="•"/>
            </a:pPr>
            <a:r>
              <a:rPr lang="en-US" dirty="0"/>
              <a:t>URL rewriting</a:t>
            </a:r>
          </a:p>
          <a:p>
            <a:r>
              <a:rPr lang="en-US" dirty="0"/>
              <a:t>Additional information —  </a:t>
            </a:r>
          </a:p>
          <a:p>
            <a:r>
              <a:rPr lang="en-US" dirty="0"/>
              <a:t>Transition statement —  To make your lives even </a:t>
            </a:r>
            <a:r>
              <a:rPr lang="en-US"/>
              <a:t>more interesting, </a:t>
            </a:r>
            <a:r>
              <a:rPr lang="en-US" dirty="0"/>
              <a:t>you have to worry about how your Web-based application scales to large traffic volumes. This could entail multiple systems processing servlets. Another twist to the session sharing problem is how to share data when different parts of the Web application may run on different systems during its life.</a:t>
            </a:r>
          </a:p>
        </p:txBody>
      </p:sp>
    </p:spTree>
    <p:extLst>
      <p:ext uri="{BB962C8B-B14F-4D97-AF65-F5344CB8AC3E}">
        <p14:creationId xmlns:p14="http://schemas.microsoft.com/office/powerpoint/2010/main" val="420263664"/>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246063" y="711200"/>
            <a:ext cx="6332537" cy="3562350"/>
          </a:xfrm>
          <a:ln/>
        </p:spPr>
      </p:sp>
      <p:sp>
        <p:nvSpPr>
          <p:cNvPr id="257027"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You continue looking at these strategies after you have covered the topics </a:t>
            </a:r>
            <a:r>
              <a:rPr lang="en-US"/>
              <a:t>of Cookies, URL Rewriting, </a:t>
            </a:r>
            <a:r>
              <a:rPr lang="en-US" dirty="0"/>
              <a:t>and </a:t>
            </a:r>
            <a:r>
              <a:rPr lang="en-US" dirty="0" err="1">
                <a:latin typeface="Courier New" pitchFamily="49" charset="0"/>
                <a:cs typeface="Courier New" pitchFamily="49" charset="0"/>
              </a:rPr>
              <a:t>HttpSession</a:t>
            </a:r>
            <a:r>
              <a:rPr lang="en-US" dirty="0"/>
              <a:t> in more detail.</a:t>
            </a:r>
          </a:p>
          <a:p>
            <a:r>
              <a:rPr lang="en-US" b="1" i="1" dirty="0"/>
              <a:t>Instructor notes:</a:t>
            </a:r>
            <a:endParaRPr lang="en-US" dirty="0"/>
          </a:p>
          <a:p>
            <a:r>
              <a:rPr lang="en-US" dirty="0"/>
              <a:t>Purpose —  Bridge between the overview and the detailed discussion.</a:t>
            </a:r>
          </a:p>
          <a:p>
            <a:r>
              <a:rPr lang="en-US" dirty="0"/>
              <a:t>Details —  We’ve talked about storing session data in the client and saving it in the server. The next few units cover these approaches </a:t>
            </a:r>
            <a:r>
              <a:rPr lang="en-US"/>
              <a:t>in detail, </a:t>
            </a:r>
            <a:r>
              <a:rPr lang="en-US" dirty="0"/>
              <a:t>and summarize the pros and cons of each approach after the detail units.</a:t>
            </a:r>
          </a:p>
          <a:p>
            <a:r>
              <a:rPr lang="en-US" dirty="0"/>
              <a:t>Additional information —  </a:t>
            </a:r>
          </a:p>
          <a:p>
            <a:r>
              <a:rPr lang="en-US" dirty="0"/>
              <a:t>Transition statement —  The next units will look </a:t>
            </a:r>
            <a:r>
              <a:rPr lang="en-US"/>
              <a:t>at Cookies, HTTP Sessions, </a:t>
            </a:r>
            <a:r>
              <a:rPr lang="en-US" dirty="0"/>
              <a:t>and URL Rewriting. The unit following those summarizes the pros and cons of each approach.</a:t>
            </a:r>
          </a:p>
        </p:txBody>
      </p:sp>
    </p:spTree>
    <p:extLst>
      <p:ext uri="{BB962C8B-B14F-4D97-AF65-F5344CB8AC3E}">
        <p14:creationId xmlns:p14="http://schemas.microsoft.com/office/powerpoint/2010/main" val="192890903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246063" y="711200"/>
            <a:ext cx="6332537" cy="3562350"/>
          </a:xfrm>
          <a:ln/>
        </p:spPr>
      </p:sp>
      <p:sp>
        <p:nvSpPr>
          <p:cNvPr id="250883"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A cookie is a piece of data passed between a Web server and a Web browser. The Web server sends a cookie that contains data that it requires the next time the browser accesses the server. The client returns the cookie on each subsequent request. This is one way to maintain the state between a browser and a server.</a:t>
            </a:r>
            <a:endParaRPr lang="en-US" b="1" i="1" dirty="0"/>
          </a:p>
          <a:p>
            <a:r>
              <a:rPr lang="en-US" dirty="0"/>
              <a:t>Cookies come in two flavors: </a:t>
            </a:r>
            <a:r>
              <a:rPr lang="en-US" i="1" dirty="0"/>
              <a:t>persistent</a:t>
            </a:r>
            <a:r>
              <a:rPr lang="en-US" dirty="0"/>
              <a:t> and </a:t>
            </a:r>
            <a:r>
              <a:rPr lang="en-US" i="1" dirty="0"/>
              <a:t>non-persistent</a:t>
            </a:r>
            <a:r>
              <a:rPr lang="en-US" dirty="0"/>
              <a:t>. They have a number </a:t>
            </a:r>
            <a:r>
              <a:rPr lang="en-US"/>
              <a:t>of properties, </a:t>
            </a:r>
            <a:r>
              <a:rPr lang="en-US" dirty="0"/>
              <a:t>including a name and a value. Cookies are frequently used to save user preferences and identification information.</a:t>
            </a:r>
            <a:endParaRPr lang="en-US" b="1" i="1" dirty="0"/>
          </a:p>
          <a:p>
            <a:r>
              <a:rPr lang="en-US" dirty="0"/>
              <a:t>Note that most browsers allow cookies to be disabled at the user’s option. Don’t write all of your application code with the assumption that they are available (more on how WebSphere handles that later).</a:t>
            </a:r>
            <a:endParaRPr lang="en-US" b="1" i="1" dirty="0"/>
          </a:p>
          <a:p>
            <a:r>
              <a:rPr lang="en-US" b="1" i="1" dirty="0"/>
              <a:t>Instructor notes:</a:t>
            </a:r>
            <a:endParaRPr lang="en-US" dirty="0"/>
          </a:p>
          <a:p>
            <a:r>
              <a:rPr lang="en-US" dirty="0"/>
              <a:t>Purpose —  </a:t>
            </a:r>
          </a:p>
          <a:p>
            <a:r>
              <a:rPr lang="en-US" dirty="0"/>
              <a:t>Details —  </a:t>
            </a:r>
          </a:p>
          <a:p>
            <a:r>
              <a:rPr lang="en-US" dirty="0"/>
              <a:t>Additional information —  Cookies are a way to deal with the stateless nature of the HTTP protocol. </a:t>
            </a:r>
          </a:p>
          <a:p>
            <a:r>
              <a:rPr lang="en-US" dirty="0"/>
              <a:t>Transition statement —  Next: Cookie API</a:t>
            </a:r>
          </a:p>
        </p:txBody>
      </p:sp>
    </p:spTree>
    <p:extLst>
      <p:ext uri="{BB962C8B-B14F-4D97-AF65-F5344CB8AC3E}">
        <p14:creationId xmlns:p14="http://schemas.microsoft.com/office/powerpoint/2010/main" val="1033072926"/>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246063" y="711200"/>
            <a:ext cx="6332537" cy="3562350"/>
          </a:xfrm>
          <a:ln/>
        </p:spPr>
      </p:sp>
      <p:sp>
        <p:nvSpPr>
          <p:cNvPr id="252931" name="Rectangle 3"/>
          <p:cNvSpPr>
            <a:spLocks noGrp="1" noChangeArrowheads="1"/>
          </p:cNvSpPr>
          <p:nvPr>
            <p:ph type="body" idx="1"/>
          </p:nvPr>
        </p:nvSpPr>
        <p:spPr>
          <a:xfrm>
            <a:off x="909486" y="4509195"/>
            <a:ext cx="5004799" cy="4273657"/>
          </a:xfrm>
        </p:spPr>
        <p:txBody>
          <a:bodyPr/>
          <a:lstStyle/>
          <a:p>
            <a:r>
              <a:rPr lang="en-US" b="1" i="1" dirty="0"/>
              <a:t>Notes:</a:t>
            </a:r>
            <a:endParaRPr lang="en-US" dirty="0"/>
          </a:p>
          <a:p>
            <a:r>
              <a:rPr lang="en-US" dirty="0"/>
              <a:t>You can create a Cookie through the two-argument constructor. </a:t>
            </a:r>
            <a:endParaRPr lang="en-US" b="1" i="1" dirty="0"/>
          </a:p>
          <a:p>
            <a:r>
              <a:rPr lang="en-US" dirty="0"/>
              <a:t>Cookies are returned to the browser by adding them to the HTTP response stream. This is done by the </a:t>
            </a:r>
            <a:r>
              <a:rPr lang="en-US" dirty="0" err="1">
                <a:latin typeface="Courier New" pitchFamily="49" charset="0"/>
                <a:cs typeface="Courier New" pitchFamily="49" charset="0"/>
              </a:rPr>
              <a:t>addCookie</a:t>
            </a:r>
            <a:r>
              <a:rPr lang="en-US" dirty="0"/>
              <a:t>() method on the </a:t>
            </a:r>
            <a:r>
              <a:rPr lang="en-US" dirty="0" err="1">
                <a:latin typeface="Courier New" pitchFamily="49" charset="0"/>
                <a:cs typeface="Courier New" pitchFamily="49" charset="0"/>
              </a:rPr>
              <a:t>HttpServletResponse</a:t>
            </a:r>
            <a:r>
              <a:rPr lang="en-US" dirty="0"/>
              <a:t> object. To retrieve incoming cookies from </a:t>
            </a:r>
            <a:r>
              <a:rPr lang="en-US"/>
              <a:t>the browser, </a:t>
            </a:r>
            <a:r>
              <a:rPr lang="en-US" dirty="0"/>
              <a:t>use the </a:t>
            </a:r>
            <a:r>
              <a:rPr lang="en-US" dirty="0" err="1">
                <a:latin typeface="Courier New" pitchFamily="49" charset="0"/>
                <a:cs typeface="Courier New" pitchFamily="49" charset="0"/>
              </a:rPr>
              <a:t>getCookies</a:t>
            </a:r>
            <a:r>
              <a:rPr lang="en-US" dirty="0">
                <a:latin typeface="Courier New" pitchFamily="49" charset="0"/>
                <a:cs typeface="Courier New" pitchFamily="49" charset="0"/>
              </a:rPr>
              <a:t>()</a:t>
            </a:r>
            <a:r>
              <a:rPr lang="en-US" dirty="0"/>
              <a:t> method on the </a:t>
            </a:r>
            <a:r>
              <a:rPr lang="en-US" dirty="0" err="1">
                <a:latin typeface="Courier New" pitchFamily="49" charset="0"/>
                <a:cs typeface="Courier New" pitchFamily="49" charset="0"/>
              </a:rPr>
              <a:t>HttpServletRequest</a:t>
            </a:r>
            <a:r>
              <a:rPr lang="en-US" dirty="0"/>
              <a:t> object. Be aware that you cannot ask for the cookie with a specific key. You must ask for all cookies and find the specific one that you are interested in.</a:t>
            </a:r>
          </a:p>
          <a:p>
            <a:r>
              <a:rPr lang="en-US" dirty="0"/>
              <a:t>All cookie properties are exposed via </a:t>
            </a:r>
            <a:r>
              <a:rPr lang="en-US" dirty="0">
                <a:latin typeface="Courier New" pitchFamily="49" charset="0"/>
                <a:cs typeface="Courier New" pitchFamily="49" charset="0"/>
              </a:rPr>
              <a:t>getter</a:t>
            </a:r>
            <a:r>
              <a:rPr lang="en-US" dirty="0"/>
              <a:t> and </a:t>
            </a:r>
            <a:r>
              <a:rPr lang="en-US" dirty="0">
                <a:latin typeface="Courier New" pitchFamily="49" charset="0"/>
                <a:cs typeface="Courier New" pitchFamily="49" charset="0"/>
              </a:rPr>
              <a:t>setter</a:t>
            </a:r>
            <a:r>
              <a:rPr lang="en-US" dirty="0"/>
              <a:t> methods.</a:t>
            </a:r>
          </a:p>
          <a:p>
            <a:r>
              <a:rPr lang="en-US" b="1" i="1" dirty="0"/>
              <a:t>Instructor notes:</a:t>
            </a:r>
            <a:endParaRPr lang="en-US" dirty="0"/>
          </a:p>
          <a:p>
            <a:r>
              <a:rPr lang="en-US" dirty="0"/>
              <a:t>Purpose —  </a:t>
            </a:r>
          </a:p>
          <a:p>
            <a:r>
              <a:rPr lang="en-US" dirty="0"/>
              <a:t>Details —  </a:t>
            </a:r>
          </a:p>
          <a:p>
            <a:r>
              <a:rPr lang="en-US" dirty="0"/>
              <a:t>Additional information —  </a:t>
            </a:r>
          </a:p>
          <a:p>
            <a:r>
              <a:rPr lang="en-US" dirty="0"/>
              <a:t>Remind them that the browser (client) ultimately controls whether cookies are accepted. The servlet doesn’t know whether the cookies were accepted until the next request is received and no cookies are returned. This topic is covered later in </a:t>
            </a:r>
            <a:r>
              <a:rPr lang="en-US"/>
              <a:t>the unit, </a:t>
            </a:r>
            <a:r>
              <a:rPr lang="en-US" dirty="0"/>
              <a:t>including some sample code that detects if the browser is accepting cookies.</a:t>
            </a:r>
          </a:p>
          <a:p>
            <a:r>
              <a:rPr lang="en-US" dirty="0"/>
              <a:t>Although the request returns </a:t>
            </a:r>
            <a:r>
              <a:rPr lang="en-US"/>
              <a:t>all cookies, </a:t>
            </a:r>
            <a:r>
              <a:rPr lang="en-US" dirty="0"/>
              <a:t>it really only returns all cookies that originated from the same domain. </a:t>
            </a:r>
          </a:p>
          <a:p>
            <a:r>
              <a:rPr lang="en-US" dirty="0"/>
              <a:t>Transition statement —  Next: Cookie Example</a:t>
            </a:r>
          </a:p>
        </p:txBody>
      </p:sp>
    </p:spTree>
    <p:extLst>
      <p:ext uri="{BB962C8B-B14F-4D97-AF65-F5344CB8AC3E}">
        <p14:creationId xmlns:p14="http://schemas.microsoft.com/office/powerpoint/2010/main" val="207587958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AF540697-63E9-45B5-9020-CB22413589A4}" type="slidenum">
              <a:rPr lang="en-US"/>
              <a:pPr/>
              <a:t>12</a:t>
            </a:fld>
            <a:endParaRPr lang="en-US"/>
          </a:p>
        </p:txBody>
      </p:sp>
      <p:sp>
        <p:nvSpPr>
          <p:cNvPr id="254978" name="Rectangle 2"/>
          <p:cNvSpPr>
            <a:spLocks noGrp="1" noRot="1" noChangeAspect="1" noChangeArrowheads="1" noTextEdit="1"/>
          </p:cNvSpPr>
          <p:nvPr>
            <p:ph type="sldImg"/>
          </p:nvPr>
        </p:nvSpPr>
        <p:spPr>
          <a:xfrm>
            <a:off x="246063" y="711200"/>
            <a:ext cx="6332537" cy="3562350"/>
          </a:xfrm>
          <a:ln/>
        </p:spPr>
      </p:sp>
      <p:sp>
        <p:nvSpPr>
          <p:cNvPr id="254979" name="Rectangle 3"/>
          <p:cNvSpPr>
            <a:spLocks noGrp="1" noChangeArrowheads="1"/>
          </p:cNvSpPr>
          <p:nvPr>
            <p:ph type="body" idx="1"/>
          </p:nvPr>
        </p:nvSpPr>
        <p:spPr>
          <a:xfrm>
            <a:off x="909486" y="4509195"/>
            <a:ext cx="5004799" cy="4273657"/>
          </a:xfrm>
        </p:spPr>
        <p:txBody>
          <a:bodyPr/>
          <a:lstStyle/>
          <a:p>
            <a:r>
              <a:rPr lang="en-US" b="1" i="1"/>
              <a:t>Notes:</a:t>
            </a:r>
            <a:endParaRPr lang="en-US"/>
          </a:p>
          <a:p>
            <a:r>
              <a:rPr lang="en-US"/>
              <a:t>This simple example shows you how to get a cookie to determine which choice of two types of output to use. User preferences are good candidates for storage in cookies.</a:t>
            </a:r>
          </a:p>
          <a:p>
            <a:r>
              <a:rPr lang="en-US">
                <a:latin typeface="Courier New" pitchFamily="49" charset="0"/>
                <a:cs typeface="Courier New" pitchFamily="49" charset="0"/>
              </a:rPr>
              <a:t>doGet()</a:t>
            </a:r>
            <a:r>
              <a:rPr lang="en-US"/>
              <a:t> throws exceptions that were not included in the code above.</a:t>
            </a:r>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Proper Cookie Usage</a:t>
            </a:r>
          </a:p>
          <a:p>
            <a:endParaRPr lang="en-US"/>
          </a:p>
        </p:txBody>
      </p:sp>
    </p:spTree>
    <p:extLst>
      <p:ext uri="{BB962C8B-B14F-4D97-AF65-F5344CB8AC3E}">
        <p14:creationId xmlns:p14="http://schemas.microsoft.com/office/powerpoint/2010/main" val="179088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FA8-BBA7-4459-B33A-A511B8436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05EA9-43C2-4037-B396-19FA4AA1E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92592-AF0F-4CE6-9C03-CC6142D6C2E0}"/>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71332BF8-BE71-4CC7-B47A-A0615C0C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2FB-76B7-49FA-A7FE-25CE1A6DA71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7116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C7F-83F6-4326-AA0F-B6382567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F97C-D7B9-44D1-8F43-B5DDFD11F0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EF1A-73BA-4ABC-B75F-276BDB4B19FD}"/>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EF5DAB60-7DAF-401A-A4C2-A739B0FA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3FED7-8F17-4558-9373-CFC9E1C99743}"/>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5116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D6E4-2480-400D-B04C-79B29E756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0B21C-BDFB-487B-AC51-160B6AFB9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2F20-7C76-4487-B041-88CCB93B944E}"/>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089E0E17-5BE1-4B15-9520-DEFBE658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2FE3D-4CF0-4F88-B0E1-83862A5D271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9448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7A53-9C75-4599-B29A-CD75319F8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C3735-BCA2-4290-9EE8-DF6F2CCDB5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5A7D-8831-4E8E-8525-98A917928764}"/>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DAA32BA4-0F5A-4461-BC0D-FDFCC4FAD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03B7F-FA8C-463E-990A-43A1BE3D471E}"/>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4934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198-26F6-4236-BB2C-6C605D5A1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EA8A3-60DC-49BD-BEFE-1427AE14F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5D629A-B4CF-44A4-B370-2EE678FB056E}"/>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7531D785-5A39-4D88-9061-C918C801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CA72-F987-4C73-965F-3F4F6443EC4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4126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834-25F7-46C8-8D55-AB9C1A87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5F1EA-1F8E-4834-A191-4203DED2B5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6DF0-68C3-4254-BF4B-075A97C935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0095C-CB56-4E32-BE69-36771DD5B6AC}"/>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6" name="Footer Placeholder 5">
            <a:extLst>
              <a:ext uri="{FF2B5EF4-FFF2-40B4-BE49-F238E27FC236}">
                <a16:creationId xmlns:a16="http://schemas.microsoft.com/office/drawing/2014/main" id="{F5006800-01C0-49CA-840B-C73FCDCA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0F937-16C8-4124-9186-9C0CF1BA7340}"/>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8937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9D3C-DD2D-4C2F-A5C1-4E675E3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FB8E-FDA5-4A5B-A914-BA4821D2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99316-2DF7-4CC6-AE2B-C6736B5B1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A933D-E6BF-4F6F-ACA7-B8A0625B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6593C6-D6C1-475C-96BA-C6C0DC26E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1536-A3BF-4298-B847-46CF68ADE76B}"/>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8" name="Footer Placeholder 7">
            <a:extLst>
              <a:ext uri="{FF2B5EF4-FFF2-40B4-BE49-F238E27FC236}">
                <a16:creationId xmlns:a16="http://schemas.microsoft.com/office/drawing/2014/main" id="{30F7E2B8-C461-492F-BB36-682854F06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FA32F-5813-48DF-B0BD-054F426C78E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67222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FDE-4AD9-4C74-A8A3-5FD904D27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5F539-8161-447E-AA20-C599331A74F4}"/>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4" name="Footer Placeholder 3">
            <a:extLst>
              <a:ext uri="{FF2B5EF4-FFF2-40B4-BE49-F238E27FC236}">
                <a16:creationId xmlns:a16="http://schemas.microsoft.com/office/drawing/2014/main" id="{2AA860CF-F524-4642-BFBE-708F86A9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DE4F6-489F-4EAA-AF0E-1A9A45863E28}"/>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838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4B2E-2AF7-4277-8010-3D4185C30994}"/>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3" name="Footer Placeholder 2">
            <a:extLst>
              <a:ext uri="{FF2B5EF4-FFF2-40B4-BE49-F238E27FC236}">
                <a16:creationId xmlns:a16="http://schemas.microsoft.com/office/drawing/2014/main" id="{5A8FA51D-15D7-4513-BCB8-971CD513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A6D16-DC62-4ECA-8C77-9B79821001F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576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F3AA-EFEA-4B52-A2A7-107D0ACD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4BC4-103F-4239-8D37-BC32BE925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E3C9C-8527-46AF-909F-07CF8226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0299B-C5B4-42F9-89AB-B105E4723585}"/>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6" name="Footer Placeholder 5">
            <a:extLst>
              <a:ext uri="{FF2B5EF4-FFF2-40B4-BE49-F238E27FC236}">
                <a16:creationId xmlns:a16="http://schemas.microsoft.com/office/drawing/2014/main" id="{F3D4E262-0400-4A95-98BE-600F3AA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4B47-08CE-41E6-ADED-FF6488875DEA}"/>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66165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256-D854-4B71-AD59-A2886642C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C79A-9EFB-4C13-BB72-BE143E5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20C5-BA89-411E-9606-81BE2EB4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75DF7C-3E99-4F16-B2C4-1B5B0D975AFA}"/>
              </a:ext>
            </a:extLst>
          </p:cNvPr>
          <p:cNvSpPr>
            <a:spLocks noGrp="1"/>
          </p:cNvSpPr>
          <p:nvPr>
            <p:ph type="dt" sz="half" idx="10"/>
          </p:nvPr>
        </p:nvSpPr>
        <p:spPr/>
        <p:txBody>
          <a:bodyPr/>
          <a:lstStyle/>
          <a:p>
            <a:fld id="{6AD9C960-72EB-43A8-9107-BCC914477505}" type="datetimeFigureOut">
              <a:rPr lang="en-US" smtClean="0"/>
              <a:t>9/24/2023</a:t>
            </a:fld>
            <a:endParaRPr lang="en-US"/>
          </a:p>
        </p:txBody>
      </p:sp>
      <p:sp>
        <p:nvSpPr>
          <p:cNvPr id="6" name="Footer Placeholder 5">
            <a:extLst>
              <a:ext uri="{FF2B5EF4-FFF2-40B4-BE49-F238E27FC236}">
                <a16:creationId xmlns:a16="http://schemas.microsoft.com/office/drawing/2014/main" id="{7F41330D-949F-431C-9B21-05A883D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C3D7-4986-4A47-861D-C13857986B7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5506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A3A47-2ED7-48F4-978C-0986D1867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0ABA9-D119-422C-94A9-3436F87B5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4F3C5-7D64-461F-81B8-4DA9FF04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C960-72EB-43A8-9107-BCC914477505}" type="datetimeFigureOut">
              <a:rPr lang="en-US" smtClean="0"/>
              <a:t>9/24/2023</a:t>
            </a:fld>
            <a:endParaRPr lang="en-US"/>
          </a:p>
        </p:txBody>
      </p:sp>
      <p:sp>
        <p:nvSpPr>
          <p:cNvPr id="5" name="Footer Placeholder 4">
            <a:extLst>
              <a:ext uri="{FF2B5EF4-FFF2-40B4-BE49-F238E27FC236}">
                <a16:creationId xmlns:a16="http://schemas.microsoft.com/office/drawing/2014/main" id="{F56ECFB7-BD42-477D-9B8F-F4CF2A638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873786-ECC9-4803-8AA7-218764257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B21E9-770A-420D-9223-AF00DC5C1394}" type="slidenum">
              <a:rPr lang="en-US" smtClean="0"/>
              <a:t>‹#›</a:t>
            </a:fld>
            <a:endParaRPr lang="en-US"/>
          </a:p>
        </p:txBody>
      </p:sp>
      <p:pic>
        <p:nvPicPr>
          <p:cNvPr id="8" name="Picture 7">
            <a:extLst>
              <a:ext uri="{FF2B5EF4-FFF2-40B4-BE49-F238E27FC236}">
                <a16:creationId xmlns:a16="http://schemas.microsoft.com/office/drawing/2014/main" id="{F2AEE800-4119-4833-B9E1-41C39FE9427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5480" t="2" r="7180" b="43444"/>
          <a:stretch/>
        </p:blipFill>
        <p:spPr>
          <a:xfrm>
            <a:off x="10226566" y="241299"/>
            <a:ext cx="1127234" cy="928953"/>
          </a:xfrm>
          <a:prstGeom prst="rect">
            <a:avLst/>
          </a:prstGeom>
        </p:spPr>
      </p:pic>
      <p:sp>
        <p:nvSpPr>
          <p:cNvPr id="9" name="TextBox 8">
            <a:extLst>
              <a:ext uri="{FF2B5EF4-FFF2-40B4-BE49-F238E27FC236}">
                <a16:creationId xmlns:a16="http://schemas.microsoft.com/office/drawing/2014/main" id="{2F877DC3-C1A8-4098-8ED1-966DDD2F6615}"/>
              </a:ext>
            </a:extLst>
          </p:cNvPr>
          <p:cNvSpPr txBox="1"/>
          <p:nvPr userDrawn="1"/>
        </p:nvSpPr>
        <p:spPr>
          <a:xfrm>
            <a:off x="11113152" y="868389"/>
            <a:ext cx="419911" cy="369332"/>
          </a:xfrm>
          <a:prstGeom prst="rect">
            <a:avLst/>
          </a:prstGeom>
          <a:noFill/>
        </p:spPr>
        <p:txBody>
          <a:bodyPr wrap="square" rtlCol="0">
            <a:spAutoFit/>
          </a:bodyPr>
          <a:lstStyle/>
          <a:p>
            <a:r>
              <a:rPr lang="en-US" dirty="0">
                <a:solidFill>
                  <a:srgbClr val="FF0000"/>
                </a:solidFill>
              </a:rPr>
              <a:t>+2</a:t>
            </a:r>
          </a:p>
        </p:txBody>
      </p:sp>
    </p:spTree>
    <p:extLst>
      <p:ext uri="{BB962C8B-B14F-4D97-AF65-F5344CB8AC3E}">
        <p14:creationId xmlns:p14="http://schemas.microsoft.com/office/powerpoint/2010/main" val="163573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ichet@sit.kmutt.ac.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p:txBody>
          <a:bodyPr>
            <a:normAutofit/>
          </a:bodyPr>
          <a:lstStyle/>
          <a:p>
            <a:r>
              <a:rPr lang="en-US" dirty="0"/>
              <a:t>JSTL :</a:t>
            </a:r>
            <a:br>
              <a:rPr lang="en-US" dirty="0"/>
            </a:br>
            <a:r>
              <a:rPr lang="en-US" dirty="0"/>
              <a:t>JSP Standard Tag Library</a:t>
            </a:r>
          </a:p>
        </p:txBody>
      </p:sp>
      <p:sp>
        <p:nvSpPr>
          <p:cNvPr id="3" name="Subtitle 2">
            <a:extLst>
              <a:ext uri="{FF2B5EF4-FFF2-40B4-BE49-F238E27FC236}">
                <a16:creationId xmlns:a16="http://schemas.microsoft.com/office/drawing/2014/main" id="{3E6690AF-5DB7-4056-89E6-5AC7B69E7E10}"/>
              </a:ext>
            </a:extLst>
          </p:cNvPr>
          <p:cNvSpPr>
            <a:spLocks noGrp="1"/>
          </p:cNvSpPr>
          <p:nvPr>
            <p:ph type="subTitle" idx="1"/>
          </p:nvPr>
        </p:nvSpPr>
        <p:spPr>
          <a:xfrm>
            <a:off x="4328921" y="4990288"/>
            <a:ext cx="3378366" cy="521829"/>
          </a:xfrm>
        </p:spPr>
        <p:txBody>
          <a:bodyPr>
            <a:normAutofit/>
          </a:bodyPr>
          <a:lstStyle/>
          <a:p>
            <a:r>
              <a:rPr lang="en-US" dirty="0">
                <a:hlinkClick r:id="rId3"/>
              </a:rPr>
              <a:t>pichet@sit.kmutt.ac.th</a:t>
            </a:r>
            <a:endParaRPr lang="en-US" dirty="0"/>
          </a:p>
        </p:txBody>
      </p:sp>
    </p:spTree>
    <p:extLst>
      <p:ext uri="{BB962C8B-B14F-4D97-AF65-F5344CB8AC3E}">
        <p14:creationId xmlns:p14="http://schemas.microsoft.com/office/powerpoint/2010/main" val="382282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70185" y="3724633"/>
            <a:ext cx="1328299" cy="1132463"/>
            <a:chOff x="2678" y="1517"/>
            <a:chExt cx="1036" cy="1040"/>
          </a:xfrm>
        </p:grpSpPr>
        <p:sp>
          <p:nvSpPr>
            <p:cNvPr id="249859" name="Freeform 3"/>
            <p:cNvSpPr>
              <a:spLocks noChangeArrowheads="1"/>
            </p:cNvSpPr>
            <p:nvPr/>
          </p:nvSpPr>
          <p:spPr bwMode="auto">
            <a:xfrm>
              <a:off x="2955" y="2040"/>
              <a:ext cx="506" cy="268"/>
            </a:xfrm>
            <a:custGeom>
              <a:avLst/>
              <a:gdLst/>
              <a:ahLst/>
              <a:cxnLst>
                <a:cxn ang="0">
                  <a:pos x="171" y="300"/>
                </a:cxn>
                <a:cxn ang="0">
                  <a:pos x="81" y="362"/>
                </a:cxn>
                <a:cxn ang="0">
                  <a:pos x="0" y="418"/>
                </a:cxn>
                <a:cxn ang="0">
                  <a:pos x="663" y="443"/>
                </a:cxn>
                <a:cxn ang="0">
                  <a:pos x="249" y="384"/>
                </a:cxn>
                <a:cxn ang="0">
                  <a:pos x="722" y="404"/>
                </a:cxn>
                <a:cxn ang="0">
                  <a:pos x="319" y="339"/>
                </a:cxn>
                <a:cxn ang="0">
                  <a:pos x="810" y="353"/>
                </a:cxn>
                <a:cxn ang="0">
                  <a:pos x="334" y="300"/>
                </a:cxn>
                <a:cxn ang="0">
                  <a:pos x="838" y="305"/>
                </a:cxn>
                <a:cxn ang="0">
                  <a:pos x="370" y="245"/>
                </a:cxn>
                <a:cxn ang="0">
                  <a:pos x="832" y="249"/>
                </a:cxn>
                <a:cxn ang="0">
                  <a:pos x="386" y="210"/>
                </a:cxn>
                <a:cxn ang="0">
                  <a:pos x="810" y="200"/>
                </a:cxn>
                <a:cxn ang="0">
                  <a:pos x="384" y="169"/>
                </a:cxn>
                <a:cxn ang="0">
                  <a:pos x="762" y="132"/>
                </a:cxn>
                <a:cxn ang="0">
                  <a:pos x="353" y="118"/>
                </a:cxn>
                <a:cxn ang="0">
                  <a:pos x="673" y="73"/>
                </a:cxn>
                <a:cxn ang="0">
                  <a:pos x="308" y="70"/>
                </a:cxn>
                <a:cxn ang="0">
                  <a:pos x="527" y="28"/>
                </a:cxn>
                <a:cxn ang="0">
                  <a:pos x="249" y="42"/>
                </a:cxn>
                <a:cxn ang="0">
                  <a:pos x="372" y="0"/>
                </a:cxn>
                <a:cxn ang="0">
                  <a:pos x="190" y="20"/>
                </a:cxn>
                <a:cxn ang="0">
                  <a:pos x="196" y="228"/>
                </a:cxn>
              </a:cxnLst>
              <a:rect l="0" t="0" r="r" b="b"/>
              <a:pathLst>
                <a:path w="838" h="443">
                  <a:moveTo>
                    <a:pt x="171" y="300"/>
                  </a:moveTo>
                  <a:lnTo>
                    <a:pt x="81" y="362"/>
                  </a:lnTo>
                  <a:lnTo>
                    <a:pt x="0" y="418"/>
                  </a:lnTo>
                  <a:lnTo>
                    <a:pt x="663" y="443"/>
                  </a:lnTo>
                  <a:lnTo>
                    <a:pt x="249" y="384"/>
                  </a:lnTo>
                  <a:lnTo>
                    <a:pt x="722" y="404"/>
                  </a:lnTo>
                  <a:lnTo>
                    <a:pt x="319" y="339"/>
                  </a:lnTo>
                  <a:lnTo>
                    <a:pt x="810" y="353"/>
                  </a:lnTo>
                  <a:lnTo>
                    <a:pt x="334" y="300"/>
                  </a:lnTo>
                  <a:lnTo>
                    <a:pt x="838" y="305"/>
                  </a:lnTo>
                  <a:lnTo>
                    <a:pt x="370" y="245"/>
                  </a:lnTo>
                  <a:lnTo>
                    <a:pt x="832" y="249"/>
                  </a:lnTo>
                  <a:lnTo>
                    <a:pt x="386" y="210"/>
                  </a:lnTo>
                  <a:lnTo>
                    <a:pt x="810" y="200"/>
                  </a:lnTo>
                  <a:lnTo>
                    <a:pt x="384" y="169"/>
                  </a:lnTo>
                  <a:lnTo>
                    <a:pt x="762" y="132"/>
                  </a:lnTo>
                  <a:lnTo>
                    <a:pt x="353" y="118"/>
                  </a:lnTo>
                  <a:lnTo>
                    <a:pt x="673" y="73"/>
                  </a:lnTo>
                  <a:lnTo>
                    <a:pt x="308" y="70"/>
                  </a:lnTo>
                  <a:lnTo>
                    <a:pt x="527" y="28"/>
                  </a:lnTo>
                  <a:lnTo>
                    <a:pt x="249" y="42"/>
                  </a:lnTo>
                  <a:lnTo>
                    <a:pt x="372" y="0"/>
                  </a:lnTo>
                  <a:lnTo>
                    <a:pt x="190" y="20"/>
                  </a:lnTo>
                  <a:lnTo>
                    <a:pt x="196" y="228"/>
                  </a:lnTo>
                  <a:close/>
                </a:path>
              </a:pathLst>
            </a:custGeom>
            <a:solidFill>
              <a:srgbClr val="5C0082"/>
            </a:solidFill>
            <a:ln w="12700">
              <a:noFill/>
              <a:round/>
              <a:headEnd/>
              <a:tailEnd/>
            </a:ln>
            <a:effectLst/>
          </p:spPr>
          <p:txBody>
            <a:bodyPr wrap="none"/>
            <a:lstStyle/>
            <a:p>
              <a:endParaRPr lang="en-US"/>
            </a:p>
          </p:txBody>
        </p:sp>
        <p:sp>
          <p:nvSpPr>
            <p:cNvPr id="249860" name="Freeform 4"/>
            <p:cNvSpPr>
              <a:spLocks noChangeArrowheads="1"/>
            </p:cNvSpPr>
            <p:nvPr/>
          </p:nvSpPr>
          <p:spPr bwMode="auto">
            <a:xfrm>
              <a:off x="2678" y="1517"/>
              <a:ext cx="394" cy="774"/>
            </a:xfrm>
            <a:custGeom>
              <a:avLst/>
              <a:gdLst/>
              <a:ahLst/>
              <a:cxnLst>
                <a:cxn ang="0">
                  <a:pos x="64" y="67"/>
                </a:cxn>
                <a:cxn ang="0">
                  <a:pos x="182" y="7"/>
                </a:cxn>
                <a:cxn ang="0">
                  <a:pos x="339" y="0"/>
                </a:cxn>
                <a:cxn ang="0">
                  <a:pos x="535" y="26"/>
                </a:cxn>
                <a:cxn ang="0">
                  <a:pos x="649" y="84"/>
                </a:cxn>
                <a:cxn ang="0">
                  <a:pos x="653" y="146"/>
                </a:cxn>
                <a:cxn ang="0">
                  <a:pos x="641" y="222"/>
                </a:cxn>
                <a:cxn ang="0">
                  <a:pos x="630" y="398"/>
                </a:cxn>
                <a:cxn ang="0">
                  <a:pos x="622" y="623"/>
                </a:cxn>
                <a:cxn ang="0">
                  <a:pos x="637" y="1077"/>
                </a:cxn>
                <a:cxn ang="0">
                  <a:pos x="619" y="1152"/>
                </a:cxn>
                <a:cxn ang="0">
                  <a:pos x="447" y="1278"/>
                </a:cxn>
                <a:cxn ang="0">
                  <a:pos x="168" y="1258"/>
                </a:cxn>
                <a:cxn ang="0">
                  <a:pos x="64" y="1208"/>
                </a:cxn>
                <a:cxn ang="0">
                  <a:pos x="21" y="1123"/>
                </a:cxn>
                <a:cxn ang="0">
                  <a:pos x="64" y="835"/>
                </a:cxn>
                <a:cxn ang="0">
                  <a:pos x="21" y="398"/>
                </a:cxn>
                <a:cxn ang="0">
                  <a:pos x="0" y="183"/>
                </a:cxn>
                <a:cxn ang="0">
                  <a:pos x="0" y="112"/>
                </a:cxn>
              </a:cxnLst>
              <a:rect l="0" t="0" r="r" b="b"/>
              <a:pathLst>
                <a:path w="653" h="1278">
                  <a:moveTo>
                    <a:pt x="64" y="67"/>
                  </a:moveTo>
                  <a:lnTo>
                    <a:pt x="182" y="7"/>
                  </a:lnTo>
                  <a:lnTo>
                    <a:pt x="339" y="0"/>
                  </a:lnTo>
                  <a:lnTo>
                    <a:pt x="535" y="26"/>
                  </a:lnTo>
                  <a:lnTo>
                    <a:pt x="649" y="84"/>
                  </a:lnTo>
                  <a:lnTo>
                    <a:pt x="653" y="146"/>
                  </a:lnTo>
                  <a:lnTo>
                    <a:pt x="641" y="222"/>
                  </a:lnTo>
                  <a:lnTo>
                    <a:pt x="630" y="398"/>
                  </a:lnTo>
                  <a:lnTo>
                    <a:pt x="622" y="623"/>
                  </a:lnTo>
                  <a:lnTo>
                    <a:pt x="637" y="1077"/>
                  </a:lnTo>
                  <a:lnTo>
                    <a:pt x="619" y="1152"/>
                  </a:lnTo>
                  <a:lnTo>
                    <a:pt x="447" y="1278"/>
                  </a:lnTo>
                  <a:lnTo>
                    <a:pt x="168" y="1258"/>
                  </a:lnTo>
                  <a:lnTo>
                    <a:pt x="64" y="1208"/>
                  </a:lnTo>
                  <a:lnTo>
                    <a:pt x="21" y="1123"/>
                  </a:lnTo>
                  <a:lnTo>
                    <a:pt x="64" y="835"/>
                  </a:lnTo>
                  <a:lnTo>
                    <a:pt x="21" y="398"/>
                  </a:lnTo>
                  <a:lnTo>
                    <a:pt x="0" y="183"/>
                  </a:lnTo>
                  <a:lnTo>
                    <a:pt x="0" y="112"/>
                  </a:lnTo>
                  <a:close/>
                </a:path>
              </a:pathLst>
            </a:custGeom>
            <a:solidFill>
              <a:srgbClr val="0000FF"/>
            </a:solidFill>
            <a:ln w="12700">
              <a:noFill/>
              <a:round/>
              <a:headEnd/>
              <a:tailEnd/>
            </a:ln>
            <a:effectLst/>
          </p:spPr>
          <p:txBody>
            <a:bodyPr wrap="none"/>
            <a:lstStyle/>
            <a:p>
              <a:endParaRPr lang="en-US"/>
            </a:p>
          </p:txBody>
        </p:sp>
        <p:sp>
          <p:nvSpPr>
            <p:cNvPr id="249861" name="Freeform 5"/>
            <p:cNvSpPr>
              <a:spLocks noChangeArrowheads="1"/>
            </p:cNvSpPr>
            <p:nvPr/>
          </p:nvSpPr>
          <p:spPr bwMode="auto">
            <a:xfrm>
              <a:off x="2698" y="1532"/>
              <a:ext cx="364" cy="129"/>
            </a:xfrm>
            <a:custGeom>
              <a:avLst/>
              <a:gdLst/>
              <a:ahLst/>
              <a:cxnLst>
                <a:cxn ang="0">
                  <a:pos x="465" y="12"/>
                </a:cxn>
                <a:cxn ang="0">
                  <a:pos x="589" y="70"/>
                </a:cxn>
                <a:cxn ang="0">
                  <a:pos x="603" y="112"/>
                </a:cxn>
                <a:cxn ang="0">
                  <a:pos x="577" y="151"/>
                </a:cxn>
                <a:cxn ang="0">
                  <a:pos x="454" y="213"/>
                </a:cxn>
                <a:cxn ang="0">
                  <a:pos x="157" y="207"/>
                </a:cxn>
                <a:cxn ang="0">
                  <a:pos x="19" y="162"/>
                </a:cxn>
                <a:cxn ang="0">
                  <a:pos x="0" y="95"/>
                </a:cxn>
                <a:cxn ang="0">
                  <a:pos x="70" y="40"/>
                </a:cxn>
                <a:cxn ang="0">
                  <a:pos x="199" y="0"/>
                </a:cxn>
              </a:cxnLst>
              <a:rect l="0" t="0" r="r" b="b"/>
              <a:pathLst>
                <a:path w="603" h="213">
                  <a:moveTo>
                    <a:pt x="465" y="12"/>
                  </a:moveTo>
                  <a:lnTo>
                    <a:pt x="589" y="70"/>
                  </a:lnTo>
                  <a:lnTo>
                    <a:pt x="603" y="112"/>
                  </a:lnTo>
                  <a:lnTo>
                    <a:pt x="577" y="151"/>
                  </a:lnTo>
                  <a:lnTo>
                    <a:pt x="454" y="213"/>
                  </a:lnTo>
                  <a:lnTo>
                    <a:pt x="157" y="207"/>
                  </a:lnTo>
                  <a:lnTo>
                    <a:pt x="19" y="162"/>
                  </a:lnTo>
                  <a:lnTo>
                    <a:pt x="0" y="95"/>
                  </a:lnTo>
                  <a:lnTo>
                    <a:pt x="70" y="40"/>
                  </a:lnTo>
                  <a:lnTo>
                    <a:pt x="199" y="0"/>
                  </a:lnTo>
                  <a:close/>
                </a:path>
              </a:pathLst>
            </a:custGeom>
            <a:solidFill>
              <a:srgbClr val="C0C0FF"/>
            </a:solidFill>
            <a:ln w="12700">
              <a:noFill/>
              <a:round/>
              <a:headEnd/>
              <a:tailEnd/>
            </a:ln>
            <a:effectLst/>
          </p:spPr>
          <p:txBody>
            <a:bodyPr wrap="none"/>
            <a:lstStyle/>
            <a:p>
              <a:endParaRPr lang="en-US"/>
            </a:p>
          </p:txBody>
        </p:sp>
        <p:sp>
          <p:nvSpPr>
            <p:cNvPr id="249862" name="Freeform 6"/>
            <p:cNvSpPr>
              <a:spLocks noChangeArrowheads="1"/>
            </p:cNvSpPr>
            <p:nvPr/>
          </p:nvSpPr>
          <p:spPr bwMode="auto">
            <a:xfrm>
              <a:off x="2685" y="1594"/>
              <a:ext cx="210" cy="84"/>
            </a:xfrm>
            <a:custGeom>
              <a:avLst/>
              <a:gdLst/>
              <a:ahLst/>
              <a:cxnLst>
                <a:cxn ang="0">
                  <a:pos x="0" y="0"/>
                </a:cxn>
                <a:cxn ang="0">
                  <a:pos x="39" y="79"/>
                </a:cxn>
                <a:cxn ang="0">
                  <a:pos x="173" y="118"/>
                </a:cxn>
                <a:cxn ang="0">
                  <a:pos x="349" y="127"/>
                </a:cxn>
                <a:cxn ang="0">
                  <a:pos x="179" y="138"/>
                </a:cxn>
                <a:cxn ang="0">
                  <a:pos x="22" y="90"/>
                </a:cxn>
                <a:cxn ang="0">
                  <a:pos x="5" y="56"/>
                </a:cxn>
              </a:cxnLst>
              <a:rect l="0" t="0" r="r" b="b"/>
              <a:pathLst>
                <a:path w="349" h="138">
                  <a:moveTo>
                    <a:pt x="0" y="0"/>
                  </a:moveTo>
                  <a:lnTo>
                    <a:pt x="39" y="79"/>
                  </a:lnTo>
                  <a:lnTo>
                    <a:pt x="173" y="118"/>
                  </a:lnTo>
                  <a:lnTo>
                    <a:pt x="349" y="127"/>
                  </a:lnTo>
                  <a:lnTo>
                    <a:pt x="179" y="138"/>
                  </a:lnTo>
                  <a:lnTo>
                    <a:pt x="22" y="90"/>
                  </a:lnTo>
                  <a:lnTo>
                    <a:pt x="5" y="56"/>
                  </a:lnTo>
                  <a:close/>
                </a:path>
              </a:pathLst>
            </a:custGeom>
            <a:solidFill>
              <a:srgbClr val="DAFBFF"/>
            </a:solidFill>
            <a:ln w="12700">
              <a:noFill/>
              <a:round/>
              <a:headEnd/>
              <a:tailEnd/>
            </a:ln>
            <a:effectLst/>
          </p:spPr>
          <p:txBody>
            <a:bodyPr wrap="none"/>
            <a:lstStyle/>
            <a:p>
              <a:endParaRPr lang="en-US"/>
            </a:p>
          </p:txBody>
        </p:sp>
        <p:sp>
          <p:nvSpPr>
            <p:cNvPr id="249863" name="Freeform 7"/>
            <p:cNvSpPr>
              <a:spLocks noChangeArrowheads="1"/>
            </p:cNvSpPr>
            <p:nvPr/>
          </p:nvSpPr>
          <p:spPr bwMode="auto">
            <a:xfrm>
              <a:off x="3009" y="1564"/>
              <a:ext cx="9" cy="67"/>
            </a:xfrm>
            <a:custGeom>
              <a:avLst/>
              <a:gdLst/>
              <a:ahLst/>
              <a:cxnLst>
                <a:cxn ang="0">
                  <a:pos x="14" y="8"/>
                </a:cxn>
                <a:cxn ang="0">
                  <a:pos x="14" y="98"/>
                </a:cxn>
                <a:cxn ang="0">
                  <a:pos x="0" y="109"/>
                </a:cxn>
                <a:cxn ang="0">
                  <a:pos x="0" y="0"/>
                </a:cxn>
              </a:cxnLst>
              <a:rect l="0" t="0" r="r" b="b"/>
              <a:pathLst>
                <a:path w="14" h="109">
                  <a:moveTo>
                    <a:pt x="14" y="8"/>
                  </a:moveTo>
                  <a:lnTo>
                    <a:pt x="14" y="98"/>
                  </a:lnTo>
                  <a:lnTo>
                    <a:pt x="0" y="109"/>
                  </a:lnTo>
                  <a:lnTo>
                    <a:pt x="0" y="0"/>
                  </a:lnTo>
                  <a:close/>
                </a:path>
              </a:pathLst>
            </a:custGeom>
            <a:solidFill>
              <a:srgbClr val="DAFBFF"/>
            </a:solidFill>
            <a:ln w="12700">
              <a:noFill/>
              <a:round/>
              <a:headEnd/>
              <a:tailEnd/>
            </a:ln>
            <a:effectLst/>
          </p:spPr>
          <p:txBody>
            <a:bodyPr wrap="none"/>
            <a:lstStyle/>
            <a:p>
              <a:endParaRPr lang="en-US"/>
            </a:p>
          </p:txBody>
        </p:sp>
        <p:sp>
          <p:nvSpPr>
            <p:cNvPr id="249864" name="Freeform 8"/>
            <p:cNvSpPr>
              <a:spLocks noChangeArrowheads="1"/>
            </p:cNvSpPr>
            <p:nvPr/>
          </p:nvSpPr>
          <p:spPr bwMode="auto">
            <a:xfrm>
              <a:off x="2985" y="1548"/>
              <a:ext cx="15" cy="101"/>
            </a:xfrm>
            <a:custGeom>
              <a:avLst/>
              <a:gdLst/>
              <a:ahLst/>
              <a:cxnLst>
                <a:cxn ang="0">
                  <a:pos x="23" y="15"/>
                </a:cxn>
                <a:cxn ang="0">
                  <a:pos x="20" y="154"/>
                </a:cxn>
                <a:cxn ang="0">
                  <a:pos x="0" y="168"/>
                </a:cxn>
                <a:cxn ang="0">
                  <a:pos x="3" y="0"/>
                </a:cxn>
              </a:cxnLst>
              <a:rect l="0" t="0" r="r" b="b"/>
              <a:pathLst>
                <a:path w="23" h="168">
                  <a:moveTo>
                    <a:pt x="23" y="15"/>
                  </a:moveTo>
                  <a:lnTo>
                    <a:pt x="20" y="154"/>
                  </a:lnTo>
                  <a:lnTo>
                    <a:pt x="0" y="168"/>
                  </a:lnTo>
                  <a:lnTo>
                    <a:pt x="3" y="0"/>
                  </a:lnTo>
                  <a:close/>
                </a:path>
              </a:pathLst>
            </a:custGeom>
            <a:solidFill>
              <a:srgbClr val="DAFBFF"/>
            </a:solidFill>
            <a:ln w="12700">
              <a:noFill/>
              <a:round/>
              <a:headEnd/>
              <a:tailEnd/>
            </a:ln>
            <a:effectLst/>
          </p:spPr>
          <p:txBody>
            <a:bodyPr wrap="none"/>
            <a:lstStyle/>
            <a:p>
              <a:endParaRPr lang="en-US"/>
            </a:p>
          </p:txBody>
        </p:sp>
        <p:sp>
          <p:nvSpPr>
            <p:cNvPr id="249865" name="Freeform 9"/>
            <p:cNvSpPr>
              <a:spLocks noChangeArrowheads="1"/>
            </p:cNvSpPr>
            <p:nvPr/>
          </p:nvSpPr>
          <p:spPr bwMode="auto">
            <a:xfrm>
              <a:off x="2769" y="1558"/>
              <a:ext cx="13" cy="83"/>
            </a:xfrm>
            <a:custGeom>
              <a:avLst/>
              <a:gdLst/>
              <a:ahLst/>
              <a:cxnLst>
                <a:cxn ang="0">
                  <a:pos x="22" y="0"/>
                </a:cxn>
                <a:cxn ang="0">
                  <a:pos x="17" y="138"/>
                </a:cxn>
                <a:cxn ang="0">
                  <a:pos x="0" y="132"/>
                </a:cxn>
                <a:cxn ang="0">
                  <a:pos x="3" y="7"/>
                </a:cxn>
              </a:cxnLst>
              <a:rect l="0" t="0" r="r" b="b"/>
              <a:pathLst>
                <a:path w="22" h="138">
                  <a:moveTo>
                    <a:pt x="22" y="0"/>
                  </a:moveTo>
                  <a:lnTo>
                    <a:pt x="17" y="138"/>
                  </a:lnTo>
                  <a:lnTo>
                    <a:pt x="0" y="132"/>
                  </a:lnTo>
                  <a:lnTo>
                    <a:pt x="3" y="7"/>
                  </a:lnTo>
                  <a:close/>
                </a:path>
              </a:pathLst>
            </a:custGeom>
            <a:solidFill>
              <a:srgbClr val="DAFBFF"/>
            </a:solidFill>
            <a:ln w="12700">
              <a:noFill/>
              <a:round/>
              <a:headEnd/>
              <a:tailEnd/>
            </a:ln>
            <a:effectLst/>
          </p:spPr>
          <p:txBody>
            <a:bodyPr wrap="none"/>
            <a:lstStyle/>
            <a:p>
              <a:endParaRPr lang="en-US"/>
            </a:p>
          </p:txBody>
        </p:sp>
        <p:sp>
          <p:nvSpPr>
            <p:cNvPr id="249866" name="Freeform 10"/>
            <p:cNvSpPr>
              <a:spLocks noChangeArrowheads="1"/>
            </p:cNvSpPr>
            <p:nvPr/>
          </p:nvSpPr>
          <p:spPr bwMode="auto">
            <a:xfrm>
              <a:off x="2706" y="1568"/>
              <a:ext cx="49" cy="66"/>
            </a:xfrm>
            <a:custGeom>
              <a:avLst/>
              <a:gdLst/>
              <a:ahLst/>
              <a:cxnLst>
                <a:cxn ang="0">
                  <a:pos x="81" y="0"/>
                </a:cxn>
                <a:cxn ang="0">
                  <a:pos x="76" y="110"/>
                </a:cxn>
                <a:cxn ang="0">
                  <a:pos x="19" y="90"/>
                </a:cxn>
                <a:cxn ang="0">
                  <a:pos x="0" y="54"/>
                </a:cxn>
              </a:cxnLst>
              <a:rect l="0" t="0" r="r" b="b"/>
              <a:pathLst>
                <a:path w="81" h="110">
                  <a:moveTo>
                    <a:pt x="81" y="0"/>
                  </a:moveTo>
                  <a:lnTo>
                    <a:pt x="76" y="110"/>
                  </a:lnTo>
                  <a:lnTo>
                    <a:pt x="19" y="90"/>
                  </a:lnTo>
                  <a:lnTo>
                    <a:pt x="0" y="54"/>
                  </a:lnTo>
                  <a:close/>
                </a:path>
              </a:pathLst>
            </a:custGeom>
            <a:solidFill>
              <a:srgbClr val="DAFBFF"/>
            </a:solidFill>
            <a:ln w="12700">
              <a:noFill/>
              <a:round/>
              <a:headEnd/>
              <a:tailEnd/>
            </a:ln>
            <a:effectLst/>
          </p:spPr>
          <p:txBody>
            <a:bodyPr wrap="none"/>
            <a:lstStyle/>
            <a:p>
              <a:endParaRPr lang="en-US"/>
            </a:p>
          </p:txBody>
        </p:sp>
        <p:sp>
          <p:nvSpPr>
            <p:cNvPr id="249867" name="Freeform 11"/>
            <p:cNvSpPr>
              <a:spLocks noChangeArrowheads="1"/>
            </p:cNvSpPr>
            <p:nvPr/>
          </p:nvSpPr>
          <p:spPr bwMode="auto">
            <a:xfrm>
              <a:off x="3029" y="1576"/>
              <a:ext cx="6" cy="44"/>
            </a:xfrm>
            <a:custGeom>
              <a:avLst/>
              <a:gdLst/>
              <a:ahLst/>
              <a:cxnLst>
                <a:cxn ang="0">
                  <a:pos x="0" y="73"/>
                </a:cxn>
                <a:cxn ang="0">
                  <a:pos x="9" y="9"/>
                </a:cxn>
                <a:cxn ang="0">
                  <a:pos x="0" y="0"/>
                </a:cxn>
              </a:cxnLst>
              <a:rect l="0" t="0" r="r" b="b"/>
              <a:pathLst>
                <a:path w="9" h="73">
                  <a:moveTo>
                    <a:pt x="0" y="73"/>
                  </a:moveTo>
                  <a:lnTo>
                    <a:pt x="9" y="9"/>
                  </a:lnTo>
                  <a:lnTo>
                    <a:pt x="0" y="0"/>
                  </a:lnTo>
                  <a:close/>
                </a:path>
              </a:pathLst>
            </a:custGeom>
            <a:solidFill>
              <a:srgbClr val="DAFBFF"/>
            </a:solidFill>
            <a:ln w="12700">
              <a:noFill/>
              <a:round/>
              <a:headEnd/>
              <a:tailEnd/>
            </a:ln>
            <a:effectLst/>
          </p:spPr>
          <p:txBody>
            <a:bodyPr wrap="none"/>
            <a:lstStyle/>
            <a:p>
              <a:endParaRPr lang="en-US"/>
            </a:p>
          </p:txBody>
        </p:sp>
        <p:sp>
          <p:nvSpPr>
            <p:cNvPr id="249868" name="Freeform 12"/>
            <p:cNvSpPr>
              <a:spLocks noChangeArrowheads="1"/>
            </p:cNvSpPr>
            <p:nvPr/>
          </p:nvSpPr>
          <p:spPr bwMode="auto">
            <a:xfrm>
              <a:off x="2698" y="1641"/>
              <a:ext cx="354" cy="217"/>
            </a:xfrm>
            <a:custGeom>
              <a:avLst/>
              <a:gdLst/>
              <a:ahLst/>
              <a:cxnLst>
                <a:cxn ang="0">
                  <a:pos x="149" y="82"/>
                </a:cxn>
                <a:cxn ang="0">
                  <a:pos x="451" y="65"/>
                </a:cxn>
                <a:cxn ang="0">
                  <a:pos x="586" y="0"/>
                </a:cxn>
                <a:cxn ang="0">
                  <a:pos x="569" y="359"/>
                </a:cxn>
                <a:cxn ang="0">
                  <a:pos x="496" y="302"/>
                </a:cxn>
                <a:cxn ang="0">
                  <a:pos x="404" y="300"/>
                </a:cxn>
                <a:cxn ang="0">
                  <a:pos x="267" y="283"/>
                </a:cxn>
                <a:cxn ang="0">
                  <a:pos x="154" y="294"/>
                </a:cxn>
                <a:cxn ang="0">
                  <a:pos x="47" y="353"/>
                </a:cxn>
                <a:cxn ang="0">
                  <a:pos x="22" y="241"/>
                </a:cxn>
                <a:cxn ang="0">
                  <a:pos x="0" y="34"/>
                </a:cxn>
              </a:cxnLst>
              <a:rect l="0" t="0" r="r" b="b"/>
              <a:pathLst>
                <a:path w="586" h="359">
                  <a:moveTo>
                    <a:pt x="149" y="82"/>
                  </a:moveTo>
                  <a:lnTo>
                    <a:pt x="451" y="65"/>
                  </a:lnTo>
                  <a:lnTo>
                    <a:pt x="586" y="0"/>
                  </a:lnTo>
                  <a:lnTo>
                    <a:pt x="569" y="359"/>
                  </a:lnTo>
                  <a:lnTo>
                    <a:pt x="496" y="302"/>
                  </a:lnTo>
                  <a:lnTo>
                    <a:pt x="404" y="300"/>
                  </a:lnTo>
                  <a:lnTo>
                    <a:pt x="267" y="283"/>
                  </a:lnTo>
                  <a:lnTo>
                    <a:pt x="154" y="294"/>
                  </a:lnTo>
                  <a:lnTo>
                    <a:pt x="47" y="353"/>
                  </a:lnTo>
                  <a:lnTo>
                    <a:pt x="22" y="241"/>
                  </a:lnTo>
                  <a:lnTo>
                    <a:pt x="0" y="34"/>
                  </a:lnTo>
                  <a:close/>
                </a:path>
              </a:pathLst>
            </a:custGeom>
            <a:solidFill>
              <a:srgbClr val="7991EF"/>
            </a:solidFill>
            <a:ln w="12700">
              <a:noFill/>
              <a:round/>
              <a:headEnd/>
              <a:tailEnd/>
            </a:ln>
            <a:effectLst/>
          </p:spPr>
          <p:txBody>
            <a:bodyPr wrap="none"/>
            <a:lstStyle/>
            <a:p>
              <a:endParaRPr lang="en-US"/>
            </a:p>
          </p:txBody>
        </p:sp>
        <p:sp>
          <p:nvSpPr>
            <p:cNvPr id="249869" name="Freeform 13"/>
            <p:cNvSpPr>
              <a:spLocks noChangeArrowheads="1"/>
            </p:cNvSpPr>
            <p:nvPr/>
          </p:nvSpPr>
          <p:spPr bwMode="auto">
            <a:xfrm>
              <a:off x="2726" y="1812"/>
              <a:ext cx="315" cy="136"/>
            </a:xfrm>
            <a:custGeom>
              <a:avLst/>
              <a:gdLst/>
              <a:ahLst/>
              <a:cxnLst>
                <a:cxn ang="0">
                  <a:pos x="357" y="17"/>
                </a:cxn>
                <a:cxn ang="0">
                  <a:pos x="449" y="19"/>
                </a:cxn>
                <a:cxn ang="0">
                  <a:pos x="522" y="76"/>
                </a:cxn>
                <a:cxn ang="0">
                  <a:pos x="485" y="171"/>
                </a:cxn>
                <a:cxn ang="0">
                  <a:pos x="390" y="204"/>
                </a:cxn>
                <a:cxn ang="0">
                  <a:pos x="256" y="224"/>
                </a:cxn>
                <a:cxn ang="0">
                  <a:pos x="59" y="163"/>
                </a:cxn>
                <a:cxn ang="0">
                  <a:pos x="0" y="70"/>
                </a:cxn>
                <a:cxn ang="0">
                  <a:pos x="107" y="11"/>
                </a:cxn>
                <a:cxn ang="0">
                  <a:pos x="220" y="0"/>
                </a:cxn>
              </a:cxnLst>
              <a:rect l="0" t="0" r="r" b="b"/>
              <a:pathLst>
                <a:path w="522" h="224">
                  <a:moveTo>
                    <a:pt x="357" y="17"/>
                  </a:moveTo>
                  <a:lnTo>
                    <a:pt x="449" y="19"/>
                  </a:lnTo>
                  <a:lnTo>
                    <a:pt x="522" y="76"/>
                  </a:lnTo>
                  <a:lnTo>
                    <a:pt x="485" y="171"/>
                  </a:lnTo>
                  <a:lnTo>
                    <a:pt x="390" y="204"/>
                  </a:lnTo>
                  <a:lnTo>
                    <a:pt x="256" y="224"/>
                  </a:lnTo>
                  <a:lnTo>
                    <a:pt x="59" y="163"/>
                  </a:lnTo>
                  <a:lnTo>
                    <a:pt x="0" y="70"/>
                  </a:lnTo>
                  <a:lnTo>
                    <a:pt x="107" y="11"/>
                  </a:lnTo>
                  <a:lnTo>
                    <a:pt x="220" y="0"/>
                  </a:lnTo>
                  <a:close/>
                </a:path>
              </a:pathLst>
            </a:custGeom>
            <a:solidFill>
              <a:srgbClr val="FFFFFF"/>
            </a:solidFill>
            <a:ln w="12700">
              <a:noFill/>
              <a:round/>
              <a:headEnd/>
              <a:tailEnd/>
            </a:ln>
            <a:effectLst/>
          </p:spPr>
          <p:txBody>
            <a:bodyPr wrap="none"/>
            <a:lstStyle/>
            <a:p>
              <a:endParaRPr lang="en-US"/>
            </a:p>
          </p:txBody>
        </p:sp>
        <p:sp>
          <p:nvSpPr>
            <p:cNvPr id="249870" name="Freeform 14"/>
            <p:cNvSpPr>
              <a:spLocks noChangeArrowheads="1"/>
            </p:cNvSpPr>
            <p:nvPr/>
          </p:nvSpPr>
          <p:spPr bwMode="auto">
            <a:xfrm>
              <a:off x="2720" y="1855"/>
              <a:ext cx="321" cy="348"/>
            </a:xfrm>
            <a:custGeom>
              <a:avLst/>
              <a:gdLst/>
              <a:ahLst/>
              <a:cxnLst>
                <a:cxn ang="0">
                  <a:pos x="267" y="154"/>
                </a:cxn>
                <a:cxn ang="0">
                  <a:pos x="401" y="134"/>
                </a:cxn>
                <a:cxn ang="0">
                  <a:pos x="496" y="101"/>
                </a:cxn>
                <a:cxn ang="0">
                  <a:pos x="533" y="6"/>
                </a:cxn>
                <a:cxn ang="0">
                  <a:pos x="527" y="229"/>
                </a:cxn>
                <a:cxn ang="0">
                  <a:pos x="519" y="437"/>
                </a:cxn>
                <a:cxn ang="0">
                  <a:pos x="466" y="519"/>
                </a:cxn>
                <a:cxn ang="0">
                  <a:pos x="334" y="565"/>
                </a:cxn>
                <a:cxn ang="0">
                  <a:pos x="222" y="574"/>
                </a:cxn>
                <a:cxn ang="0">
                  <a:pos x="54" y="533"/>
                </a:cxn>
                <a:cxn ang="0">
                  <a:pos x="0" y="456"/>
                </a:cxn>
                <a:cxn ang="0">
                  <a:pos x="20" y="224"/>
                </a:cxn>
                <a:cxn ang="0">
                  <a:pos x="11" y="0"/>
                </a:cxn>
                <a:cxn ang="0">
                  <a:pos x="70" y="93"/>
                </a:cxn>
              </a:cxnLst>
              <a:rect l="0" t="0" r="r" b="b"/>
              <a:pathLst>
                <a:path w="533" h="574">
                  <a:moveTo>
                    <a:pt x="267" y="154"/>
                  </a:moveTo>
                  <a:lnTo>
                    <a:pt x="401" y="134"/>
                  </a:lnTo>
                  <a:lnTo>
                    <a:pt x="496" y="101"/>
                  </a:lnTo>
                  <a:lnTo>
                    <a:pt x="533" y="6"/>
                  </a:lnTo>
                  <a:lnTo>
                    <a:pt x="527" y="229"/>
                  </a:lnTo>
                  <a:lnTo>
                    <a:pt x="519" y="437"/>
                  </a:lnTo>
                  <a:lnTo>
                    <a:pt x="466" y="519"/>
                  </a:lnTo>
                  <a:lnTo>
                    <a:pt x="334" y="565"/>
                  </a:lnTo>
                  <a:lnTo>
                    <a:pt x="222" y="574"/>
                  </a:lnTo>
                  <a:lnTo>
                    <a:pt x="54" y="533"/>
                  </a:lnTo>
                  <a:lnTo>
                    <a:pt x="0" y="456"/>
                  </a:lnTo>
                  <a:lnTo>
                    <a:pt x="20" y="224"/>
                  </a:lnTo>
                  <a:lnTo>
                    <a:pt x="11" y="0"/>
                  </a:lnTo>
                  <a:lnTo>
                    <a:pt x="70" y="93"/>
                  </a:lnTo>
                  <a:close/>
                </a:path>
              </a:pathLst>
            </a:custGeom>
            <a:solidFill>
              <a:srgbClr val="F4F0FF"/>
            </a:solidFill>
            <a:ln w="12700">
              <a:noFill/>
              <a:round/>
              <a:headEnd/>
              <a:tailEnd/>
            </a:ln>
            <a:effectLst/>
          </p:spPr>
          <p:txBody>
            <a:bodyPr wrap="none"/>
            <a:lstStyle/>
            <a:p>
              <a:endParaRPr lang="en-US"/>
            </a:p>
          </p:txBody>
        </p:sp>
        <p:sp>
          <p:nvSpPr>
            <p:cNvPr id="249871" name="Freeform 15"/>
            <p:cNvSpPr>
              <a:spLocks noChangeArrowheads="1"/>
            </p:cNvSpPr>
            <p:nvPr/>
          </p:nvSpPr>
          <p:spPr bwMode="auto">
            <a:xfrm>
              <a:off x="2723" y="1689"/>
              <a:ext cx="58" cy="477"/>
            </a:xfrm>
            <a:custGeom>
              <a:avLst/>
              <a:gdLst/>
              <a:ahLst/>
              <a:cxnLst>
                <a:cxn ang="0">
                  <a:pos x="25" y="260"/>
                </a:cxn>
                <a:cxn ang="0">
                  <a:pos x="39" y="475"/>
                </a:cxn>
                <a:cxn ang="0">
                  <a:pos x="25" y="717"/>
                </a:cxn>
                <a:cxn ang="0">
                  <a:pos x="53" y="781"/>
                </a:cxn>
                <a:cxn ang="0">
                  <a:pos x="93" y="787"/>
                </a:cxn>
                <a:cxn ang="0">
                  <a:pos x="95" y="475"/>
                </a:cxn>
                <a:cxn ang="0">
                  <a:pos x="76" y="336"/>
                </a:cxn>
                <a:cxn ang="0">
                  <a:pos x="64" y="148"/>
                </a:cxn>
                <a:cxn ang="0">
                  <a:pos x="73" y="31"/>
                </a:cxn>
                <a:cxn ang="0">
                  <a:pos x="0" y="0"/>
                </a:cxn>
              </a:cxnLst>
              <a:rect l="0" t="0" r="r" b="b"/>
              <a:pathLst>
                <a:path w="95" h="787">
                  <a:moveTo>
                    <a:pt x="25" y="260"/>
                  </a:moveTo>
                  <a:lnTo>
                    <a:pt x="39" y="475"/>
                  </a:lnTo>
                  <a:lnTo>
                    <a:pt x="25" y="717"/>
                  </a:lnTo>
                  <a:lnTo>
                    <a:pt x="53" y="781"/>
                  </a:lnTo>
                  <a:lnTo>
                    <a:pt x="93" y="787"/>
                  </a:lnTo>
                  <a:lnTo>
                    <a:pt x="95" y="475"/>
                  </a:lnTo>
                  <a:lnTo>
                    <a:pt x="76" y="336"/>
                  </a:lnTo>
                  <a:lnTo>
                    <a:pt x="64" y="148"/>
                  </a:lnTo>
                  <a:lnTo>
                    <a:pt x="73" y="31"/>
                  </a:lnTo>
                  <a:lnTo>
                    <a:pt x="0" y="0"/>
                  </a:lnTo>
                  <a:close/>
                </a:path>
              </a:pathLst>
            </a:custGeom>
            <a:solidFill>
              <a:srgbClr val="DAFBFF"/>
            </a:solidFill>
            <a:ln w="12700">
              <a:noFill/>
              <a:round/>
              <a:headEnd/>
              <a:tailEnd/>
            </a:ln>
            <a:effectLst/>
          </p:spPr>
          <p:txBody>
            <a:bodyPr wrap="none"/>
            <a:lstStyle/>
            <a:p>
              <a:endParaRPr lang="en-US"/>
            </a:p>
          </p:txBody>
        </p:sp>
        <p:sp>
          <p:nvSpPr>
            <p:cNvPr id="249872" name="Freeform 16"/>
            <p:cNvSpPr>
              <a:spLocks noChangeArrowheads="1"/>
            </p:cNvSpPr>
            <p:nvPr/>
          </p:nvSpPr>
          <p:spPr bwMode="auto">
            <a:xfrm>
              <a:off x="2776" y="1711"/>
              <a:ext cx="27" cy="473"/>
            </a:xfrm>
            <a:custGeom>
              <a:avLst/>
              <a:gdLst/>
              <a:ahLst/>
              <a:cxnLst>
                <a:cxn ang="0">
                  <a:pos x="11" y="308"/>
                </a:cxn>
                <a:cxn ang="0">
                  <a:pos x="25" y="465"/>
                </a:cxn>
                <a:cxn ang="0">
                  <a:pos x="20" y="771"/>
                </a:cxn>
                <a:cxn ang="0">
                  <a:pos x="42" y="781"/>
                </a:cxn>
                <a:cxn ang="0">
                  <a:pos x="42" y="532"/>
                </a:cxn>
                <a:cxn ang="0">
                  <a:pos x="45" y="380"/>
                </a:cxn>
                <a:cxn ang="0">
                  <a:pos x="25" y="179"/>
                </a:cxn>
                <a:cxn ang="0">
                  <a:pos x="25" y="3"/>
                </a:cxn>
                <a:cxn ang="0">
                  <a:pos x="0" y="0"/>
                </a:cxn>
              </a:cxnLst>
              <a:rect l="0" t="0" r="r" b="b"/>
              <a:pathLst>
                <a:path w="45" h="781">
                  <a:moveTo>
                    <a:pt x="11" y="308"/>
                  </a:moveTo>
                  <a:lnTo>
                    <a:pt x="25" y="465"/>
                  </a:lnTo>
                  <a:lnTo>
                    <a:pt x="20" y="771"/>
                  </a:lnTo>
                  <a:lnTo>
                    <a:pt x="42" y="781"/>
                  </a:lnTo>
                  <a:lnTo>
                    <a:pt x="42" y="532"/>
                  </a:lnTo>
                  <a:lnTo>
                    <a:pt x="45" y="380"/>
                  </a:lnTo>
                  <a:lnTo>
                    <a:pt x="25" y="179"/>
                  </a:lnTo>
                  <a:lnTo>
                    <a:pt x="25" y="3"/>
                  </a:lnTo>
                  <a:lnTo>
                    <a:pt x="0" y="0"/>
                  </a:lnTo>
                  <a:close/>
                </a:path>
              </a:pathLst>
            </a:custGeom>
            <a:solidFill>
              <a:srgbClr val="DAFBFF"/>
            </a:solidFill>
            <a:ln w="12700">
              <a:noFill/>
              <a:round/>
              <a:headEnd/>
              <a:tailEnd/>
            </a:ln>
            <a:effectLst/>
          </p:spPr>
          <p:txBody>
            <a:bodyPr wrap="none"/>
            <a:lstStyle/>
            <a:p>
              <a:endParaRPr lang="en-US"/>
            </a:p>
          </p:txBody>
        </p:sp>
        <p:sp>
          <p:nvSpPr>
            <p:cNvPr id="249873" name="Freeform 17"/>
            <p:cNvSpPr>
              <a:spLocks noChangeArrowheads="1"/>
            </p:cNvSpPr>
            <p:nvPr/>
          </p:nvSpPr>
          <p:spPr bwMode="auto">
            <a:xfrm>
              <a:off x="3008" y="1697"/>
              <a:ext cx="21" cy="431"/>
            </a:xfrm>
            <a:custGeom>
              <a:avLst/>
              <a:gdLst/>
              <a:ahLst/>
              <a:cxnLst>
                <a:cxn ang="0">
                  <a:pos x="25" y="173"/>
                </a:cxn>
                <a:cxn ang="0">
                  <a:pos x="36" y="341"/>
                </a:cxn>
                <a:cxn ang="0">
                  <a:pos x="22" y="692"/>
                </a:cxn>
                <a:cxn ang="0">
                  <a:pos x="8" y="711"/>
                </a:cxn>
                <a:cxn ang="0">
                  <a:pos x="8" y="507"/>
                </a:cxn>
                <a:cxn ang="0">
                  <a:pos x="19" y="327"/>
                </a:cxn>
                <a:cxn ang="0">
                  <a:pos x="14" y="195"/>
                </a:cxn>
                <a:cxn ang="0">
                  <a:pos x="0" y="0"/>
                </a:cxn>
                <a:cxn ang="0">
                  <a:pos x="14" y="5"/>
                </a:cxn>
              </a:cxnLst>
              <a:rect l="0" t="0" r="r" b="b"/>
              <a:pathLst>
                <a:path w="36" h="711">
                  <a:moveTo>
                    <a:pt x="25" y="173"/>
                  </a:moveTo>
                  <a:lnTo>
                    <a:pt x="36" y="341"/>
                  </a:lnTo>
                  <a:lnTo>
                    <a:pt x="22" y="692"/>
                  </a:lnTo>
                  <a:lnTo>
                    <a:pt x="8" y="711"/>
                  </a:lnTo>
                  <a:lnTo>
                    <a:pt x="8" y="507"/>
                  </a:lnTo>
                  <a:lnTo>
                    <a:pt x="19" y="327"/>
                  </a:lnTo>
                  <a:lnTo>
                    <a:pt x="14" y="195"/>
                  </a:lnTo>
                  <a:lnTo>
                    <a:pt x="0" y="0"/>
                  </a:lnTo>
                  <a:lnTo>
                    <a:pt x="14" y="5"/>
                  </a:lnTo>
                  <a:close/>
                </a:path>
              </a:pathLst>
            </a:custGeom>
            <a:solidFill>
              <a:srgbClr val="DAFBFF"/>
            </a:solidFill>
            <a:ln w="12700">
              <a:noFill/>
              <a:round/>
              <a:headEnd/>
              <a:tailEnd/>
            </a:ln>
            <a:effectLst/>
          </p:spPr>
          <p:txBody>
            <a:bodyPr wrap="none"/>
            <a:lstStyle/>
            <a:p>
              <a:endParaRPr lang="en-US"/>
            </a:p>
          </p:txBody>
        </p:sp>
        <p:sp>
          <p:nvSpPr>
            <p:cNvPr id="249874" name="Freeform 18"/>
            <p:cNvSpPr>
              <a:spLocks noChangeArrowheads="1"/>
            </p:cNvSpPr>
            <p:nvPr/>
          </p:nvSpPr>
          <p:spPr bwMode="auto">
            <a:xfrm>
              <a:off x="2711" y="2143"/>
              <a:ext cx="116" cy="126"/>
            </a:xfrm>
            <a:custGeom>
              <a:avLst/>
              <a:gdLst/>
              <a:ahLst/>
              <a:cxnLst>
                <a:cxn ang="0">
                  <a:pos x="59" y="78"/>
                </a:cxn>
                <a:cxn ang="0">
                  <a:pos x="107" y="98"/>
                </a:cxn>
                <a:cxn ang="0">
                  <a:pos x="121" y="193"/>
                </a:cxn>
                <a:cxn ang="0">
                  <a:pos x="129" y="105"/>
                </a:cxn>
                <a:cxn ang="0">
                  <a:pos x="191" y="123"/>
                </a:cxn>
                <a:cxn ang="0">
                  <a:pos x="188" y="207"/>
                </a:cxn>
                <a:cxn ang="0">
                  <a:pos x="84" y="191"/>
                </a:cxn>
                <a:cxn ang="0">
                  <a:pos x="45" y="163"/>
                </a:cxn>
                <a:cxn ang="0">
                  <a:pos x="9" y="98"/>
                </a:cxn>
                <a:cxn ang="0">
                  <a:pos x="0" y="0"/>
                </a:cxn>
              </a:cxnLst>
              <a:rect l="0" t="0" r="r" b="b"/>
              <a:pathLst>
                <a:path w="191" h="207">
                  <a:moveTo>
                    <a:pt x="59" y="78"/>
                  </a:moveTo>
                  <a:lnTo>
                    <a:pt x="107" y="98"/>
                  </a:lnTo>
                  <a:lnTo>
                    <a:pt x="121" y="193"/>
                  </a:lnTo>
                  <a:lnTo>
                    <a:pt x="129" y="105"/>
                  </a:lnTo>
                  <a:lnTo>
                    <a:pt x="191" y="123"/>
                  </a:lnTo>
                  <a:lnTo>
                    <a:pt x="188" y="207"/>
                  </a:lnTo>
                  <a:lnTo>
                    <a:pt x="84" y="191"/>
                  </a:lnTo>
                  <a:lnTo>
                    <a:pt x="45" y="163"/>
                  </a:lnTo>
                  <a:lnTo>
                    <a:pt x="9" y="98"/>
                  </a:lnTo>
                  <a:lnTo>
                    <a:pt x="0" y="0"/>
                  </a:lnTo>
                  <a:close/>
                </a:path>
              </a:pathLst>
            </a:custGeom>
            <a:solidFill>
              <a:srgbClr val="C0C0FF"/>
            </a:solidFill>
            <a:ln w="12700">
              <a:noFill/>
              <a:round/>
              <a:headEnd/>
              <a:tailEnd/>
            </a:ln>
            <a:effectLst/>
          </p:spPr>
          <p:txBody>
            <a:bodyPr wrap="none"/>
            <a:lstStyle/>
            <a:p>
              <a:endParaRPr lang="en-US"/>
            </a:p>
          </p:txBody>
        </p:sp>
        <p:sp>
          <p:nvSpPr>
            <p:cNvPr id="249875" name="Freeform 19"/>
            <p:cNvSpPr>
              <a:spLocks noChangeArrowheads="1"/>
            </p:cNvSpPr>
            <p:nvPr/>
          </p:nvSpPr>
          <p:spPr bwMode="auto">
            <a:xfrm>
              <a:off x="2842" y="2220"/>
              <a:ext cx="76" cy="57"/>
            </a:xfrm>
            <a:custGeom>
              <a:avLst/>
              <a:gdLst/>
              <a:ahLst/>
              <a:cxnLst>
                <a:cxn ang="0">
                  <a:pos x="3" y="87"/>
                </a:cxn>
                <a:cxn ang="0">
                  <a:pos x="127" y="93"/>
                </a:cxn>
                <a:cxn ang="0">
                  <a:pos x="37" y="53"/>
                </a:cxn>
                <a:cxn ang="0">
                  <a:pos x="0" y="0"/>
                </a:cxn>
              </a:cxnLst>
              <a:rect l="0" t="0" r="r" b="b"/>
              <a:pathLst>
                <a:path w="127" h="93">
                  <a:moveTo>
                    <a:pt x="3" y="87"/>
                  </a:moveTo>
                  <a:lnTo>
                    <a:pt x="127" y="93"/>
                  </a:lnTo>
                  <a:lnTo>
                    <a:pt x="37" y="53"/>
                  </a:lnTo>
                  <a:lnTo>
                    <a:pt x="0" y="0"/>
                  </a:lnTo>
                  <a:close/>
                </a:path>
              </a:pathLst>
            </a:custGeom>
            <a:solidFill>
              <a:srgbClr val="C0C0FF"/>
            </a:solidFill>
            <a:ln w="12700">
              <a:noFill/>
              <a:round/>
              <a:headEnd/>
              <a:tailEnd/>
            </a:ln>
            <a:effectLst/>
          </p:spPr>
          <p:txBody>
            <a:bodyPr wrap="none"/>
            <a:lstStyle/>
            <a:p>
              <a:endParaRPr lang="en-US"/>
            </a:p>
          </p:txBody>
        </p:sp>
        <p:sp>
          <p:nvSpPr>
            <p:cNvPr id="249876" name="Freeform 20"/>
            <p:cNvSpPr>
              <a:spLocks noChangeArrowheads="1"/>
            </p:cNvSpPr>
            <p:nvPr/>
          </p:nvSpPr>
          <p:spPr bwMode="auto">
            <a:xfrm>
              <a:off x="2975" y="2185"/>
              <a:ext cx="22" cy="70"/>
            </a:xfrm>
            <a:custGeom>
              <a:avLst/>
              <a:gdLst/>
              <a:ahLst/>
              <a:cxnLst>
                <a:cxn ang="0">
                  <a:pos x="37" y="0"/>
                </a:cxn>
                <a:cxn ang="0">
                  <a:pos x="37" y="93"/>
                </a:cxn>
                <a:cxn ang="0">
                  <a:pos x="0" y="115"/>
                </a:cxn>
                <a:cxn ang="0">
                  <a:pos x="0" y="8"/>
                </a:cxn>
              </a:cxnLst>
              <a:rect l="0" t="0" r="r" b="b"/>
              <a:pathLst>
                <a:path w="37" h="115">
                  <a:moveTo>
                    <a:pt x="37" y="0"/>
                  </a:moveTo>
                  <a:lnTo>
                    <a:pt x="37" y="93"/>
                  </a:lnTo>
                  <a:lnTo>
                    <a:pt x="0" y="115"/>
                  </a:lnTo>
                  <a:lnTo>
                    <a:pt x="0" y="8"/>
                  </a:lnTo>
                  <a:close/>
                </a:path>
              </a:pathLst>
            </a:custGeom>
            <a:solidFill>
              <a:srgbClr val="C0C0FF"/>
            </a:solidFill>
            <a:ln w="12700">
              <a:noFill/>
              <a:round/>
              <a:headEnd/>
              <a:tailEnd/>
            </a:ln>
            <a:effectLst/>
          </p:spPr>
          <p:txBody>
            <a:bodyPr wrap="none"/>
            <a:lstStyle/>
            <a:p>
              <a:endParaRPr lang="en-US"/>
            </a:p>
          </p:txBody>
        </p:sp>
        <p:sp>
          <p:nvSpPr>
            <p:cNvPr id="249877" name="Freeform 21"/>
            <p:cNvSpPr>
              <a:spLocks noChangeArrowheads="1"/>
            </p:cNvSpPr>
            <p:nvPr/>
          </p:nvSpPr>
          <p:spPr bwMode="auto">
            <a:xfrm>
              <a:off x="3014" y="2147"/>
              <a:ext cx="11" cy="82"/>
            </a:xfrm>
            <a:custGeom>
              <a:avLst/>
              <a:gdLst/>
              <a:ahLst/>
              <a:cxnLst>
                <a:cxn ang="0">
                  <a:pos x="11" y="0"/>
                </a:cxn>
                <a:cxn ang="0">
                  <a:pos x="17" y="117"/>
                </a:cxn>
                <a:cxn ang="0">
                  <a:pos x="0" y="134"/>
                </a:cxn>
                <a:cxn ang="0">
                  <a:pos x="0" y="28"/>
                </a:cxn>
              </a:cxnLst>
              <a:rect l="0" t="0" r="r" b="b"/>
              <a:pathLst>
                <a:path w="17" h="134">
                  <a:moveTo>
                    <a:pt x="11" y="0"/>
                  </a:moveTo>
                  <a:lnTo>
                    <a:pt x="17" y="117"/>
                  </a:lnTo>
                  <a:lnTo>
                    <a:pt x="0" y="134"/>
                  </a:lnTo>
                  <a:lnTo>
                    <a:pt x="0" y="28"/>
                  </a:lnTo>
                  <a:close/>
                </a:path>
              </a:pathLst>
            </a:custGeom>
            <a:solidFill>
              <a:srgbClr val="C0C0FF"/>
            </a:solidFill>
            <a:ln w="12700">
              <a:noFill/>
              <a:round/>
              <a:headEnd/>
              <a:tailEnd/>
            </a:ln>
            <a:effectLst/>
          </p:spPr>
          <p:txBody>
            <a:bodyPr wrap="none"/>
            <a:lstStyle/>
            <a:p>
              <a:endParaRPr lang="en-US"/>
            </a:p>
          </p:txBody>
        </p:sp>
        <p:sp>
          <p:nvSpPr>
            <p:cNvPr id="249878" name="Freeform 22"/>
            <p:cNvSpPr>
              <a:spLocks noChangeArrowheads="1"/>
            </p:cNvSpPr>
            <p:nvPr/>
          </p:nvSpPr>
          <p:spPr bwMode="auto">
            <a:xfrm>
              <a:off x="2906" y="2215"/>
              <a:ext cx="423" cy="331"/>
            </a:xfrm>
            <a:custGeom>
              <a:avLst/>
              <a:gdLst/>
              <a:ahLst/>
              <a:cxnLst>
                <a:cxn ang="0">
                  <a:pos x="395" y="8"/>
                </a:cxn>
                <a:cxn ang="0">
                  <a:pos x="434" y="0"/>
                </a:cxn>
                <a:cxn ang="0">
                  <a:pos x="456" y="25"/>
                </a:cxn>
                <a:cxn ang="0">
                  <a:pos x="490" y="25"/>
                </a:cxn>
                <a:cxn ang="0">
                  <a:pos x="521" y="33"/>
                </a:cxn>
                <a:cxn ang="0">
                  <a:pos x="549" y="42"/>
                </a:cxn>
                <a:cxn ang="0">
                  <a:pos x="574" y="70"/>
                </a:cxn>
                <a:cxn ang="0">
                  <a:pos x="636" y="98"/>
                </a:cxn>
                <a:cxn ang="0">
                  <a:pos x="658" y="140"/>
                </a:cxn>
                <a:cxn ang="0">
                  <a:pos x="685" y="193"/>
                </a:cxn>
                <a:cxn ang="0">
                  <a:pos x="695" y="327"/>
                </a:cxn>
                <a:cxn ang="0">
                  <a:pos x="658" y="409"/>
                </a:cxn>
                <a:cxn ang="0">
                  <a:pos x="613" y="462"/>
                </a:cxn>
                <a:cxn ang="0">
                  <a:pos x="571" y="496"/>
                </a:cxn>
                <a:cxn ang="0">
                  <a:pos x="526" y="507"/>
                </a:cxn>
                <a:cxn ang="0">
                  <a:pos x="481" y="535"/>
                </a:cxn>
                <a:cxn ang="0">
                  <a:pos x="425" y="524"/>
                </a:cxn>
                <a:cxn ang="0">
                  <a:pos x="367" y="527"/>
                </a:cxn>
                <a:cxn ang="0">
                  <a:pos x="294" y="510"/>
                </a:cxn>
                <a:cxn ang="0">
                  <a:pos x="235" y="513"/>
                </a:cxn>
                <a:cxn ang="0">
                  <a:pos x="199" y="527"/>
                </a:cxn>
                <a:cxn ang="0">
                  <a:pos x="154" y="501"/>
                </a:cxn>
                <a:cxn ang="0">
                  <a:pos x="100" y="482"/>
                </a:cxn>
                <a:cxn ang="0">
                  <a:pos x="72" y="456"/>
                </a:cxn>
                <a:cxn ang="0">
                  <a:pos x="33" y="420"/>
                </a:cxn>
                <a:cxn ang="0">
                  <a:pos x="10" y="333"/>
                </a:cxn>
                <a:cxn ang="0">
                  <a:pos x="0" y="227"/>
                </a:cxn>
                <a:cxn ang="0">
                  <a:pos x="25" y="162"/>
                </a:cxn>
                <a:cxn ang="0">
                  <a:pos x="44" y="129"/>
                </a:cxn>
                <a:cxn ang="0">
                  <a:pos x="81" y="92"/>
                </a:cxn>
                <a:cxn ang="0">
                  <a:pos x="123" y="70"/>
                </a:cxn>
                <a:cxn ang="0">
                  <a:pos x="165" y="36"/>
                </a:cxn>
                <a:cxn ang="0">
                  <a:pos x="204" y="19"/>
                </a:cxn>
                <a:cxn ang="0">
                  <a:pos x="244" y="11"/>
                </a:cxn>
                <a:cxn ang="0">
                  <a:pos x="277" y="11"/>
                </a:cxn>
                <a:cxn ang="0">
                  <a:pos x="314" y="5"/>
                </a:cxn>
                <a:cxn ang="0">
                  <a:pos x="356" y="3"/>
                </a:cxn>
              </a:cxnLst>
              <a:rect l="0" t="0" r="r" b="b"/>
              <a:pathLst>
                <a:path w="701" h="546">
                  <a:moveTo>
                    <a:pt x="376" y="3"/>
                  </a:moveTo>
                  <a:lnTo>
                    <a:pt x="395" y="8"/>
                  </a:lnTo>
                  <a:lnTo>
                    <a:pt x="411" y="5"/>
                  </a:lnTo>
                  <a:lnTo>
                    <a:pt x="434" y="0"/>
                  </a:lnTo>
                  <a:lnTo>
                    <a:pt x="446" y="11"/>
                  </a:lnTo>
                  <a:lnTo>
                    <a:pt x="456" y="25"/>
                  </a:lnTo>
                  <a:lnTo>
                    <a:pt x="476" y="30"/>
                  </a:lnTo>
                  <a:lnTo>
                    <a:pt x="490" y="25"/>
                  </a:lnTo>
                  <a:lnTo>
                    <a:pt x="507" y="28"/>
                  </a:lnTo>
                  <a:lnTo>
                    <a:pt x="521" y="33"/>
                  </a:lnTo>
                  <a:lnTo>
                    <a:pt x="532" y="50"/>
                  </a:lnTo>
                  <a:lnTo>
                    <a:pt x="549" y="42"/>
                  </a:lnTo>
                  <a:lnTo>
                    <a:pt x="560" y="56"/>
                  </a:lnTo>
                  <a:lnTo>
                    <a:pt x="574" y="70"/>
                  </a:lnTo>
                  <a:lnTo>
                    <a:pt x="602" y="78"/>
                  </a:lnTo>
                  <a:lnTo>
                    <a:pt x="636" y="98"/>
                  </a:lnTo>
                  <a:lnTo>
                    <a:pt x="636" y="134"/>
                  </a:lnTo>
                  <a:lnTo>
                    <a:pt x="658" y="140"/>
                  </a:lnTo>
                  <a:lnTo>
                    <a:pt x="667" y="179"/>
                  </a:lnTo>
                  <a:lnTo>
                    <a:pt x="685" y="193"/>
                  </a:lnTo>
                  <a:lnTo>
                    <a:pt x="701" y="269"/>
                  </a:lnTo>
                  <a:lnTo>
                    <a:pt x="695" y="327"/>
                  </a:lnTo>
                  <a:lnTo>
                    <a:pt x="675" y="376"/>
                  </a:lnTo>
                  <a:lnTo>
                    <a:pt x="658" y="409"/>
                  </a:lnTo>
                  <a:lnTo>
                    <a:pt x="642" y="454"/>
                  </a:lnTo>
                  <a:lnTo>
                    <a:pt x="613" y="462"/>
                  </a:lnTo>
                  <a:lnTo>
                    <a:pt x="597" y="459"/>
                  </a:lnTo>
                  <a:lnTo>
                    <a:pt x="571" y="496"/>
                  </a:lnTo>
                  <a:lnTo>
                    <a:pt x="552" y="510"/>
                  </a:lnTo>
                  <a:lnTo>
                    <a:pt x="526" y="507"/>
                  </a:lnTo>
                  <a:lnTo>
                    <a:pt x="507" y="513"/>
                  </a:lnTo>
                  <a:lnTo>
                    <a:pt x="481" y="535"/>
                  </a:lnTo>
                  <a:lnTo>
                    <a:pt x="442" y="535"/>
                  </a:lnTo>
                  <a:lnTo>
                    <a:pt x="425" y="524"/>
                  </a:lnTo>
                  <a:lnTo>
                    <a:pt x="400" y="546"/>
                  </a:lnTo>
                  <a:lnTo>
                    <a:pt x="367" y="527"/>
                  </a:lnTo>
                  <a:lnTo>
                    <a:pt x="314" y="527"/>
                  </a:lnTo>
                  <a:lnTo>
                    <a:pt x="294" y="510"/>
                  </a:lnTo>
                  <a:lnTo>
                    <a:pt x="271" y="524"/>
                  </a:lnTo>
                  <a:lnTo>
                    <a:pt x="235" y="513"/>
                  </a:lnTo>
                  <a:lnTo>
                    <a:pt x="218" y="527"/>
                  </a:lnTo>
                  <a:lnTo>
                    <a:pt x="199" y="527"/>
                  </a:lnTo>
                  <a:lnTo>
                    <a:pt x="179" y="510"/>
                  </a:lnTo>
                  <a:lnTo>
                    <a:pt x="154" y="501"/>
                  </a:lnTo>
                  <a:lnTo>
                    <a:pt x="117" y="501"/>
                  </a:lnTo>
                  <a:lnTo>
                    <a:pt x="100" y="482"/>
                  </a:lnTo>
                  <a:lnTo>
                    <a:pt x="92" y="448"/>
                  </a:lnTo>
                  <a:lnTo>
                    <a:pt x="72" y="456"/>
                  </a:lnTo>
                  <a:lnTo>
                    <a:pt x="67" y="426"/>
                  </a:lnTo>
                  <a:lnTo>
                    <a:pt x="33" y="420"/>
                  </a:lnTo>
                  <a:lnTo>
                    <a:pt x="20" y="383"/>
                  </a:lnTo>
                  <a:lnTo>
                    <a:pt x="10" y="333"/>
                  </a:lnTo>
                  <a:lnTo>
                    <a:pt x="10" y="269"/>
                  </a:lnTo>
                  <a:lnTo>
                    <a:pt x="0" y="227"/>
                  </a:lnTo>
                  <a:lnTo>
                    <a:pt x="10" y="191"/>
                  </a:lnTo>
                  <a:lnTo>
                    <a:pt x="25" y="162"/>
                  </a:lnTo>
                  <a:lnTo>
                    <a:pt x="41" y="165"/>
                  </a:lnTo>
                  <a:lnTo>
                    <a:pt x="44" y="129"/>
                  </a:lnTo>
                  <a:lnTo>
                    <a:pt x="64" y="95"/>
                  </a:lnTo>
                  <a:lnTo>
                    <a:pt x="81" y="92"/>
                  </a:lnTo>
                  <a:lnTo>
                    <a:pt x="106" y="59"/>
                  </a:lnTo>
                  <a:lnTo>
                    <a:pt x="123" y="70"/>
                  </a:lnTo>
                  <a:lnTo>
                    <a:pt x="137" y="53"/>
                  </a:lnTo>
                  <a:lnTo>
                    <a:pt x="165" y="36"/>
                  </a:lnTo>
                  <a:lnTo>
                    <a:pt x="190" y="36"/>
                  </a:lnTo>
                  <a:lnTo>
                    <a:pt x="204" y="19"/>
                  </a:lnTo>
                  <a:lnTo>
                    <a:pt x="230" y="5"/>
                  </a:lnTo>
                  <a:lnTo>
                    <a:pt x="244" y="11"/>
                  </a:lnTo>
                  <a:lnTo>
                    <a:pt x="263" y="19"/>
                  </a:lnTo>
                  <a:lnTo>
                    <a:pt x="277" y="11"/>
                  </a:lnTo>
                  <a:lnTo>
                    <a:pt x="297" y="3"/>
                  </a:lnTo>
                  <a:lnTo>
                    <a:pt x="314" y="5"/>
                  </a:lnTo>
                  <a:lnTo>
                    <a:pt x="345" y="5"/>
                  </a:lnTo>
                  <a:lnTo>
                    <a:pt x="356" y="3"/>
                  </a:lnTo>
                  <a:close/>
                </a:path>
              </a:pathLst>
            </a:custGeom>
            <a:solidFill>
              <a:srgbClr val="C0A250"/>
            </a:solidFill>
            <a:ln w="12700">
              <a:noFill/>
              <a:round/>
              <a:headEnd/>
              <a:tailEnd/>
            </a:ln>
            <a:effectLst/>
          </p:spPr>
          <p:txBody>
            <a:bodyPr wrap="none"/>
            <a:lstStyle/>
            <a:p>
              <a:endParaRPr lang="en-US"/>
            </a:p>
          </p:txBody>
        </p:sp>
        <p:sp>
          <p:nvSpPr>
            <p:cNvPr id="249879" name="Freeform 23"/>
            <p:cNvSpPr>
              <a:spLocks noChangeArrowheads="1"/>
            </p:cNvSpPr>
            <p:nvPr/>
          </p:nvSpPr>
          <p:spPr bwMode="auto">
            <a:xfrm>
              <a:off x="2931" y="2403"/>
              <a:ext cx="383" cy="134"/>
            </a:xfrm>
            <a:custGeom>
              <a:avLst/>
              <a:gdLst/>
              <a:ahLst/>
              <a:cxnLst>
                <a:cxn ang="0">
                  <a:pos x="547" y="101"/>
                </a:cxn>
                <a:cxn ang="0">
                  <a:pos x="561" y="99"/>
                </a:cxn>
                <a:cxn ang="0">
                  <a:pos x="595" y="76"/>
                </a:cxn>
                <a:cxn ang="0">
                  <a:pos x="609" y="59"/>
                </a:cxn>
                <a:cxn ang="0">
                  <a:pos x="634" y="28"/>
                </a:cxn>
                <a:cxn ang="0">
                  <a:pos x="623" y="66"/>
                </a:cxn>
                <a:cxn ang="0">
                  <a:pos x="586" y="135"/>
                </a:cxn>
                <a:cxn ang="0">
                  <a:pos x="586" y="144"/>
                </a:cxn>
                <a:cxn ang="0">
                  <a:pos x="567" y="144"/>
                </a:cxn>
                <a:cxn ang="0">
                  <a:pos x="519" y="155"/>
                </a:cxn>
                <a:cxn ang="0">
                  <a:pos x="511" y="180"/>
                </a:cxn>
                <a:cxn ang="0">
                  <a:pos x="497" y="189"/>
                </a:cxn>
                <a:cxn ang="0">
                  <a:pos x="457" y="197"/>
                </a:cxn>
                <a:cxn ang="0">
                  <a:pos x="421" y="219"/>
                </a:cxn>
                <a:cxn ang="0">
                  <a:pos x="407" y="222"/>
                </a:cxn>
                <a:cxn ang="0">
                  <a:pos x="390" y="203"/>
                </a:cxn>
                <a:cxn ang="0">
                  <a:pos x="362" y="222"/>
                </a:cxn>
                <a:cxn ang="0">
                  <a:pos x="354" y="194"/>
                </a:cxn>
                <a:cxn ang="0">
                  <a:pos x="326" y="214"/>
                </a:cxn>
                <a:cxn ang="0">
                  <a:pos x="253" y="197"/>
                </a:cxn>
                <a:cxn ang="0">
                  <a:pos x="225" y="191"/>
                </a:cxn>
                <a:cxn ang="0">
                  <a:pos x="205" y="203"/>
                </a:cxn>
                <a:cxn ang="0">
                  <a:pos x="189" y="205"/>
                </a:cxn>
                <a:cxn ang="0">
                  <a:pos x="149" y="205"/>
                </a:cxn>
                <a:cxn ang="0">
                  <a:pos x="124" y="194"/>
                </a:cxn>
                <a:cxn ang="0">
                  <a:pos x="104" y="186"/>
                </a:cxn>
                <a:cxn ang="0">
                  <a:pos x="62" y="166"/>
                </a:cxn>
                <a:cxn ang="0">
                  <a:pos x="62" y="135"/>
                </a:cxn>
                <a:cxn ang="0">
                  <a:pos x="54" y="130"/>
                </a:cxn>
                <a:cxn ang="0">
                  <a:pos x="34" y="116"/>
                </a:cxn>
                <a:cxn ang="0">
                  <a:pos x="0" y="107"/>
                </a:cxn>
                <a:cxn ang="0">
                  <a:pos x="43" y="116"/>
                </a:cxn>
                <a:cxn ang="0">
                  <a:pos x="65" y="118"/>
                </a:cxn>
                <a:cxn ang="0">
                  <a:pos x="76" y="124"/>
                </a:cxn>
                <a:cxn ang="0">
                  <a:pos x="116" y="138"/>
                </a:cxn>
                <a:cxn ang="0">
                  <a:pos x="141" y="141"/>
                </a:cxn>
                <a:cxn ang="0">
                  <a:pos x="146" y="149"/>
                </a:cxn>
                <a:cxn ang="0">
                  <a:pos x="149" y="169"/>
                </a:cxn>
                <a:cxn ang="0">
                  <a:pos x="175" y="149"/>
                </a:cxn>
                <a:cxn ang="0">
                  <a:pos x="203" y="144"/>
                </a:cxn>
                <a:cxn ang="0">
                  <a:pos x="230" y="163"/>
                </a:cxn>
                <a:cxn ang="0">
                  <a:pos x="253" y="163"/>
                </a:cxn>
                <a:cxn ang="0">
                  <a:pos x="280" y="149"/>
                </a:cxn>
                <a:cxn ang="0">
                  <a:pos x="331" y="172"/>
                </a:cxn>
                <a:cxn ang="0">
                  <a:pos x="346" y="166"/>
                </a:cxn>
                <a:cxn ang="0">
                  <a:pos x="370" y="155"/>
                </a:cxn>
                <a:cxn ang="0">
                  <a:pos x="401" y="138"/>
                </a:cxn>
                <a:cxn ang="0">
                  <a:pos x="401" y="166"/>
                </a:cxn>
                <a:cxn ang="0">
                  <a:pos x="449" y="152"/>
                </a:cxn>
                <a:cxn ang="0">
                  <a:pos x="471" y="146"/>
                </a:cxn>
                <a:cxn ang="0">
                  <a:pos x="502" y="121"/>
                </a:cxn>
              </a:cxnLst>
              <a:rect l="0" t="0" r="r" b="b"/>
              <a:pathLst>
                <a:path w="634" h="222">
                  <a:moveTo>
                    <a:pt x="536" y="101"/>
                  </a:moveTo>
                  <a:lnTo>
                    <a:pt x="547" y="101"/>
                  </a:lnTo>
                  <a:lnTo>
                    <a:pt x="547" y="118"/>
                  </a:lnTo>
                  <a:lnTo>
                    <a:pt x="561" y="99"/>
                  </a:lnTo>
                  <a:lnTo>
                    <a:pt x="584" y="93"/>
                  </a:lnTo>
                  <a:lnTo>
                    <a:pt x="595" y="76"/>
                  </a:lnTo>
                  <a:lnTo>
                    <a:pt x="612" y="79"/>
                  </a:lnTo>
                  <a:lnTo>
                    <a:pt x="609" y="59"/>
                  </a:lnTo>
                  <a:lnTo>
                    <a:pt x="623" y="0"/>
                  </a:lnTo>
                  <a:lnTo>
                    <a:pt x="634" y="28"/>
                  </a:lnTo>
                  <a:lnTo>
                    <a:pt x="617" y="73"/>
                  </a:lnTo>
                  <a:lnTo>
                    <a:pt x="623" y="66"/>
                  </a:lnTo>
                  <a:lnTo>
                    <a:pt x="603" y="118"/>
                  </a:lnTo>
                  <a:lnTo>
                    <a:pt x="586" y="135"/>
                  </a:lnTo>
                  <a:lnTo>
                    <a:pt x="598" y="135"/>
                  </a:lnTo>
                  <a:lnTo>
                    <a:pt x="586" y="144"/>
                  </a:lnTo>
                  <a:lnTo>
                    <a:pt x="575" y="146"/>
                  </a:lnTo>
                  <a:lnTo>
                    <a:pt x="567" y="144"/>
                  </a:lnTo>
                  <a:lnTo>
                    <a:pt x="558" y="144"/>
                  </a:lnTo>
                  <a:lnTo>
                    <a:pt x="519" y="155"/>
                  </a:lnTo>
                  <a:lnTo>
                    <a:pt x="527" y="166"/>
                  </a:lnTo>
                  <a:lnTo>
                    <a:pt x="511" y="180"/>
                  </a:lnTo>
                  <a:lnTo>
                    <a:pt x="505" y="194"/>
                  </a:lnTo>
                  <a:lnTo>
                    <a:pt x="497" y="189"/>
                  </a:lnTo>
                  <a:lnTo>
                    <a:pt x="488" y="191"/>
                  </a:lnTo>
                  <a:lnTo>
                    <a:pt x="457" y="197"/>
                  </a:lnTo>
                  <a:lnTo>
                    <a:pt x="429" y="219"/>
                  </a:lnTo>
                  <a:lnTo>
                    <a:pt x="421" y="219"/>
                  </a:lnTo>
                  <a:lnTo>
                    <a:pt x="415" y="211"/>
                  </a:lnTo>
                  <a:lnTo>
                    <a:pt x="407" y="222"/>
                  </a:lnTo>
                  <a:lnTo>
                    <a:pt x="395" y="219"/>
                  </a:lnTo>
                  <a:lnTo>
                    <a:pt x="390" y="203"/>
                  </a:lnTo>
                  <a:lnTo>
                    <a:pt x="374" y="208"/>
                  </a:lnTo>
                  <a:lnTo>
                    <a:pt x="362" y="222"/>
                  </a:lnTo>
                  <a:lnTo>
                    <a:pt x="362" y="205"/>
                  </a:lnTo>
                  <a:lnTo>
                    <a:pt x="354" y="194"/>
                  </a:lnTo>
                  <a:lnTo>
                    <a:pt x="343" y="217"/>
                  </a:lnTo>
                  <a:lnTo>
                    <a:pt x="326" y="214"/>
                  </a:lnTo>
                  <a:lnTo>
                    <a:pt x="287" y="211"/>
                  </a:lnTo>
                  <a:lnTo>
                    <a:pt x="253" y="197"/>
                  </a:lnTo>
                  <a:lnTo>
                    <a:pt x="230" y="211"/>
                  </a:lnTo>
                  <a:lnTo>
                    <a:pt x="225" y="191"/>
                  </a:lnTo>
                  <a:lnTo>
                    <a:pt x="217" y="194"/>
                  </a:lnTo>
                  <a:lnTo>
                    <a:pt x="205" y="203"/>
                  </a:lnTo>
                  <a:lnTo>
                    <a:pt x="200" y="191"/>
                  </a:lnTo>
                  <a:lnTo>
                    <a:pt x="189" y="205"/>
                  </a:lnTo>
                  <a:lnTo>
                    <a:pt x="169" y="214"/>
                  </a:lnTo>
                  <a:lnTo>
                    <a:pt x="149" y="205"/>
                  </a:lnTo>
                  <a:lnTo>
                    <a:pt x="146" y="194"/>
                  </a:lnTo>
                  <a:lnTo>
                    <a:pt x="124" y="194"/>
                  </a:lnTo>
                  <a:lnTo>
                    <a:pt x="121" y="177"/>
                  </a:lnTo>
                  <a:lnTo>
                    <a:pt x="104" y="186"/>
                  </a:lnTo>
                  <a:lnTo>
                    <a:pt x="79" y="189"/>
                  </a:lnTo>
                  <a:lnTo>
                    <a:pt x="62" y="166"/>
                  </a:lnTo>
                  <a:lnTo>
                    <a:pt x="68" y="141"/>
                  </a:lnTo>
                  <a:lnTo>
                    <a:pt x="62" y="135"/>
                  </a:lnTo>
                  <a:lnTo>
                    <a:pt x="57" y="141"/>
                  </a:lnTo>
                  <a:lnTo>
                    <a:pt x="54" y="130"/>
                  </a:lnTo>
                  <a:lnTo>
                    <a:pt x="34" y="132"/>
                  </a:lnTo>
                  <a:lnTo>
                    <a:pt x="34" y="116"/>
                  </a:lnTo>
                  <a:lnTo>
                    <a:pt x="20" y="104"/>
                  </a:lnTo>
                  <a:lnTo>
                    <a:pt x="0" y="107"/>
                  </a:lnTo>
                  <a:lnTo>
                    <a:pt x="26" y="90"/>
                  </a:lnTo>
                  <a:lnTo>
                    <a:pt x="43" y="116"/>
                  </a:lnTo>
                  <a:lnTo>
                    <a:pt x="65" y="104"/>
                  </a:lnTo>
                  <a:lnTo>
                    <a:pt x="65" y="118"/>
                  </a:lnTo>
                  <a:lnTo>
                    <a:pt x="85" y="110"/>
                  </a:lnTo>
                  <a:lnTo>
                    <a:pt x="76" y="124"/>
                  </a:lnTo>
                  <a:lnTo>
                    <a:pt x="87" y="124"/>
                  </a:lnTo>
                  <a:lnTo>
                    <a:pt x="116" y="138"/>
                  </a:lnTo>
                  <a:lnTo>
                    <a:pt x="116" y="149"/>
                  </a:lnTo>
                  <a:lnTo>
                    <a:pt x="141" y="141"/>
                  </a:lnTo>
                  <a:lnTo>
                    <a:pt x="149" y="141"/>
                  </a:lnTo>
                  <a:lnTo>
                    <a:pt x="146" y="149"/>
                  </a:lnTo>
                  <a:lnTo>
                    <a:pt x="152" y="158"/>
                  </a:lnTo>
                  <a:lnTo>
                    <a:pt x="149" y="169"/>
                  </a:lnTo>
                  <a:lnTo>
                    <a:pt x="163" y="160"/>
                  </a:lnTo>
                  <a:lnTo>
                    <a:pt x="175" y="149"/>
                  </a:lnTo>
                  <a:lnTo>
                    <a:pt x="194" y="152"/>
                  </a:lnTo>
                  <a:lnTo>
                    <a:pt x="203" y="144"/>
                  </a:lnTo>
                  <a:lnTo>
                    <a:pt x="225" y="146"/>
                  </a:lnTo>
                  <a:lnTo>
                    <a:pt x="230" y="163"/>
                  </a:lnTo>
                  <a:lnTo>
                    <a:pt x="249" y="172"/>
                  </a:lnTo>
                  <a:lnTo>
                    <a:pt x="253" y="163"/>
                  </a:lnTo>
                  <a:lnTo>
                    <a:pt x="245" y="152"/>
                  </a:lnTo>
                  <a:lnTo>
                    <a:pt x="280" y="149"/>
                  </a:lnTo>
                  <a:lnTo>
                    <a:pt x="277" y="177"/>
                  </a:lnTo>
                  <a:lnTo>
                    <a:pt x="331" y="172"/>
                  </a:lnTo>
                  <a:lnTo>
                    <a:pt x="336" y="152"/>
                  </a:lnTo>
                  <a:lnTo>
                    <a:pt x="346" y="166"/>
                  </a:lnTo>
                  <a:lnTo>
                    <a:pt x="370" y="144"/>
                  </a:lnTo>
                  <a:lnTo>
                    <a:pt x="370" y="155"/>
                  </a:lnTo>
                  <a:lnTo>
                    <a:pt x="384" y="158"/>
                  </a:lnTo>
                  <a:lnTo>
                    <a:pt x="401" y="138"/>
                  </a:lnTo>
                  <a:lnTo>
                    <a:pt x="415" y="144"/>
                  </a:lnTo>
                  <a:lnTo>
                    <a:pt x="401" y="166"/>
                  </a:lnTo>
                  <a:lnTo>
                    <a:pt x="438" y="146"/>
                  </a:lnTo>
                  <a:lnTo>
                    <a:pt x="449" y="152"/>
                  </a:lnTo>
                  <a:lnTo>
                    <a:pt x="457" y="138"/>
                  </a:lnTo>
                  <a:lnTo>
                    <a:pt x="471" y="146"/>
                  </a:lnTo>
                  <a:lnTo>
                    <a:pt x="480" y="138"/>
                  </a:lnTo>
                  <a:lnTo>
                    <a:pt x="502" y="121"/>
                  </a:lnTo>
                  <a:lnTo>
                    <a:pt x="525" y="124"/>
                  </a:lnTo>
                  <a:close/>
                </a:path>
              </a:pathLst>
            </a:custGeom>
            <a:solidFill>
              <a:srgbClr val="722900"/>
            </a:solidFill>
            <a:ln w="12700">
              <a:noFill/>
              <a:round/>
              <a:headEnd/>
              <a:tailEnd/>
            </a:ln>
            <a:effectLst/>
          </p:spPr>
          <p:txBody>
            <a:bodyPr wrap="none"/>
            <a:lstStyle/>
            <a:p>
              <a:endParaRPr lang="en-US"/>
            </a:p>
          </p:txBody>
        </p:sp>
        <p:sp>
          <p:nvSpPr>
            <p:cNvPr id="249880" name="Freeform 24"/>
            <p:cNvSpPr>
              <a:spLocks noChangeArrowheads="1"/>
            </p:cNvSpPr>
            <p:nvPr/>
          </p:nvSpPr>
          <p:spPr bwMode="auto">
            <a:xfrm>
              <a:off x="3123" y="2362"/>
              <a:ext cx="39" cy="28"/>
            </a:xfrm>
            <a:custGeom>
              <a:avLst/>
              <a:gdLst/>
              <a:ahLst/>
              <a:cxnLst>
                <a:cxn ang="0">
                  <a:pos x="10" y="0"/>
                </a:cxn>
                <a:cxn ang="0">
                  <a:pos x="0" y="15"/>
                </a:cxn>
                <a:cxn ang="0">
                  <a:pos x="21" y="26"/>
                </a:cxn>
                <a:cxn ang="0">
                  <a:pos x="28" y="46"/>
                </a:cxn>
                <a:cxn ang="0">
                  <a:pos x="41" y="31"/>
                </a:cxn>
                <a:cxn ang="0">
                  <a:pos x="63" y="35"/>
                </a:cxn>
                <a:cxn ang="0">
                  <a:pos x="28" y="8"/>
                </a:cxn>
              </a:cxnLst>
              <a:rect l="0" t="0" r="r" b="b"/>
              <a:pathLst>
                <a:path w="63" h="46">
                  <a:moveTo>
                    <a:pt x="10" y="0"/>
                  </a:moveTo>
                  <a:lnTo>
                    <a:pt x="0" y="15"/>
                  </a:lnTo>
                  <a:lnTo>
                    <a:pt x="21" y="26"/>
                  </a:lnTo>
                  <a:lnTo>
                    <a:pt x="28" y="46"/>
                  </a:lnTo>
                  <a:lnTo>
                    <a:pt x="41" y="31"/>
                  </a:lnTo>
                  <a:lnTo>
                    <a:pt x="63" y="35"/>
                  </a:lnTo>
                  <a:lnTo>
                    <a:pt x="28" y="8"/>
                  </a:lnTo>
                  <a:close/>
                </a:path>
              </a:pathLst>
            </a:custGeom>
            <a:solidFill>
              <a:srgbClr val="FFC17D"/>
            </a:solidFill>
            <a:ln w="12700">
              <a:noFill/>
              <a:round/>
              <a:headEnd/>
              <a:tailEnd/>
            </a:ln>
            <a:effectLst/>
          </p:spPr>
          <p:txBody>
            <a:bodyPr wrap="none"/>
            <a:lstStyle/>
            <a:p>
              <a:endParaRPr lang="en-US"/>
            </a:p>
          </p:txBody>
        </p:sp>
        <p:sp>
          <p:nvSpPr>
            <p:cNvPr id="249881" name="Freeform 25"/>
            <p:cNvSpPr>
              <a:spLocks noChangeArrowheads="1"/>
            </p:cNvSpPr>
            <p:nvPr/>
          </p:nvSpPr>
          <p:spPr bwMode="auto">
            <a:xfrm>
              <a:off x="2931" y="2396"/>
              <a:ext cx="17" cy="42"/>
            </a:xfrm>
            <a:custGeom>
              <a:avLst/>
              <a:gdLst/>
              <a:ahLst/>
              <a:cxnLst>
                <a:cxn ang="0">
                  <a:pos x="0" y="6"/>
                </a:cxn>
                <a:cxn ang="0">
                  <a:pos x="0" y="14"/>
                </a:cxn>
                <a:cxn ang="0">
                  <a:pos x="0" y="20"/>
                </a:cxn>
                <a:cxn ang="0">
                  <a:pos x="0" y="28"/>
                </a:cxn>
                <a:cxn ang="0">
                  <a:pos x="0" y="31"/>
                </a:cxn>
                <a:cxn ang="0">
                  <a:pos x="3" y="38"/>
                </a:cxn>
                <a:cxn ang="0">
                  <a:pos x="6" y="39"/>
                </a:cxn>
                <a:cxn ang="0">
                  <a:pos x="10" y="45"/>
                </a:cxn>
                <a:cxn ang="0">
                  <a:pos x="10" y="45"/>
                </a:cxn>
                <a:cxn ang="0">
                  <a:pos x="6" y="49"/>
                </a:cxn>
                <a:cxn ang="0">
                  <a:pos x="6" y="51"/>
                </a:cxn>
                <a:cxn ang="0">
                  <a:pos x="6" y="51"/>
                </a:cxn>
                <a:cxn ang="0">
                  <a:pos x="6" y="57"/>
                </a:cxn>
                <a:cxn ang="0">
                  <a:pos x="10" y="59"/>
                </a:cxn>
                <a:cxn ang="0">
                  <a:pos x="10" y="62"/>
                </a:cxn>
                <a:cxn ang="0">
                  <a:pos x="12" y="69"/>
                </a:cxn>
                <a:cxn ang="0">
                  <a:pos x="12" y="65"/>
                </a:cxn>
                <a:cxn ang="0">
                  <a:pos x="14" y="65"/>
                </a:cxn>
                <a:cxn ang="0">
                  <a:pos x="14" y="62"/>
                </a:cxn>
                <a:cxn ang="0">
                  <a:pos x="18" y="59"/>
                </a:cxn>
                <a:cxn ang="0">
                  <a:pos x="20" y="62"/>
                </a:cxn>
                <a:cxn ang="0">
                  <a:pos x="23" y="62"/>
                </a:cxn>
                <a:cxn ang="0">
                  <a:pos x="26" y="65"/>
                </a:cxn>
                <a:cxn ang="0">
                  <a:pos x="28" y="69"/>
                </a:cxn>
                <a:cxn ang="0">
                  <a:pos x="26" y="62"/>
                </a:cxn>
                <a:cxn ang="0">
                  <a:pos x="23" y="57"/>
                </a:cxn>
                <a:cxn ang="0">
                  <a:pos x="23" y="51"/>
                </a:cxn>
                <a:cxn ang="0">
                  <a:pos x="20" y="45"/>
                </a:cxn>
                <a:cxn ang="0">
                  <a:pos x="23" y="42"/>
                </a:cxn>
                <a:cxn ang="0">
                  <a:pos x="23" y="39"/>
                </a:cxn>
                <a:cxn ang="0">
                  <a:pos x="23" y="34"/>
                </a:cxn>
                <a:cxn ang="0">
                  <a:pos x="23" y="31"/>
                </a:cxn>
                <a:cxn ang="0">
                  <a:pos x="23" y="31"/>
                </a:cxn>
                <a:cxn ang="0">
                  <a:pos x="20" y="28"/>
                </a:cxn>
                <a:cxn ang="0">
                  <a:pos x="20" y="28"/>
                </a:cxn>
                <a:cxn ang="0">
                  <a:pos x="18" y="26"/>
                </a:cxn>
                <a:cxn ang="0">
                  <a:pos x="18" y="26"/>
                </a:cxn>
                <a:cxn ang="0">
                  <a:pos x="14" y="23"/>
                </a:cxn>
                <a:cxn ang="0">
                  <a:pos x="14" y="23"/>
                </a:cxn>
                <a:cxn ang="0">
                  <a:pos x="12" y="20"/>
                </a:cxn>
                <a:cxn ang="0">
                  <a:pos x="12" y="18"/>
                </a:cxn>
                <a:cxn ang="0">
                  <a:pos x="12" y="14"/>
                </a:cxn>
                <a:cxn ang="0">
                  <a:pos x="12" y="11"/>
                </a:cxn>
                <a:cxn ang="0">
                  <a:pos x="10" y="6"/>
                </a:cxn>
                <a:cxn ang="0">
                  <a:pos x="6" y="6"/>
                </a:cxn>
                <a:cxn ang="0">
                  <a:pos x="3" y="3"/>
                </a:cxn>
                <a:cxn ang="0">
                  <a:pos x="0" y="3"/>
                </a:cxn>
                <a:cxn ang="0">
                  <a:pos x="0" y="0"/>
                </a:cxn>
              </a:cxnLst>
              <a:rect l="0" t="0" r="r" b="b"/>
              <a:pathLst>
                <a:path w="28" h="69">
                  <a:moveTo>
                    <a:pt x="0" y="6"/>
                  </a:moveTo>
                  <a:lnTo>
                    <a:pt x="0" y="14"/>
                  </a:lnTo>
                  <a:lnTo>
                    <a:pt x="0" y="20"/>
                  </a:lnTo>
                  <a:lnTo>
                    <a:pt x="0" y="28"/>
                  </a:lnTo>
                  <a:lnTo>
                    <a:pt x="0" y="31"/>
                  </a:lnTo>
                  <a:lnTo>
                    <a:pt x="3" y="38"/>
                  </a:lnTo>
                  <a:lnTo>
                    <a:pt x="6" y="39"/>
                  </a:lnTo>
                  <a:lnTo>
                    <a:pt x="10" y="45"/>
                  </a:lnTo>
                  <a:lnTo>
                    <a:pt x="10" y="45"/>
                  </a:lnTo>
                  <a:lnTo>
                    <a:pt x="6" y="49"/>
                  </a:lnTo>
                  <a:lnTo>
                    <a:pt x="6" y="51"/>
                  </a:lnTo>
                  <a:lnTo>
                    <a:pt x="6" y="51"/>
                  </a:lnTo>
                  <a:lnTo>
                    <a:pt x="6" y="57"/>
                  </a:lnTo>
                  <a:lnTo>
                    <a:pt x="10" y="59"/>
                  </a:lnTo>
                  <a:lnTo>
                    <a:pt x="10" y="62"/>
                  </a:lnTo>
                  <a:lnTo>
                    <a:pt x="12" y="69"/>
                  </a:lnTo>
                  <a:lnTo>
                    <a:pt x="12" y="65"/>
                  </a:lnTo>
                  <a:lnTo>
                    <a:pt x="14" y="65"/>
                  </a:lnTo>
                  <a:lnTo>
                    <a:pt x="14" y="62"/>
                  </a:lnTo>
                  <a:lnTo>
                    <a:pt x="18" y="59"/>
                  </a:lnTo>
                  <a:lnTo>
                    <a:pt x="20" y="62"/>
                  </a:lnTo>
                  <a:lnTo>
                    <a:pt x="23" y="62"/>
                  </a:lnTo>
                  <a:lnTo>
                    <a:pt x="26" y="65"/>
                  </a:lnTo>
                  <a:lnTo>
                    <a:pt x="28" y="69"/>
                  </a:lnTo>
                  <a:lnTo>
                    <a:pt x="26" y="62"/>
                  </a:lnTo>
                  <a:lnTo>
                    <a:pt x="23" y="57"/>
                  </a:lnTo>
                  <a:lnTo>
                    <a:pt x="23" y="51"/>
                  </a:lnTo>
                  <a:lnTo>
                    <a:pt x="20" y="45"/>
                  </a:lnTo>
                  <a:lnTo>
                    <a:pt x="23" y="42"/>
                  </a:lnTo>
                  <a:lnTo>
                    <a:pt x="23" y="39"/>
                  </a:lnTo>
                  <a:lnTo>
                    <a:pt x="23" y="34"/>
                  </a:lnTo>
                  <a:lnTo>
                    <a:pt x="23" y="31"/>
                  </a:lnTo>
                  <a:lnTo>
                    <a:pt x="23" y="31"/>
                  </a:lnTo>
                  <a:lnTo>
                    <a:pt x="20" y="28"/>
                  </a:lnTo>
                  <a:lnTo>
                    <a:pt x="20" y="28"/>
                  </a:lnTo>
                  <a:lnTo>
                    <a:pt x="18" y="26"/>
                  </a:lnTo>
                  <a:lnTo>
                    <a:pt x="18" y="26"/>
                  </a:lnTo>
                  <a:lnTo>
                    <a:pt x="14" y="23"/>
                  </a:lnTo>
                  <a:lnTo>
                    <a:pt x="14" y="23"/>
                  </a:lnTo>
                  <a:lnTo>
                    <a:pt x="12" y="20"/>
                  </a:lnTo>
                  <a:lnTo>
                    <a:pt x="12" y="18"/>
                  </a:lnTo>
                  <a:lnTo>
                    <a:pt x="12" y="14"/>
                  </a:lnTo>
                  <a:lnTo>
                    <a:pt x="12" y="11"/>
                  </a:lnTo>
                  <a:lnTo>
                    <a:pt x="10" y="6"/>
                  </a:lnTo>
                  <a:lnTo>
                    <a:pt x="6" y="6"/>
                  </a:lnTo>
                  <a:lnTo>
                    <a:pt x="3" y="3"/>
                  </a:lnTo>
                  <a:lnTo>
                    <a:pt x="0" y="3"/>
                  </a:lnTo>
                  <a:lnTo>
                    <a:pt x="0" y="0"/>
                  </a:lnTo>
                  <a:close/>
                </a:path>
              </a:pathLst>
            </a:custGeom>
            <a:solidFill>
              <a:srgbClr val="FFC17D"/>
            </a:solidFill>
            <a:ln w="12700">
              <a:noFill/>
              <a:round/>
              <a:headEnd/>
              <a:tailEnd/>
            </a:ln>
            <a:effectLst/>
          </p:spPr>
          <p:txBody>
            <a:bodyPr wrap="none"/>
            <a:lstStyle/>
            <a:p>
              <a:endParaRPr lang="en-US"/>
            </a:p>
          </p:txBody>
        </p:sp>
        <p:sp>
          <p:nvSpPr>
            <p:cNvPr id="249882" name="Freeform 26"/>
            <p:cNvSpPr>
              <a:spLocks noChangeArrowheads="1"/>
            </p:cNvSpPr>
            <p:nvPr/>
          </p:nvSpPr>
          <p:spPr bwMode="auto">
            <a:xfrm>
              <a:off x="2996" y="2440"/>
              <a:ext cx="29" cy="21"/>
            </a:xfrm>
            <a:custGeom>
              <a:avLst/>
              <a:gdLst/>
              <a:ahLst/>
              <a:cxnLst>
                <a:cxn ang="0">
                  <a:pos x="23" y="0"/>
                </a:cxn>
                <a:cxn ang="0">
                  <a:pos x="17" y="17"/>
                </a:cxn>
                <a:cxn ang="0">
                  <a:pos x="0" y="20"/>
                </a:cxn>
                <a:cxn ang="0">
                  <a:pos x="11" y="25"/>
                </a:cxn>
                <a:cxn ang="0">
                  <a:pos x="23" y="34"/>
                </a:cxn>
                <a:cxn ang="0">
                  <a:pos x="34" y="17"/>
                </a:cxn>
                <a:cxn ang="0">
                  <a:pos x="48" y="6"/>
                </a:cxn>
                <a:cxn ang="0">
                  <a:pos x="37" y="0"/>
                </a:cxn>
              </a:cxnLst>
              <a:rect l="0" t="0" r="r" b="b"/>
              <a:pathLst>
                <a:path w="48" h="34">
                  <a:moveTo>
                    <a:pt x="23" y="0"/>
                  </a:moveTo>
                  <a:lnTo>
                    <a:pt x="17" y="17"/>
                  </a:lnTo>
                  <a:lnTo>
                    <a:pt x="0" y="20"/>
                  </a:lnTo>
                  <a:lnTo>
                    <a:pt x="11" y="25"/>
                  </a:lnTo>
                  <a:lnTo>
                    <a:pt x="23" y="34"/>
                  </a:lnTo>
                  <a:lnTo>
                    <a:pt x="34" y="17"/>
                  </a:lnTo>
                  <a:lnTo>
                    <a:pt x="48" y="6"/>
                  </a:lnTo>
                  <a:lnTo>
                    <a:pt x="37" y="0"/>
                  </a:lnTo>
                  <a:close/>
                </a:path>
              </a:pathLst>
            </a:custGeom>
            <a:solidFill>
              <a:srgbClr val="FFC17D"/>
            </a:solidFill>
            <a:ln w="12700">
              <a:noFill/>
              <a:round/>
              <a:headEnd/>
              <a:tailEnd/>
            </a:ln>
            <a:effectLst/>
          </p:spPr>
          <p:txBody>
            <a:bodyPr wrap="none"/>
            <a:lstStyle/>
            <a:p>
              <a:endParaRPr lang="en-US"/>
            </a:p>
          </p:txBody>
        </p:sp>
        <p:sp>
          <p:nvSpPr>
            <p:cNvPr id="249883" name="Freeform 27"/>
            <p:cNvSpPr>
              <a:spLocks noChangeArrowheads="1"/>
            </p:cNvSpPr>
            <p:nvPr/>
          </p:nvSpPr>
          <p:spPr bwMode="auto">
            <a:xfrm>
              <a:off x="3261" y="2295"/>
              <a:ext cx="31" cy="13"/>
            </a:xfrm>
            <a:custGeom>
              <a:avLst/>
              <a:gdLst/>
              <a:ahLst/>
              <a:cxnLst>
                <a:cxn ang="0">
                  <a:pos x="17" y="0"/>
                </a:cxn>
                <a:cxn ang="0">
                  <a:pos x="0" y="2"/>
                </a:cxn>
                <a:cxn ang="0">
                  <a:pos x="14" y="11"/>
                </a:cxn>
                <a:cxn ang="0">
                  <a:pos x="28" y="16"/>
                </a:cxn>
                <a:cxn ang="0">
                  <a:pos x="39" y="22"/>
                </a:cxn>
                <a:cxn ang="0">
                  <a:pos x="39" y="16"/>
                </a:cxn>
                <a:cxn ang="0">
                  <a:pos x="51" y="16"/>
                </a:cxn>
                <a:cxn ang="0">
                  <a:pos x="42" y="11"/>
                </a:cxn>
                <a:cxn ang="0">
                  <a:pos x="45" y="8"/>
                </a:cxn>
                <a:cxn ang="0">
                  <a:pos x="31" y="0"/>
                </a:cxn>
              </a:cxnLst>
              <a:rect l="0" t="0" r="r" b="b"/>
              <a:pathLst>
                <a:path w="51" h="22">
                  <a:moveTo>
                    <a:pt x="17" y="0"/>
                  </a:moveTo>
                  <a:lnTo>
                    <a:pt x="0" y="2"/>
                  </a:lnTo>
                  <a:lnTo>
                    <a:pt x="14" y="11"/>
                  </a:lnTo>
                  <a:lnTo>
                    <a:pt x="28" y="16"/>
                  </a:lnTo>
                  <a:lnTo>
                    <a:pt x="39" y="22"/>
                  </a:lnTo>
                  <a:lnTo>
                    <a:pt x="39" y="16"/>
                  </a:lnTo>
                  <a:lnTo>
                    <a:pt x="51" y="16"/>
                  </a:lnTo>
                  <a:lnTo>
                    <a:pt x="42" y="11"/>
                  </a:lnTo>
                  <a:lnTo>
                    <a:pt x="45" y="8"/>
                  </a:lnTo>
                  <a:lnTo>
                    <a:pt x="31" y="0"/>
                  </a:lnTo>
                  <a:close/>
                </a:path>
              </a:pathLst>
            </a:custGeom>
            <a:solidFill>
              <a:srgbClr val="FFC17D"/>
            </a:solidFill>
            <a:ln w="12700">
              <a:noFill/>
              <a:round/>
              <a:headEnd/>
              <a:tailEnd/>
            </a:ln>
            <a:effectLst/>
          </p:spPr>
          <p:txBody>
            <a:bodyPr wrap="none"/>
            <a:lstStyle/>
            <a:p>
              <a:endParaRPr lang="en-US"/>
            </a:p>
          </p:txBody>
        </p:sp>
        <p:sp>
          <p:nvSpPr>
            <p:cNvPr id="249884" name="Freeform 28"/>
            <p:cNvSpPr>
              <a:spLocks noChangeArrowheads="1"/>
            </p:cNvSpPr>
            <p:nvPr/>
          </p:nvSpPr>
          <p:spPr bwMode="auto">
            <a:xfrm>
              <a:off x="3288" y="2357"/>
              <a:ext cx="27" cy="19"/>
            </a:xfrm>
            <a:custGeom>
              <a:avLst/>
              <a:gdLst/>
              <a:ahLst/>
              <a:cxnLst>
                <a:cxn ang="0">
                  <a:pos x="13" y="0"/>
                </a:cxn>
                <a:cxn ang="0">
                  <a:pos x="11" y="0"/>
                </a:cxn>
                <a:cxn ang="0">
                  <a:pos x="6" y="0"/>
                </a:cxn>
                <a:cxn ang="0">
                  <a:pos x="3" y="3"/>
                </a:cxn>
                <a:cxn ang="0">
                  <a:pos x="9" y="6"/>
                </a:cxn>
                <a:cxn ang="0">
                  <a:pos x="13" y="12"/>
                </a:cxn>
                <a:cxn ang="0">
                  <a:pos x="9" y="12"/>
                </a:cxn>
                <a:cxn ang="0">
                  <a:pos x="6" y="12"/>
                </a:cxn>
                <a:cxn ang="0">
                  <a:pos x="3" y="8"/>
                </a:cxn>
                <a:cxn ang="0">
                  <a:pos x="0" y="8"/>
                </a:cxn>
                <a:cxn ang="0">
                  <a:pos x="0" y="12"/>
                </a:cxn>
                <a:cxn ang="0">
                  <a:pos x="0" y="15"/>
                </a:cxn>
                <a:cxn ang="0">
                  <a:pos x="6" y="16"/>
                </a:cxn>
                <a:cxn ang="0">
                  <a:pos x="9" y="16"/>
                </a:cxn>
                <a:cxn ang="0">
                  <a:pos x="13" y="20"/>
                </a:cxn>
                <a:cxn ang="0">
                  <a:pos x="20" y="20"/>
                </a:cxn>
                <a:cxn ang="0">
                  <a:pos x="23" y="23"/>
                </a:cxn>
                <a:cxn ang="0">
                  <a:pos x="25" y="26"/>
                </a:cxn>
                <a:cxn ang="0">
                  <a:pos x="28" y="28"/>
                </a:cxn>
                <a:cxn ang="0">
                  <a:pos x="31" y="31"/>
                </a:cxn>
                <a:cxn ang="0">
                  <a:pos x="31" y="28"/>
                </a:cxn>
                <a:cxn ang="0">
                  <a:pos x="31" y="23"/>
                </a:cxn>
                <a:cxn ang="0">
                  <a:pos x="37" y="23"/>
                </a:cxn>
                <a:cxn ang="0">
                  <a:pos x="39" y="26"/>
                </a:cxn>
                <a:cxn ang="0">
                  <a:pos x="42" y="26"/>
                </a:cxn>
                <a:cxn ang="0">
                  <a:pos x="44" y="26"/>
                </a:cxn>
                <a:cxn ang="0">
                  <a:pos x="42" y="23"/>
                </a:cxn>
                <a:cxn ang="0">
                  <a:pos x="39" y="20"/>
                </a:cxn>
                <a:cxn ang="0">
                  <a:pos x="37" y="16"/>
                </a:cxn>
                <a:cxn ang="0">
                  <a:pos x="34" y="15"/>
                </a:cxn>
                <a:cxn ang="0">
                  <a:pos x="34" y="12"/>
                </a:cxn>
                <a:cxn ang="0">
                  <a:pos x="34" y="12"/>
                </a:cxn>
                <a:cxn ang="0">
                  <a:pos x="31" y="8"/>
                </a:cxn>
                <a:cxn ang="0">
                  <a:pos x="28" y="6"/>
                </a:cxn>
                <a:cxn ang="0">
                  <a:pos x="23" y="3"/>
                </a:cxn>
                <a:cxn ang="0">
                  <a:pos x="20" y="0"/>
                </a:cxn>
              </a:cxnLst>
              <a:rect l="0" t="0" r="r" b="b"/>
              <a:pathLst>
                <a:path w="44" h="31">
                  <a:moveTo>
                    <a:pt x="17" y="0"/>
                  </a:moveTo>
                  <a:lnTo>
                    <a:pt x="13" y="0"/>
                  </a:lnTo>
                  <a:lnTo>
                    <a:pt x="13" y="0"/>
                  </a:lnTo>
                  <a:lnTo>
                    <a:pt x="11" y="0"/>
                  </a:lnTo>
                  <a:lnTo>
                    <a:pt x="9" y="0"/>
                  </a:lnTo>
                  <a:lnTo>
                    <a:pt x="6" y="0"/>
                  </a:lnTo>
                  <a:lnTo>
                    <a:pt x="6" y="3"/>
                  </a:lnTo>
                  <a:lnTo>
                    <a:pt x="3" y="3"/>
                  </a:lnTo>
                  <a:lnTo>
                    <a:pt x="6" y="3"/>
                  </a:lnTo>
                  <a:lnTo>
                    <a:pt x="9" y="6"/>
                  </a:lnTo>
                  <a:lnTo>
                    <a:pt x="11" y="8"/>
                  </a:lnTo>
                  <a:lnTo>
                    <a:pt x="13" y="12"/>
                  </a:lnTo>
                  <a:lnTo>
                    <a:pt x="11" y="12"/>
                  </a:lnTo>
                  <a:lnTo>
                    <a:pt x="9" y="12"/>
                  </a:lnTo>
                  <a:lnTo>
                    <a:pt x="9" y="12"/>
                  </a:lnTo>
                  <a:lnTo>
                    <a:pt x="6" y="12"/>
                  </a:lnTo>
                  <a:lnTo>
                    <a:pt x="6" y="12"/>
                  </a:lnTo>
                  <a:lnTo>
                    <a:pt x="3" y="8"/>
                  </a:lnTo>
                  <a:lnTo>
                    <a:pt x="0" y="8"/>
                  </a:lnTo>
                  <a:lnTo>
                    <a:pt x="0" y="8"/>
                  </a:lnTo>
                  <a:lnTo>
                    <a:pt x="0" y="12"/>
                  </a:lnTo>
                  <a:lnTo>
                    <a:pt x="0" y="12"/>
                  </a:lnTo>
                  <a:lnTo>
                    <a:pt x="0" y="15"/>
                  </a:lnTo>
                  <a:lnTo>
                    <a:pt x="0" y="15"/>
                  </a:lnTo>
                  <a:lnTo>
                    <a:pt x="3" y="16"/>
                  </a:lnTo>
                  <a:lnTo>
                    <a:pt x="6" y="16"/>
                  </a:lnTo>
                  <a:lnTo>
                    <a:pt x="9" y="16"/>
                  </a:lnTo>
                  <a:lnTo>
                    <a:pt x="9" y="16"/>
                  </a:lnTo>
                  <a:lnTo>
                    <a:pt x="11" y="20"/>
                  </a:lnTo>
                  <a:lnTo>
                    <a:pt x="13" y="20"/>
                  </a:lnTo>
                  <a:lnTo>
                    <a:pt x="17" y="20"/>
                  </a:lnTo>
                  <a:lnTo>
                    <a:pt x="20" y="20"/>
                  </a:lnTo>
                  <a:lnTo>
                    <a:pt x="20" y="23"/>
                  </a:lnTo>
                  <a:lnTo>
                    <a:pt x="23" y="23"/>
                  </a:lnTo>
                  <a:lnTo>
                    <a:pt x="23" y="26"/>
                  </a:lnTo>
                  <a:lnTo>
                    <a:pt x="25" y="26"/>
                  </a:lnTo>
                  <a:lnTo>
                    <a:pt x="25" y="28"/>
                  </a:lnTo>
                  <a:lnTo>
                    <a:pt x="28" y="28"/>
                  </a:lnTo>
                  <a:lnTo>
                    <a:pt x="31" y="28"/>
                  </a:lnTo>
                  <a:lnTo>
                    <a:pt x="31" y="31"/>
                  </a:lnTo>
                  <a:lnTo>
                    <a:pt x="31" y="28"/>
                  </a:lnTo>
                  <a:lnTo>
                    <a:pt x="31" y="28"/>
                  </a:lnTo>
                  <a:lnTo>
                    <a:pt x="31" y="26"/>
                  </a:lnTo>
                  <a:lnTo>
                    <a:pt x="31" y="23"/>
                  </a:lnTo>
                  <a:lnTo>
                    <a:pt x="34" y="23"/>
                  </a:lnTo>
                  <a:lnTo>
                    <a:pt x="37" y="23"/>
                  </a:lnTo>
                  <a:lnTo>
                    <a:pt x="37" y="23"/>
                  </a:lnTo>
                  <a:lnTo>
                    <a:pt x="39" y="26"/>
                  </a:lnTo>
                  <a:lnTo>
                    <a:pt x="42" y="26"/>
                  </a:lnTo>
                  <a:lnTo>
                    <a:pt x="42" y="26"/>
                  </a:lnTo>
                  <a:lnTo>
                    <a:pt x="44" y="26"/>
                  </a:lnTo>
                  <a:lnTo>
                    <a:pt x="44" y="26"/>
                  </a:lnTo>
                  <a:lnTo>
                    <a:pt x="44" y="26"/>
                  </a:lnTo>
                  <a:lnTo>
                    <a:pt x="42" y="23"/>
                  </a:lnTo>
                  <a:lnTo>
                    <a:pt x="42" y="23"/>
                  </a:lnTo>
                  <a:lnTo>
                    <a:pt x="39" y="20"/>
                  </a:lnTo>
                  <a:lnTo>
                    <a:pt x="39" y="20"/>
                  </a:lnTo>
                  <a:lnTo>
                    <a:pt x="37" y="16"/>
                  </a:lnTo>
                  <a:lnTo>
                    <a:pt x="34" y="15"/>
                  </a:lnTo>
                  <a:lnTo>
                    <a:pt x="34" y="15"/>
                  </a:lnTo>
                  <a:lnTo>
                    <a:pt x="34" y="15"/>
                  </a:lnTo>
                  <a:lnTo>
                    <a:pt x="34" y="12"/>
                  </a:lnTo>
                  <a:lnTo>
                    <a:pt x="34" y="12"/>
                  </a:lnTo>
                  <a:lnTo>
                    <a:pt x="34" y="12"/>
                  </a:lnTo>
                  <a:lnTo>
                    <a:pt x="34" y="8"/>
                  </a:lnTo>
                  <a:lnTo>
                    <a:pt x="31" y="8"/>
                  </a:lnTo>
                  <a:lnTo>
                    <a:pt x="28" y="6"/>
                  </a:lnTo>
                  <a:lnTo>
                    <a:pt x="28" y="6"/>
                  </a:lnTo>
                  <a:lnTo>
                    <a:pt x="25" y="3"/>
                  </a:lnTo>
                  <a:lnTo>
                    <a:pt x="23" y="3"/>
                  </a:lnTo>
                  <a:lnTo>
                    <a:pt x="20" y="0"/>
                  </a:lnTo>
                  <a:lnTo>
                    <a:pt x="20" y="0"/>
                  </a:lnTo>
                  <a:close/>
                </a:path>
              </a:pathLst>
            </a:custGeom>
            <a:solidFill>
              <a:srgbClr val="FFC17D"/>
            </a:solidFill>
            <a:ln w="12700">
              <a:noFill/>
              <a:round/>
              <a:headEnd/>
              <a:tailEnd/>
            </a:ln>
            <a:effectLst/>
          </p:spPr>
          <p:txBody>
            <a:bodyPr wrap="none"/>
            <a:lstStyle/>
            <a:p>
              <a:endParaRPr lang="en-US"/>
            </a:p>
          </p:txBody>
        </p:sp>
        <p:sp>
          <p:nvSpPr>
            <p:cNvPr id="249885" name="Freeform 29"/>
            <p:cNvSpPr>
              <a:spLocks noChangeArrowheads="1"/>
            </p:cNvSpPr>
            <p:nvPr/>
          </p:nvSpPr>
          <p:spPr bwMode="auto">
            <a:xfrm>
              <a:off x="3008" y="2257"/>
              <a:ext cx="18" cy="20"/>
            </a:xfrm>
            <a:custGeom>
              <a:avLst/>
              <a:gdLst/>
              <a:ahLst/>
              <a:cxnLst>
                <a:cxn ang="0">
                  <a:pos x="22" y="11"/>
                </a:cxn>
                <a:cxn ang="0">
                  <a:pos x="14" y="5"/>
                </a:cxn>
                <a:cxn ang="0">
                  <a:pos x="0" y="14"/>
                </a:cxn>
                <a:cxn ang="0">
                  <a:pos x="14" y="19"/>
                </a:cxn>
                <a:cxn ang="0">
                  <a:pos x="14" y="31"/>
                </a:cxn>
                <a:cxn ang="0">
                  <a:pos x="28" y="22"/>
                </a:cxn>
                <a:cxn ang="0">
                  <a:pos x="31" y="0"/>
                </a:cxn>
              </a:cxnLst>
              <a:rect l="0" t="0" r="r" b="b"/>
              <a:pathLst>
                <a:path w="31" h="31">
                  <a:moveTo>
                    <a:pt x="22" y="11"/>
                  </a:moveTo>
                  <a:lnTo>
                    <a:pt x="14" y="5"/>
                  </a:lnTo>
                  <a:lnTo>
                    <a:pt x="0" y="14"/>
                  </a:lnTo>
                  <a:lnTo>
                    <a:pt x="14" y="19"/>
                  </a:lnTo>
                  <a:lnTo>
                    <a:pt x="14" y="31"/>
                  </a:lnTo>
                  <a:lnTo>
                    <a:pt x="28" y="22"/>
                  </a:lnTo>
                  <a:lnTo>
                    <a:pt x="31" y="0"/>
                  </a:lnTo>
                  <a:close/>
                </a:path>
              </a:pathLst>
            </a:custGeom>
            <a:solidFill>
              <a:srgbClr val="FFC17D"/>
            </a:solidFill>
            <a:ln w="12700">
              <a:noFill/>
              <a:round/>
              <a:headEnd/>
              <a:tailEnd/>
            </a:ln>
            <a:effectLst/>
          </p:spPr>
          <p:txBody>
            <a:bodyPr wrap="none"/>
            <a:lstStyle/>
            <a:p>
              <a:endParaRPr lang="en-US"/>
            </a:p>
          </p:txBody>
        </p:sp>
        <p:sp>
          <p:nvSpPr>
            <p:cNvPr id="249886" name="Freeform 30"/>
            <p:cNvSpPr>
              <a:spLocks noChangeArrowheads="1"/>
            </p:cNvSpPr>
            <p:nvPr/>
          </p:nvSpPr>
          <p:spPr bwMode="auto">
            <a:xfrm>
              <a:off x="3185" y="2317"/>
              <a:ext cx="22" cy="17"/>
            </a:xfrm>
            <a:custGeom>
              <a:avLst/>
              <a:gdLst/>
              <a:ahLst/>
              <a:cxnLst>
                <a:cxn ang="0">
                  <a:pos x="25" y="0"/>
                </a:cxn>
                <a:cxn ang="0">
                  <a:pos x="25" y="0"/>
                </a:cxn>
                <a:cxn ang="0">
                  <a:pos x="22" y="0"/>
                </a:cxn>
                <a:cxn ang="0">
                  <a:pos x="19" y="3"/>
                </a:cxn>
                <a:cxn ang="0">
                  <a:pos x="19" y="3"/>
                </a:cxn>
                <a:cxn ang="0">
                  <a:pos x="17" y="3"/>
                </a:cxn>
                <a:cxn ang="0">
                  <a:pos x="14" y="3"/>
                </a:cxn>
                <a:cxn ang="0">
                  <a:pos x="11" y="3"/>
                </a:cxn>
                <a:cxn ang="0">
                  <a:pos x="11" y="6"/>
                </a:cxn>
                <a:cxn ang="0">
                  <a:pos x="14" y="9"/>
                </a:cxn>
                <a:cxn ang="0">
                  <a:pos x="14" y="9"/>
                </a:cxn>
                <a:cxn ang="0">
                  <a:pos x="14" y="11"/>
                </a:cxn>
                <a:cxn ang="0">
                  <a:pos x="11" y="11"/>
                </a:cxn>
                <a:cxn ang="0">
                  <a:pos x="8" y="11"/>
                </a:cxn>
                <a:cxn ang="0">
                  <a:pos x="5" y="9"/>
                </a:cxn>
                <a:cxn ang="0">
                  <a:pos x="5" y="9"/>
                </a:cxn>
                <a:cxn ang="0">
                  <a:pos x="3" y="11"/>
                </a:cxn>
                <a:cxn ang="0">
                  <a:pos x="3" y="11"/>
                </a:cxn>
                <a:cxn ang="0">
                  <a:pos x="3" y="14"/>
                </a:cxn>
                <a:cxn ang="0">
                  <a:pos x="0" y="14"/>
                </a:cxn>
                <a:cxn ang="0">
                  <a:pos x="3" y="14"/>
                </a:cxn>
                <a:cxn ang="0">
                  <a:pos x="3" y="14"/>
                </a:cxn>
                <a:cxn ang="0">
                  <a:pos x="5" y="17"/>
                </a:cxn>
                <a:cxn ang="0">
                  <a:pos x="8" y="17"/>
                </a:cxn>
                <a:cxn ang="0">
                  <a:pos x="8" y="17"/>
                </a:cxn>
                <a:cxn ang="0">
                  <a:pos x="11" y="17"/>
                </a:cxn>
                <a:cxn ang="0">
                  <a:pos x="11" y="20"/>
                </a:cxn>
                <a:cxn ang="0">
                  <a:pos x="14" y="20"/>
                </a:cxn>
                <a:cxn ang="0">
                  <a:pos x="17" y="20"/>
                </a:cxn>
                <a:cxn ang="0">
                  <a:pos x="17" y="23"/>
                </a:cxn>
                <a:cxn ang="0">
                  <a:pos x="19" y="25"/>
                </a:cxn>
                <a:cxn ang="0">
                  <a:pos x="19" y="28"/>
                </a:cxn>
                <a:cxn ang="0">
                  <a:pos x="22" y="25"/>
                </a:cxn>
                <a:cxn ang="0">
                  <a:pos x="22" y="23"/>
                </a:cxn>
                <a:cxn ang="0">
                  <a:pos x="25" y="23"/>
                </a:cxn>
                <a:cxn ang="0">
                  <a:pos x="25" y="20"/>
                </a:cxn>
                <a:cxn ang="0">
                  <a:pos x="28" y="20"/>
                </a:cxn>
                <a:cxn ang="0">
                  <a:pos x="28" y="20"/>
                </a:cxn>
                <a:cxn ang="0">
                  <a:pos x="31" y="23"/>
                </a:cxn>
                <a:cxn ang="0">
                  <a:pos x="31" y="23"/>
                </a:cxn>
                <a:cxn ang="0">
                  <a:pos x="33" y="23"/>
                </a:cxn>
                <a:cxn ang="0">
                  <a:pos x="33" y="23"/>
                </a:cxn>
                <a:cxn ang="0">
                  <a:pos x="36" y="23"/>
                </a:cxn>
                <a:cxn ang="0">
                  <a:pos x="36" y="23"/>
                </a:cxn>
                <a:cxn ang="0">
                  <a:pos x="36" y="20"/>
                </a:cxn>
                <a:cxn ang="0">
                  <a:pos x="36" y="17"/>
                </a:cxn>
                <a:cxn ang="0">
                  <a:pos x="33" y="14"/>
                </a:cxn>
                <a:cxn ang="0">
                  <a:pos x="31" y="14"/>
                </a:cxn>
                <a:cxn ang="0">
                  <a:pos x="33" y="11"/>
                </a:cxn>
                <a:cxn ang="0">
                  <a:pos x="33" y="11"/>
                </a:cxn>
                <a:cxn ang="0">
                  <a:pos x="36" y="11"/>
                </a:cxn>
                <a:cxn ang="0">
                  <a:pos x="36" y="9"/>
                </a:cxn>
                <a:cxn ang="0">
                  <a:pos x="33" y="9"/>
                </a:cxn>
                <a:cxn ang="0">
                  <a:pos x="33" y="6"/>
                </a:cxn>
                <a:cxn ang="0">
                  <a:pos x="31" y="3"/>
                </a:cxn>
                <a:cxn ang="0">
                  <a:pos x="28" y="0"/>
                </a:cxn>
              </a:cxnLst>
              <a:rect l="0" t="0" r="r" b="b"/>
              <a:pathLst>
                <a:path w="36" h="28">
                  <a:moveTo>
                    <a:pt x="25" y="0"/>
                  </a:moveTo>
                  <a:lnTo>
                    <a:pt x="25" y="0"/>
                  </a:lnTo>
                  <a:lnTo>
                    <a:pt x="22" y="0"/>
                  </a:lnTo>
                  <a:lnTo>
                    <a:pt x="19" y="3"/>
                  </a:lnTo>
                  <a:lnTo>
                    <a:pt x="19" y="3"/>
                  </a:lnTo>
                  <a:lnTo>
                    <a:pt x="17" y="3"/>
                  </a:lnTo>
                  <a:lnTo>
                    <a:pt x="14" y="3"/>
                  </a:lnTo>
                  <a:lnTo>
                    <a:pt x="11" y="3"/>
                  </a:lnTo>
                  <a:lnTo>
                    <a:pt x="11" y="6"/>
                  </a:lnTo>
                  <a:lnTo>
                    <a:pt x="14" y="9"/>
                  </a:lnTo>
                  <a:lnTo>
                    <a:pt x="14" y="9"/>
                  </a:lnTo>
                  <a:lnTo>
                    <a:pt x="14" y="11"/>
                  </a:lnTo>
                  <a:lnTo>
                    <a:pt x="11" y="11"/>
                  </a:lnTo>
                  <a:lnTo>
                    <a:pt x="8" y="11"/>
                  </a:lnTo>
                  <a:lnTo>
                    <a:pt x="5" y="9"/>
                  </a:lnTo>
                  <a:lnTo>
                    <a:pt x="5" y="9"/>
                  </a:lnTo>
                  <a:lnTo>
                    <a:pt x="3" y="11"/>
                  </a:lnTo>
                  <a:lnTo>
                    <a:pt x="3" y="11"/>
                  </a:lnTo>
                  <a:lnTo>
                    <a:pt x="3" y="14"/>
                  </a:lnTo>
                  <a:lnTo>
                    <a:pt x="0" y="14"/>
                  </a:lnTo>
                  <a:lnTo>
                    <a:pt x="3" y="14"/>
                  </a:lnTo>
                  <a:lnTo>
                    <a:pt x="3" y="14"/>
                  </a:lnTo>
                  <a:lnTo>
                    <a:pt x="5" y="17"/>
                  </a:lnTo>
                  <a:lnTo>
                    <a:pt x="8" y="17"/>
                  </a:lnTo>
                  <a:lnTo>
                    <a:pt x="8" y="17"/>
                  </a:lnTo>
                  <a:lnTo>
                    <a:pt x="11" y="17"/>
                  </a:lnTo>
                  <a:lnTo>
                    <a:pt x="11" y="20"/>
                  </a:lnTo>
                  <a:lnTo>
                    <a:pt x="14" y="20"/>
                  </a:lnTo>
                  <a:lnTo>
                    <a:pt x="17" y="20"/>
                  </a:lnTo>
                  <a:lnTo>
                    <a:pt x="17" y="23"/>
                  </a:lnTo>
                  <a:lnTo>
                    <a:pt x="19" y="25"/>
                  </a:lnTo>
                  <a:lnTo>
                    <a:pt x="19" y="28"/>
                  </a:lnTo>
                  <a:lnTo>
                    <a:pt x="22" y="25"/>
                  </a:lnTo>
                  <a:lnTo>
                    <a:pt x="22" y="23"/>
                  </a:lnTo>
                  <a:lnTo>
                    <a:pt x="25" y="23"/>
                  </a:lnTo>
                  <a:lnTo>
                    <a:pt x="25" y="20"/>
                  </a:lnTo>
                  <a:lnTo>
                    <a:pt x="28" y="20"/>
                  </a:lnTo>
                  <a:lnTo>
                    <a:pt x="28" y="20"/>
                  </a:lnTo>
                  <a:lnTo>
                    <a:pt x="31" y="23"/>
                  </a:lnTo>
                  <a:lnTo>
                    <a:pt x="31" y="23"/>
                  </a:lnTo>
                  <a:lnTo>
                    <a:pt x="33" y="23"/>
                  </a:lnTo>
                  <a:lnTo>
                    <a:pt x="33" y="23"/>
                  </a:lnTo>
                  <a:lnTo>
                    <a:pt x="36" y="23"/>
                  </a:lnTo>
                  <a:lnTo>
                    <a:pt x="36" y="23"/>
                  </a:lnTo>
                  <a:lnTo>
                    <a:pt x="36" y="20"/>
                  </a:lnTo>
                  <a:lnTo>
                    <a:pt x="36" y="17"/>
                  </a:lnTo>
                  <a:lnTo>
                    <a:pt x="33" y="14"/>
                  </a:lnTo>
                  <a:lnTo>
                    <a:pt x="31" y="14"/>
                  </a:lnTo>
                  <a:lnTo>
                    <a:pt x="33" y="11"/>
                  </a:lnTo>
                  <a:lnTo>
                    <a:pt x="33" y="11"/>
                  </a:lnTo>
                  <a:lnTo>
                    <a:pt x="36" y="11"/>
                  </a:lnTo>
                  <a:lnTo>
                    <a:pt x="36" y="9"/>
                  </a:lnTo>
                  <a:lnTo>
                    <a:pt x="33" y="9"/>
                  </a:lnTo>
                  <a:lnTo>
                    <a:pt x="33" y="6"/>
                  </a:lnTo>
                  <a:lnTo>
                    <a:pt x="31" y="3"/>
                  </a:lnTo>
                  <a:lnTo>
                    <a:pt x="28" y="0"/>
                  </a:lnTo>
                  <a:close/>
                </a:path>
              </a:pathLst>
            </a:custGeom>
            <a:solidFill>
              <a:srgbClr val="FFC17D"/>
            </a:solidFill>
            <a:ln w="12700">
              <a:noFill/>
              <a:round/>
              <a:headEnd/>
              <a:tailEnd/>
            </a:ln>
            <a:effectLst/>
          </p:spPr>
          <p:txBody>
            <a:bodyPr wrap="none"/>
            <a:lstStyle/>
            <a:p>
              <a:endParaRPr lang="en-US"/>
            </a:p>
          </p:txBody>
        </p:sp>
        <p:sp>
          <p:nvSpPr>
            <p:cNvPr id="249887" name="Freeform 31"/>
            <p:cNvSpPr>
              <a:spLocks noChangeArrowheads="1"/>
            </p:cNvSpPr>
            <p:nvPr/>
          </p:nvSpPr>
          <p:spPr bwMode="auto">
            <a:xfrm>
              <a:off x="3152" y="2277"/>
              <a:ext cx="17" cy="25"/>
            </a:xfrm>
            <a:custGeom>
              <a:avLst/>
              <a:gdLst/>
              <a:ahLst/>
              <a:cxnLst>
                <a:cxn ang="0">
                  <a:pos x="4" y="0"/>
                </a:cxn>
                <a:cxn ang="0">
                  <a:pos x="4" y="14"/>
                </a:cxn>
                <a:cxn ang="0">
                  <a:pos x="0" y="22"/>
                </a:cxn>
                <a:cxn ang="0">
                  <a:pos x="13" y="31"/>
                </a:cxn>
                <a:cxn ang="0">
                  <a:pos x="18" y="42"/>
                </a:cxn>
                <a:cxn ang="0">
                  <a:pos x="29" y="33"/>
                </a:cxn>
                <a:cxn ang="0">
                  <a:pos x="21" y="5"/>
                </a:cxn>
              </a:cxnLst>
              <a:rect l="0" t="0" r="r" b="b"/>
              <a:pathLst>
                <a:path w="29" h="42">
                  <a:moveTo>
                    <a:pt x="4" y="0"/>
                  </a:moveTo>
                  <a:lnTo>
                    <a:pt x="4" y="14"/>
                  </a:lnTo>
                  <a:lnTo>
                    <a:pt x="0" y="22"/>
                  </a:lnTo>
                  <a:lnTo>
                    <a:pt x="13" y="31"/>
                  </a:lnTo>
                  <a:lnTo>
                    <a:pt x="18" y="42"/>
                  </a:lnTo>
                  <a:lnTo>
                    <a:pt x="29" y="33"/>
                  </a:lnTo>
                  <a:lnTo>
                    <a:pt x="21" y="5"/>
                  </a:lnTo>
                  <a:close/>
                </a:path>
              </a:pathLst>
            </a:custGeom>
            <a:solidFill>
              <a:srgbClr val="FFC17D"/>
            </a:solidFill>
            <a:ln w="12700">
              <a:noFill/>
              <a:round/>
              <a:headEnd/>
              <a:tailEnd/>
            </a:ln>
            <a:effectLst/>
          </p:spPr>
          <p:txBody>
            <a:bodyPr wrap="none"/>
            <a:lstStyle/>
            <a:p>
              <a:endParaRPr lang="en-US"/>
            </a:p>
          </p:txBody>
        </p:sp>
        <p:sp>
          <p:nvSpPr>
            <p:cNvPr id="249888" name="Freeform 32"/>
            <p:cNvSpPr>
              <a:spLocks noChangeArrowheads="1"/>
            </p:cNvSpPr>
            <p:nvPr/>
          </p:nvSpPr>
          <p:spPr bwMode="auto">
            <a:xfrm>
              <a:off x="3050" y="2279"/>
              <a:ext cx="22" cy="16"/>
            </a:xfrm>
            <a:custGeom>
              <a:avLst/>
              <a:gdLst/>
              <a:ahLst/>
              <a:cxnLst>
                <a:cxn ang="0">
                  <a:pos x="33" y="0"/>
                </a:cxn>
                <a:cxn ang="0">
                  <a:pos x="31" y="0"/>
                </a:cxn>
                <a:cxn ang="0">
                  <a:pos x="31" y="0"/>
                </a:cxn>
                <a:cxn ang="0">
                  <a:pos x="28" y="0"/>
                </a:cxn>
                <a:cxn ang="0">
                  <a:pos x="25" y="3"/>
                </a:cxn>
                <a:cxn ang="0">
                  <a:pos x="21" y="3"/>
                </a:cxn>
                <a:cxn ang="0">
                  <a:pos x="20" y="3"/>
                </a:cxn>
                <a:cxn ang="0">
                  <a:pos x="20" y="3"/>
                </a:cxn>
                <a:cxn ang="0">
                  <a:pos x="17" y="3"/>
                </a:cxn>
                <a:cxn ang="0">
                  <a:pos x="17" y="6"/>
                </a:cxn>
                <a:cxn ang="0">
                  <a:pos x="14" y="9"/>
                </a:cxn>
                <a:cxn ang="0">
                  <a:pos x="14" y="12"/>
                </a:cxn>
                <a:cxn ang="0">
                  <a:pos x="11" y="12"/>
                </a:cxn>
                <a:cxn ang="0">
                  <a:pos x="11" y="9"/>
                </a:cxn>
                <a:cxn ang="0">
                  <a:pos x="8" y="9"/>
                </a:cxn>
                <a:cxn ang="0">
                  <a:pos x="6" y="9"/>
                </a:cxn>
                <a:cxn ang="0">
                  <a:pos x="6" y="9"/>
                </a:cxn>
                <a:cxn ang="0">
                  <a:pos x="3" y="12"/>
                </a:cxn>
                <a:cxn ang="0">
                  <a:pos x="0" y="12"/>
                </a:cxn>
                <a:cxn ang="0">
                  <a:pos x="0" y="14"/>
                </a:cxn>
                <a:cxn ang="0">
                  <a:pos x="3" y="14"/>
                </a:cxn>
                <a:cxn ang="0">
                  <a:pos x="3" y="14"/>
                </a:cxn>
                <a:cxn ang="0">
                  <a:pos x="6" y="17"/>
                </a:cxn>
                <a:cxn ang="0">
                  <a:pos x="8" y="17"/>
                </a:cxn>
                <a:cxn ang="0">
                  <a:pos x="8" y="20"/>
                </a:cxn>
                <a:cxn ang="0">
                  <a:pos x="8" y="23"/>
                </a:cxn>
                <a:cxn ang="0">
                  <a:pos x="8" y="23"/>
                </a:cxn>
                <a:cxn ang="0">
                  <a:pos x="8" y="26"/>
                </a:cxn>
                <a:cxn ang="0">
                  <a:pos x="11" y="26"/>
                </a:cxn>
                <a:cxn ang="0">
                  <a:pos x="14" y="23"/>
                </a:cxn>
                <a:cxn ang="0">
                  <a:pos x="17" y="20"/>
                </a:cxn>
                <a:cxn ang="0">
                  <a:pos x="20" y="20"/>
                </a:cxn>
                <a:cxn ang="0">
                  <a:pos x="20" y="20"/>
                </a:cxn>
                <a:cxn ang="0">
                  <a:pos x="20" y="20"/>
                </a:cxn>
                <a:cxn ang="0">
                  <a:pos x="21" y="20"/>
                </a:cxn>
                <a:cxn ang="0">
                  <a:pos x="21" y="20"/>
                </a:cxn>
                <a:cxn ang="0">
                  <a:pos x="25" y="20"/>
                </a:cxn>
                <a:cxn ang="0">
                  <a:pos x="25" y="20"/>
                </a:cxn>
                <a:cxn ang="0">
                  <a:pos x="28" y="20"/>
                </a:cxn>
                <a:cxn ang="0">
                  <a:pos x="28" y="20"/>
                </a:cxn>
                <a:cxn ang="0">
                  <a:pos x="28" y="20"/>
                </a:cxn>
                <a:cxn ang="0">
                  <a:pos x="31" y="17"/>
                </a:cxn>
                <a:cxn ang="0">
                  <a:pos x="31" y="14"/>
                </a:cxn>
                <a:cxn ang="0">
                  <a:pos x="31" y="12"/>
                </a:cxn>
                <a:cxn ang="0">
                  <a:pos x="33" y="12"/>
                </a:cxn>
                <a:cxn ang="0">
                  <a:pos x="33" y="12"/>
                </a:cxn>
                <a:cxn ang="0">
                  <a:pos x="37" y="9"/>
                </a:cxn>
                <a:cxn ang="0">
                  <a:pos x="37" y="9"/>
                </a:cxn>
                <a:cxn ang="0">
                  <a:pos x="37" y="6"/>
                </a:cxn>
                <a:cxn ang="0">
                  <a:pos x="37" y="6"/>
                </a:cxn>
                <a:cxn ang="0">
                  <a:pos x="37" y="3"/>
                </a:cxn>
                <a:cxn ang="0">
                  <a:pos x="37" y="0"/>
                </a:cxn>
              </a:cxnLst>
              <a:rect l="0" t="0" r="r" b="b"/>
              <a:pathLst>
                <a:path w="37" h="26">
                  <a:moveTo>
                    <a:pt x="33" y="0"/>
                  </a:moveTo>
                  <a:lnTo>
                    <a:pt x="31" y="0"/>
                  </a:lnTo>
                  <a:lnTo>
                    <a:pt x="31" y="0"/>
                  </a:lnTo>
                  <a:lnTo>
                    <a:pt x="28" y="0"/>
                  </a:lnTo>
                  <a:lnTo>
                    <a:pt x="25" y="3"/>
                  </a:lnTo>
                  <a:lnTo>
                    <a:pt x="21" y="3"/>
                  </a:lnTo>
                  <a:lnTo>
                    <a:pt x="20" y="3"/>
                  </a:lnTo>
                  <a:lnTo>
                    <a:pt x="20" y="3"/>
                  </a:lnTo>
                  <a:lnTo>
                    <a:pt x="17" y="3"/>
                  </a:lnTo>
                  <a:lnTo>
                    <a:pt x="17" y="6"/>
                  </a:lnTo>
                  <a:lnTo>
                    <a:pt x="14" y="9"/>
                  </a:lnTo>
                  <a:lnTo>
                    <a:pt x="14" y="12"/>
                  </a:lnTo>
                  <a:lnTo>
                    <a:pt x="11" y="12"/>
                  </a:lnTo>
                  <a:lnTo>
                    <a:pt x="11" y="9"/>
                  </a:lnTo>
                  <a:lnTo>
                    <a:pt x="8" y="9"/>
                  </a:lnTo>
                  <a:lnTo>
                    <a:pt x="6" y="9"/>
                  </a:lnTo>
                  <a:lnTo>
                    <a:pt x="6" y="9"/>
                  </a:lnTo>
                  <a:lnTo>
                    <a:pt x="3" y="12"/>
                  </a:lnTo>
                  <a:lnTo>
                    <a:pt x="0" y="12"/>
                  </a:lnTo>
                  <a:lnTo>
                    <a:pt x="0" y="14"/>
                  </a:lnTo>
                  <a:lnTo>
                    <a:pt x="3" y="14"/>
                  </a:lnTo>
                  <a:lnTo>
                    <a:pt x="3" y="14"/>
                  </a:lnTo>
                  <a:lnTo>
                    <a:pt x="6" y="17"/>
                  </a:lnTo>
                  <a:lnTo>
                    <a:pt x="8" y="17"/>
                  </a:lnTo>
                  <a:lnTo>
                    <a:pt x="8" y="20"/>
                  </a:lnTo>
                  <a:lnTo>
                    <a:pt x="8" y="23"/>
                  </a:lnTo>
                  <a:lnTo>
                    <a:pt x="8" y="23"/>
                  </a:lnTo>
                  <a:lnTo>
                    <a:pt x="8" y="26"/>
                  </a:lnTo>
                  <a:lnTo>
                    <a:pt x="11" y="26"/>
                  </a:lnTo>
                  <a:lnTo>
                    <a:pt x="14" y="23"/>
                  </a:lnTo>
                  <a:lnTo>
                    <a:pt x="17" y="20"/>
                  </a:lnTo>
                  <a:lnTo>
                    <a:pt x="20" y="20"/>
                  </a:lnTo>
                  <a:lnTo>
                    <a:pt x="20" y="20"/>
                  </a:lnTo>
                  <a:lnTo>
                    <a:pt x="20" y="20"/>
                  </a:lnTo>
                  <a:lnTo>
                    <a:pt x="21" y="20"/>
                  </a:lnTo>
                  <a:lnTo>
                    <a:pt x="21" y="20"/>
                  </a:lnTo>
                  <a:lnTo>
                    <a:pt x="25" y="20"/>
                  </a:lnTo>
                  <a:lnTo>
                    <a:pt x="25" y="20"/>
                  </a:lnTo>
                  <a:lnTo>
                    <a:pt x="28" y="20"/>
                  </a:lnTo>
                  <a:lnTo>
                    <a:pt x="28" y="20"/>
                  </a:lnTo>
                  <a:lnTo>
                    <a:pt x="28" y="20"/>
                  </a:lnTo>
                  <a:lnTo>
                    <a:pt x="31" y="17"/>
                  </a:lnTo>
                  <a:lnTo>
                    <a:pt x="31" y="14"/>
                  </a:lnTo>
                  <a:lnTo>
                    <a:pt x="31" y="12"/>
                  </a:lnTo>
                  <a:lnTo>
                    <a:pt x="33" y="12"/>
                  </a:lnTo>
                  <a:lnTo>
                    <a:pt x="33" y="12"/>
                  </a:lnTo>
                  <a:lnTo>
                    <a:pt x="37" y="9"/>
                  </a:lnTo>
                  <a:lnTo>
                    <a:pt x="37" y="9"/>
                  </a:lnTo>
                  <a:lnTo>
                    <a:pt x="37" y="6"/>
                  </a:lnTo>
                  <a:lnTo>
                    <a:pt x="37" y="6"/>
                  </a:lnTo>
                  <a:lnTo>
                    <a:pt x="37" y="3"/>
                  </a:lnTo>
                  <a:lnTo>
                    <a:pt x="37" y="0"/>
                  </a:lnTo>
                  <a:close/>
                </a:path>
              </a:pathLst>
            </a:custGeom>
            <a:solidFill>
              <a:srgbClr val="FFC17D"/>
            </a:solidFill>
            <a:ln w="12700">
              <a:noFill/>
              <a:round/>
              <a:headEnd/>
              <a:tailEnd/>
            </a:ln>
            <a:effectLst/>
          </p:spPr>
          <p:txBody>
            <a:bodyPr wrap="none"/>
            <a:lstStyle/>
            <a:p>
              <a:endParaRPr lang="en-US"/>
            </a:p>
          </p:txBody>
        </p:sp>
        <p:sp>
          <p:nvSpPr>
            <p:cNvPr id="249889" name="Freeform 33"/>
            <p:cNvSpPr>
              <a:spLocks noChangeArrowheads="1"/>
            </p:cNvSpPr>
            <p:nvPr/>
          </p:nvSpPr>
          <p:spPr bwMode="auto">
            <a:xfrm>
              <a:off x="3104" y="2237"/>
              <a:ext cx="19" cy="10"/>
            </a:xfrm>
            <a:custGeom>
              <a:avLst/>
              <a:gdLst/>
              <a:ahLst/>
              <a:cxnLst>
                <a:cxn ang="0">
                  <a:pos x="21" y="0"/>
                </a:cxn>
                <a:cxn ang="0">
                  <a:pos x="21" y="0"/>
                </a:cxn>
                <a:cxn ang="0">
                  <a:pos x="20" y="0"/>
                </a:cxn>
                <a:cxn ang="0">
                  <a:pos x="17" y="0"/>
                </a:cxn>
                <a:cxn ang="0">
                  <a:pos x="17" y="0"/>
                </a:cxn>
                <a:cxn ang="0">
                  <a:pos x="13" y="0"/>
                </a:cxn>
                <a:cxn ang="0">
                  <a:pos x="13" y="0"/>
                </a:cxn>
                <a:cxn ang="0">
                  <a:pos x="10" y="0"/>
                </a:cxn>
                <a:cxn ang="0">
                  <a:pos x="10" y="3"/>
                </a:cxn>
                <a:cxn ang="0">
                  <a:pos x="10" y="3"/>
                </a:cxn>
                <a:cxn ang="0">
                  <a:pos x="10" y="6"/>
                </a:cxn>
                <a:cxn ang="0">
                  <a:pos x="10" y="6"/>
                </a:cxn>
                <a:cxn ang="0">
                  <a:pos x="8" y="6"/>
                </a:cxn>
                <a:cxn ang="0">
                  <a:pos x="5" y="6"/>
                </a:cxn>
                <a:cxn ang="0">
                  <a:pos x="5" y="6"/>
                </a:cxn>
                <a:cxn ang="0">
                  <a:pos x="2" y="3"/>
                </a:cxn>
                <a:cxn ang="0">
                  <a:pos x="2" y="6"/>
                </a:cxn>
                <a:cxn ang="0">
                  <a:pos x="0" y="6"/>
                </a:cxn>
                <a:cxn ang="0">
                  <a:pos x="0" y="6"/>
                </a:cxn>
                <a:cxn ang="0">
                  <a:pos x="0" y="9"/>
                </a:cxn>
                <a:cxn ang="0">
                  <a:pos x="0" y="9"/>
                </a:cxn>
                <a:cxn ang="0">
                  <a:pos x="2" y="9"/>
                </a:cxn>
                <a:cxn ang="0">
                  <a:pos x="5" y="11"/>
                </a:cxn>
                <a:cxn ang="0">
                  <a:pos x="8" y="11"/>
                </a:cxn>
                <a:cxn ang="0">
                  <a:pos x="8" y="14"/>
                </a:cxn>
                <a:cxn ang="0">
                  <a:pos x="10" y="14"/>
                </a:cxn>
                <a:cxn ang="0">
                  <a:pos x="10" y="17"/>
                </a:cxn>
                <a:cxn ang="0">
                  <a:pos x="10" y="17"/>
                </a:cxn>
                <a:cxn ang="0">
                  <a:pos x="13" y="17"/>
                </a:cxn>
                <a:cxn ang="0">
                  <a:pos x="13" y="14"/>
                </a:cxn>
                <a:cxn ang="0">
                  <a:pos x="17" y="14"/>
                </a:cxn>
                <a:cxn ang="0">
                  <a:pos x="17" y="11"/>
                </a:cxn>
                <a:cxn ang="0">
                  <a:pos x="20" y="14"/>
                </a:cxn>
                <a:cxn ang="0">
                  <a:pos x="21" y="14"/>
                </a:cxn>
                <a:cxn ang="0">
                  <a:pos x="25" y="14"/>
                </a:cxn>
                <a:cxn ang="0">
                  <a:pos x="28" y="14"/>
                </a:cxn>
                <a:cxn ang="0">
                  <a:pos x="28" y="11"/>
                </a:cxn>
                <a:cxn ang="0">
                  <a:pos x="28" y="11"/>
                </a:cxn>
                <a:cxn ang="0">
                  <a:pos x="25" y="9"/>
                </a:cxn>
                <a:cxn ang="0">
                  <a:pos x="25" y="9"/>
                </a:cxn>
                <a:cxn ang="0">
                  <a:pos x="28" y="6"/>
                </a:cxn>
                <a:cxn ang="0">
                  <a:pos x="28" y="6"/>
                </a:cxn>
                <a:cxn ang="0">
                  <a:pos x="28" y="6"/>
                </a:cxn>
                <a:cxn ang="0">
                  <a:pos x="31" y="6"/>
                </a:cxn>
                <a:cxn ang="0">
                  <a:pos x="28" y="3"/>
                </a:cxn>
                <a:cxn ang="0">
                  <a:pos x="28" y="3"/>
                </a:cxn>
                <a:cxn ang="0">
                  <a:pos x="25" y="0"/>
                </a:cxn>
                <a:cxn ang="0">
                  <a:pos x="25" y="0"/>
                </a:cxn>
              </a:cxnLst>
              <a:rect l="0" t="0" r="r" b="b"/>
              <a:pathLst>
                <a:path w="31" h="17">
                  <a:moveTo>
                    <a:pt x="21" y="0"/>
                  </a:moveTo>
                  <a:lnTo>
                    <a:pt x="21" y="0"/>
                  </a:lnTo>
                  <a:lnTo>
                    <a:pt x="20" y="0"/>
                  </a:lnTo>
                  <a:lnTo>
                    <a:pt x="17" y="0"/>
                  </a:lnTo>
                  <a:lnTo>
                    <a:pt x="17" y="0"/>
                  </a:lnTo>
                  <a:lnTo>
                    <a:pt x="13" y="0"/>
                  </a:lnTo>
                  <a:lnTo>
                    <a:pt x="13" y="0"/>
                  </a:lnTo>
                  <a:lnTo>
                    <a:pt x="10" y="0"/>
                  </a:lnTo>
                  <a:lnTo>
                    <a:pt x="10" y="3"/>
                  </a:lnTo>
                  <a:lnTo>
                    <a:pt x="10" y="3"/>
                  </a:lnTo>
                  <a:lnTo>
                    <a:pt x="10" y="6"/>
                  </a:lnTo>
                  <a:lnTo>
                    <a:pt x="10" y="6"/>
                  </a:lnTo>
                  <a:lnTo>
                    <a:pt x="8" y="6"/>
                  </a:lnTo>
                  <a:lnTo>
                    <a:pt x="5" y="6"/>
                  </a:lnTo>
                  <a:lnTo>
                    <a:pt x="5" y="6"/>
                  </a:lnTo>
                  <a:lnTo>
                    <a:pt x="2" y="3"/>
                  </a:lnTo>
                  <a:lnTo>
                    <a:pt x="2" y="6"/>
                  </a:lnTo>
                  <a:lnTo>
                    <a:pt x="0" y="6"/>
                  </a:lnTo>
                  <a:lnTo>
                    <a:pt x="0" y="6"/>
                  </a:lnTo>
                  <a:lnTo>
                    <a:pt x="0" y="9"/>
                  </a:lnTo>
                  <a:lnTo>
                    <a:pt x="0" y="9"/>
                  </a:lnTo>
                  <a:lnTo>
                    <a:pt x="2" y="9"/>
                  </a:lnTo>
                  <a:lnTo>
                    <a:pt x="5" y="11"/>
                  </a:lnTo>
                  <a:lnTo>
                    <a:pt x="8" y="11"/>
                  </a:lnTo>
                  <a:lnTo>
                    <a:pt x="8" y="14"/>
                  </a:lnTo>
                  <a:lnTo>
                    <a:pt x="10" y="14"/>
                  </a:lnTo>
                  <a:lnTo>
                    <a:pt x="10" y="17"/>
                  </a:lnTo>
                  <a:lnTo>
                    <a:pt x="10" y="17"/>
                  </a:lnTo>
                  <a:lnTo>
                    <a:pt x="13" y="17"/>
                  </a:lnTo>
                  <a:lnTo>
                    <a:pt x="13" y="14"/>
                  </a:lnTo>
                  <a:lnTo>
                    <a:pt x="17" y="14"/>
                  </a:lnTo>
                  <a:lnTo>
                    <a:pt x="17" y="11"/>
                  </a:lnTo>
                  <a:lnTo>
                    <a:pt x="20" y="14"/>
                  </a:lnTo>
                  <a:lnTo>
                    <a:pt x="21" y="14"/>
                  </a:lnTo>
                  <a:lnTo>
                    <a:pt x="25" y="14"/>
                  </a:lnTo>
                  <a:lnTo>
                    <a:pt x="28" y="14"/>
                  </a:lnTo>
                  <a:lnTo>
                    <a:pt x="28" y="11"/>
                  </a:lnTo>
                  <a:lnTo>
                    <a:pt x="28" y="11"/>
                  </a:lnTo>
                  <a:lnTo>
                    <a:pt x="25" y="9"/>
                  </a:lnTo>
                  <a:lnTo>
                    <a:pt x="25" y="9"/>
                  </a:lnTo>
                  <a:lnTo>
                    <a:pt x="28" y="6"/>
                  </a:lnTo>
                  <a:lnTo>
                    <a:pt x="28" y="6"/>
                  </a:lnTo>
                  <a:lnTo>
                    <a:pt x="28" y="6"/>
                  </a:lnTo>
                  <a:lnTo>
                    <a:pt x="31" y="6"/>
                  </a:lnTo>
                  <a:lnTo>
                    <a:pt x="28" y="3"/>
                  </a:lnTo>
                  <a:lnTo>
                    <a:pt x="28" y="3"/>
                  </a:lnTo>
                  <a:lnTo>
                    <a:pt x="25" y="0"/>
                  </a:lnTo>
                  <a:lnTo>
                    <a:pt x="25" y="0"/>
                  </a:lnTo>
                  <a:close/>
                </a:path>
              </a:pathLst>
            </a:custGeom>
            <a:solidFill>
              <a:srgbClr val="FFC17D"/>
            </a:solidFill>
            <a:ln w="12700">
              <a:noFill/>
              <a:round/>
              <a:headEnd/>
              <a:tailEnd/>
            </a:ln>
            <a:effectLst/>
          </p:spPr>
          <p:txBody>
            <a:bodyPr wrap="none"/>
            <a:lstStyle/>
            <a:p>
              <a:endParaRPr lang="en-US"/>
            </a:p>
          </p:txBody>
        </p:sp>
        <p:sp>
          <p:nvSpPr>
            <p:cNvPr id="249890" name="Freeform 34"/>
            <p:cNvSpPr>
              <a:spLocks noChangeArrowheads="1"/>
            </p:cNvSpPr>
            <p:nvPr/>
          </p:nvSpPr>
          <p:spPr bwMode="auto">
            <a:xfrm>
              <a:off x="3249" y="2323"/>
              <a:ext cx="26" cy="38"/>
            </a:xfrm>
            <a:custGeom>
              <a:avLst/>
              <a:gdLst/>
              <a:ahLst/>
              <a:cxnLst>
                <a:cxn ang="0">
                  <a:pos x="6" y="6"/>
                </a:cxn>
                <a:cxn ang="0">
                  <a:pos x="15" y="26"/>
                </a:cxn>
                <a:cxn ang="0">
                  <a:pos x="0" y="40"/>
                </a:cxn>
                <a:cxn ang="0">
                  <a:pos x="23" y="45"/>
                </a:cxn>
                <a:cxn ang="0">
                  <a:pos x="43" y="62"/>
                </a:cxn>
                <a:cxn ang="0">
                  <a:pos x="23" y="0"/>
                </a:cxn>
              </a:cxnLst>
              <a:rect l="0" t="0" r="r" b="b"/>
              <a:pathLst>
                <a:path w="43" h="62">
                  <a:moveTo>
                    <a:pt x="6" y="6"/>
                  </a:moveTo>
                  <a:lnTo>
                    <a:pt x="15" y="26"/>
                  </a:lnTo>
                  <a:lnTo>
                    <a:pt x="0" y="40"/>
                  </a:lnTo>
                  <a:lnTo>
                    <a:pt x="23" y="45"/>
                  </a:lnTo>
                  <a:lnTo>
                    <a:pt x="43" y="62"/>
                  </a:lnTo>
                  <a:lnTo>
                    <a:pt x="23" y="0"/>
                  </a:lnTo>
                  <a:close/>
                </a:path>
              </a:pathLst>
            </a:custGeom>
            <a:solidFill>
              <a:srgbClr val="FFC17D"/>
            </a:solidFill>
            <a:ln w="12700">
              <a:noFill/>
              <a:round/>
              <a:headEnd/>
              <a:tailEnd/>
            </a:ln>
            <a:effectLst/>
          </p:spPr>
          <p:txBody>
            <a:bodyPr wrap="none"/>
            <a:lstStyle/>
            <a:p>
              <a:endParaRPr lang="en-US"/>
            </a:p>
          </p:txBody>
        </p:sp>
        <p:sp>
          <p:nvSpPr>
            <p:cNvPr id="249891" name="Freeform 35"/>
            <p:cNvSpPr>
              <a:spLocks noChangeArrowheads="1"/>
            </p:cNvSpPr>
            <p:nvPr/>
          </p:nvSpPr>
          <p:spPr bwMode="auto">
            <a:xfrm>
              <a:off x="3133" y="2302"/>
              <a:ext cx="22" cy="17"/>
            </a:xfrm>
            <a:custGeom>
              <a:avLst/>
              <a:gdLst/>
              <a:ahLst/>
              <a:cxnLst>
                <a:cxn ang="0">
                  <a:pos x="13" y="0"/>
                </a:cxn>
                <a:cxn ang="0">
                  <a:pos x="13" y="8"/>
                </a:cxn>
                <a:cxn ang="0">
                  <a:pos x="4" y="5"/>
                </a:cxn>
                <a:cxn ang="0">
                  <a:pos x="0" y="11"/>
                </a:cxn>
                <a:cxn ang="0">
                  <a:pos x="11" y="17"/>
                </a:cxn>
                <a:cxn ang="0">
                  <a:pos x="13" y="28"/>
                </a:cxn>
                <a:cxn ang="0">
                  <a:pos x="24" y="28"/>
                </a:cxn>
                <a:cxn ang="0">
                  <a:pos x="35" y="25"/>
                </a:cxn>
                <a:cxn ang="0">
                  <a:pos x="31" y="11"/>
                </a:cxn>
                <a:cxn ang="0">
                  <a:pos x="35" y="8"/>
                </a:cxn>
                <a:cxn ang="0">
                  <a:pos x="31" y="0"/>
                </a:cxn>
              </a:cxnLst>
              <a:rect l="0" t="0" r="r" b="b"/>
              <a:pathLst>
                <a:path w="35" h="28">
                  <a:moveTo>
                    <a:pt x="13" y="0"/>
                  </a:moveTo>
                  <a:lnTo>
                    <a:pt x="13" y="8"/>
                  </a:lnTo>
                  <a:lnTo>
                    <a:pt x="4" y="5"/>
                  </a:lnTo>
                  <a:lnTo>
                    <a:pt x="0" y="11"/>
                  </a:lnTo>
                  <a:lnTo>
                    <a:pt x="11" y="17"/>
                  </a:lnTo>
                  <a:lnTo>
                    <a:pt x="13" y="28"/>
                  </a:lnTo>
                  <a:lnTo>
                    <a:pt x="24" y="28"/>
                  </a:lnTo>
                  <a:lnTo>
                    <a:pt x="35" y="25"/>
                  </a:lnTo>
                  <a:lnTo>
                    <a:pt x="31" y="11"/>
                  </a:lnTo>
                  <a:lnTo>
                    <a:pt x="35" y="8"/>
                  </a:lnTo>
                  <a:lnTo>
                    <a:pt x="31" y="0"/>
                  </a:lnTo>
                  <a:close/>
                </a:path>
              </a:pathLst>
            </a:custGeom>
            <a:solidFill>
              <a:srgbClr val="FFC17D"/>
            </a:solidFill>
            <a:ln w="12700">
              <a:noFill/>
              <a:round/>
              <a:headEnd/>
              <a:tailEnd/>
            </a:ln>
            <a:effectLst/>
          </p:spPr>
          <p:txBody>
            <a:bodyPr wrap="none"/>
            <a:lstStyle/>
            <a:p>
              <a:endParaRPr lang="en-US"/>
            </a:p>
          </p:txBody>
        </p:sp>
        <p:sp>
          <p:nvSpPr>
            <p:cNvPr id="249892" name="Freeform 36"/>
            <p:cNvSpPr>
              <a:spLocks noChangeArrowheads="1"/>
            </p:cNvSpPr>
            <p:nvPr/>
          </p:nvSpPr>
          <p:spPr bwMode="auto">
            <a:xfrm>
              <a:off x="2989" y="2334"/>
              <a:ext cx="25" cy="35"/>
            </a:xfrm>
            <a:custGeom>
              <a:avLst/>
              <a:gdLst/>
              <a:ahLst/>
              <a:cxnLst>
                <a:cxn ang="0">
                  <a:pos x="42" y="3"/>
                </a:cxn>
                <a:cxn ang="0">
                  <a:pos x="39" y="3"/>
                </a:cxn>
                <a:cxn ang="0">
                  <a:pos x="36" y="3"/>
                </a:cxn>
                <a:cxn ang="0">
                  <a:pos x="34" y="3"/>
                </a:cxn>
                <a:cxn ang="0">
                  <a:pos x="31" y="3"/>
                </a:cxn>
                <a:cxn ang="0">
                  <a:pos x="28" y="3"/>
                </a:cxn>
                <a:cxn ang="0">
                  <a:pos x="25" y="6"/>
                </a:cxn>
                <a:cxn ang="0">
                  <a:pos x="22" y="6"/>
                </a:cxn>
                <a:cxn ang="0">
                  <a:pos x="22" y="11"/>
                </a:cxn>
                <a:cxn ang="0">
                  <a:pos x="20" y="14"/>
                </a:cxn>
                <a:cxn ang="0">
                  <a:pos x="17" y="20"/>
                </a:cxn>
                <a:cxn ang="0">
                  <a:pos x="17" y="25"/>
                </a:cxn>
                <a:cxn ang="0">
                  <a:pos x="14" y="23"/>
                </a:cxn>
                <a:cxn ang="0">
                  <a:pos x="11" y="23"/>
                </a:cxn>
                <a:cxn ang="0">
                  <a:pos x="11" y="20"/>
                </a:cxn>
                <a:cxn ang="0">
                  <a:pos x="8" y="17"/>
                </a:cxn>
                <a:cxn ang="0">
                  <a:pos x="5" y="20"/>
                </a:cxn>
                <a:cxn ang="0">
                  <a:pos x="3" y="23"/>
                </a:cxn>
                <a:cxn ang="0">
                  <a:pos x="3" y="25"/>
                </a:cxn>
                <a:cxn ang="0">
                  <a:pos x="0" y="28"/>
                </a:cxn>
                <a:cxn ang="0">
                  <a:pos x="3" y="31"/>
                </a:cxn>
                <a:cxn ang="0">
                  <a:pos x="3" y="34"/>
                </a:cxn>
                <a:cxn ang="0">
                  <a:pos x="5" y="37"/>
                </a:cxn>
                <a:cxn ang="0">
                  <a:pos x="8" y="39"/>
                </a:cxn>
                <a:cxn ang="0">
                  <a:pos x="8" y="45"/>
                </a:cxn>
                <a:cxn ang="0">
                  <a:pos x="8" y="47"/>
                </a:cxn>
                <a:cxn ang="0">
                  <a:pos x="8" y="54"/>
                </a:cxn>
                <a:cxn ang="0">
                  <a:pos x="8" y="59"/>
                </a:cxn>
                <a:cxn ang="0">
                  <a:pos x="8" y="55"/>
                </a:cxn>
                <a:cxn ang="0">
                  <a:pos x="11" y="54"/>
                </a:cxn>
                <a:cxn ang="0">
                  <a:pos x="11" y="54"/>
                </a:cxn>
                <a:cxn ang="0">
                  <a:pos x="14" y="51"/>
                </a:cxn>
                <a:cxn ang="0">
                  <a:pos x="14" y="47"/>
                </a:cxn>
                <a:cxn ang="0">
                  <a:pos x="17" y="47"/>
                </a:cxn>
                <a:cxn ang="0">
                  <a:pos x="17" y="45"/>
                </a:cxn>
                <a:cxn ang="0">
                  <a:pos x="20" y="42"/>
                </a:cxn>
                <a:cxn ang="0">
                  <a:pos x="20" y="42"/>
                </a:cxn>
                <a:cxn ang="0">
                  <a:pos x="22" y="45"/>
                </a:cxn>
                <a:cxn ang="0">
                  <a:pos x="22" y="45"/>
                </a:cxn>
                <a:cxn ang="0">
                  <a:pos x="25" y="45"/>
                </a:cxn>
                <a:cxn ang="0">
                  <a:pos x="25" y="45"/>
                </a:cxn>
                <a:cxn ang="0">
                  <a:pos x="28" y="47"/>
                </a:cxn>
                <a:cxn ang="0">
                  <a:pos x="31" y="47"/>
                </a:cxn>
                <a:cxn ang="0">
                  <a:pos x="31" y="47"/>
                </a:cxn>
                <a:cxn ang="0">
                  <a:pos x="34" y="42"/>
                </a:cxn>
                <a:cxn ang="0">
                  <a:pos x="34" y="37"/>
                </a:cxn>
                <a:cxn ang="0">
                  <a:pos x="34" y="31"/>
                </a:cxn>
                <a:cxn ang="0">
                  <a:pos x="36" y="28"/>
                </a:cxn>
                <a:cxn ang="0">
                  <a:pos x="36" y="25"/>
                </a:cxn>
                <a:cxn ang="0">
                  <a:pos x="39" y="25"/>
                </a:cxn>
                <a:cxn ang="0">
                  <a:pos x="42" y="23"/>
                </a:cxn>
                <a:cxn ang="0">
                  <a:pos x="42" y="23"/>
                </a:cxn>
                <a:cxn ang="0">
                  <a:pos x="42" y="17"/>
                </a:cxn>
                <a:cxn ang="0">
                  <a:pos x="42" y="11"/>
                </a:cxn>
                <a:cxn ang="0">
                  <a:pos x="42" y="6"/>
                </a:cxn>
                <a:cxn ang="0">
                  <a:pos x="42" y="0"/>
                </a:cxn>
              </a:cxnLst>
              <a:rect l="0" t="0" r="r" b="b"/>
              <a:pathLst>
                <a:path w="42" h="59">
                  <a:moveTo>
                    <a:pt x="42" y="3"/>
                  </a:moveTo>
                  <a:lnTo>
                    <a:pt x="39" y="3"/>
                  </a:lnTo>
                  <a:lnTo>
                    <a:pt x="36" y="3"/>
                  </a:lnTo>
                  <a:lnTo>
                    <a:pt x="34" y="3"/>
                  </a:lnTo>
                  <a:lnTo>
                    <a:pt x="31" y="3"/>
                  </a:lnTo>
                  <a:lnTo>
                    <a:pt x="28" y="3"/>
                  </a:lnTo>
                  <a:lnTo>
                    <a:pt x="25" y="6"/>
                  </a:lnTo>
                  <a:lnTo>
                    <a:pt x="22" y="6"/>
                  </a:lnTo>
                  <a:lnTo>
                    <a:pt x="22" y="11"/>
                  </a:lnTo>
                  <a:lnTo>
                    <a:pt x="20" y="14"/>
                  </a:lnTo>
                  <a:lnTo>
                    <a:pt x="17" y="20"/>
                  </a:lnTo>
                  <a:lnTo>
                    <a:pt x="17" y="25"/>
                  </a:lnTo>
                  <a:lnTo>
                    <a:pt x="14" y="23"/>
                  </a:lnTo>
                  <a:lnTo>
                    <a:pt x="11" y="23"/>
                  </a:lnTo>
                  <a:lnTo>
                    <a:pt x="11" y="20"/>
                  </a:lnTo>
                  <a:lnTo>
                    <a:pt x="8" y="17"/>
                  </a:lnTo>
                  <a:lnTo>
                    <a:pt x="5" y="20"/>
                  </a:lnTo>
                  <a:lnTo>
                    <a:pt x="3" y="23"/>
                  </a:lnTo>
                  <a:lnTo>
                    <a:pt x="3" y="25"/>
                  </a:lnTo>
                  <a:lnTo>
                    <a:pt x="0" y="28"/>
                  </a:lnTo>
                  <a:lnTo>
                    <a:pt x="3" y="31"/>
                  </a:lnTo>
                  <a:lnTo>
                    <a:pt x="3" y="34"/>
                  </a:lnTo>
                  <a:lnTo>
                    <a:pt x="5" y="37"/>
                  </a:lnTo>
                  <a:lnTo>
                    <a:pt x="8" y="39"/>
                  </a:lnTo>
                  <a:lnTo>
                    <a:pt x="8" y="45"/>
                  </a:lnTo>
                  <a:lnTo>
                    <a:pt x="8" y="47"/>
                  </a:lnTo>
                  <a:lnTo>
                    <a:pt x="8" y="54"/>
                  </a:lnTo>
                  <a:lnTo>
                    <a:pt x="8" y="59"/>
                  </a:lnTo>
                  <a:lnTo>
                    <a:pt x="8" y="55"/>
                  </a:lnTo>
                  <a:lnTo>
                    <a:pt x="11" y="54"/>
                  </a:lnTo>
                  <a:lnTo>
                    <a:pt x="11" y="54"/>
                  </a:lnTo>
                  <a:lnTo>
                    <a:pt x="14" y="51"/>
                  </a:lnTo>
                  <a:lnTo>
                    <a:pt x="14" y="47"/>
                  </a:lnTo>
                  <a:lnTo>
                    <a:pt x="17" y="47"/>
                  </a:lnTo>
                  <a:lnTo>
                    <a:pt x="17" y="45"/>
                  </a:lnTo>
                  <a:lnTo>
                    <a:pt x="20" y="42"/>
                  </a:lnTo>
                  <a:lnTo>
                    <a:pt x="20" y="42"/>
                  </a:lnTo>
                  <a:lnTo>
                    <a:pt x="22" y="45"/>
                  </a:lnTo>
                  <a:lnTo>
                    <a:pt x="22" y="45"/>
                  </a:lnTo>
                  <a:lnTo>
                    <a:pt x="25" y="45"/>
                  </a:lnTo>
                  <a:lnTo>
                    <a:pt x="25" y="45"/>
                  </a:lnTo>
                  <a:lnTo>
                    <a:pt x="28" y="47"/>
                  </a:lnTo>
                  <a:lnTo>
                    <a:pt x="31" y="47"/>
                  </a:lnTo>
                  <a:lnTo>
                    <a:pt x="31" y="47"/>
                  </a:lnTo>
                  <a:lnTo>
                    <a:pt x="34" y="42"/>
                  </a:lnTo>
                  <a:lnTo>
                    <a:pt x="34" y="37"/>
                  </a:lnTo>
                  <a:lnTo>
                    <a:pt x="34" y="31"/>
                  </a:lnTo>
                  <a:lnTo>
                    <a:pt x="36" y="28"/>
                  </a:lnTo>
                  <a:lnTo>
                    <a:pt x="36" y="25"/>
                  </a:lnTo>
                  <a:lnTo>
                    <a:pt x="39" y="25"/>
                  </a:lnTo>
                  <a:lnTo>
                    <a:pt x="42" y="23"/>
                  </a:lnTo>
                  <a:lnTo>
                    <a:pt x="42" y="23"/>
                  </a:lnTo>
                  <a:lnTo>
                    <a:pt x="42" y="17"/>
                  </a:lnTo>
                  <a:lnTo>
                    <a:pt x="42" y="11"/>
                  </a:lnTo>
                  <a:lnTo>
                    <a:pt x="42" y="6"/>
                  </a:lnTo>
                  <a:lnTo>
                    <a:pt x="42" y="0"/>
                  </a:lnTo>
                  <a:close/>
                </a:path>
              </a:pathLst>
            </a:custGeom>
            <a:solidFill>
              <a:srgbClr val="FFC17D"/>
            </a:solidFill>
            <a:ln w="12700">
              <a:noFill/>
              <a:round/>
              <a:headEnd/>
              <a:tailEnd/>
            </a:ln>
            <a:effectLst/>
          </p:spPr>
          <p:txBody>
            <a:bodyPr wrap="none"/>
            <a:lstStyle/>
            <a:p>
              <a:endParaRPr lang="en-US"/>
            </a:p>
          </p:txBody>
        </p:sp>
        <p:sp>
          <p:nvSpPr>
            <p:cNvPr id="249893" name="Freeform 37"/>
            <p:cNvSpPr>
              <a:spLocks noChangeArrowheads="1"/>
            </p:cNvSpPr>
            <p:nvPr/>
          </p:nvSpPr>
          <p:spPr bwMode="auto">
            <a:xfrm>
              <a:off x="2960" y="2277"/>
              <a:ext cx="27" cy="23"/>
            </a:xfrm>
            <a:custGeom>
              <a:avLst/>
              <a:gdLst/>
              <a:ahLst/>
              <a:cxnLst>
                <a:cxn ang="0">
                  <a:pos x="42" y="0"/>
                </a:cxn>
                <a:cxn ang="0">
                  <a:pos x="42" y="0"/>
                </a:cxn>
                <a:cxn ang="0">
                  <a:pos x="39" y="0"/>
                </a:cxn>
                <a:cxn ang="0">
                  <a:pos x="37" y="0"/>
                </a:cxn>
                <a:cxn ang="0">
                  <a:pos x="34" y="0"/>
                </a:cxn>
                <a:cxn ang="0">
                  <a:pos x="31" y="0"/>
                </a:cxn>
                <a:cxn ang="0">
                  <a:pos x="28" y="3"/>
                </a:cxn>
                <a:cxn ang="0">
                  <a:pos x="25" y="3"/>
                </a:cxn>
                <a:cxn ang="0">
                  <a:pos x="25" y="6"/>
                </a:cxn>
                <a:cxn ang="0">
                  <a:pos x="23" y="9"/>
                </a:cxn>
                <a:cxn ang="0">
                  <a:pos x="20" y="12"/>
                </a:cxn>
                <a:cxn ang="0">
                  <a:pos x="17" y="15"/>
                </a:cxn>
                <a:cxn ang="0">
                  <a:pos x="17" y="15"/>
                </a:cxn>
                <a:cxn ang="0">
                  <a:pos x="14" y="12"/>
                </a:cxn>
                <a:cxn ang="0">
                  <a:pos x="11" y="12"/>
                </a:cxn>
                <a:cxn ang="0">
                  <a:pos x="11" y="12"/>
                </a:cxn>
                <a:cxn ang="0">
                  <a:pos x="9" y="12"/>
                </a:cxn>
                <a:cxn ang="0">
                  <a:pos x="6" y="15"/>
                </a:cxn>
                <a:cxn ang="0">
                  <a:pos x="3" y="15"/>
                </a:cxn>
                <a:cxn ang="0">
                  <a:pos x="0" y="17"/>
                </a:cxn>
                <a:cxn ang="0">
                  <a:pos x="3" y="20"/>
                </a:cxn>
                <a:cxn ang="0">
                  <a:pos x="6" y="23"/>
                </a:cxn>
                <a:cxn ang="0">
                  <a:pos x="6" y="23"/>
                </a:cxn>
                <a:cxn ang="0">
                  <a:pos x="9" y="26"/>
                </a:cxn>
                <a:cxn ang="0">
                  <a:pos x="9" y="29"/>
                </a:cxn>
                <a:cxn ang="0">
                  <a:pos x="9" y="31"/>
                </a:cxn>
                <a:cxn ang="0">
                  <a:pos x="6" y="34"/>
                </a:cxn>
                <a:cxn ang="0">
                  <a:pos x="6" y="37"/>
                </a:cxn>
                <a:cxn ang="0">
                  <a:pos x="9" y="37"/>
                </a:cxn>
                <a:cxn ang="0">
                  <a:pos x="9" y="34"/>
                </a:cxn>
                <a:cxn ang="0">
                  <a:pos x="11" y="34"/>
                </a:cxn>
                <a:cxn ang="0">
                  <a:pos x="14" y="31"/>
                </a:cxn>
                <a:cxn ang="0">
                  <a:pos x="14" y="31"/>
                </a:cxn>
                <a:cxn ang="0">
                  <a:pos x="17" y="29"/>
                </a:cxn>
                <a:cxn ang="0">
                  <a:pos x="17" y="29"/>
                </a:cxn>
                <a:cxn ang="0">
                  <a:pos x="20" y="26"/>
                </a:cxn>
                <a:cxn ang="0">
                  <a:pos x="23" y="26"/>
                </a:cxn>
                <a:cxn ang="0">
                  <a:pos x="23" y="29"/>
                </a:cxn>
                <a:cxn ang="0">
                  <a:pos x="25" y="29"/>
                </a:cxn>
                <a:cxn ang="0">
                  <a:pos x="25" y="29"/>
                </a:cxn>
                <a:cxn ang="0">
                  <a:pos x="25" y="29"/>
                </a:cxn>
                <a:cxn ang="0">
                  <a:pos x="28" y="29"/>
                </a:cxn>
                <a:cxn ang="0">
                  <a:pos x="28" y="29"/>
                </a:cxn>
                <a:cxn ang="0">
                  <a:pos x="31" y="29"/>
                </a:cxn>
                <a:cxn ang="0">
                  <a:pos x="31" y="26"/>
                </a:cxn>
                <a:cxn ang="0">
                  <a:pos x="34" y="23"/>
                </a:cxn>
                <a:cxn ang="0">
                  <a:pos x="34" y="20"/>
                </a:cxn>
                <a:cxn ang="0">
                  <a:pos x="37" y="17"/>
                </a:cxn>
                <a:cxn ang="0">
                  <a:pos x="39" y="15"/>
                </a:cxn>
                <a:cxn ang="0">
                  <a:pos x="39" y="15"/>
                </a:cxn>
                <a:cxn ang="0">
                  <a:pos x="42" y="12"/>
                </a:cxn>
                <a:cxn ang="0">
                  <a:pos x="45" y="12"/>
                </a:cxn>
                <a:cxn ang="0">
                  <a:pos x="45" y="9"/>
                </a:cxn>
                <a:cxn ang="0">
                  <a:pos x="45" y="6"/>
                </a:cxn>
                <a:cxn ang="0">
                  <a:pos x="45" y="3"/>
                </a:cxn>
                <a:cxn ang="0">
                  <a:pos x="45" y="0"/>
                </a:cxn>
              </a:cxnLst>
              <a:rect l="0" t="0" r="r" b="b"/>
              <a:pathLst>
                <a:path w="45" h="37">
                  <a:moveTo>
                    <a:pt x="42" y="0"/>
                  </a:moveTo>
                  <a:lnTo>
                    <a:pt x="42" y="0"/>
                  </a:lnTo>
                  <a:lnTo>
                    <a:pt x="39" y="0"/>
                  </a:lnTo>
                  <a:lnTo>
                    <a:pt x="37" y="0"/>
                  </a:lnTo>
                  <a:lnTo>
                    <a:pt x="34" y="0"/>
                  </a:lnTo>
                  <a:lnTo>
                    <a:pt x="31" y="0"/>
                  </a:lnTo>
                  <a:lnTo>
                    <a:pt x="28" y="3"/>
                  </a:lnTo>
                  <a:lnTo>
                    <a:pt x="25" y="3"/>
                  </a:lnTo>
                  <a:lnTo>
                    <a:pt x="25" y="6"/>
                  </a:lnTo>
                  <a:lnTo>
                    <a:pt x="23" y="9"/>
                  </a:lnTo>
                  <a:lnTo>
                    <a:pt x="20" y="12"/>
                  </a:lnTo>
                  <a:lnTo>
                    <a:pt x="17" y="15"/>
                  </a:lnTo>
                  <a:lnTo>
                    <a:pt x="17" y="15"/>
                  </a:lnTo>
                  <a:lnTo>
                    <a:pt x="14" y="12"/>
                  </a:lnTo>
                  <a:lnTo>
                    <a:pt x="11" y="12"/>
                  </a:lnTo>
                  <a:lnTo>
                    <a:pt x="11" y="12"/>
                  </a:lnTo>
                  <a:lnTo>
                    <a:pt x="9" y="12"/>
                  </a:lnTo>
                  <a:lnTo>
                    <a:pt x="6" y="15"/>
                  </a:lnTo>
                  <a:lnTo>
                    <a:pt x="3" y="15"/>
                  </a:lnTo>
                  <a:lnTo>
                    <a:pt x="0" y="17"/>
                  </a:lnTo>
                  <a:lnTo>
                    <a:pt x="3" y="20"/>
                  </a:lnTo>
                  <a:lnTo>
                    <a:pt x="6" y="23"/>
                  </a:lnTo>
                  <a:lnTo>
                    <a:pt x="6" y="23"/>
                  </a:lnTo>
                  <a:lnTo>
                    <a:pt x="9" y="26"/>
                  </a:lnTo>
                  <a:lnTo>
                    <a:pt x="9" y="29"/>
                  </a:lnTo>
                  <a:lnTo>
                    <a:pt x="9" y="31"/>
                  </a:lnTo>
                  <a:lnTo>
                    <a:pt x="6" y="34"/>
                  </a:lnTo>
                  <a:lnTo>
                    <a:pt x="6" y="37"/>
                  </a:lnTo>
                  <a:lnTo>
                    <a:pt x="9" y="37"/>
                  </a:lnTo>
                  <a:lnTo>
                    <a:pt x="9" y="34"/>
                  </a:lnTo>
                  <a:lnTo>
                    <a:pt x="11" y="34"/>
                  </a:lnTo>
                  <a:lnTo>
                    <a:pt x="14" y="31"/>
                  </a:lnTo>
                  <a:lnTo>
                    <a:pt x="14" y="31"/>
                  </a:lnTo>
                  <a:lnTo>
                    <a:pt x="17" y="29"/>
                  </a:lnTo>
                  <a:lnTo>
                    <a:pt x="17" y="29"/>
                  </a:lnTo>
                  <a:lnTo>
                    <a:pt x="20" y="26"/>
                  </a:lnTo>
                  <a:lnTo>
                    <a:pt x="23" y="26"/>
                  </a:lnTo>
                  <a:lnTo>
                    <a:pt x="23" y="29"/>
                  </a:lnTo>
                  <a:lnTo>
                    <a:pt x="25" y="29"/>
                  </a:lnTo>
                  <a:lnTo>
                    <a:pt x="25" y="29"/>
                  </a:lnTo>
                  <a:lnTo>
                    <a:pt x="25" y="29"/>
                  </a:lnTo>
                  <a:lnTo>
                    <a:pt x="28" y="29"/>
                  </a:lnTo>
                  <a:lnTo>
                    <a:pt x="28" y="29"/>
                  </a:lnTo>
                  <a:lnTo>
                    <a:pt x="31" y="29"/>
                  </a:lnTo>
                  <a:lnTo>
                    <a:pt x="31" y="26"/>
                  </a:lnTo>
                  <a:lnTo>
                    <a:pt x="34" y="23"/>
                  </a:lnTo>
                  <a:lnTo>
                    <a:pt x="34" y="20"/>
                  </a:lnTo>
                  <a:lnTo>
                    <a:pt x="37" y="17"/>
                  </a:lnTo>
                  <a:lnTo>
                    <a:pt x="39" y="15"/>
                  </a:lnTo>
                  <a:lnTo>
                    <a:pt x="39" y="15"/>
                  </a:lnTo>
                  <a:lnTo>
                    <a:pt x="42" y="12"/>
                  </a:lnTo>
                  <a:lnTo>
                    <a:pt x="45" y="12"/>
                  </a:lnTo>
                  <a:lnTo>
                    <a:pt x="45" y="9"/>
                  </a:lnTo>
                  <a:lnTo>
                    <a:pt x="45" y="6"/>
                  </a:lnTo>
                  <a:lnTo>
                    <a:pt x="45" y="3"/>
                  </a:lnTo>
                  <a:lnTo>
                    <a:pt x="45" y="0"/>
                  </a:lnTo>
                  <a:close/>
                </a:path>
              </a:pathLst>
            </a:custGeom>
            <a:solidFill>
              <a:srgbClr val="FFC17D"/>
            </a:solidFill>
            <a:ln w="12700">
              <a:noFill/>
              <a:round/>
              <a:headEnd/>
              <a:tailEnd/>
            </a:ln>
            <a:effectLst/>
          </p:spPr>
          <p:txBody>
            <a:bodyPr wrap="none"/>
            <a:lstStyle/>
            <a:p>
              <a:endParaRPr lang="en-US"/>
            </a:p>
          </p:txBody>
        </p:sp>
        <p:sp>
          <p:nvSpPr>
            <p:cNvPr id="249894" name="Freeform 38"/>
            <p:cNvSpPr>
              <a:spLocks noChangeArrowheads="1"/>
            </p:cNvSpPr>
            <p:nvPr/>
          </p:nvSpPr>
          <p:spPr bwMode="auto">
            <a:xfrm>
              <a:off x="3057" y="2339"/>
              <a:ext cx="24" cy="17"/>
            </a:xfrm>
            <a:custGeom>
              <a:avLst/>
              <a:gdLst/>
              <a:ahLst/>
              <a:cxnLst>
                <a:cxn ang="0">
                  <a:pos x="34" y="0"/>
                </a:cxn>
                <a:cxn ang="0">
                  <a:pos x="34" y="0"/>
                </a:cxn>
                <a:cxn ang="0">
                  <a:pos x="31" y="0"/>
                </a:cxn>
                <a:cxn ang="0">
                  <a:pos x="28" y="0"/>
                </a:cxn>
                <a:cxn ang="0">
                  <a:pos x="26" y="0"/>
                </a:cxn>
                <a:cxn ang="0">
                  <a:pos x="22" y="0"/>
                </a:cxn>
                <a:cxn ang="0">
                  <a:pos x="20" y="0"/>
                </a:cxn>
                <a:cxn ang="0">
                  <a:pos x="17" y="0"/>
                </a:cxn>
                <a:cxn ang="0">
                  <a:pos x="17" y="2"/>
                </a:cxn>
                <a:cxn ang="0">
                  <a:pos x="17" y="5"/>
                </a:cxn>
                <a:cxn ang="0">
                  <a:pos x="17" y="8"/>
                </a:cxn>
                <a:cxn ang="0">
                  <a:pos x="14" y="11"/>
                </a:cxn>
                <a:cxn ang="0">
                  <a:pos x="10" y="11"/>
                </a:cxn>
                <a:cxn ang="0">
                  <a:pos x="10" y="8"/>
                </a:cxn>
                <a:cxn ang="0">
                  <a:pos x="9" y="8"/>
                </a:cxn>
                <a:cxn ang="0">
                  <a:pos x="6" y="8"/>
                </a:cxn>
                <a:cxn ang="0">
                  <a:pos x="3" y="8"/>
                </a:cxn>
                <a:cxn ang="0">
                  <a:pos x="3" y="11"/>
                </a:cxn>
                <a:cxn ang="0">
                  <a:pos x="0" y="11"/>
                </a:cxn>
                <a:cxn ang="0">
                  <a:pos x="0" y="14"/>
                </a:cxn>
                <a:cxn ang="0">
                  <a:pos x="3" y="14"/>
                </a:cxn>
                <a:cxn ang="0">
                  <a:pos x="6" y="16"/>
                </a:cxn>
                <a:cxn ang="0">
                  <a:pos x="6" y="16"/>
                </a:cxn>
                <a:cxn ang="0">
                  <a:pos x="9" y="19"/>
                </a:cxn>
                <a:cxn ang="0">
                  <a:pos x="10" y="19"/>
                </a:cxn>
                <a:cxn ang="0">
                  <a:pos x="10" y="22"/>
                </a:cxn>
                <a:cxn ang="0">
                  <a:pos x="10" y="25"/>
                </a:cxn>
                <a:cxn ang="0">
                  <a:pos x="10" y="28"/>
                </a:cxn>
                <a:cxn ang="0">
                  <a:pos x="14" y="25"/>
                </a:cxn>
                <a:cxn ang="0">
                  <a:pos x="17" y="22"/>
                </a:cxn>
                <a:cxn ang="0">
                  <a:pos x="20" y="22"/>
                </a:cxn>
                <a:cxn ang="0">
                  <a:pos x="22" y="19"/>
                </a:cxn>
                <a:cxn ang="0">
                  <a:pos x="22" y="19"/>
                </a:cxn>
                <a:cxn ang="0">
                  <a:pos x="26" y="19"/>
                </a:cxn>
                <a:cxn ang="0">
                  <a:pos x="26" y="22"/>
                </a:cxn>
                <a:cxn ang="0">
                  <a:pos x="28" y="22"/>
                </a:cxn>
                <a:cxn ang="0">
                  <a:pos x="28" y="22"/>
                </a:cxn>
                <a:cxn ang="0">
                  <a:pos x="31" y="22"/>
                </a:cxn>
                <a:cxn ang="0">
                  <a:pos x="31" y="22"/>
                </a:cxn>
                <a:cxn ang="0">
                  <a:pos x="34" y="22"/>
                </a:cxn>
                <a:cxn ang="0">
                  <a:pos x="34" y="19"/>
                </a:cxn>
                <a:cxn ang="0">
                  <a:pos x="34" y="16"/>
                </a:cxn>
                <a:cxn ang="0">
                  <a:pos x="34" y="14"/>
                </a:cxn>
                <a:cxn ang="0">
                  <a:pos x="34" y="11"/>
                </a:cxn>
                <a:cxn ang="0">
                  <a:pos x="37" y="11"/>
                </a:cxn>
                <a:cxn ang="0">
                  <a:pos x="37" y="11"/>
                </a:cxn>
                <a:cxn ang="0">
                  <a:pos x="40" y="8"/>
                </a:cxn>
                <a:cxn ang="0">
                  <a:pos x="40" y="8"/>
                </a:cxn>
                <a:cxn ang="0">
                  <a:pos x="40" y="5"/>
                </a:cxn>
                <a:cxn ang="0">
                  <a:pos x="40" y="2"/>
                </a:cxn>
                <a:cxn ang="0">
                  <a:pos x="40" y="2"/>
                </a:cxn>
                <a:cxn ang="0">
                  <a:pos x="37" y="0"/>
                </a:cxn>
              </a:cxnLst>
              <a:rect l="0" t="0" r="r" b="b"/>
              <a:pathLst>
                <a:path w="40" h="28">
                  <a:moveTo>
                    <a:pt x="34" y="0"/>
                  </a:moveTo>
                  <a:lnTo>
                    <a:pt x="34" y="0"/>
                  </a:lnTo>
                  <a:lnTo>
                    <a:pt x="31" y="0"/>
                  </a:lnTo>
                  <a:lnTo>
                    <a:pt x="28" y="0"/>
                  </a:lnTo>
                  <a:lnTo>
                    <a:pt x="26" y="0"/>
                  </a:lnTo>
                  <a:lnTo>
                    <a:pt x="22" y="0"/>
                  </a:lnTo>
                  <a:lnTo>
                    <a:pt x="20" y="0"/>
                  </a:lnTo>
                  <a:lnTo>
                    <a:pt x="17" y="0"/>
                  </a:lnTo>
                  <a:lnTo>
                    <a:pt x="17" y="2"/>
                  </a:lnTo>
                  <a:lnTo>
                    <a:pt x="17" y="5"/>
                  </a:lnTo>
                  <a:lnTo>
                    <a:pt x="17" y="8"/>
                  </a:lnTo>
                  <a:lnTo>
                    <a:pt x="14" y="11"/>
                  </a:lnTo>
                  <a:lnTo>
                    <a:pt x="10" y="11"/>
                  </a:lnTo>
                  <a:lnTo>
                    <a:pt x="10" y="8"/>
                  </a:lnTo>
                  <a:lnTo>
                    <a:pt x="9" y="8"/>
                  </a:lnTo>
                  <a:lnTo>
                    <a:pt x="6" y="8"/>
                  </a:lnTo>
                  <a:lnTo>
                    <a:pt x="3" y="8"/>
                  </a:lnTo>
                  <a:lnTo>
                    <a:pt x="3" y="11"/>
                  </a:lnTo>
                  <a:lnTo>
                    <a:pt x="0" y="11"/>
                  </a:lnTo>
                  <a:lnTo>
                    <a:pt x="0" y="14"/>
                  </a:lnTo>
                  <a:lnTo>
                    <a:pt x="3" y="14"/>
                  </a:lnTo>
                  <a:lnTo>
                    <a:pt x="6" y="16"/>
                  </a:lnTo>
                  <a:lnTo>
                    <a:pt x="6" y="16"/>
                  </a:lnTo>
                  <a:lnTo>
                    <a:pt x="9" y="19"/>
                  </a:lnTo>
                  <a:lnTo>
                    <a:pt x="10" y="19"/>
                  </a:lnTo>
                  <a:lnTo>
                    <a:pt x="10" y="22"/>
                  </a:lnTo>
                  <a:lnTo>
                    <a:pt x="10" y="25"/>
                  </a:lnTo>
                  <a:lnTo>
                    <a:pt x="10" y="28"/>
                  </a:lnTo>
                  <a:lnTo>
                    <a:pt x="14" y="25"/>
                  </a:lnTo>
                  <a:lnTo>
                    <a:pt x="17" y="22"/>
                  </a:lnTo>
                  <a:lnTo>
                    <a:pt x="20" y="22"/>
                  </a:lnTo>
                  <a:lnTo>
                    <a:pt x="22" y="19"/>
                  </a:lnTo>
                  <a:lnTo>
                    <a:pt x="22" y="19"/>
                  </a:lnTo>
                  <a:lnTo>
                    <a:pt x="26" y="19"/>
                  </a:lnTo>
                  <a:lnTo>
                    <a:pt x="26" y="22"/>
                  </a:lnTo>
                  <a:lnTo>
                    <a:pt x="28" y="22"/>
                  </a:lnTo>
                  <a:lnTo>
                    <a:pt x="28" y="22"/>
                  </a:lnTo>
                  <a:lnTo>
                    <a:pt x="31" y="22"/>
                  </a:lnTo>
                  <a:lnTo>
                    <a:pt x="31" y="22"/>
                  </a:lnTo>
                  <a:lnTo>
                    <a:pt x="34" y="22"/>
                  </a:lnTo>
                  <a:lnTo>
                    <a:pt x="34" y="19"/>
                  </a:lnTo>
                  <a:lnTo>
                    <a:pt x="34" y="16"/>
                  </a:lnTo>
                  <a:lnTo>
                    <a:pt x="34" y="14"/>
                  </a:lnTo>
                  <a:lnTo>
                    <a:pt x="34" y="11"/>
                  </a:lnTo>
                  <a:lnTo>
                    <a:pt x="37" y="11"/>
                  </a:lnTo>
                  <a:lnTo>
                    <a:pt x="37" y="11"/>
                  </a:lnTo>
                  <a:lnTo>
                    <a:pt x="40" y="8"/>
                  </a:lnTo>
                  <a:lnTo>
                    <a:pt x="40" y="8"/>
                  </a:lnTo>
                  <a:lnTo>
                    <a:pt x="40" y="5"/>
                  </a:lnTo>
                  <a:lnTo>
                    <a:pt x="40" y="2"/>
                  </a:lnTo>
                  <a:lnTo>
                    <a:pt x="40" y="2"/>
                  </a:lnTo>
                  <a:lnTo>
                    <a:pt x="37" y="0"/>
                  </a:lnTo>
                  <a:close/>
                </a:path>
              </a:pathLst>
            </a:custGeom>
            <a:solidFill>
              <a:srgbClr val="FFC17D"/>
            </a:solidFill>
            <a:ln w="12700">
              <a:noFill/>
              <a:round/>
              <a:headEnd/>
              <a:tailEnd/>
            </a:ln>
            <a:effectLst/>
          </p:spPr>
          <p:txBody>
            <a:bodyPr wrap="none"/>
            <a:lstStyle/>
            <a:p>
              <a:endParaRPr lang="en-US"/>
            </a:p>
          </p:txBody>
        </p:sp>
        <p:sp>
          <p:nvSpPr>
            <p:cNvPr id="249895" name="Freeform 39"/>
            <p:cNvSpPr>
              <a:spLocks noChangeArrowheads="1"/>
            </p:cNvSpPr>
            <p:nvPr/>
          </p:nvSpPr>
          <p:spPr bwMode="auto">
            <a:xfrm>
              <a:off x="3153" y="2235"/>
              <a:ext cx="18" cy="12"/>
            </a:xfrm>
            <a:custGeom>
              <a:avLst/>
              <a:gdLst/>
              <a:ahLst/>
              <a:cxnLst>
                <a:cxn ang="0">
                  <a:pos x="0" y="9"/>
                </a:cxn>
                <a:cxn ang="0">
                  <a:pos x="17" y="20"/>
                </a:cxn>
                <a:cxn ang="0">
                  <a:pos x="31" y="17"/>
                </a:cxn>
                <a:cxn ang="0">
                  <a:pos x="26" y="9"/>
                </a:cxn>
                <a:cxn ang="0">
                  <a:pos x="9" y="0"/>
                </a:cxn>
              </a:cxnLst>
              <a:rect l="0" t="0" r="r" b="b"/>
              <a:pathLst>
                <a:path w="31" h="20">
                  <a:moveTo>
                    <a:pt x="0" y="9"/>
                  </a:moveTo>
                  <a:lnTo>
                    <a:pt x="17" y="20"/>
                  </a:lnTo>
                  <a:lnTo>
                    <a:pt x="31" y="17"/>
                  </a:lnTo>
                  <a:lnTo>
                    <a:pt x="26" y="9"/>
                  </a:lnTo>
                  <a:lnTo>
                    <a:pt x="9" y="0"/>
                  </a:lnTo>
                  <a:close/>
                </a:path>
              </a:pathLst>
            </a:custGeom>
            <a:solidFill>
              <a:srgbClr val="FFC17D"/>
            </a:solidFill>
            <a:ln w="12700">
              <a:noFill/>
              <a:round/>
              <a:headEnd/>
              <a:tailEnd/>
            </a:ln>
            <a:effectLst/>
          </p:spPr>
          <p:txBody>
            <a:bodyPr wrap="none"/>
            <a:lstStyle/>
            <a:p>
              <a:endParaRPr lang="en-US"/>
            </a:p>
          </p:txBody>
        </p:sp>
        <p:sp>
          <p:nvSpPr>
            <p:cNvPr id="249896" name="Freeform 40"/>
            <p:cNvSpPr>
              <a:spLocks noChangeArrowheads="1"/>
            </p:cNvSpPr>
            <p:nvPr/>
          </p:nvSpPr>
          <p:spPr bwMode="auto">
            <a:xfrm>
              <a:off x="3197" y="2376"/>
              <a:ext cx="26" cy="20"/>
            </a:xfrm>
            <a:custGeom>
              <a:avLst/>
              <a:gdLst/>
              <a:ahLst/>
              <a:cxnLst>
                <a:cxn ang="0">
                  <a:pos x="23" y="0"/>
                </a:cxn>
                <a:cxn ang="0">
                  <a:pos x="17" y="0"/>
                </a:cxn>
                <a:cxn ang="0">
                  <a:pos x="14" y="3"/>
                </a:cxn>
                <a:cxn ang="0">
                  <a:pos x="9" y="3"/>
                </a:cxn>
                <a:cxn ang="0">
                  <a:pos x="12" y="8"/>
                </a:cxn>
                <a:cxn ang="0">
                  <a:pos x="14" y="13"/>
                </a:cxn>
                <a:cxn ang="0">
                  <a:pos x="12" y="13"/>
                </a:cxn>
                <a:cxn ang="0">
                  <a:pos x="9" y="12"/>
                </a:cxn>
                <a:cxn ang="0">
                  <a:pos x="6" y="12"/>
                </a:cxn>
                <a:cxn ang="0">
                  <a:pos x="0" y="8"/>
                </a:cxn>
                <a:cxn ang="0">
                  <a:pos x="0" y="13"/>
                </a:cxn>
                <a:cxn ang="0">
                  <a:pos x="0" y="16"/>
                </a:cxn>
                <a:cxn ang="0">
                  <a:pos x="3" y="20"/>
                </a:cxn>
                <a:cxn ang="0">
                  <a:pos x="6" y="20"/>
                </a:cxn>
                <a:cxn ang="0">
                  <a:pos x="12" y="23"/>
                </a:cxn>
                <a:cxn ang="0">
                  <a:pos x="14" y="23"/>
                </a:cxn>
                <a:cxn ang="0">
                  <a:pos x="20" y="28"/>
                </a:cxn>
                <a:cxn ang="0">
                  <a:pos x="26" y="33"/>
                </a:cxn>
                <a:cxn ang="0">
                  <a:pos x="26" y="31"/>
                </a:cxn>
                <a:cxn ang="0">
                  <a:pos x="28" y="25"/>
                </a:cxn>
                <a:cxn ang="0">
                  <a:pos x="34" y="25"/>
                </a:cxn>
                <a:cxn ang="0">
                  <a:pos x="37" y="28"/>
                </a:cxn>
                <a:cxn ang="0">
                  <a:pos x="40" y="28"/>
                </a:cxn>
                <a:cxn ang="0">
                  <a:pos x="43" y="28"/>
                </a:cxn>
                <a:cxn ang="0">
                  <a:pos x="40" y="23"/>
                </a:cxn>
                <a:cxn ang="0">
                  <a:pos x="34" y="16"/>
                </a:cxn>
                <a:cxn ang="0">
                  <a:pos x="37" y="13"/>
                </a:cxn>
                <a:cxn ang="0">
                  <a:pos x="40" y="12"/>
                </a:cxn>
                <a:cxn ang="0">
                  <a:pos x="37" y="8"/>
                </a:cxn>
                <a:cxn ang="0">
                  <a:pos x="34" y="5"/>
                </a:cxn>
                <a:cxn ang="0">
                  <a:pos x="31" y="3"/>
                </a:cxn>
                <a:cxn ang="0">
                  <a:pos x="28" y="0"/>
                </a:cxn>
              </a:cxnLst>
              <a:rect l="0" t="0" r="r" b="b"/>
              <a:pathLst>
                <a:path w="43" h="33">
                  <a:moveTo>
                    <a:pt x="26" y="0"/>
                  </a:moveTo>
                  <a:lnTo>
                    <a:pt x="23" y="0"/>
                  </a:lnTo>
                  <a:lnTo>
                    <a:pt x="20" y="0"/>
                  </a:lnTo>
                  <a:lnTo>
                    <a:pt x="17" y="0"/>
                  </a:lnTo>
                  <a:lnTo>
                    <a:pt x="17" y="3"/>
                  </a:lnTo>
                  <a:lnTo>
                    <a:pt x="14" y="3"/>
                  </a:lnTo>
                  <a:lnTo>
                    <a:pt x="12" y="3"/>
                  </a:lnTo>
                  <a:lnTo>
                    <a:pt x="9" y="3"/>
                  </a:lnTo>
                  <a:lnTo>
                    <a:pt x="12" y="5"/>
                  </a:lnTo>
                  <a:lnTo>
                    <a:pt x="12" y="8"/>
                  </a:lnTo>
                  <a:lnTo>
                    <a:pt x="12" y="12"/>
                  </a:lnTo>
                  <a:lnTo>
                    <a:pt x="14" y="13"/>
                  </a:lnTo>
                  <a:lnTo>
                    <a:pt x="12" y="13"/>
                  </a:lnTo>
                  <a:lnTo>
                    <a:pt x="12" y="13"/>
                  </a:lnTo>
                  <a:lnTo>
                    <a:pt x="9" y="12"/>
                  </a:lnTo>
                  <a:lnTo>
                    <a:pt x="9" y="12"/>
                  </a:lnTo>
                  <a:lnTo>
                    <a:pt x="6" y="12"/>
                  </a:lnTo>
                  <a:lnTo>
                    <a:pt x="6" y="12"/>
                  </a:lnTo>
                  <a:lnTo>
                    <a:pt x="3" y="12"/>
                  </a:lnTo>
                  <a:lnTo>
                    <a:pt x="0" y="8"/>
                  </a:lnTo>
                  <a:lnTo>
                    <a:pt x="0" y="12"/>
                  </a:lnTo>
                  <a:lnTo>
                    <a:pt x="0" y="13"/>
                  </a:lnTo>
                  <a:lnTo>
                    <a:pt x="0" y="13"/>
                  </a:lnTo>
                  <a:lnTo>
                    <a:pt x="0" y="16"/>
                  </a:lnTo>
                  <a:lnTo>
                    <a:pt x="0" y="16"/>
                  </a:lnTo>
                  <a:lnTo>
                    <a:pt x="3" y="20"/>
                  </a:lnTo>
                  <a:lnTo>
                    <a:pt x="6" y="20"/>
                  </a:lnTo>
                  <a:lnTo>
                    <a:pt x="6" y="20"/>
                  </a:lnTo>
                  <a:lnTo>
                    <a:pt x="9" y="23"/>
                  </a:lnTo>
                  <a:lnTo>
                    <a:pt x="12" y="23"/>
                  </a:lnTo>
                  <a:lnTo>
                    <a:pt x="14" y="23"/>
                  </a:lnTo>
                  <a:lnTo>
                    <a:pt x="14" y="23"/>
                  </a:lnTo>
                  <a:lnTo>
                    <a:pt x="17" y="25"/>
                  </a:lnTo>
                  <a:lnTo>
                    <a:pt x="20" y="28"/>
                  </a:lnTo>
                  <a:lnTo>
                    <a:pt x="23" y="31"/>
                  </a:lnTo>
                  <a:lnTo>
                    <a:pt x="26" y="33"/>
                  </a:lnTo>
                  <a:lnTo>
                    <a:pt x="26" y="31"/>
                  </a:lnTo>
                  <a:lnTo>
                    <a:pt x="26" y="31"/>
                  </a:lnTo>
                  <a:lnTo>
                    <a:pt x="28" y="28"/>
                  </a:lnTo>
                  <a:lnTo>
                    <a:pt x="28" y="25"/>
                  </a:lnTo>
                  <a:lnTo>
                    <a:pt x="31" y="25"/>
                  </a:lnTo>
                  <a:lnTo>
                    <a:pt x="34" y="25"/>
                  </a:lnTo>
                  <a:lnTo>
                    <a:pt x="34" y="28"/>
                  </a:lnTo>
                  <a:lnTo>
                    <a:pt x="37" y="28"/>
                  </a:lnTo>
                  <a:lnTo>
                    <a:pt x="37" y="28"/>
                  </a:lnTo>
                  <a:lnTo>
                    <a:pt x="40" y="28"/>
                  </a:lnTo>
                  <a:lnTo>
                    <a:pt x="43" y="28"/>
                  </a:lnTo>
                  <a:lnTo>
                    <a:pt x="43" y="28"/>
                  </a:lnTo>
                  <a:lnTo>
                    <a:pt x="43" y="25"/>
                  </a:lnTo>
                  <a:lnTo>
                    <a:pt x="40" y="23"/>
                  </a:lnTo>
                  <a:lnTo>
                    <a:pt x="37" y="20"/>
                  </a:lnTo>
                  <a:lnTo>
                    <a:pt x="34" y="16"/>
                  </a:lnTo>
                  <a:lnTo>
                    <a:pt x="37" y="13"/>
                  </a:lnTo>
                  <a:lnTo>
                    <a:pt x="37" y="13"/>
                  </a:lnTo>
                  <a:lnTo>
                    <a:pt x="37" y="13"/>
                  </a:lnTo>
                  <a:lnTo>
                    <a:pt x="40" y="12"/>
                  </a:lnTo>
                  <a:lnTo>
                    <a:pt x="37" y="12"/>
                  </a:lnTo>
                  <a:lnTo>
                    <a:pt x="37" y="8"/>
                  </a:lnTo>
                  <a:lnTo>
                    <a:pt x="34" y="8"/>
                  </a:lnTo>
                  <a:lnTo>
                    <a:pt x="34" y="5"/>
                  </a:lnTo>
                  <a:lnTo>
                    <a:pt x="31" y="5"/>
                  </a:lnTo>
                  <a:lnTo>
                    <a:pt x="31" y="3"/>
                  </a:lnTo>
                  <a:lnTo>
                    <a:pt x="28" y="3"/>
                  </a:lnTo>
                  <a:lnTo>
                    <a:pt x="28" y="0"/>
                  </a:lnTo>
                  <a:close/>
                </a:path>
              </a:pathLst>
            </a:custGeom>
            <a:solidFill>
              <a:srgbClr val="FFC17D"/>
            </a:solidFill>
            <a:ln w="12700">
              <a:noFill/>
              <a:round/>
              <a:headEnd/>
              <a:tailEnd/>
            </a:ln>
            <a:effectLst/>
          </p:spPr>
          <p:txBody>
            <a:bodyPr wrap="none"/>
            <a:lstStyle/>
            <a:p>
              <a:endParaRPr lang="en-US"/>
            </a:p>
          </p:txBody>
        </p:sp>
        <p:sp>
          <p:nvSpPr>
            <p:cNvPr id="249897" name="Freeform 41"/>
            <p:cNvSpPr>
              <a:spLocks noChangeArrowheads="1"/>
            </p:cNvSpPr>
            <p:nvPr/>
          </p:nvSpPr>
          <p:spPr bwMode="auto">
            <a:xfrm>
              <a:off x="3047" y="2444"/>
              <a:ext cx="28" cy="25"/>
            </a:xfrm>
            <a:custGeom>
              <a:avLst/>
              <a:gdLst/>
              <a:ahLst/>
              <a:cxnLst>
                <a:cxn ang="0">
                  <a:pos x="43" y="0"/>
                </a:cxn>
                <a:cxn ang="0">
                  <a:pos x="39" y="0"/>
                </a:cxn>
                <a:cxn ang="0">
                  <a:pos x="37" y="0"/>
                </a:cxn>
                <a:cxn ang="0">
                  <a:pos x="34" y="0"/>
                </a:cxn>
                <a:cxn ang="0">
                  <a:pos x="31" y="0"/>
                </a:cxn>
                <a:cxn ang="0">
                  <a:pos x="27" y="0"/>
                </a:cxn>
                <a:cxn ang="0">
                  <a:pos x="26" y="0"/>
                </a:cxn>
                <a:cxn ang="0">
                  <a:pos x="23" y="0"/>
                </a:cxn>
                <a:cxn ang="0">
                  <a:pos x="20" y="5"/>
                </a:cxn>
                <a:cxn ang="0">
                  <a:pos x="20" y="8"/>
                </a:cxn>
                <a:cxn ang="0">
                  <a:pos x="20" y="11"/>
                </a:cxn>
                <a:cxn ang="0">
                  <a:pos x="17" y="14"/>
                </a:cxn>
                <a:cxn ang="0">
                  <a:pos x="14" y="14"/>
                </a:cxn>
                <a:cxn ang="0">
                  <a:pos x="14" y="14"/>
                </a:cxn>
                <a:cxn ang="0">
                  <a:pos x="12" y="11"/>
                </a:cxn>
                <a:cxn ang="0">
                  <a:pos x="9" y="11"/>
                </a:cxn>
                <a:cxn ang="0">
                  <a:pos x="6" y="11"/>
                </a:cxn>
                <a:cxn ang="0">
                  <a:pos x="3" y="14"/>
                </a:cxn>
                <a:cxn ang="0">
                  <a:pos x="3" y="17"/>
                </a:cxn>
                <a:cxn ang="0">
                  <a:pos x="0" y="19"/>
                </a:cxn>
                <a:cxn ang="0">
                  <a:pos x="0" y="19"/>
                </a:cxn>
                <a:cxn ang="0">
                  <a:pos x="3" y="22"/>
                </a:cxn>
                <a:cxn ang="0">
                  <a:pos x="6" y="22"/>
                </a:cxn>
                <a:cxn ang="0">
                  <a:pos x="6" y="22"/>
                </a:cxn>
                <a:cxn ang="0">
                  <a:pos x="9" y="25"/>
                </a:cxn>
                <a:cxn ang="0">
                  <a:pos x="9" y="25"/>
                </a:cxn>
                <a:cxn ang="0">
                  <a:pos x="12" y="25"/>
                </a:cxn>
                <a:cxn ang="0">
                  <a:pos x="12" y="28"/>
                </a:cxn>
                <a:cxn ang="0">
                  <a:pos x="14" y="31"/>
                </a:cxn>
                <a:cxn ang="0">
                  <a:pos x="14" y="33"/>
                </a:cxn>
                <a:cxn ang="0">
                  <a:pos x="14" y="36"/>
                </a:cxn>
                <a:cxn ang="0">
                  <a:pos x="14" y="42"/>
                </a:cxn>
                <a:cxn ang="0">
                  <a:pos x="17" y="39"/>
                </a:cxn>
                <a:cxn ang="0">
                  <a:pos x="17" y="39"/>
                </a:cxn>
                <a:cxn ang="0">
                  <a:pos x="20" y="36"/>
                </a:cxn>
                <a:cxn ang="0">
                  <a:pos x="20" y="36"/>
                </a:cxn>
                <a:cxn ang="0">
                  <a:pos x="23" y="33"/>
                </a:cxn>
                <a:cxn ang="0">
                  <a:pos x="23" y="33"/>
                </a:cxn>
                <a:cxn ang="0">
                  <a:pos x="26" y="31"/>
                </a:cxn>
                <a:cxn ang="0">
                  <a:pos x="26" y="31"/>
                </a:cxn>
                <a:cxn ang="0">
                  <a:pos x="27" y="31"/>
                </a:cxn>
                <a:cxn ang="0">
                  <a:pos x="31" y="31"/>
                </a:cxn>
                <a:cxn ang="0">
                  <a:pos x="31" y="31"/>
                </a:cxn>
                <a:cxn ang="0">
                  <a:pos x="34" y="31"/>
                </a:cxn>
                <a:cxn ang="0">
                  <a:pos x="34" y="31"/>
                </a:cxn>
                <a:cxn ang="0">
                  <a:pos x="37" y="31"/>
                </a:cxn>
                <a:cxn ang="0">
                  <a:pos x="39" y="31"/>
                </a:cxn>
                <a:cxn ang="0">
                  <a:pos x="43" y="33"/>
                </a:cxn>
                <a:cxn ang="0">
                  <a:pos x="39" y="28"/>
                </a:cxn>
                <a:cxn ang="0">
                  <a:pos x="39" y="25"/>
                </a:cxn>
                <a:cxn ang="0">
                  <a:pos x="39" y="22"/>
                </a:cxn>
                <a:cxn ang="0">
                  <a:pos x="39" y="17"/>
                </a:cxn>
                <a:cxn ang="0">
                  <a:pos x="43" y="17"/>
                </a:cxn>
                <a:cxn ang="0">
                  <a:pos x="45" y="14"/>
                </a:cxn>
                <a:cxn ang="0">
                  <a:pos x="45" y="14"/>
                </a:cxn>
                <a:cxn ang="0">
                  <a:pos x="48" y="11"/>
                </a:cxn>
                <a:cxn ang="0">
                  <a:pos x="48" y="8"/>
                </a:cxn>
                <a:cxn ang="0">
                  <a:pos x="45" y="5"/>
                </a:cxn>
                <a:cxn ang="0">
                  <a:pos x="45" y="3"/>
                </a:cxn>
                <a:cxn ang="0">
                  <a:pos x="45" y="0"/>
                </a:cxn>
              </a:cxnLst>
              <a:rect l="0" t="0" r="r" b="b"/>
              <a:pathLst>
                <a:path w="48" h="42">
                  <a:moveTo>
                    <a:pt x="43" y="0"/>
                  </a:moveTo>
                  <a:lnTo>
                    <a:pt x="39" y="0"/>
                  </a:lnTo>
                  <a:lnTo>
                    <a:pt x="37" y="0"/>
                  </a:lnTo>
                  <a:lnTo>
                    <a:pt x="34" y="0"/>
                  </a:lnTo>
                  <a:lnTo>
                    <a:pt x="31" y="0"/>
                  </a:lnTo>
                  <a:lnTo>
                    <a:pt x="27" y="0"/>
                  </a:lnTo>
                  <a:lnTo>
                    <a:pt x="26" y="0"/>
                  </a:lnTo>
                  <a:lnTo>
                    <a:pt x="23" y="0"/>
                  </a:lnTo>
                  <a:lnTo>
                    <a:pt x="20" y="5"/>
                  </a:lnTo>
                  <a:lnTo>
                    <a:pt x="20" y="8"/>
                  </a:lnTo>
                  <a:lnTo>
                    <a:pt x="20" y="11"/>
                  </a:lnTo>
                  <a:lnTo>
                    <a:pt x="17" y="14"/>
                  </a:lnTo>
                  <a:lnTo>
                    <a:pt x="14" y="14"/>
                  </a:lnTo>
                  <a:lnTo>
                    <a:pt x="14" y="14"/>
                  </a:lnTo>
                  <a:lnTo>
                    <a:pt x="12" y="11"/>
                  </a:lnTo>
                  <a:lnTo>
                    <a:pt x="9" y="11"/>
                  </a:lnTo>
                  <a:lnTo>
                    <a:pt x="6" y="11"/>
                  </a:lnTo>
                  <a:lnTo>
                    <a:pt x="3" y="14"/>
                  </a:lnTo>
                  <a:lnTo>
                    <a:pt x="3" y="17"/>
                  </a:lnTo>
                  <a:lnTo>
                    <a:pt x="0" y="19"/>
                  </a:lnTo>
                  <a:lnTo>
                    <a:pt x="0" y="19"/>
                  </a:lnTo>
                  <a:lnTo>
                    <a:pt x="3" y="22"/>
                  </a:lnTo>
                  <a:lnTo>
                    <a:pt x="6" y="22"/>
                  </a:lnTo>
                  <a:lnTo>
                    <a:pt x="6" y="22"/>
                  </a:lnTo>
                  <a:lnTo>
                    <a:pt x="9" y="25"/>
                  </a:lnTo>
                  <a:lnTo>
                    <a:pt x="9" y="25"/>
                  </a:lnTo>
                  <a:lnTo>
                    <a:pt x="12" y="25"/>
                  </a:lnTo>
                  <a:lnTo>
                    <a:pt x="12" y="28"/>
                  </a:lnTo>
                  <a:lnTo>
                    <a:pt x="14" y="31"/>
                  </a:lnTo>
                  <a:lnTo>
                    <a:pt x="14" y="33"/>
                  </a:lnTo>
                  <a:lnTo>
                    <a:pt x="14" y="36"/>
                  </a:lnTo>
                  <a:lnTo>
                    <a:pt x="14" y="42"/>
                  </a:lnTo>
                  <a:lnTo>
                    <a:pt x="17" y="39"/>
                  </a:lnTo>
                  <a:lnTo>
                    <a:pt x="17" y="39"/>
                  </a:lnTo>
                  <a:lnTo>
                    <a:pt x="20" y="36"/>
                  </a:lnTo>
                  <a:lnTo>
                    <a:pt x="20" y="36"/>
                  </a:lnTo>
                  <a:lnTo>
                    <a:pt x="23" y="33"/>
                  </a:lnTo>
                  <a:lnTo>
                    <a:pt x="23" y="33"/>
                  </a:lnTo>
                  <a:lnTo>
                    <a:pt x="26" y="31"/>
                  </a:lnTo>
                  <a:lnTo>
                    <a:pt x="26" y="31"/>
                  </a:lnTo>
                  <a:lnTo>
                    <a:pt x="27" y="31"/>
                  </a:lnTo>
                  <a:lnTo>
                    <a:pt x="31" y="31"/>
                  </a:lnTo>
                  <a:lnTo>
                    <a:pt x="31" y="31"/>
                  </a:lnTo>
                  <a:lnTo>
                    <a:pt x="34" y="31"/>
                  </a:lnTo>
                  <a:lnTo>
                    <a:pt x="34" y="31"/>
                  </a:lnTo>
                  <a:lnTo>
                    <a:pt x="37" y="31"/>
                  </a:lnTo>
                  <a:lnTo>
                    <a:pt x="39" y="31"/>
                  </a:lnTo>
                  <a:lnTo>
                    <a:pt x="43" y="33"/>
                  </a:lnTo>
                  <a:lnTo>
                    <a:pt x="39" y="28"/>
                  </a:lnTo>
                  <a:lnTo>
                    <a:pt x="39" y="25"/>
                  </a:lnTo>
                  <a:lnTo>
                    <a:pt x="39" y="22"/>
                  </a:lnTo>
                  <a:lnTo>
                    <a:pt x="39" y="17"/>
                  </a:lnTo>
                  <a:lnTo>
                    <a:pt x="43" y="17"/>
                  </a:lnTo>
                  <a:lnTo>
                    <a:pt x="45" y="14"/>
                  </a:lnTo>
                  <a:lnTo>
                    <a:pt x="45" y="14"/>
                  </a:lnTo>
                  <a:lnTo>
                    <a:pt x="48" y="11"/>
                  </a:lnTo>
                  <a:lnTo>
                    <a:pt x="48" y="8"/>
                  </a:lnTo>
                  <a:lnTo>
                    <a:pt x="45" y="5"/>
                  </a:lnTo>
                  <a:lnTo>
                    <a:pt x="45" y="3"/>
                  </a:lnTo>
                  <a:lnTo>
                    <a:pt x="45" y="0"/>
                  </a:lnTo>
                  <a:close/>
                </a:path>
              </a:pathLst>
            </a:custGeom>
            <a:solidFill>
              <a:srgbClr val="FFC17D"/>
            </a:solidFill>
            <a:ln w="12700">
              <a:noFill/>
              <a:round/>
              <a:headEnd/>
              <a:tailEnd/>
            </a:ln>
            <a:effectLst/>
          </p:spPr>
          <p:txBody>
            <a:bodyPr wrap="none"/>
            <a:lstStyle/>
            <a:p>
              <a:endParaRPr lang="en-US"/>
            </a:p>
          </p:txBody>
        </p:sp>
        <p:sp>
          <p:nvSpPr>
            <p:cNvPr id="249898" name="Freeform 42"/>
            <p:cNvSpPr>
              <a:spLocks noChangeArrowheads="1"/>
            </p:cNvSpPr>
            <p:nvPr/>
          </p:nvSpPr>
          <p:spPr bwMode="auto">
            <a:xfrm>
              <a:off x="2977" y="2483"/>
              <a:ext cx="17" cy="29"/>
            </a:xfrm>
            <a:custGeom>
              <a:avLst/>
              <a:gdLst/>
              <a:ahLst/>
              <a:cxnLst>
                <a:cxn ang="0">
                  <a:pos x="25" y="0"/>
                </a:cxn>
                <a:cxn ang="0">
                  <a:pos x="25" y="0"/>
                </a:cxn>
                <a:cxn ang="0">
                  <a:pos x="23" y="3"/>
                </a:cxn>
                <a:cxn ang="0">
                  <a:pos x="20" y="3"/>
                </a:cxn>
                <a:cxn ang="0">
                  <a:pos x="20" y="3"/>
                </a:cxn>
                <a:cxn ang="0">
                  <a:pos x="17" y="3"/>
                </a:cxn>
                <a:cxn ang="0">
                  <a:pos x="17" y="3"/>
                </a:cxn>
                <a:cxn ang="0">
                  <a:pos x="14" y="3"/>
                </a:cxn>
                <a:cxn ang="0">
                  <a:pos x="14" y="9"/>
                </a:cxn>
                <a:cxn ang="0">
                  <a:pos x="14" y="12"/>
                </a:cxn>
                <a:cxn ang="0">
                  <a:pos x="11" y="14"/>
                </a:cxn>
                <a:cxn ang="0">
                  <a:pos x="11" y="20"/>
                </a:cxn>
                <a:cxn ang="0">
                  <a:pos x="11" y="17"/>
                </a:cxn>
                <a:cxn ang="0">
                  <a:pos x="9" y="17"/>
                </a:cxn>
                <a:cxn ang="0">
                  <a:pos x="9" y="14"/>
                </a:cxn>
                <a:cxn ang="0">
                  <a:pos x="6" y="14"/>
                </a:cxn>
                <a:cxn ang="0">
                  <a:pos x="6" y="17"/>
                </a:cxn>
                <a:cxn ang="0">
                  <a:pos x="3" y="17"/>
                </a:cxn>
                <a:cxn ang="0">
                  <a:pos x="3" y="20"/>
                </a:cxn>
                <a:cxn ang="0">
                  <a:pos x="0" y="23"/>
                </a:cxn>
                <a:cxn ang="0">
                  <a:pos x="3" y="26"/>
                </a:cxn>
                <a:cxn ang="0">
                  <a:pos x="3" y="28"/>
                </a:cxn>
                <a:cxn ang="0">
                  <a:pos x="6" y="28"/>
                </a:cxn>
                <a:cxn ang="0">
                  <a:pos x="6" y="31"/>
                </a:cxn>
                <a:cxn ang="0">
                  <a:pos x="9" y="34"/>
                </a:cxn>
                <a:cxn ang="0">
                  <a:pos x="9" y="40"/>
                </a:cxn>
                <a:cxn ang="0">
                  <a:pos x="9" y="43"/>
                </a:cxn>
                <a:cxn ang="0">
                  <a:pos x="9" y="48"/>
                </a:cxn>
                <a:cxn ang="0">
                  <a:pos x="9" y="43"/>
                </a:cxn>
                <a:cxn ang="0">
                  <a:pos x="11" y="40"/>
                </a:cxn>
                <a:cxn ang="0">
                  <a:pos x="14" y="37"/>
                </a:cxn>
                <a:cxn ang="0">
                  <a:pos x="14" y="34"/>
                </a:cxn>
                <a:cxn ang="0">
                  <a:pos x="17" y="34"/>
                </a:cxn>
                <a:cxn ang="0">
                  <a:pos x="20" y="37"/>
                </a:cxn>
                <a:cxn ang="0">
                  <a:pos x="20" y="37"/>
                </a:cxn>
                <a:cxn ang="0">
                  <a:pos x="23" y="37"/>
                </a:cxn>
                <a:cxn ang="0">
                  <a:pos x="23" y="34"/>
                </a:cxn>
                <a:cxn ang="0">
                  <a:pos x="23" y="28"/>
                </a:cxn>
                <a:cxn ang="0">
                  <a:pos x="23" y="26"/>
                </a:cxn>
                <a:cxn ang="0">
                  <a:pos x="23" y="20"/>
                </a:cxn>
                <a:cxn ang="0">
                  <a:pos x="25" y="20"/>
                </a:cxn>
                <a:cxn ang="0">
                  <a:pos x="25" y="17"/>
                </a:cxn>
                <a:cxn ang="0">
                  <a:pos x="28" y="17"/>
                </a:cxn>
                <a:cxn ang="0">
                  <a:pos x="28" y="14"/>
                </a:cxn>
                <a:cxn ang="0">
                  <a:pos x="28" y="12"/>
                </a:cxn>
                <a:cxn ang="0">
                  <a:pos x="28" y="9"/>
                </a:cxn>
                <a:cxn ang="0">
                  <a:pos x="28" y="6"/>
                </a:cxn>
                <a:cxn ang="0">
                  <a:pos x="28" y="0"/>
                </a:cxn>
              </a:cxnLst>
              <a:rect l="0" t="0" r="r" b="b"/>
              <a:pathLst>
                <a:path w="28" h="48">
                  <a:moveTo>
                    <a:pt x="25" y="0"/>
                  </a:moveTo>
                  <a:lnTo>
                    <a:pt x="25" y="0"/>
                  </a:lnTo>
                  <a:lnTo>
                    <a:pt x="23" y="3"/>
                  </a:lnTo>
                  <a:lnTo>
                    <a:pt x="20" y="3"/>
                  </a:lnTo>
                  <a:lnTo>
                    <a:pt x="20" y="3"/>
                  </a:lnTo>
                  <a:lnTo>
                    <a:pt x="17" y="3"/>
                  </a:lnTo>
                  <a:lnTo>
                    <a:pt x="17" y="3"/>
                  </a:lnTo>
                  <a:lnTo>
                    <a:pt x="14" y="3"/>
                  </a:lnTo>
                  <a:lnTo>
                    <a:pt x="14" y="9"/>
                  </a:lnTo>
                  <a:lnTo>
                    <a:pt x="14" y="12"/>
                  </a:lnTo>
                  <a:lnTo>
                    <a:pt x="11" y="14"/>
                  </a:lnTo>
                  <a:lnTo>
                    <a:pt x="11" y="20"/>
                  </a:lnTo>
                  <a:lnTo>
                    <a:pt x="11" y="17"/>
                  </a:lnTo>
                  <a:lnTo>
                    <a:pt x="9" y="17"/>
                  </a:lnTo>
                  <a:lnTo>
                    <a:pt x="9" y="14"/>
                  </a:lnTo>
                  <a:lnTo>
                    <a:pt x="6" y="14"/>
                  </a:lnTo>
                  <a:lnTo>
                    <a:pt x="6" y="17"/>
                  </a:lnTo>
                  <a:lnTo>
                    <a:pt x="3" y="17"/>
                  </a:lnTo>
                  <a:lnTo>
                    <a:pt x="3" y="20"/>
                  </a:lnTo>
                  <a:lnTo>
                    <a:pt x="0" y="23"/>
                  </a:lnTo>
                  <a:lnTo>
                    <a:pt x="3" y="26"/>
                  </a:lnTo>
                  <a:lnTo>
                    <a:pt x="3" y="28"/>
                  </a:lnTo>
                  <a:lnTo>
                    <a:pt x="6" y="28"/>
                  </a:lnTo>
                  <a:lnTo>
                    <a:pt x="6" y="31"/>
                  </a:lnTo>
                  <a:lnTo>
                    <a:pt x="9" y="34"/>
                  </a:lnTo>
                  <a:lnTo>
                    <a:pt x="9" y="40"/>
                  </a:lnTo>
                  <a:lnTo>
                    <a:pt x="9" y="43"/>
                  </a:lnTo>
                  <a:lnTo>
                    <a:pt x="9" y="48"/>
                  </a:lnTo>
                  <a:lnTo>
                    <a:pt x="9" y="43"/>
                  </a:lnTo>
                  <a:lnTo>
                    <a:pt x="11" y="40"/>
                  </a:lnTo>
                  <a:lnTo>
                    <a:pt x="14" y="37"/>
                  </a:lnTo>
                  <a:lnTo>
                    <a:pt x="14" y="34"/>
                  </a:lnTo>
                  <a:lnTo>
                    <a:pt x="17" y="34"/>
                  </a:lnTo>
                  <a:lnTo>
                    <a:pt x="20" y="37"/>
                  </a:lnTo>
                  <a:lnTo>
                    <a:pt x="20" y="37"/>
                  </a:lnTo>
                  <a:lnTo>
                    <a:pt x="23" y="37"/>
                  </a:lnTo>
                  <a:lnTo>
                    <a:pt x="23" y="34"/>
                  </a:lnTo>
                  <a:lnTo>
                    <a:pt x="23" y="28"/>
                  </a:lnTo>
                  <a:lnTo>
                    <a:pt x="23" y="26"/>
                  </a:lnTo>
                  <a:lnTo>
                    <a:pt x="23" y="20"/>
                  </a:lnTo>
                  <a:lnTo>
                    <a:pt x="25" y="20"/>
                  </a:lnTo>
                  <a:lnTo>
                    <a:pt x="25" y="17"/>
                  </a:lnTo>
                  <a:lnTo>
                    <a:pt x="28" y="17"/>
                  </a:lnTo>
                  <a:lnTo>
                    <a:pt x="28" y="14"/>
                  </a:lnTo>
                  <a:lnTo>
                    <a:pt x="28" y="12"/>
                  </a:lnTo>
                  <a:lnTo>
                    <a:pt x="28" y="9"/>
                  </a:lnTo>
                  <a:lnTo>
                    <a:pt x="28" y="6"/>
                  </a:lnTo>
                  <a:lnTo>
                    <a:pt x="28" y="0"/>
                  </a:lnTo>
                  <a:close/>
                </a:path>
              </a:pathLst>
            </a:custGeom>
            <a:solidFill>
              <a:srgbClr val="C0A250"/>
            </a:solidFill>
            <a:ln w="12700">
              <a:noFill/>
              <a:round/>
              <a:headEnd/>
              <a:tailEnd/>
            </a:ln>
            <a:effectLst/>
          </p:spPr>
          <p:txBody>
            <a:bodyPr wrap="none"/>
            <a:lstStyle/>
            <a:p>
              <a:endParaRPr lang="en-US"/>
            </a:p>
          </p:txBody>
        </p:sp>
        <p:sp>
          <p:nvSpPr>
            <p:cNvPr id="249899" name="Freeform 43"/>
            <p:cNvSpPr>
              <a:spLocks noChangeArrowheads="1"/>
            </p:cNvSpPr>
            <p:nvPr/>
          </p:nvSpPr>
          <p:spPr bwMode="auto">
            <a:xfrm>
              <a:off x="3173" y="2427"/>
              <a:ext cx="27" cy="22"/>
            </a:xfrm>
            <a:custGeom>
              <a:avLst/>
              <a:gdLst/>
              <a:ahLst/>
              <a:cxnLst>
                <a:cxn ang="0">
                  <a:pos x="28" y="0"/>
                </a:cxn>
                <a:cxn ang="0">
                  <a:pos x="28" y="0"/>
                </a:cxn>
                <a:cxn ang="0">
                  <a:pos x="25" y="0"/>
                </a:cxn>
                <a:cxn ang="0">
                  <a:pos x="23" y="0"/>
                </a:cxn>
                <a:cxn ang="0">
                  <a:pos x="20" y="3"/>
                </a:cxn>
                <a:cxn ang="0">
                  <a:pos x="17" y="3"/>
                </a:cxn>
                <a:cxn ang="0">
                  <a:pos x="14" y="3"/>
                </a:cxn>
                <a:cxn ang="0">
                  <a:pos x="11" y="3"/>
                </a:cxn>
                <a:cxn ang="0">
                  <a:pos x="14" y="6"/>
                </a:cxn>
                <a:cxn ang="0">
                  <a:pos x="14" y="8"/>
                </a:cxn>
                <a:cxn ang="0">
                  <a:pos x="14" y="11"/>
                </a:cxn>
                <a:cxn ang="0">
                  <a:pos x="17" y="14"/>
                </a:cxn>
                <a:cxn ang="0">
                  <a:pos x="14" y="14"/>
                </a:cxn>
                <a:cxn ang="0">
                  <a:pos x="11" y="14"/>
                </a:cxn>
                <a:cxn ang="0">
                  <a:pos x="11" y="14"/>
                </a:cxn>
                <a:cxn ang="0">
                  <a:pos x="9" y="14"/>
                </a:cxn>
                <a:cxn ang="0">
                  <a:pos x="9" y="11"/>
                </a:cxn>
                <a:cxn ang="0">
                  <a:pos x="6" y="11"/>
                </a:cxn>
                <a:cxn ang="0">
                  <a:pos x="6" y="11"/>
                </a:cxn>
                <a:cxn ang="0">
                  <a:pos x="4" y="11"/>
                </a:cxn>
                <a:cxn ang="0">
                  <a:pos x="4" y="11"/>
                </a:cxn>
                <a:cxn ang="0">
                  <a:pos x="0" y="14"/>
                </a:cxn>
                <a:cxn ang="0">
                  <a:pos x="0" y="18"/>
                </a:cxn>
                <a:cxn ang="0">
                  <a:pos x="0" y="19"/>
                </a:cxn>
                <a:cxn ang="0">
                  <a:pos x="4" y="19"/>
                </a:cxn>
                <a:cxn ang="0">
                  <a:pos x="4" y="19"/>
                </a:cxn>
                <a:cxn ang="0">
                  <a:pos x="6" y="22"/>
                </a:cxn>
                <a:cxn ang="0">
                  <a:pos x="9" y="22"/>
                </a:cxn>
                <a:cxn ang="0">
                  <a:pos x="9" y="22"/>
                </a:cxn>
                <a:cxn ang="0">
                  <a:pos x="11" y="26"/>
                </a:cxn>
                <a:cxn ang="0">
                  <a:pos x="14" y="26"/>
                </a:cxn>
                <a:cxn ang="0">
                  <a:pos x="17" y="26"/>
                </a:cxn>
                <a:cxn ang="0">
                  <a:pos x="17" y="28"/>
                </a:cxn>
                <a:cxn ang="0">
                  <a:pos x="20" y="31"/>
                </a:cxn>
                <a:cxn ang="0">
                  <a:pos x="23" y="33"/>
                </a:cxn>
                <a:cxn ang="0">
                  <a:pos x="25" y="36"/>
                </a:cxn>
                <a:cxn ang="0">
                  <a:pos x="25" y="36"/>
                </a:cxn>
                <a:cxn ang="0">
                  <a:pos x="28" y="33"/>
                </a:cxn>
                <a:cxn ang="0">
                  <a:pos x="28" y="31"/>
                </a:cxn>
                <a:cxn ang="0">
                  <a:pos x="31" y="28"/>
                </a:cxn>
                <a:cxn ang="0">
                  <a:pos x="31" y="28"/>
                </a:cxn>
                <a:cxn ang="0">
                  <a:pos x="34" y="28"/>
                </a:cxn>
                <a:cxn ang="0">
                  <a:pos x="37" y="28"/>
                </a:cxn>
                <a:cxn ang="0">
                  <a:pos x="37" y="31"/>
                </a:cxn>
                <a:cxn ang="0">
                  <a:pos x="39" y="31"/>
                </a:cxn>
                <a:cxn ang="0">
                  <a:pos x="42" y="31"/>
                </a:cxn>
                <a:cxn ang="0">
                  <a:pos x="42" y="31"/>
                </a:cxn>
                <a:cxn ang="0">
                  <a:pos x="45" y="31"/>
                </a:cxn>
                <a:cxn ang="0">
                  <a:pos x="42" y="28"/>
                </a:cxn>
                <a:cxn ang="0">
                  <a:pos x="42" y="26"/>
                </a:cxn>
                <a:cxn ang="0">
                  <a:pos x="39" y="19"/>
                </a:cxn>
                <a:cxn ang="0">
                  <a:pos x="37" y="18"/>
                </a:cxn>
                <a:cxn ang="0">
                  <a:pos x="39" y="18"/>
                </a:cxn>
                <a:cxn ang="0">
                  <a:pos x="39" y="14"/>
                </a:cxn>
                <a:cxn ang="0">
                  <a:pos x="42" y="14"/>
                </a:cxn>
                <a:cxn ang="0">
                  <a:pos x="42" y="11"/>
                </a:cxn>
                <a:cxn ang="0">
                  <a:pos x="39" y="8"/>
                </a:cxn>
                <a:cxn ang="0">
                  <a:pos x="37" y="6"/>
                </a:cxn>
                <a:cxn ang="0">
                  <a:pos x="34" y="3"/>
                </a:cxn>
                <a:cxn ang="0">
                  <a:pos x="31" y="0"/>
                </a:cxn>
              </a:cxnLst>
              <a:rect l="0" t="0" r="r" b="b"/>
              <a:pathLst>
                <a:path w="45" h="36">
                  <a:moveTo>
                    <a:pt x="28" y="0"/>
                  </a:moveTo>
                  <a:lnTo>
                    <a:pt x="28" y="0"/>
                  </a:lnTo>
                  <a:lnTo>
                    <a:pt x="25" y="0"/>
                  </a:lnTo>
                  <a:lnTo>
                    <a:pt x="23" y="0"/>
                  </a:lnTo>
                  <a:lnTo>
                    <a:pt x="20" y="3"/>
                  </a:lnTo>
                  <a:lnTo>
                    <a:pt x="17" y="3"/>
                  </a:lnTo>
                  <a:lnTo>
                    <a:pt x="14" y="3"/>
                  </a:lnTo>
                  <a:lnTo>
                    <a:pt x="11" y="3"/>
                  </a:lnTo>
                  <a:lnTo>
                    <a:pt x="14" y="6"/>
                  </a:lnTo>
                  <a:lnTo>
                    <a:pt x="14" y="8"/>
                  </a:lnTo>
                  <a:lnTo>
                    <a:pt x="14" y="11"/>
                  </a:lnTo>
                  <a:lnTo>
                    <a:pt x="17" y="14"/>
                  </a:lnTo>
                  <a:lnTo>
                    <a:pt x="14" y="14"/>
                  </a:lnTo>
                  <a:lnTo>
                    <a:pt x="11" y="14"/>
                  </a:lnTo>
                  <a:lnTo>
                    <a:pt x="11" y="14"/>
                  </a:lnTo>
                  <a:lnTo>
                    <a:pt x="9" y="14"/>
                  </a:lnTo>
                  <a:lnTo>
                    <a:pt x="9" y="11"/>
                  </a:lnTo>
                  <a:lnTo>
                    <a:pt x="6" y="11"/>
                  </a:lnTo>
                  <a:lnTo>
                    <a:pt x="6" y="11"/>
                  </a:lnTo>
                  <a:lnTo>
                    <a:pt x="4" y="11"/>
                  </a:lnTo>
                  <a:lnTo>
                    <a:pt x="4" y="11"/>
                  </a:lnTo>
                  <a:lnTo>
                    <a:pt x="0" y="14"/>
                  </a:lnTo>
                  <a:lnTo>
                    <a:pt x="0" y="18"/>
                  </a:lnTo>
                  <a:lnTo>
                    <a:pt x="0" y="19"/>
                  </a:lnTo>
                  <a:lnTo>
                    <a:pt x="4" y="19"/>
                  </a:lnTo>
                  <a:lnTo>
                    <a:pt x="4" y="19"/>
                  </a:lnTo>
                  <a:lnTo>
                    <a:pt x="6" y="22"/>
                  </a:lnTo>
                  <a:lnTo>
                    <a:pt x="9" y="22"/>
                  </a:lnTo>
                  <a:lnTo>
                    <a:pt x="9" y="22"/>
                  </a:lnTo>
                  <a:lnTo>
                    <a:pt x="11" y="26"/>
                  </a:lnTo>
                  <a:lnTo>
                    <a:pt x="14" y="26"/>
                  </a:lnTo>
                  <a:lnTo>
                    <a:pt x="17" y="26"/>
                  </a:lnTo>
                  <a:lnTo>
                    <a:pt x="17" y="28"/>
                  </a:lnTo>
                  <a:lnTo>
                    <a:pt x="20" y="31"/>
                  </a:lnTo>
                  <a:lnTo>
                    <a:pt x="23" y="33"/>
                  </a:lnTo>
                  <a:lnTo>
                    <a:pt x="25" y="36"/>
                  </a:lnTo>
                  <a:lnTo>
                    <a:pt x="25" y="36"/>
                  </a:lnTo>
                  <a:lnTo>
                    <a:pt x="28" y="33"/>
                  </a:lnTo>
                  <a:lnTo>
                    <a:pt x="28" y="31"/>
                  </a:lnTo>
                  <a:lnTo>
                    <a:pt x="31" y="28"/>
                  </a:lnTo>
                  <a:lnTo>
                    <a:pt x="31" y="28"/>
                  </a:lnTo>
                  <a:lnTo>
                    <a:pt x="34" y="28"/>
                  </a:lnTo>
                  <a:lnTo>
                    <a:pt x="37" y="28"/>
                  </a:lnTo>
                  <a:lnTo>
                    <a:pt x="37" y="31"/>
                  </a:lnTo>
                  <a:lnTo>
                    <a:pt x="39" y="31"/>
                  </a:lnTo>
                  <a:lnTo>
                    <a:pt x="42" y="31"/>
                  </a:lnTo>
                  <a:lnTo>
                    <a:pt x="42" y="31"/>
                  </a:lnTo>
                  <a:lnTo>
                    <a:pt x="45" y="31"/>
                  </a:lnTo>
                  <a:lnTo>
                    <a:pt x="42" y="28"/>
                  </a:lnTo>
                  <a:lnTo>
                    <a:pt x="42" y="26"/>
                  </a:lnTo>
                  <a:lnTo>
                    <a:pt x="39" y="19"/>
                  </a:lnTo>
                  <a:lnTo>
                    <a:pt x="37" y="18"/>
                  </a:lnTo>
                  <a:lnTo>
                    <a:pt x="39" y="18"/>
                  </a:lnTo>
                  <a:lnTo>
                    <a:pt x="39" y="14"/>
                  </a:lnTo>
                  <a:lnTo>
                    <a:pt x="42" y="14"/>
                  </a:lnTo>
                  <a:lnTo>
                    <a:pt x="42" y="11"/>
                  </a:lnTo>
                  <a:lnTo>
                    <a:pt x="39" y="8"/>
                  </a:lnTo>
                  <a:lnTo>
                    <a:pt x="37" y="6"/>
                  </a:lnTo>
                  <a:lnTo>
                    <a:pt x="34" y="3"/>
                  </a:lnTo>
                  <a:lnTo>
                    <a:pt x="31" y="0"/>
                  </a:lnTo>
                  <a:close/>
                </a:path>
              </a:pathLst>
            </a:custGeom>
            <a:solidFill>
              <a:srgbClr val="FFC17D"/>
            </a:solidFill>
            <a:ln w="12700">
              <a:noFill/>
              <a:round/>
              <a:headEnd/>
              <a:tailEnd/>
            </a:ln>
            <a:effectLst/>
          </p:spPr>
          <p:txBody>
            <a:bodyPr wrap="none"/>
            <a:lstStyle/>
            <a:p>
              <a:endParaRPr lang="en-US"/>
            </a:p>
          </p:txBody>
        </p:sp>
        <p:sp>
          <p:nvSpPr>
            <p:cNvPr id="249900" name="Freeform 44"/>
            <p:cNvSpPr>
              <a:spLocks noChangeArrowheads="1"/>
            </p:cNvSpPr>
            <p:nvPr/>
          </p:nvSpPr>
          <p:spPr bwMode="auto">
            <a:xfrm>
              <a:off x="3204" y="2265"/>
              <a:ext cx="27" cy="12"/>
            </a:xfrm>
            <a:custGeom>
              <a:avLst/>
              <a:gdLst/>
              <a:ahLst/>
              <a:cxnLst>
                <a:cxn ang="0">
                  <a:pos x="0" y="5"/>
                </a:cxn>
                <a:cxn ang="0">
                  <a:pos x="25" y="19"/>
                </a:cxn>
                <a:cxn ang="0">
                  <a:pos x="28" y="14"/>
                </a:cxn>
                <a:cxn ang="0">
                  <a:pos x="39" y="14"/>
                </a:cxn>
                <a:cxn ang="0">
                  <a:pos x="31" y="5"/>
                </a:cxn>
                <a:cxn ang="0">
                  <a:pos x="45" y="3"/>
                </a:cxn>
                <a:cxn ang="0">
                  <a:pos x="22" y="0"/>
                </a:cxn>
              </a:cxnLst>
              <a:rect l="0" t="0" r="r" b="b"/>
              <a:pathLst>
                <a:path w="45" h="19">
                  <a:moveTo>
                    <a:pt x="0" y="5"/>
                  </a:moveTo>
                  <a:lnTo>
                    <a:pt x="25" y="19"/>
                  </a:lnTo>
                  <a:lnTo>
                    <a:pt x="28" y="14"/>
                  </a:lnTo>
                  <a:lnTo>
                    <a:pt x="39" y="14"/>
                  </a:lnTo>
                  <a:lnTo>
                    <a:pt x="31" y="5"/>
                  </a:lnTo>
                  <a:lnTo>
                    <a:pt x="45" y="3"/>
                  </a:lnTo>
                  <a:lnTo>
                    <a:pt x="22" y="0"/>
                  </a:lnTo>
                  <a:close/>
                </a:path>
              </a:pathLst>
            </a:custGeom>
            <a:solidFill>
              <a:srgbClr val="FFC17D"/>
            </a:solidFill>
            <a:ln w="12700">
              <a:noFill/>
              <a:round/>
              <a:headEnd/>
              <a:tailEnd/>
            </a:ln>
            <a:effectLst/>
          </p:spPr>
          <p:txBody>
            <a:bodyPr wrap="none"/>
            <a:lstStyle/>
            <a:p>
              <a:endParaRPr lang="en-US"/>
            </a:p>
          </p:txBody>
        </p:sp>
        <p:sp>
          <p:nvSpPr>
            <p:cNvPr id="249901" name="Freeform 45"/>
            <p:cNvSpPr>
              <a:spLocks noChangeArrowheads="1"/>
            </p:cNvSpPr>
            <p:nvPr/>
          </p:nvSpPr>
          <p:spPr bwMode="auto">
            <a:xfrm>
              <a:off x="3242" y="2408"/>
              <a:ext cx="29" cy="21"/>
            </a:xfrm>
            <a:custGeom>
              <a:avLst/>
              <a:gdLst/>
              <a:ahLst/>
              <a:cxnLst>
                <a:cxn ang="0">
                  <a:pos x="23" y="11"/>
                </a:cxn>
                <a:cxn ang="0">
                  <a:pos x="0" y="18"/>
                </a:cxn>
                <a:cxn ang="0">
                  <a:pos x="17" y="31"/>
                </a:cxn>
                <a:cxn ang="0">
                  <a:pos x="48" y="34"/>
                </a:cxn>
                <a:cxn ang="0">
                  <a:pos x="40" y="0"/>
                </a:cxn>
              </a:cxnLst>
              <a:rect l="0" t="0" r="r" b="b"/>
              <a:pathLst>
                <a:path w="48" h="34">
                  <a:moveTo>
                    <a:pt x="23" y="11"/>
                  </a:moveTo>
                  <a:lnTo>
                    <a:pt x="0" y="18"/>
                  </a:lnTo>
                  <a:lnTo>
                    <a:pt x="17" y="31"/>
                  </a:lnTo>
                  <a:lnTo>
                    <a:pt x="48" y="34"/>
                  </a:lnTo>
                  <a:lnTo>
                    <a:pt x="40" y="0"/>
                  </a:lnTo>
                  <a:close/>
                </a:path>
              </a:pathLst>
            </a:custGeom>
            <a:solidFill>
              <a:srgbClr val="FFC17D"/>
            </a:solidFill>
            <a:ln w="12700">
              <a:noFill/>
              <a:round/>
              <a:headEnd/>
              <a:tailEnd/>
            </a:ln>
            <a:effectLst/>
          </p:spPr>
          <p:txBody>
            <a:bodyPr wrap="none"/>
            <a:lstStyle/>
            <a:p>
              <a:endParaRPr lang="en-US"/>
            </a:p>
          </p:txBody>
        </p:sp>
        <p:sp>
          <p:nvSpPr>
            <p:cNvPr id="249902" name="Freeform 46"/>
            <p:cNvSpPr>
              <a:spLocks noChangeArrowheads="1"/>
            </p:cNvSpPr>
            <p:nvPr/>
          </p:nvSpPr>
          <p:spPr bwMode="auto">
            <a:xfrm>
              <a:off x="3104" y="2446"/>
              <a:ext cx="27" cy="22"/>
            </a:xfrm>
            <a:custGeom>
              <a:avLst/>
              <a:gdLst/>
              <a:ahLst/>
              <a:cxnLst>
                <a:cxn ang="0">
                  <a:pos x="36" y="0"/>
                </a:cxn>
                <a:cxn ang="0">
                  <a:pos x="33" y="2"/>
                </a:cxn>
                <a:cxn ang="0">
                  <a:pos x="31" y="2"/>
                </a:cxn>
                <a:cxn ang="0">
                  <a:pos x="28" y="2"/>
                </a:cxn>
                <a:cxn ang="0">
                  <a:pos x="25" y="2"/>
                </a:cxn>
                <a:cxn ang="0">
                  <a:pos x="21" y="2"/>
                </a:cxn>
                <a:cxn ang="0">
                  <a:pos x="20" y="2"/>
                </a:cxn>
                <a:cxn ang="0">
                  <a:pos x="17" y="2"/>
                </a:cxn>
                <a:cxn ang="0">
                  <a:pos x="17" y="5"/>
                </a:cxn>
                <a:cxn ang="0">
                  <a:pos x="17" y="8"/>
                </a:cxn>
                <a:cxn ang="0">
                  <a:pos x="17" y="11"/>
                </a:cxn>
                <a:cxn ang="0">
                  <a:pos x="17" y="14"/>
                </a:cxn>
                <a:cxn ang="0">
                  <a:pos x="13" y="14"/>
                </a:cxn>
                <a:cxn ang="0">
                  <a:pos x="10" y="14"/>
                </a:cxn>
                <a:cxn ang="0">
                  <a:pos x="8" y="11"/>
                </a:cxn>
                <a:cxn ang="0">
                  <a:pos x="5" y="11"/>
                </a:cxn>
                <a:cxn ang="0">
                  <a:pos x="5" y="14"/>
                </a:cxn>
                <a:cxn ang="0">
                  <a:pos x="2" y="14"/>
                </a:cxn>
                <a:cxn ang="0">
                  <a:pos x="0" y="16"/>
                </a:cxn>
                <a:cxn ang="0">
                  <a:pos x="0" y="19"/>
                </a:cxn>
                <a:cxn ang="0">
                  <a:pos x="0" y="19"/>
                </a:cxn>
                <a:cxn ang="0">
                  <a:pos x="2" y="19"/>
                </a:cxn>
                <a:cxn ang="0">
                  <a:pos x="2" y="22"/>
                </a:cxn>
                <a:cxn ang="0">
                  <a:pos x="5" y="22"/>
                </a:cxn>
                <a:cxn ang="0">
                  <a:pos x="8" y="22"/>
                </a:cxn>
                <a:cxn ang="0">
                  <a:pos x="8" y="25"/>
                </a:cxn>
                <a:cxn ang="0">
                  <a:pos x="10" y="25"/>
                </a:cxn>
                <a:cxn ang="0">
                  <a:pos x="10" y="25"/>
                </a:cxn>
                <a:cxn ang="0">
                  <a:pos x="13" y="28"/>
                </a:cxn>
                <a:cxn ang="0">
                  <a:pos x="13" y="30"/>
                </a:cxn>
                <a:cxn ang="0">
                  <a:pos x="13" y="33"/>
                </a:cxn>
                <a:cxn ang="0">
                  <a:pos x="17" y="36"/>
                </a:cxn>
                <a:cxn ang="0">
                  <a:pos x="20" y="33"/>
                </a:cxn>
                <a:cxn ang="0">
                  <a:pos x="20" y="30"/>
                </a:cxn>
                <a:cxn ang="0">
                  <a:pos x="21" y="30"/>
                </a:cxn>
                <a:cxn ang="0">
                  <a:pos x="25" y="28"/>
                </a:cxn>
                <a:cxn ang="0">
                  <a:pos x="28" y="28"/>
                </a:cxn>
                <a:cxn ang="0">
                  <a:pos x="28" y="28"/>
                </a:cxn>
                <a:cxn ang="0">
                  <a:pos x="31" y="28"/>
                </a:cxn>
                <a:cxn ang="0">
                  <a:pos x="31" y="28"/>
                </a:cxn>
                <a:cxn ang="0">
                  <a:pos x="33" y="28"/>
                </a:cxn>
                <a:cxn ang="0">
                  <a:pos x="36" y="28"/>
                </a:cxn>
                <a:cxn ang="0">
                  <a:pos x="36" y="30"/>
                </a:cxn>
                <a:cxn ang="0">
                  <a:pos x="39" y="30"/>
                </a:cxn>
                <a:cxn ang="0">
                  <a:pos x="39" y="28"/>
                </a:cxn>
                <a:cxn ang="0">
                  <a:pos x="39" y="22"/>
                </a:cxn>
                <a:cxn ang="0">
                  <a:pos x="36" y="19"/>
                </a:cxn>
                <a:cxn ang="0">
                  <a:pos x="36" y="16"/>
                </a:cxn>
                <a:cxn ang="0">
                  <a:pos x="39" y="16"/>
                </a:cxn>
                <a:cxn ang="0">
                  <a:pos x="39" y="14"/>
                </a:cxn>
                <a:cxn ang="0">
                  <a:pos x="41" y="14"/>
                </a:cxn>
                <a:cxn ang="0">
                  <a:pos x="44" y="11"/>
                </a:cxn>
                <a:cxn ang="0">
                  <a:pos x="41" y="8"/>
                </a:cxn>
                <a:cxn ang="0">
                  <a:pos x="41" y="5"/>
                </a:cxn>
                <a:cxn ang="0">
                  <a:pos x="39" y="2"/>
                </a:cxn>
                <a:cxn ang="0">
                  <a:pos x="39" y="0"/>
                </a:cxn>
              </a:cxnLst>
              <a:rect l="0" t="0" r="r" b="b"/>
              <a:pathLst>
                <a:path w="44" h="36">
                  <a:moveTo>
                    <a:pt x="36" y="0"/>
                  </a:moveTo>
                  <a:lnTo>
                    <a:pt x="33" y="2"/>
                  </a:lnTo>
                  <a:lnTo>
                    <a:pt x="31" y="2"/>
                  </a:lnTo>
                  <a:lnTo>
                    <a:pt x="28" y="2"/>
                  </a:lnTo>
                  <a:lnTo>
                    <a:pt x="25" y="2"/>
                  </a:lnTo>
                  <a:lnTo>
                    <a:pt x="21" y="2"/>
                  </a:lnTo>
                  <a:lnTo>
                    <a:pt x="20" y="2"/>
                  </a:lnTo>
                  <a:lnTo>
                    <a:pt x="17" y="2"/>
                  </a:lnTo>
                  <a:lnTo>
                    <a:pt x="17" y="5"/>
                  </a:lnTo>
                  <a:lnTo>
                    <a:pt x="17" y="8"/>
                  </a:lnTo>
                  <a:lnTo>
                    <a:pt x="17" y="11"/>
                  </a:lnTo>
                  <a:lnTo>
                    <a:pt x="17" y="14"/>
                  </a:lnTo>
                  <a:lnTo>
                    <a:pt x="13" y="14"/>
                  </a:lnTo>
                  <a:lnTo>
                    <a:pt x="10" y="14"/>
                  </a:lnTo>
                  <a:lnTo>
                    <a:pt x="8" y="11"/>
                  </a:lnTo>
                  <a:lnTo>
                    <a:pt x="5" y="11"/>
                  </a:lnTo>
                  <a:lnTo>
                    <a:pt x="5" y="14"/>
                  </a:lnTo>
                  <a:lnTo>
                    <a:pt x="2" y="14"/>
                  </a:lnTo>
                  <a:lnTo>
                    <a:pt x="0" y="16"/>
                  </a:lnTo>
                  <a:lnTo>
                    <a:pt x="0" y="19"/>
                  </a:lnTo>
                  <a:lnTo>
                    <a:pt x="0" y="19"/>
                  </a:lnTo>
                  <a:lnTo>
                    <a:pt x="2" y="19"/>
                  </a:lnTo>
                  <a:lnTo>
                    <a:pt x="2" y="22"/>
                  </a:lnTo>
                  <a:lnTo>
                    <a:pt x="5" y="22"/>
                  </a:lnTo>
                  <a:lnTo>
                    <a:pt x="8" y="22"/>
                  </a:lnTo>
                  <a:lnTo>
                    <a:pt x="8" y="25"/>
                  </a:lnTo>
                  <a:lnTo>
                    <a:pt x="10" y="25"/>
                  </a:lnTo>
                  <a:lnTo>
                    <a:pt x="10" y="25"/>
                  </a:lnTo>
                  <a:lnTo>
                    <a:pt x="13" y="28"/>
                  </a:lnTo>
                  <a:lnTo>
                    <a:pt x="13" y="30"/>
                  </a:lnTo>
                  <a:lnTo>
                    <a:pt x="13" y="33"/>
                  </a:lnTo>
                  <a:lnTo>
                    <a:pt x="17" y="36"/>
                  </a:lnTo>
                  <a:lnTo>
                    <a:pt x="20" y="33"/>
                  </a:lnTo>
                  <a:lnTo>
                    <a:pt x="20" y="30"/>
                  </a:lnTo>
                  <a:lnTo>
                    <a:pt x="21" y="30"/>
                  </a:lnTo>
                  <a:lnTo>
                    <a:pt x="25" y="28"/>
                  </a:lnTo>
                  <a:lnTo>
                    <a:pt x="28" y="28"/>
                  </a:lnTo>
                  <a:lnTo>
                    <a:pt x="28" y="28"/>
                  </a:lnTo>
                  <a:lnTo>
                    <a:pt x="31" y="28"/>
                  </a:lnTo>
                  <a:lnTo>
                    <a:pt x="31" y="28"/>
                  </a:lnTo>
                  <a:lnTo>
                    <a:pt x="33" y="28"/>
                  </a:lnTo>
                  <a:lnTo>
                    <a:pt x="36" y="28"/>
                  </a:lnTo>
                  <a:lnTo>
                    <a:pt x="36" y="30"/>
                  </a:lnTo>
                  <a:lnTo>
                    <a:pt x="39" y="30"/>
                  </a:lnTo>
                  <a:lnTo>
                    <a:pt x="39" y="28"/>
                  </a:lnTo>
                  <a:lnTo>
                    <a:pt x="39" y="22"/>
                  </a:lnTo>
                  <a:lnTo>
                    <a:pt x="36" y="19"/>
                  </a:lnTo>
                  <a:lnTo>
                    <a:pt x="36" y="16"/>
                  </a:lnTo>
                  <a:lnTo>
                    <a:pt x="39" y="16"/>
                  </a:lnTo>
                  <a:lnTo>
                    <a:pt x="39" y="14"/>
                  </a:lnTo>
                  <a:lnTo>
                    <a:pt x="41" y="14"/>
                  </a:lnTo>
                  <a:lnTo>
                    <a:pt x="44" y="11"/>
                  </a:lnTo>
                  <a:lnTo>
                    <a:pt x="41" y="8"/>
                  </a:lnTo>
                  <a:lnTo>
                    <a:pt x="41" y="5"/>
                  </a:lnTo>
                  <a:lnTo>
                    <a:pt x="39" y="2"/>
                  </a:lnTo>
                  <a:lnTo>
                    <a:pt x="39" y="0"/>
                  </a:lnTo>
                  <a:close/>
                </a:path>
              </a:pathLst>
            </a:custGeom>
            <a:solidFill>
              <a:srgbClr val="FFC17D"/>
            </a:solidFill>
            <a:ln w="12700">
              <a:noFill/>
              <a:round/>
              <a:headEnd/>
              <a:tailEnd/>
            </a:ln>
            <a:effectLst/>
          </p:spPr>
          <p:txBody>
            <a:bodyPr wrap="none"/>
            <a:lstStyle/>
            <a:p>
              <a:endParaRPr lang="en-US"/>
            </a:p>
          </p:txBody>
        </p:sp>
        <p:sp>
          <p:nvSpPr>
            <p:cNvPr id="249903" name="Freeform 47"/>
            <p:cNvSpPr>
              <a:spLocks noChangeArrowheads="1"/>
            </p:cNvSpPr>
            <p:nvPr/>
          </p:nvSpPr>
          <p:spPr bwMode="auto">
            <a:xfrm>
              <a:off x="2933" y="2344"/>
              <a:ext cx="24" cy="23"/>
            </a:xfrm>
            <a:custGeom>
              <a:avLst/>
              <a:gdLst/>
              <a:ahLst/>
              <a:cxnLst>
                <a:cxn ang="0">
                  <a:pos x="11" y="11"/>
                </a:cxn>
                <a:cxn ang="0">
                  <a:pos x="7" y="8"/>
                </a:cxn>
                <a:cxn ang="0">
                  <a:pos x="0" y="28"/>
                </a:cxn>
                <a:cxn ang="0">
                  <a:pos x="15" y="37"/>
                </a:cxn>
                <a:cxn ang="0">
                  <a:pos x="25" y="22"/>
                </a:cxn>
                <a:cxn ang="0">
                  <a:pos x="40" y="8"/>
                </a:cxn>
                <a:cxn ang="0">
                  <a:pos x="20" y="0"/>
                </a:cxn>
              </a:cxnLst>
              <a:rect l="0" t="0" r="r" b="b"/>
              <a:pathLst>
                <a:path w="40" h="37">
                  <a:moveTo>
                    <a:pt x="11" y="11"/>
                  </a:moveTo>
                  <a:lnTo>
                    <a:pt x="7" y="8"/>
                  </a:lnTo>
                  <a:lnTo>
                    <a:pt x="0" y="28"/>
                  </a:lnTo>
                  <a:lnTo>
                    <a:pt x="15" y="37"/>
                  </a:lnTo>
                  <a:lnTo>
                    <a:pt x="25" y="22"/>
                  </a:lnTo>
                  <a:lnTo>
                    <a:pt x="40" y="8"/>
                  </a:lnTo>
                  <a:lnTo>
                    <a:pt x="20" y="0"/>
                  </a:lnTo>
                  <a:close/>
                </a:path>
              </a:pathLst>
            </a:custGeom>
            <a:solidFill>
              <a:srgbClr val="FFC17D"/>
            </a:solidFill>
            <a:ln w="12700">
              <a:noFill/>
              <a:round/>
              <a:headEnd/>
              <a:tailEnd/>
            </a:ln>
            <a:effectLst/>
          </p:spPr>
          <p:txBody>
            <a:bodyPr wrap="none"/>
            <a:lstStyle/>
            <a:p>
              <a:endParaRPr lang="en-US"/>
            </a:p>
          </p:txBody>
        </p:sp>
        <p:sp>
          <p:nvSpPr>
            <p:cNvPr id="249904" name="Freeform 48"/>
            <p:cNvSpPr>
              <a:spLocks noChangeArrowheads="1"/>
            </p:cNvSpPr>
            <p:nvPr/>
          </p:nvSpPr>
          <p:spPr bwMode="auto">
            <a:xfrm>
              <a:off x="3037" y="2232"/>
              <a:ext cx="20" cy="11"/>
            </a:xfrm>
            <a:custGeom>
              <a:avLst/>
              <a:gdLst/>
              <a:ahLst/>
              <a:cxnLst>
                <a:cxn ang="0">
                  <a:pos x="30" y="0"/>
                </a:cxn>
                <a:cxn ang="0">
                  <a:pos x="28" y="0"/>
                </a:cxn>
                <a:cxn ang="0">
                  <a:pos x="25" y="0"/>
                </a:cxn>
                <a:cxn ang="0">
                  <a:pos x="22" y="0"/>
                </a:cxn>
                <a:cxn ang="0">
                  <a:pos x="22" y="0"/>
                </a:cxn>
                <a:cxn ang="0">
                  <a:pos x="19" y="0"/>
                </a:cxn>
                <a:cxn ang="0">
                  <a:pos x="16" y="0"/>
                </a:cxn>
                <a:cxn ang="0">
                  <a:pos x="16" y="0"/>
                </a:cxn>
                <a:cxn ang="0">
                  <a:pos x="14" y="2"/>
                </a:cxn>
                <a:cxn ang="0">
                  <a:pos x="14" y="2"/>
                </a:cxn>
                <a:cxn ang="0">
                  <a:pos x="14" y="5"/>
                </a:cxn>
                <a:cxn ang="0">
                  <a:pos x="14" y="8"/>
                </a:cxn>
                <a:cxn ang="0">
                  <a:pos x="11" y="5"/>
                </a:cxn>
                <a:cxn ang="0">
                  <a:pos x="8" y="5"/>
                </a:cxn>
                <a:cxn ang="0">
                  <a:pos x="8" y="5"/>
                </a:cxn>
                <a:cxn ang="0">
                  <a:pos x="5" y="5"/>
                </a:cxn>
                <a:cxn ang="0">
                  <a:pos x="5" y="5"/>
                </a:cxn>
                <a:cxn ang="0">
                  <a:pos x="2" y="5"/>
                </a:cxn>
                <a:cxn ang="0">
                  <a:pos x="2" y="8"/>
                </a:cxn>
                <a:cxn ang="0">
                  <a:pos x="0" y="8"/>
                </a:cxn>
                <a:cxn ang="0">
                  <a:pos x="2" y="11"/>
                </a:cxn>
                <a:cxn ang="0">
                  <a:pos x="5" y="11"/>
                </a:cxn>
                <a:cxn ang="0">
                  <a:pos x="5" y="11"/>
                </a:cxn>
                <a:cxn ang="0">
                  <a:pos x="8" y="14"/>
                </a:cxn>
                <a:cxn ang="0">
                  <a:pos x="11" y="14"/>
                </a:cxn>
                <a:cxn ang="0">
                  <a:pos x="11" y="17"/>
                </a:cxn>
                <a:cxn ang="0">
                  <a:pos x="11" y="17"/>
                </a:cxn>
                <a:cxn ang="0">
                  <a:pos x="11" y="19"/>
                </a:cxn>
                <a:cxn ang="0">
                  <a:pos x="14" y="17"/>
                </a:cxn>
                <a:cxn ang="0">
                  <a:pos x="14" y="17"/>
                </a:cxn>
                <a:cxn ang="0">
                  <a:pos x="16" y="14"/>
                </a:cxn>
                <a:cxn ang="0">
                  <a:pos x="19" y="14"/>
                </a:cxn>
                <a:cxn ang="0">
                  <a:pos x="22" y="14"/>
                </a:cxn>
                <a:cxn ang="0">
                  <a:pos x="25" y="14"/>
                </a:cxn>
                <a:cxn ang="0">
                  <a:pos x="28" y="14"/>
                </a:cxn>
                <a:cxn ang="0">
                  <a:pos x="28" y="17"/>
                </a:cxn>
                <a:cxn ang="0">
                  <a:pos x="28" y="14"/>
                </a:cxn>
                <a:cxn ang="0">
                  <a:pos x="28" y="11"/>
                </a:cxn>
                <a:cxn ang="0">
                  <a:pos x="28" y="11"/>
                </a:cxn>
                <a:cxn ang="0">
                  <a:pos x="28" y="8"/>
                </a:cxn>
                <a:cxn ang="0">
                  <a:pos x="30" y="8"/>
                </a:cxn>
                <a:cxn ang="0">
                  <a:pos x="30" y="8"/>
                </a:cxn>
                <a:cxn ang="0">
                  <a:pos x="33" y="5"/>
                </a:cxn>
                <a:cxn ang="0">
                  <a:pos x="33" y="5"/>
                </a:cxn>
                <a:cxn ang="0">
                  <a:pos x="33" y="2"/>
                </a:cxn>
                <a:cxn ang="0">
                  <a:pos x="33" y="2"/>
                </a:cxn>
                <a:cxn ang="0">
                  <a:pos x="30" y="0"/>
                </a:cxn>
                <a:cxn ang="0">
                  <a:pos x="30" y="0"/>
                </a:cxn>
              </a:cxnLst>
              <a:rect l="0" t="0" r="r" b="b"/>
              <a:pathLst>
                <a:path w="33" h="19">
                  <a:moveTo>
                    <a:pt x="30" y="0"/>
                  </a:moveTo>
                  <a:lnTo>
                    <a:pt x="28" y="0"/>
                  </a:lnTo>
                  <a:lnTo>
                    <a:pt x="25" y="0"/>
                  </a:lnTo>
                  <a:lnTo>
                    <a:pt x="22" y="0"/>
                  </a:lnTo>
                  <a:lnTo>
                    <a:pt x="22" y="0"/>
                  </a:lnTo>
                  <a:lnTo>
                    <a:pt x="19" y="0"/>
                  </a:lnTo>
                  <a:lnTo>
                    <a:pt x="16" y="0"/>
                  </a:lnTo>
                  <a:lnTo>
                    <a:pt x="16" y="0"/>
                  </a:lnTo>
                  <a:lnTo>
                    <a:pt x="14" y="2"/>
                  </a:lnTo>
                  <a:lnTo>
                    <a:pt x="14" y="2"/>
                  </a:lnTo>
                  <a:lnTo>
                    <a:pt x="14" y="5"/>
                  </a:lnTo>
                  <a:lnTo>
                    <a:pt x="14" y="8"/>
                  </a:lnTo>
                  <a:lnTo>
                    <a:pt x="11" y="5"/>
                  </a:lnTo>
                  <a:lnTo>
                    <a:pt x="8" y="5"/>
                  </a:lnTo>
                  <a:lnTo>
                    <a:pt x="8" y="5"/>
                  </a:lnTo>
                  <a:lnTo>
                    <a:pt x="5" y="5"/>
                  </a:lnTo>
                  <a:lnTo>
                    <a:pt x="5" y="5"/>
                  </a:lnTo>
                  <a:lnTo>
                    <a:pt x="2" y="5"/>
                  </a:lnTo>
                  <a:lnTo>
                    <a:pt x="2" y="8"/>
                  </a:lnTo>
                  <a:lnTo>
                    <a:pt x="0" y="8"/>
                  </a:lnTo>
                  <a:lnTo>
                    <a:pt x="2" y="11"/>
                  </a:lnTo>
                  <a:lnTo>
                    <a:pt x="5" y="11"/>
                  </a:lnTo>
                  <a:lnTo>
                    <a:pt x="5" y="11"/>
                  </a:lnTo>
                  <a:lnTo>
                    <a:pt x="8" y="14"/>
                  </a:lnTo>
                  <a:lnTo>
                    <a:pt x="11" y="14"/>
                  </a:lnTo>
                  <a:lnTo>
                    <a:pt x="11" y="17"/>
                  </a:lnTo>
                  <a:lnTo>
                    <a:pt x="11" y="17"/>
                  </a:lnTo>
                  <a:lnTo>
                    <a:pt x="11" y="19"/>
                  </a:lnTo>
                  <a:lnTo>
                    <a:pt x="14" y="17"/>
                  </a:lnTo>
                  <a:lnTo>
                    <a:pt x="14" y="17"/>
                  </a:lnTo>
                  <a:lnTo>
                    <a:pt x="16" y="14"/>
                  </a:lnTo>
                  <a:lnTo>
                    <a:pt x="19" y="14"/>
                  </a:lnTo>
                  <a:lnTo>
                    <a:pt x="22" y="14"/>
                  </a:lnTo>
                  <a:lnTo>
                    <a:pt x="25" y="14"/>
                  </a:lnTo>
                  <a:lnTo>
                    <a:pt x="28" y="14"/>
                  </a:lnTo>
                  <a:lnTo>
                    <a:pt x="28" y="17"/>
                  </a:lnTo>
                  <a:lnTo>
                    <a:pt x="28" y="14"/>
                  </a:lnTo>
                  <a:lnTo>
                    <a:pt x="28" y="11"/>
                  </a:lnTo>
                  <a:lnTo>
                    <a:pt x="28" y="11"/>
                  </a:lnTo>
                  <a:lnTo>
                    <a:pt x="28" y="8"/>
                  </a:lnTo>
                  <a:lnTo>
                    <a:pt x="30" y="8"/>
                  </a:lnTo>
                  <a:lnTo>
                    <a:pt x="30" y="8"/>
                  </a:lnTo>
                  <a:lnTo>
                    <a:pt x="33" y="5"/>
                  </a:lnTo>
                  <a:lnTo>
                    <a:pt x="33" y="5"/>
                  </a:lnTo>
                  <a:lnTo>
                    <a:pt x="33" y="2"/>
                  </a:lnTo>
                  <a:lnTo>
                    <a:pt x="33" y="2"/>
                  </a:lnTo>
                  <a:lnTo>
                    <a:pt x="30" y="0"/>
                  </a:lnTo>
                  <a:lnTo>
                    <a:pt x="30" y="0"/>
                  </a:lnTo>
                  <a:close/>
                </a:path>
              </a:pathLst>
            </a:custGeom>
            <a:solidFill>
              <a:srgbClr val="FFC17D"/>
            </a:solidFill>
            <a:ln w="12700">
              <a:noFill/>
              <a:round/>
              <a:headEnd/>
              <a:tailEnd/>
            </a:ln>
            <a:effectLst/>
          </p:spPr>
          <p:txBody>
            <a:bodyPr wrap="none"/>
            <a:lstStyle/>
            <a:p>
              <a:endParaRPr lang="en-US"/>
            </a:p>
          </p:txBody>
        </p:sp>
        <p:sp>
          <p:nvSpPr>
            <p:cNvPr id="249905" name="Freeform 49"/>
            <p:cNvSpPr>
              <a:spLocks noChangeArrowheads="1"/>
            </p:cNvSpPr>
            <p:nvPr/>
          </p:nvSpPr>
          <p:spPr bwMode="auto">
            <a:xfrm>
              <a:off x="2958" y="2405"/>
              <a:ext cx="27" cy="24"/>
            </a:xfrm>
            <a:custGeom>
              <a:avLst/>
              <a:gdLst/>
              <a:ahLst/>
              <a:cxnLst>
                <a:cxn ang="0">
                  <a:pos x="14" y="17"/>
                </a:cxn>
                <a:cxn ang="0">
                  <a:pos x="6" y="12"/>
                </a:cxn>
                <a:cxn ang="0">
                  <a:pos x="6" y="25"/>
                </a:cxn>
                <a:cxn ang="0">
                  <a:pos x="0" y="40"/>
                </a:cxn>
                <a:cxn ang="0">
                  <a:pos x="17" y="31"/>
                </a:cxn>
                <a:cxn ang="0">
                  <a:pos x="31" y="35"/>
                </a:cxn>
                <a:cxn ang="0">
                  <a:pos x="37" y="17"/>
                </a:cxn>
                <a:cxn ang="0">
                  <a:pos x="45" y="0"/>
                </a:cxn>
                <a:cxn ang="0">
                  <a:pos x="26" y="4"/>
                </a:cxn>
              </a:cxnLst>
              <a:rect l="0" t="0" r="r" b="b"/>
              <a:pathLst>
                <a:path w="45" h="40">
                  <a:moveTo>
                    <a:pt x="14" y="17"/>
                  </a:moveTo>
                  <a:lnTo>
                    <a:pt x="6" y="12"/>
                  </a:lnTo>
                  <a:lnTo>
                    <a:pt x="6" y="25"/>
                  </a:lnTo>
                  <a:lnTo>
                    <a:pt x="0" y="40"/>
                  </a:lnTo>
                  <a:lnTo>
                    <a:pt x="17" y="31"/>
                  </a:lnTo>
                  <a:lnTo>
                    <a:pt x="31" y="35"/>
                  </a:lnTo>
                  <a:lnTo>
                    <a:pt x="37" y="17"/>
                  </a:lnTo>
                  <a:lnTo>
                    <a:pt x="45" y="0"/>
                  </a:lnTo>
                  <a:lnTo>
                    <a:pt x="26" y="4"/>
                  </a:lnTo>
                  <a:close/>
                </a:path>
              </a:pathLst>
            </a:custGeom>
            <a:solidFill>
              <a:srgbClr val="FFC17D"/>
            </a:solidFill>
            <a:ln w="12700">
              <a:noFill/>
              <a:round/>
              <a:headEnd/>
              <a:tailEnd/>
            </a:ln>
            <a:effectLst/>
          </p:spPr>
          <p:txBody>
            <a:bodyPr wrap="none"/>
            <a:lstStyle/>
            <a:p>
              <a:endParaRPr lang="en-US"/>
            </a:p>
          </p:txBody>
        </p:sp>
        <p:sp>
          <p:nvSpPr>
            <p:cNvPr id="249906" name="Freeform 50"/>
            <p:cNvSpPr>
              <a:spLocks noChangeArrowheads="1"/>
            </p:cNvSpPr>
            <p:nvPr/>
          </p:nvSpPr>
          <p:spPr bwMode="auto">
            <a:xfrm>
              <a:off x="3265" y="2466"/>
              <a:ext cx="15" cy="19"/>
            </a:xfrm>
            <a:custGeom>
              <a:avLst/>
              <a:gdLst/>
              <a:ahLst/>
              <a:cxnLst>
                <a:cxn ang="0">
                  <a:pos x="14" y="3"/>
                </a:cxn>
                <a:cxn ang="0">
                  <a:pos x="11" y="14"/>
                </a:cxn>
                <a:cxn ang="0">
                  <a:pos x="5" y="9"/>
                </a:cxn>
                <a:cxn ang="0">
                  <a:pos x="0" y="14"/>
                </a:cxn>
                <a:cxn ang="0">
                  <a:pos x="5" y="20"/>
                </a:cxn>
                <a:cxn ang="0">
                  <a:pos x="8" y="31"/>
                </a:cxn>
                <a:cxn ang="0">
                  <a:pos x="14" y="23"/>
                </a:cxn>
                <a:cxn ang="0">
                  <a:pos x="19" y="26"/>
                </a:cxn>
                <a:cxn ang="0">
                  <a:pos x="22" y="14"/>
                </a:cxn>
                <a:cxn ang="0">
                  <a:pos x="25" y="12"/>
                </a:cxn>
                <a:cxn ang="0">
                  <a:pos x="25" y="0"/>
                </a:cxn>
              </a:cxnLst>
              <a:rect l="0" t="0" r="r" b="b"/>
              <a:pathLst>
                <a:path w="25" h="31">
                  <a:moveTo>
                    <a:pt x="14" y="3"/>
                  </a:moveTo>
                  <a:lnTo>
                    <a:pt x="11" y="14"/>
                  </a:lnTo>
                  <a:lnTo>
                    <a:pt x="5" y="9"/>
                  </a:lnTo>
                  <a:lnTo>
                    <a:pt x="0" y="14"/>
                  </a:lnTo>
                  <a:lnTo>
                    <a:pt x="5" y="20"/>
                  </a:lnTo>
                  <a:lnTo>
                    <a:pt x="8" y="31"/>
                  </a:lnTo>
                  <a:lnTo>
                    <a:pt x="14" y="23"/>
                  </a:lnTo>
                  <a:lnTo>
                    <a:pt x="19" y="26"/>
                  </a:lnTo>
                  <a:lnTo>
                    <a:pt x="22" y="14"/>
                  </a:lnTo>
                  <a:lnTo>
                    <a:pt x="25" y="12"/>
                  </a:lnTo>
                  <a:lnTo>
                    <a:pt x="25" y="0"/>
                  </a:lnTo>
                  <a:close/>
                </a:path>
              </a:pathLst>
            </a:custGeom>
            <a:solidFill>
              <a:srgbClr val="C0A250"/>
            </a:solidFill>
            <a:ln w="12700">
              <a:noFill/>
              <a:round/>
              <a:headEnd/>
              <a:tailEnd/>
            </a:ln>
            <a:effectLst/>
          </p:spPr>
          <p:txBody>
            <a:bodyPr wrap="none"/>
            <a:lstStyle/>
            <a:p>
              <a:endParaRPr lang="en-US"/>
            </a:p>
          </p:txBody>
        </p:sp>
        <p:sp>
          <p:nvSpPr>
            <p:cNvPr id="249907" name="Freeform 51"/>
            <p:cNvSpPr>
              <a:spLocks noChangeArrowheads="1"/>
            </p:cNvSpPr>
            <p:nvPr/>
          </p:nvSpPr>
          <p:spPr bwMode="auto">
            <a:xfrm>
              <a:off x="3239" y="2478"/>
              <a:ext cx="12" cy="15"/>
            </a:xfrm>
            <a:custGeom>
              <a:avLst/>
              <a:gdLst/>
              <a:ahLst/>
              <a:cxnLst>
                <a:cxn ang="0">
                  <a:pos x="16" y="8"/>
                </a:cxn>
                <a:cxn ang="0">
                  <a:pos x="8" y="14"/>
                </a:cxn>
                <a:cxn ang="0">
                  <a:pos x="11" y="0"/>
                </a:cxn>
                <a:cxn ang="0">
                  <a:pos x="0" y="14"/>
                </a:cxn>
                <a:cxn ang="0">
                  <a:pos x="5" y="25"/>
                </a:cxn>
                <a:cxn ang="0">
                  <a:pos x="14" y="25"/>
                </a:cxn>
                <a:cxn ang="0">
                  <a:pos x="19" y="20"/>
                </a:cxn>
              </a:cxnLst>
              <a:rect l="0" t="0" r="r" b="b"/>
              <a:pathLst>
                <a:path w="19" h="25">
                  <a:moveTo>
                    <a:pt x="16" y="8"/>
                  </a:moveTo>
                  <a:lnTo>
                    <a:pt x="8" y="14"/>
                  </a:lnTo>
                  <a:lnTo>
                    <a:pt x="11" y="0"/>
                  </a:lnTo>
                  <a:lnTo>
                    <a:pt x="0" y="14"/>
                  </a:lnTo>
                  <a:lnTo>
                    <a:pt x="5" y="25"/>
                  </a:lnTo>
                  <a:lnTo>
                    <a:pt x="14" y="25"/>
                  </a:lnTo>
                  <a:lnTo>
                    <a:pt x="19" y="20"/>
                  </a:lnTo>
                  <a:close/>
                </a:path>
              </a:pathLst>
            </a:custGeom>
            <a:solidFill>
              <a:srgbClr val="C0A250"/>
            </a:solidFill>
            <a:ln w="12700">
              <a:noFill/>
              <a:round/>
              <a:headEnd/>
              <a:tailEnd/>
            </a:ln>
            <a:effectLst/>
          </p:spPr>
          <p:txBody>
            <a:bodyPr wrap="none"/>
            <a:lstStyle/>
            <a:p>
              <a:endParaRPr lang="en-US"/>
            </a:p>
          </p:txBody>
        </p:sp>
        <p:sp>
          <p:nvSpPr>
            <p:cNvPr id="249908" name="Freeform 52"/>
            <p:cNvSpPr>
              <a:spLocks noChangeArrowheads="1"/>
            </p:cNvSpPr>
            <p:nvPr/>
          </p:nvSpPr>
          <p:spPr bwMode="auto">
            <a:xfrm>
              <a:off x="3195" y="2499"/>
              <a:ext cx="12" cy="23"/>
            </a:xfrm>
            <a:custGeom>
              <a:avLst/>
              <a:gdLst/>
              <a:ahLst/>
              <a:cxnLst>
                <a:cxn ang="0">
                  <a:pos x="0" y="2"/>
                </a:cxn>
                <a:cxn ang="0">
                  <a:pos x="2" y="11"/>
                </a:cxn>
                <a:cxn ang="0">
                  <a:pos x="2" y="39"/>
                </a:cxn>
                <a:cxn ang="0">
                  <a:pos x="8" y="31"/>
                </a:cxn>
                <a:cxn ang="0">
                  <a:pos x="16" y="33"/>
                </a:cxn>
                <a:cxn ang="0">
                  <a:pos x="16" y="19"/>
                </a:cxn>
                <a:cxn ang="0">
                  <a:pos x="19" y="14"/>
                </a:cxn>
                <a:cxn ang="0">
                  <a:pos x="19" y="0"/>
                </a:cxn>
              </a:cxnLst>
              <a:rect l="0" t="0" r="r" b="b"/>
              <a:pathLst>
                <a:path w="19" h="39">
                  <a:moveTo>
                    <a:pt x="0" y="2"/>
                  </a:moveTo>
                  <a:lnTo>
                    <a:pt x="2" y="11"/>
                  </a:lnTo>
                  <a:lnTo>
                    <a:pt x="2" y="39"/>
                  </a:lnTo>
                  <a:lnTo>
                    <a:pt x="8" y="31"/>
                  </a:lnTo>
                  <a:lnTo>
                    <a:pt x="16" y="33"/>
                  </a:lnTo>
                  <a:lnTo>
                    <a:pt x="16" y="19"/>
                  </a:lnTo>
                  <a:lnTo>
                    <a:pt x="19" y="14"/>
                  </a:lnTo>
                  <a:lnTo>
                    <a:pt x="19" y="0"/>
                  </a:lnTo>
                  <a:close/>
                </a:path>
              </a:pathLst>
            </a:custGeom>
            <a:solidFill>
              <a:srgbClr val="C0A250"/>
            </a:solidFill>
            <a:ln w="12700">
              <a:noFill/>
              <a:round/>
              <a:headEnd/>
              <a:tailEnd/>
            </a:ln>
            <a:effectLst/>
          </p:spPr>
          <p:txBody>
            <a:bodyPr wrap="none"/>
            <a:lstStyle/>
            <a:p>
              <a:endParaRPr lang="en-US"/>
            </a:p>
          </p:txBody>
        </p:sp>
        <p:sp>
          <p:nvSpPr>
            <p:cNvPr id="249909" name="Freeform 53"/>
            <p:cNvSpPr>
              <a:spLocks noChangeArrowheads="1"/>
            </p:cNvSpPr>
            <p:nvPr/>
          </p:nvSpPr>
          <p:spPr bwMode="auto">
            <a:xfrm>
              <a:off x="3032" y="2499"/>
              <a:ext cx="25" cy="20"/>
            </a:xfrm>
            <a:custGeom>
              <a:avLst/>
              <a:gdLst/>
              <a:ahLst/>
              <a:cxnLst>
                <a:cxn ang="0">
                  <a:pos x="0" y="17"/>
                </a:cxn>
                <a:cxn ang="0">
                  <a:pos x="11" y="25"/>
                </a:cxn>
                <a:cxn ang="0">
                  <a:pos x="11" y="33"/>
                </a:cxn>
                <a:cxn ang="0">
                  <a:pos x="20" y="28"/>
                </a:cxn>
                <a:cxn ang="0">
                  <a:pos x="31" y="31"/>
                </a:cxn>
                <a:cxn ang="0">
                  <a:pos x="31" y="17"/>
                </a:cxn>
                <a:cxn ang="0">
                  <a:pos x="39" y="14"/>
                </a:cxn>
                <a:cxn ang="0">
                  <a:pos x="36" y="0"/>
                </a:cxn>
              </a:cxnLst>
              <a:rect l="0" t="0" r="r" b="b"/>
              <a:pathLst>
                <a:path w="39" h="33">
                  <a:moveTo>
                    <a:pt x="0" y="17"/>
                  </a:moveTo>
                  <a:lnTo>
                    <a:pt x="11" y="25"/>
                  </a:lnTo>
                  <a:lnTo>
                    <a:pt x="11" y="33"/>
                  </a:lnTo>
                  <a:lnTo>
                    <a:pt x="20" y="28"/>
                  </a:lnTo>
                  <a:lnTo>
                    <a:pt x="31" y="31"/>
                  </a:lnTo>
                  <a:lnTo>
                    <a:pt x="31" y="17"/>
                  </a:lnTo>
                  <a:lnTo>
                    <a:pt x="39" y="14"/>
                  </a:lnTo>
                  <a:lnTo>
                    <a:pt x="36" y="0"/>
                  </a:lnTo>
                  <a:close/>
                </a:path>
              </a:pathLst>
            </a:custGeom>
            <a:solidFill>
              <a:srgbClr val="C0A250"/>
            </a:solidFill>
            <a:ln w="12700">
              <a:noFill/>
              <a:round/>
              <a:headEnd/>
              <a:tailEnd/>
            </a:ln>
            <a:effectLst/>
          </p:spPr>
          <p:txBody>
            <a:bodyPr wrap="none"/>
            <a:lstStyle/>
            <a:p>
              <a:endParaRPr lang="en-US"/>
            </a:p>
          </p:txBody>
        </p:sp>
        <p:sp>
          <p:nvSpPr>
            <p:cNvPr id="249910" name="Freeform 54"/>
            <p:cNvSpPr>
              <a:spLocks noChangeArrowheads="1"/>
            </p:cNvSpPr>
            <p:nvPr/>
          </p:nvSpPr>
          <p:spPr bwMode="auto">
            <a:xfrm>
              <a:off x="3112" y="2514"/>
              <a:ext cx="16" cy="8"/>
            </a:xfrm>
            <a:custGeom>
              <a:avLst/>
              <a:gdLst/>
              <a:ahLst/>
              <a:cxnLst>
                <a:cxn ang="0">
                  <a:pos x="0" y="14"/>
                </a:cxn>
                <a:cxn ang="0">
                  <a:pos x="20" y="11"/>
                </a:cxn>
                <a:cxn ang="0">
                  <a:pos x="26" y="0"/>
                </a:cxn>
                <a:cxn ang="0">
                  <a:pos x="8" y="0"/>
                </a:cxn>
              </a:cxnLst>
              <a:rect l="0" t="0" r="r" b="b"/>
              <a:pathLst>
                <a:path w="26" h="14">
                  <a:moveTo>
                    <a:pt x="0" y="14"/>
                  </a:moveTo>
                  <a:lnTo>
                    <a:pt x="20" y="11"/>
                  </a:lnTo>
                  <a:lnTo>
                    <a:pt x="26" y="0"/>
                  </a:lnTo>
                  <a:lnTo>
                    <a:pt x="8" y="0"/>
                  </a:lnTo>
                  <a:close/>
                </a:path>
              </a:pathLst>
            </a:custGeom>
            <a:solidFill>
              <a:srgbClr val="C0A250"/>
            </a:solidFill>
            <a:ln w="12700">
              <a:noFill/>
              <a:round/>
              <a:headEnd/>
              <a:tailEnd/>
            </a:ln>
            <a:effectLst/>
          </p:spPr>
          <p:txBody>
            <a:bodyPr wrap="none"/>
            <a:lstStyle/>
            <a:p>
              <a:endParaRPr lang="en-US"/>
            </a:p>
          </p:txBody>
        </p:sp>
        <p:sp>
          <p:nvSpPr>
            <p:cNvPr id="249911" name="Freeform 55"/>
            <p:cNvSpPr>
              <a:spLocks noChangeArrowheads="1"/>
            </p:cNvSpPr>
            <p:nvPr/>
          </p:nvSpPr>
          <p:spPr bwMode="auto">
            <a:xfrm>
              <a:off x="3081" y="2499"/>
              <a:ext cx="15" cy="20"/>
            </a:xfrm>
            <a:custGeom>
              <a:avLst/>
              <a:gdLst/>
              <a:ahLst/>
              <a:cxnLst>
                <a:cxn ang="0">
                  <a:pos x="12" y="14"/>
                </a:cxn>
                <a:cxn ang="0">
                  <a:pos x="0" y="19"/>
                </a:cxn>
                <a:cxn ang="0">
                  <a:pos x="0" y="31"/>
                </a:cxn>
                <a:cxn ang="0">
                  <a:pos x="12" y="22"/>
                </a:cxn>
                <a:cxn ang="0">
                  <a:pos x="18" y="33"/>
                </a:cxn>
                <a:cxn ang="0">
                  <a:pos x="24" y="17"/>
                </a:cxn>
                <a:cxn ang="0">
                  <a:pos x="20" y="0"/>
                </a:cxn>
              </a:cxnLst>
              <a:rect l="0" t="0" r="r" b="b"/>
              <a:pathLst>
                <a:path w="24" h="33">
                  <a:moveTo>
                    <a:pt x="12" y="14"/>
                  </a:moveTo>
                  <a:lnTo>
                    <a:pt x="0" y="19"/>
                  </a:lnTo>
                  <a:lnTo>
                    <a:pt x="0" y="31"/>
                  </a:lnTo>
                  <a:lnTo>
                    <a:pt x="12" y="22"/>
                  </a:lnTo>
                  <a:lnTo>
                    <a:pt x="18" y="33"/>
                  </a:lnTo>
                  <a:lnTo>
                    <a:pt x="24" y="17"/>
                  </a:lnTo>
                  <a:lnTo>
                    <a:pt x="20" y="0"/>
                  </a:lnTo>
                  <a:close/>
                </a:path>
              </a:pathLst>
            </a:custGeom>
            <a:solidFill>
              <a:srgbClr val="C0A250"/>
            </a:solidFill>
            <a:ln w="12700">
              <a:noFill/>
              <a:round/>
              <a:headEnd/>
              <a:tailEnd/>
            </a:ln>
            <a:effectLst/>
          </p:spPr>
          <p:txBody>
            <a:bodyPr wrap="none"/>
            <a:lstStyle/>
            <a:p>
              <a:endParaRPr lang="en-US"/>
            </a:p>
          </p:txBody>
        </p:sp>
        <p:sp>
          <p:nvSpPr>
            <p:cNvPr id="249912" name="Freeform 56"/>
            <p:cNvSpPr>
              <a:spLocks noChangeArrowheads="1"/>
            </p:cNvSpPr>
            <p:nvPr/>
          </p:nvSpPr>
          <p:spPr bwMode="auto">
            <a:xfrm>
              <a:off x="3147" y="2502"/>
              <a:ext cx="16" cy="20"/>
            </a:xfrm>
            <a:custGeom>
              <a:avLst/>
              <a:gdLst/>
              <a:ahLst/>
              <a:cxnLst>
                <a:cxn ang="0">
                  <a:pos x="11" y="0"/>
                </a:cxn>
                <a:cxn ang="0">
                  <a:pos x="8" y="17"/>
                </a:cxn>
                <a:cxn ang="0">
                  <a:pos x="3" y="12"/>
                </a:cxn>
                <a:cxn ang="0">
                  <a:pos x="0" y="20"/>
                </a:cxn>
                <a:cxn ang="0">
                  <a:pos x="7" y="28"/>
                </a:cxn>
                <a:cxn ang="0">
                  <a:pos x="20" y="31"/>
                </a:cxn>
                <a:cxn ang="0">
                  <a:pos x="11" y="31"/>
                </a:cxn>
                <a:cxn ang="0">
                  <a:pos x="20" y="34"/>
                </a:cxn>
                <a:cxn ang="0">
                  <a:pos x="20" y="20"/>
                </a:cxn>
                <a:cxn ang="0">
                  <a:pos x="25" y="14"/>
                </a:cxn>
                <a:cxn ang="0">
                  <a:pos x="22" y="0"/>
                </a:cxn>
              </a:cxnLst>
              <a:rect l="0" t="0" r="r" b="b"/>
              <a:pathLst>
                <a:path w="25" h="34">
                  <a:moveTo>
                    <a:pt x="11" y="0"/>
                  </a:moveTo>
                  <a:lnTo>
                    <a:pt x="8" y="17"/>
                  </a:lnTo>
                  <a:lnTo>
                    <a:pt x="3" y="12"/>
                  </a:lnTo>
                  <a:lnTo>
                    <a:pt x="0" y="20"/>
                  </a:lnTo>
                  <a:lnTo>
                    <a:pt x="7" y="28"/>
                  </a:lnTo>
                  <a:lnTo>
                    <a:pt x="20" y="31"/>
                  </a:lnTo>
                  <a:lnTo>
                    <a:pt x="11" y="31"/>
                  </a:lnTo>
                  <a:lnTo>
                    <a:pt x="20" y="34"/>
                  </a:lnTo>
                  <a:lnTo>
                    <a:pt x="20" y="20"/>
                  </a:lnTo>
                  <a:lnTo>
                    <a:pt x="25" y="14"/>
                  </a:lnTo>
                  <a:lnTo>
                    <a:pt x="22" y="0"/>
                  </a:lnTo>
                  <a:close/>
                </a:path>
              </a:pathLst>
            </a:custGeom>
            <a:solidFill>
              <a:srgbClr val="C0A250"/>
            </a:solidFill>
            <a:ln w="12700">
              <a:noFill/>
              <a:round/>
              <a:headEnd/>
              <a:tailEnd/>
            </a:ln>
            <a:effectLst/>
          </p:spPr>
          <p:txBody>
            <a:bodyPr wrap="none"/>
            <a:lstStyle/>
            <a:p>
              <a:endParaRPr lang="en-US"/>
            </a:p>
          </p:txBody>
        </p:sp>
        <p:sp>
          <p:nvSpPr>
            <p:cNvPr id="249913" name="Freeform 57"/>
            <p:cNvSpPr>
              <a:spLocks noChangeArrowheads="1"/>
            </p:cNvSpPr>
            <p:nvPr/>
          </p:nvSpPr>
          <p:spPr bwMode="auto">
            <a:xfrm>
              <a:off x="2815" y="2215"/>
              <a:ext cx="463" cy="188"/>
            </a:xfrm>
            <a:custGeom>
              <a:avLst/>
              <a:gdLst/>
              <a:ahLst/>
              <a:cxnLst>
                <a:cxn ang="0">
                  <a:pos x="414" y="11"/>
                </a:cxn>
                <a:cxn ang="0">
                  <a:pos x="459" y="3"/>
                </a:cxn>
                <a:cxn ang="0">
                  <a:pos x="496" y="22"/>
                </a:cxn>
                <a:cxn ang="0">
                  <a:pos x="527" y="14"/>
                </a:cxn>
                <a:cxn ang="0">
                  <a:pos x="558" y="19"/>
                </a:cxn>
                <a:cxn ang="0">
                  <a:pos x="590" y="22"/>
                </a:cxn>
                <a:cxn ang="0">
                  <a:pos x="621" y="30"/>
                </a:cxn>
                <a:cxn ang="0">
                  <a:pos x="677" y="36"/>
                </a:cxn>
                <a:cxn ang="0">
                  <a:pos x="728" y="70"/>
                </a:cxn>
                <a:cxn ang="0">
                  <a:pos x="764" y="115"/>
                </a:cxn>
                <a:cxn ang="0">
                  <a:pos x="762" y="171"/>
                </a:cxn>
                <a:cxn ang="0">
                  <a:pos x="739" y="221"/>
                </a:cxn>
                <a:cxn ang="0">
                  <a:pos x="694" y="255"/>
                </a:cxn>
                <a:cxn ang="0">
                  <a:pos x="646" y="274"/>
                </a:cxn>
                <a:cxn ang="0">
                  <a:pos x="599" y="282"/>
                </a:cxn>
                <a:cxn ang="0">
                  <a:pos x="551" y="302"/>
                </a:cxn>
                <a:cxn ang="0">
                  <a:pos x="487" y="297"/>
                </a:cxn>
                <a:cxn ang="0">
                  <a:pos x="422" y="302"/>
                </a:cxn>
                <a:cxn ang="0">
                  <a:pos x="336" y="294"/>
                </a:cxn>
                <a:cxn ang="0">
                  <a:pos x="271" y="299"/>
                </a:cxn>
                <a:cxn ang="0">
                  <a:pos x="229" y="309"/>
                </a:cxn>
                <a:cxn ang="0">
                  <a:pos x="179" y="294"/>
                </a:cxn>
                <a:cxn ang="0">
                  <a:pos x="117" y="286"/>
                </a:cxn>
                <a:cxn ang="0">
                  <a:pos x="86" y="271"/>
                </a:cxn>
                <a:cxn ang="0">
                  <a:pos x="39" y="251"/>
                </a:cxn>
                <a:cxn ang="0">
                  <a:pos x="8" y="205"/>
                </a:cxn>
                <a:cxn ang="0">
                  <a:pos x="0" y="137"/>
                </a:cxn>
                <a:cxn ang="0">
                  <a:pos x="14" y="109"/>
                </a:cxn>
                <a:cxn ang="0">
                  <a:pos x="44" y="84"/>
                </a:cxn>
                <a:cxn ang="0">
                  <a:pos x="70" y="61"/>
                </a:cxn>
                <a:cxn ang="0">
                  <a:pos x="114" y="47"/>
                </a:cxn>
                <a:cxn ang="0">
                  <a:pos x="159" y="25"/>
                </a:cxn>
                <a:cxn ang="0">
                  <a:pos x="204" y="14"/>
                </a:cxn>
                <a:cxn ang="0">
                  <a:pos x="249" y="8"/>
                </a:cxn>
                <a:cxn ang="0">
                  <a:pos x="288" y="8"/>
                </a:cxn>
                <a:cxn ang="0">
                  <a:pos x="324" y="0"/>
                </a:cxn>
                <a:cxn ang="0">
                  <a:pos x="372" y="5"/>
                </a:cxn>
              </a:cxnLst>
              <a:rect l="0" t="0" r="r" b="b"/>
              <a:pathLst>
                <a:path w="767" h="310">
                  <a:moveTo>
                    <a:pt x="397" y="5"/>
                  </a:moveTo>
                  <a:lnTo>
                    <a:pt x="414" y="11"/>
                  </a:lnTo>
                  <a:lnTo>
                    <a:pt x="437" y="5"/>
                  </a:lnTo>
                  <a:lnTo>
                    <a:pt x="459" y="3"/>
                  </a:lnTo>
                  <a:lnTo>
                    <a:pt x="472" y="8"/>
                  </a:lnTo>
                  <a:lnTo>
                    <a:pt x="496" y="22"/>
                  </a:lnTo>
                  <a:lnTo>
                    <a:pt x="510" y="19"/>
                  </a:lnTo>
                  <a:lnTo>
                    <a:pt x="527" y="14"/>
                  </a:lnTo>
                  <a:lnTo>
                    <a:pt x="540" y="16"/>
                  </a:lnTo>
                  <a:lnTo>
                    <a:pt x="558" y="19"/>
                  </a:lnTo>
                  <a:lnTo>
                    <a:pt x="571" y="28"/>
                  </a:lnTo>
                  <a:lnTo>
                    <a:pt x="590" y="22"/>
                  </a:lnTo>
                  <a:lnTo>
                    <a:pt x="610" y="39"/>
                  </a:lnTo>
                  <a:lnTo>
                    <a:pt x="621" y="30"/>
                  </a:lnTo>
                  <a:lnTo>
                    <a:pt x="655" y="33"/>
                  </a:lnTo>
                  <a:lnTo>
                    <a:pt x="677" y="36"/>
                  </a:lnTo>
                  <a:lnTo>
                    <a:pt x="708" y="56"/>
                  </a:lnTo>
                  <a:lnTo>
                    <a:pt x="728" y="70"/>
                  </a:lnTo>
                  <a:lnTo>
                    <a:pt x="753" y="98"/>
                  </a:lnTo>
                  <a:lnTo>
                    <a:pt x="764" y="115"/>
                  </a:lnTo>
                  <a:lnTo>
                    <a:pt x="767" y="148"/>
                  </a:lnTo>
                  <a:lnTo>
                    <a:pt x="762" y="171"/>
                  </a:lnTo>
                  <a:lnTo>
                    <a:pt x="756" y="202"/>
                  </a:lnTo>
                  <a:lnTo>
                    <a:pt x="739" y="221"/>
                  </a:lnTo>
                  <a:lnTo>
                    <a:pt x="722" y="250"/>
                  </a:lnTo>
                  <a:lnTo>
                    <a:pt x="694" y="255"/>
                  </a:lnTo>
                  <a:lnTo>
                    <a:pt x="675" y="251"/>
                  </a:lnTo>
                  <a:lnTo>
                    <a:pt x="646" y="274"/>
                  </a:lnTo>
                  <a:lnTo>
                    <a:pt x="627" y="282"/>
                  </a:lnTo>
                  <a:lnTo>
                    <a:pt x="599" y="282"/>
                  </a:lnTo>
                  <a:lnTo>
                    <a:pt x="576" y="289"/>
                  </a:lnTo>
                  <a:lnTo>
                    <a:pt x="551" y="302"/>
                  </a:lnTo>
                  <a:lnTo>
                    <a:pt x="510" y="302"/>
                  </a:lnTo>
                  <a:lnTo>
                    <a:pt x="487" y="297"/>
                  </a:lnTo>
                  <a:lnTo>
                    <a:pt x="459" y="310"/>
                  </a:lnTo>
                  <a:lnTo>
                    <a:pt x="422" y="302"/>
                  </a:lnTo>
                  <a:lnTo>
                    <a:pt x="358" y="302"/>
                  </a:lnTo>
                  <a:lnTo>
                    <a:pt x="336" y="294"/>
                  </a:lnTo>
                  <a:lnTo>
                    <a:pt x="313" y="302"/>
                  </a:lnTo>
                  <a:lnTo>
                    <a:pt x="271" y="299"/>
                  </a:lnTo>
                  <a:lnTo>
                    <a:pt x="251" y="309"/>
                  </a:lnTo>
                  <a:lnTo>
                    <a:pt x="229" y="309"/>
                  </a:lnTo>
                  <a:lnTo>
                    <a:pt x="206" y="299"/>
                  </a:lnTo>
                  <a:lnTo>
                    <a:pt x="179" y="294"/>
                  </a:lnTo>
                  <a:lnTo>
                    <a:pt x="140" y="297"/>
                  </a:lnTo>
                  <a:lnTo>
                    <a:pt x="117" y="286"/>
                  </a:lnTo>
                  <a:lnTo>
                    <a:pt x="105" y="266"/>
                  </a:lnTo>
                  <a:lnTo>
                    <a:pt x="86" y="271"/>
                  </a:lnTo>
                  <a:lnTo>
                    <a:pt x="74" y="255"/>
                  </a:lnTo>
                  <a:lnTo>
                    <a:pt x="39" y="251"/>
                  </a:lnTo>
                  <a:lnTo>
                    <a:pt x="22" y="233"/>
                  </a:lnTo>
                  <a:lnTo>
                    <a:pt x="8" y="205"/>
                  </a:lnTo>
                  <a:lnTo>
                    <a:pt x="2" y="165"/>
                  </a:lnTo>
                  <a:lnTo>
                    <a:pt x="0" y="137"/>
                  </a:lnTo>
                  <a:lnTo>
                    <a:pt x="11" y="126"/>
                  </a:lnTo>
                  <a:lnTo>
                    <a:pt x="14" y="109"/>
                  </a:lnTo>
                  <a:lnTo>
                    <a:pt x="25" y="95"/>
                  </a:lnTo>
                  <a:lnTo>
                    <a:pt x="44" y="84"/>
                  </a:lnTo>
                  <a:lnTo>
                    <a:pt x="50" y="61"/>
                  </a:lnTo>
                  <a:lnTo>
                    <a:pt x="70" y="61"/>
                  </a:lnTo>
                  <a:lnTo>
                    <a:pt x="94" y="42"/>
                  </a:lnTo>
                  <a:lnTo>
                    <a:pt x="114" y="47"/>
                  </a:lnTo>
                  <a:lnTo>
                    <a:pt x="132" y="36"/>
                  </a:lnTo>
                  <a:lnTo>
                    <a:pt x="159" y="25"/>
                  </a:lnTo>
                  <a:lnTo>
                    <a:pt x="181" y="30"/>
                  </a:lnTo>
                  <a:lnTo>
                    <a:pt x="204" y="14"/>
                  </a:lnTo>
                  <a:lnTo>
                    <a:pt x="229" y="5"/>
                  </a:lnTo>
                  <a:lnTo>
                    <a:pt x="249" y="8"/>
                  </a:lnTo>
                  <a:lnTo>
                    <a:pt x="268" y="11"/>
                  </a:lnTo>
                  <a:lnTo>
                    <a:pt x="288" y="8"/>
                  </a:lnTo>
                  <a:lnTo>
                    <a:pt x="305" y="0"/>
                  </a:lnTo>
                  <a:lnTo>
                    <a:pt x="324" y="0"/>
                  </a:lnTo>
                  <a:lnTo>
                    <a:pt x="358" y="8"/>
                  </a:lnTo>
                  <a:lnTo>
                    <a:pt x="372" y="5"/>
                  </a:lnTo>
                  <a:close/>
                </a:path>
              </a:pathLst>
            </a:custGeom>
            <a:solidFill>
              <a:srgbClr val="C0A250"/>
            </a:solidFill>
            <a:ln w="12700">
              <a:noFill/>
              <a:round/>
              <a:headEnd/>
              <a:tailEnd/>
            </a:ln>
            <a:effectLst/>
          </p:spPr>
          <p:txBody>
            <a:bodyPr wrap="none"/>
            <a:lstStyle/>
            <a:p>
              <a:endParaRPr lang="en-US"/>
            </a:p>
          </p:txBody>
        </p:sp>
        <p:sp>
          <p:nvSpPr>
            <p:cNvPr id="249914" name="Freeform 58"/>
            <p:cNvSpPr>
              <a:spLocks noChangeArrowheads="1"/>
            </p:cNvSpPr>
            <p:nvPr/>
          </p:nvSpPr>
          <p:spPr bwMode="auto">
            <a:xfrm>
              <a:off x="2828" y="2272"/>
              <a:ext cx="447" cy="124"/>
            </a:xfrm>
            <a:custGeom>
              <a:avLst/>
              <a:gdLst/>
              <a:ahLst/>
              <a:cxnLst>
                <a:cxn ang="0">
                  <a:pos x="653" y="62"/>
                </a:cxn>
                <a:cxn ang="0">
                  <a:pos x="672" y="59"/>
                </a:cxn>
                <a:cxn ang="0">
                  <a:pos x="720" y="48"/>
                </a:cxn>
                <a:cxn ang="0">
                  <a:pos x="728" y="17"/>
                </a:cxn>
                <a:cxn ang="0">
                  <a:pos x="740" y="23"/>
                </a:cxn>
                <a:cxn ang="0">
                  <a:pos x="737" y="73"/>
                </a:cxn>
                <a:cxn ang="0">
                  <a:pos x="706" y="96"/>
                </a:cxn>
                <a:cxn ang="0">
                  <a:pos x="717" y="129"/>
                </a:cxn>
                <a:cxn ang="0">
                  <a:pos x="686" y="132"/>
                </a:cxn>
                <a:cxn ang="0">
                  <a:pos x="661" y="152"/>
                </a:cxn>
                <a:cxn ang="0">
                  <a:pos x="619" y="163"/>
                </a:cxn>
                <a:cxn ang="0">
                  <a:pos x="596" y="183"/>
                </a:cxn>
                <a:cxn ang="0">
                  <a:pos x="560" y="183"/>
                </a:cxn>
                <a:cxn ang="0">
                  <a:pos x="513" y="196"/>
                </a:cxn>
                <a:cxn ang="0">
                  <a:pos x="493" y="199"/>
                </a:cxn>
                <a:cxn ang="0">
                  <a:pos x="470" y="183"/>
                </a:cxn>
                <a:cxn ang="0">
                  <a:pos x="434" y="196"/>
                </a:cxn>
                <a:cxn ang="0">
                  <a:pos x="426" y="174"/>
                </a:cxn>
                <a:cxn ang="0">
                  <a:pos x="398" y="191"/>
                </a:cxn>
                <a:cxn ang="0">
                  <a:pos x="325" y="191"/>
                </a:cxn>
                <a:cxn ang="0">
                  <a:pos x="277" y="191"/>
                </a:cxn>
                <a:cxn ang="0">
                  <a:pos x="235" y="196"/>
                </a:cxn>
                <a:cxn ang="0">
                  <a:pos x="213" y="196"/>
                </a:cxn>
                <a:cxn ang="0">
                  <a:pos x="162" y="187"/>
                </a:cxn>
                <a:cxn ang="0">
                  <a:pos x="118" y="184"/>
                </a:cxn>
                <a:cxn ang="0">
                  <a:pos x="70" y="166"/>
                </a:cxn>
                <a:cxn ang="0">
                  <a:pos x="48" y="146"/>
                </a:cxn>
                <a:cxn ang="0">
                  <a:pos x="34" y="146"/>
                </a:cxn>
                <a:cxn ang="0">
                  <a:pos x="0" y="118"/>
                </a:cxn>
                <a:cxn ang="0">
                  <a:pos x="25" y="129"/>
                </a:cxn>
                <a:cxn ang="0">
                  <a:pos x="17" y="107"/>
                </a:cxn>
                <a:cxn ang="0">
                  <a:pos x="34" y="96"/>
                </a:cxn>
                <a:cxn ang="0">
                  <a:pos x="62" y="104"/>
                </a:cxn>
                <a:cxn ang="0">
                  <a:pos x="98" y="104"/>
                </a:cxn>
                <a:cxn ang="0">
                  <a:pos x="114" y="87"/>
                </a:cxn>
                <a:cxn ang="0">
                  <a:pos x="159" y="104"/>
                </a:cxn>
                <a:cxn ang="0">
                  <a:pos x="168" y="115"/>
                </a:cxn>
                <a:cxn ang="0">
                  <a:pos x="170" y="132"/>
                </a:cxn>
                <a:cxn ang="0">
                  <a:pos x="201" y="110"/>
                </a:cxn>
                <a:cxn ang="0">
                  <a:pos x="238" y="104"/>
                </a:cxn>
                <a:cxn ang="0">
                  <a:pos x="277" y="124"/>
                </a:cxn>
                <a:cxn ang="0">
                  <a:pos x="305" y="121"/>
                </a:cxn>
                <a:cxn ang="0">
                  <a:pos x="336" y="107"/>
                </a:cxn>
                <a:cxn ang="0">
                  <a:pos x="375" y="110"/>
                </a:cxn>
                <a:cxn ang="0">
                  <a:pos x="431" y="98"/>
                </a:cxn>
                <a:cxn ang="0">
                  <a:pos x="450" y="112"/>
                </a:cxn>
                <a:cxn ang="0">
                  <a:pos x="488" y="96"/>
                </a:cxn>
                <a:cxn ang="0">
                  <a:pos x="518" y="98"/>
                </a:cxn>
                <a:cxn ang="0">
                  <a:pos x="549" y="87"/>
                </a:cxn>
                <a:cxn ang="0">
                  <a:pos x="588" y="76"/>
                </a:cxn>
                <a:cxn ang="0">
                  <a:pos x="630" y="87"/>
                </a:cxn>
              </a:cxnLst>
              <a:rect l="0" t="0" r="r" b="b"/>
              <a:pathLst>
                <a:path w="740" h="204">
                  <a:moveTo>
                    <a:pt x="638" y="65"/>
                  </a:moveTo>
                  <a:lnTo>
                    <a:pt x="653" y="62"/>
                  </a:lnTo>
                  <a:lnTo>
                    <a:pt x="658" y="79"/>
                  </a:lnTo>
                  <a:lnTo>
                    <a:pt x="672" y="59"/>
                  </a:lnTo>
                  <a:lnTo>
                    <a:pt x="700" y="53"/>
                  </a:lnTo>
                  <a:lnTo>
                    <a:pt x="720" y="48"/>
                  </a:lnTo>
                  <a:lnTo>
                    <a:pt x="726" y="37"/>
                  </a:lnTo>
                  <a:lnTo>
                    <a:pt x="728" y="17"/>
                  </a:lnTo>
                  <a:lnTo>
                    <a:pt x="720" y="0"/>
                  </a:lnTo>
                  <a:lnTo>
                    <a:pt x="740" y="23"/>
                  </a:lnTo>
                  <a:lnTo>
                    <a:pt x="740" y="48"/>
                  </a:lnTo>
                  <a:lnTo>
                    <a:pt x="737" y="73"/>
                  </a:lnTo>
                  <a:lnTo>
                    <a:pt x="728" y="98"/>
                  </a:lnTo>
                  <a:lnTo>
                    <a:pt x="706" y="96"/>
                  </a:lnTo>
                  <a:lnTo>
                    <a:pt x="717" y="112"/>
                  </a:lnTo>
                  <a:lnTo>
                    <a:pt x="717" y="129"/>
                  </a:lnTo>
                  <a:lnTo>
                    <a:pt x="700" y="138"/>
                  </a:lnTo>
                  <a:lnTo>
                    <a:pt x="686" y="132"/>
                  </a:lnTo>
                  <a:lnTo>
                    <a:pt x="686" y="146"/>
                  </a:lnTo>
                  <a:lnTo>
                    <a:pt x="661" y="152"/>
                  </a:lnTo>
                  <a:lnTo>
                    <a:pt x="641" y="148"/>
                  </a:lnTo>
                  <a:lnTo>
                    <a:pt x="619" y="163"/>
                  </a:lnTo>
                  <a:lnTo>
                    <a:pt x="616" y="176"/>
                  </a:lnTo>
                  <a:lnTo>
                    <a:pt x="596" y="183"/>
                  </a:lnTo>
                  <a:lnTo>
                    <a:pt x="596" y="166"/>
                  </a:lnTo>
                  <a:lnTo>
                    <a:pt x="560" y="183"/>
                  </a:lnTo>
                  <a:lnTo>
                    <a:pt x="524" y="196"/>
                  </a:lnTo>
                  <a:lnTo>
                    <a:pt x="513" y="196"/>
                  </a:lnTo>
                  <a:lnTo>
                    <a:pt x="505" y="191"/>
                  </a:lnTo>
                  <a:lnTo>
                    <a:pt x="493" y="199"/>
                  </a:lnTo>
                  <a:lnTo>
                    <a:pt x="482" y="199"/>
                  </a:lnTo>
                  <a:lnTo>
                    <a:pt x="470" y="183"/>
                  </a:lnTo>
                  <a:lnTo>
                    <a:pt x="459" y="199"/>
                  </a:lnTo>
                  <a:lnTo>
                    <a:pt x="434" y="196"/>
                  </a:lnTo>
                  <a:lnTo>
                    <a:pt x="434" y="184"/>
                  </a:lnTo>
                  <a:lnTo>
                    <a:pt x="426" y="174"/>
                  </a:lnTo>
                  <a:lnTo>
                    <a:pt x="419" y="187"/>
                  </a:lnTo>
                  <a:lnTo>
                    <a:pt x="398" y="191"/>
                  </a:lnTo>
                  <a:lnTo>
                    <a:pt x="339" y="204"/>
                  </a:lnTo>
                  <a:lnTo>
                    <a:pt x="325" y="191"/>
                  </a:lnTo>
                  <a:lnTo>
                    <a:pt x="283" y="202"/>
                  </a:lnTo>
                  <a:lnTo>
                    <a:pt x="277" y="191"/>
                  </a:lnTo>
                  <a:lnTo>
                    <a:pt x="249" y="196"/>
                  </a:lnTo>
                  <a:lnTo>
                    <a:pt x="235" y="196"/>
                  </a:lnTo>
                  <a:lnTo>
                    <a:pt x="227" y="179"/>
                  </a:lnTo>
                  <a:lnTo>
                    <a:pt x="213" y="196"/>
                  </a:lnTo>
                  <a:lnTo>
                    <a:pt x="190" y="191"/>
                  </a:lnTo>
                  <a:lnTo>
                    <a:pt x="162" y="187"/>
                  </a:lnTo>
                  <a:lnTo>
                    <a:pt x="129" y="163"/>
                  </a:lnTo>
                  <a:lnTo>
                    <a:pt x="118" y="184"/>
                  </a:lnTo>
                  <a:lnTo>
                    <a:pt x="106" y="160"/>
                  </a:lnTo>
                  <a:lnTo>
                    <a:pt x="70" y="166"/>
                  </a:lnTo>
                  <a:lnTo>
                    <a:pt x="67" y="148"/>
                  </a:lnTo>
                  <a:lnTo>
                    <a:pt x="48" y="146"/>
                  </a:lnTo>
                  <a:lnTo>
                    <a:pt x="42" y="132"/>
                  </a:lnTo>
                  <a:lnTo>
                    <a:pt x="34" y="146"/>
                  </a:lnTo>
                  <a:lnTo>
                    <a:pt x="13" y="132"/>
                  </a:lnTo>
                  <a:lnTo>
                    <a:pt x="0" y="118"/>
                  </a:lnTo>
                  <a:lnTo>
                    <a:pt x="17" y="121"/>
                  </a:lnTo>
                  <a:lnTo>
                    <a:pt x="25" y="129"/>
                  </a:lnTo>
                  <a:lnTo>
                    <a:pt x="31" y="112"/>
                  </a:lnTo>
                  <a:lnTo>
                    <a:pt x="17" y="107"/>
                  </a:lnTo>
                  <a:lnTo>
                    <a:pt x="22" y="87"/>
                  </a:lnTo>
                  <a:lnTo>
                    <a:pt x="34" y="96"/>
                  </a:lnTo>
                  <a:lnTo>
                    <a:pt x="42" y="104"/>
                  </a:lnTo>
                  <a:lnTo>
                    <a:pt x="62" y="104"/>
                  </a:lnTo>
                  <a:lnTo>
                    <a:pt x="64" y="93"/>
                  </a:lnTo>
                  <a:lnTo>
                    <a:pt x="98" y="104"/>
                  </a:lnTo>
                  <a:lnTo>
                    <a:pt x="101" y="93"/>
                  </a:lnTo>
                  <a:lnTo>
                    <a:pt x="114" y="87"/>
                  </a:lnTo>
                  <a:lnTo>
                    <a:pt x="129" y="104"/>
                  </a:lnTo>
                  <a:lnTo>
                    <a:pt x="159" y="104"/>
                  </a:lnTo>
                  <a:lnTo>
                    <a:pt x="168" y="104"/>
                  </a:lnTo>
                  <a:lnTo>
                    <a:pt x="168" y="115"/>
                  </a:lnTo>
                  <a:lnTo>
                    <a:pt x="176" y="124"/>
                  </a:lnTo>
                  <a:lnTo>
                    <a:pt x="170" y="132"/>
                  </a:lnTo>
                  <a:lnTo>
                    <a:pt x="193" y="124"/>
                  </a:lnTo>
                  <a:lnTo>
                    <a:pt x="201" y="110"/>
                  </a:lnTo>
                  <a:lnTo>
                    <a:pt x="227" y="112"/>
                  </a:lnTo>
                  <a:lnTo>
                    <a:pt x="238" y="104"/>
                  </a:lnTo>
                  <a:lnTo>
                    <a:pt x="266" y="107"/>
                  </a:lnTo>
                  <a:lnTo>
                    <a:pt x="277" y="124"/>
                  </a:lnTo>
                  <a:lnTo>
                    <a:pt x="302" y="132"/>
                  </a:lnTo>
                  <a:lnTo>
                    <a:pt x="305" y="121"/>
                  </a:lnTo>
                  <a:lnTo>
                    <a:pt x="294" y="112"/>
                  </a:lnTo>
                  <a:lnTo>
                    <a:pt x="336" y="107"/>
                  </a:lnTo>
                  <a:lnTo>
                    <a:pt x="339" y="135"/>
                  </a:lnTo>
                  <a:lnTo>
                    <a:pt x="375" y="110"/>
                  </a:lnTo>
                  <a:lnTo>
                    <a:pt x="392" y="104"/>
                  </a:lnTo>
                  <a:lnTo>
                    <a:pt x="431" y="98"/>
                  </a:lnTo>
                  <a:lnTo>
                    <a:pt x="437" y="112"/>
                  </a:lnTo>
                  <a:lnTo>
                    <a:pt x="450" y="112"/>
                  </a:lnTo>
                  <a:lnTo>
                    <a:pt x="474" y="93"/>
                  </a:lnTo>
                  <a:lnTo>
                    <a:pt x="488" y="96"/>
                  </a:lnTo>
                  <a:lnTo>
                    <a:pt x="474" y="121"/>
                  </a:lnTo>
                  <a:lnTo>
                    <a:pt x="518" y="98"/>
                  </a:lnTo>
                  <a:lnTo>
                    <a:pt x="536" y="107"/>
                  </a:lnTo>
                  <a:lnTo>
                    <a:pt x="549" y="87"/>
                  </a:lnTo>
                  <a:lnTo>
                    <a:pt x="557" y="121"/>
                  </a:lnTo>
                  <a:lnTo>
                    <a:pt x="588" y="76"/>
                  </a:lnTo>
                  <a:lnTo>
                    <a:pt x="599" y="84"/>
                  </a:lnTo>
                  <a:lnTo>
                    <a:pt x="630" y="87"/>
                  </a:lnTo>
                  <a:close/>
                </a:path>
              </a:pathLst>
            </a:custGeom>
            <a:solidFill>
              <a:srgbClr val="722900"/>
            </a:solidFill>
            <a:ln w="12700">
              <a:noFill/>
              <a:round/>
              <a:headEnd/>
              <a:tailEnd/>
            </a:ln>
            <a:effectLst/>
          </p:spPr>
          <p:txBody>
            <a:bodyPr wrap="none"/>
            <a:lstStyle/>
            <a:p>
              <a:endParaRPr lang="en-US"/>
            </a:p>
          </p:txBody>
        </p:sp>
        <p:sp>
          <p:nvSpPr>
            <p:cNvPr id="249915" name="Freeform 59"/>
            <p:cNvSpPr>
              <a:spLocks noChangeArrowheads="1"/>
            </p:cNvSpPr>
            <p:nvPr/>
          </p:nvSpPr>
          <p:spPr bwMode="auto">
            <a:xfrm>
              <a:off x="3037" y="2268"/>
              <a:ext cx="26" cy="13"/>
            </a:xfrm>
            <a:custGeom>
              <a:avLst/>
              <a:gdLst/>
              <a:ahLst/>
              <a:cxnLst>
                <a:cxn ang="0">
                  <a:pos x="2" y="5"/>
                </a:cxn>
                <a:cxn ang="0">
                  <a:pos x="0" y="16"/>
                </a:cxn>
                <a:cxn ang="0">
                  <a:pos x="16" y="14"/>
                </a:cxn>
                <a:cxn ang="0">
                  <a:pos x="25" y="22"/>
                </a:cxn>
                <a:cxn ang="0">
                  <a:pos x="30" y="8"/>
                </a:cxn>
                <a:cxn ang="0">
                  <a:pos x="43" y="0"/>
                </a:cxn>
                <a:cxn ang="0">
                  <a:pos x="16" y="2"/>
                </a:cxn>
              </a:cxnLst>
              <a:rect l="0" t="0" r="r" b="b"/>
              <a:pathLst>
                <a:path w="43" h="22">
                  <a:moveTo>
                    <a:pt x="2" y="5"/>
                  </a:moveTo>
                  <a:lnTo>
                    <a:pt x="0" y="16"/>
                  </a:lnTo>
                  <a:lnTo>
                    <a:pt x="16" y="14"/>
                  </a:lnTo>
                  <a:lnTo>
                    <a:pt x="25" y="22"/>
                  </a:lnTo>
                  <a:lnTo>
                    <a:pt x="30" y="8"/>
                  </a:lnTo>
                  <a:lnTo>
                    <a:pt x="43" y="0"/>
                  </a:lnTo>
                  <a:lnTo>
                    <a:pt x="16" y="2"/>
                  </a:lnTo>
                  <a:close/>
                </a:path>
              </a:pathLst>
            </a:custGeom>
            <a:solidFill>
              <a:srgbClr val="FFC17D"/>
            </a:solidFill>
            <a:ln w="12700">
              <a:noFill/>
              <a:round/>
              <a:headEnd/>
              <a:tailEnd/>
            </a:ln>
            <a:effectLst/>
          </p:spPr>
          <p:txBody>
            <a:bodyPr wrap="none"/>
            <a:lstStyle/>
            <a:p>
              <a:endParaRPr lang="en-US"/>
            </a:p>
          </p:txBody>
        </p:sp>
        <p:sp>
          <p:nvSpPr>
            <p:cNvPr id="249916" name="Freeform 60"/>
            <p:cNvSpPr>
              <a:spLocks noChangeArrowheads="1"/>
            </p:cNvSpPr>
            <p:nvPr/>
          </p:nvSpPr>
          <p:spPr bwMode="auto">
            <a:xfrm>
              <a:off x="2820" y="2296"/>
              <a:ext cx="22" cy="17"/>
            </a:xfrm>
            <a:custGeom>
              <a:avLst/>
              <a:gdLst/>
              <a:ahLst/>
              <a:cxnLst>
                <a:cxn ang="0">
                  <a:pos x="34" y="0"/>
                </a:cxn>
                <a:cxn ang="0">
                  <a:pos x="34" y="0"/>
                </a:cxn>
                <a:cxn ang="0">
                  <a:pos x="31" y="0"/>
                </a:cxn>
                <a:cxn ang="0">
                  <a:pos x="27" y="0"/>
                </a:cxn>
                <a:cxn ang="0">
                  <a:pos x="27" y="0"/>
                </a:cxn>
                <a:cxn ang="0">
                  <a:pos x="25" y="0"/>
                </a:cxn>
                <a:cxn ang="0">
                  <a:pos x="22" y="0"/>
                </a:cxn>
                <a:cxn ang="0">
                  <a:pos x="19" y="0"/>
                </a:cxn>
                <a:cxn ang="0">
                  <a:pos x="19" y="3"/>
                </a:cxn>
                <a:cxn ang="0">
                  <a:pos x="17" y="6"/>
                </a:cxn>
                <a:cxn ang="0">
                  <a:pos x="14" y="9"/>
                </a:cxn>
                <a:cxn ang="0">
                  <a:pos x="11" y="12"/>
                </a:cxn>
                <a:cxn ang="0">
                  <a:pos x="11" y="12"/>
                </a:cxn>
                <a:cxn ang="0">
                  <a:pos x="11" y="9"/>
                </a:cxn>
                <a:cxn ang="0">
                  <a:pos x="8" y="9"/>
                </a:cxn>
                <a:cxn ang="0">
                  <a:pos x="8" y="9"/>
                </a:cxn>
                <a:cxn ang="0">
                  <a:pos x="6" y="9"/>
                </a:cxn>
                <a:cxn ang="0">
                  <a:pos x="3" y="12"/>
                </a:cxn>
                <a:cxn ang="0">
                  <a:pos x="0" y="12"/>
                </a:cxn>
                <a:cxn ang="0">
                  <a:pos x="0" y="14"/>
                </a:cxn>
                <a:cxn ang="0">
                  <a:pos x="0" y="14"/>
                </a:cxn>
                <a:cxn ang="0">
                  <a:pos x="3" y="17"/>
                </a:cxn>
                <a:cxn ang="0">
                  <a:pos x="3" y="17"/>
                </a:cxn>
                <a:cxn ang="0">
                  <a:pos x="3" y="20"/>
                </a:cxn>
                <a:cxn ang="0">
                  <a:pos x="3" y="23"/>
                </a:cxn>
                <a:cxn ang="0">
                  <a:pos x="3" y="23"/>
                </a:cxn>
                <a:cxn ang="0">
                  <a:pos x="0" y="26"/>
                </a:cxn>
                <a:cxn ang="0">
                  <a:pos x="0" y="28"/>
                </a:cxn>
                <a:cxn ang="0">
                  <a:pos x="3" y="28"/>
                </a:cxn>
                <a:cxn ang="0">
                  <a:pos x="3" y="26"/>
                </a:cxn>
                <a:cxn ang="0">
                  <a:pos x="6" y="26"/>
                </a:cxn>
                <a:cxn ang="0">
                  <a:pos x="6" y="26"/>
                </a:cxn>
                <a:cxn ang="0">
                  <a:pos x="8" y="23"/>
                </a:cxn>
                <a:cxn ang="0">
                  <a:pos x="8" y="23"/>
                </a:cxn>
                <a:cxn ang="0">
                  <a:pos x="11" y="23"/>
                </a:cxn>
                <a:cxn ang="0">
                  <a:pos x="11" y="20"/>
                </a:cxn>
                <a:cxn ang="0">
                  <a:pos x="14" y="23"/>
                </a:cxn>
                <a:cxn ang="0">
                  <a:pos x="17" y="23"/>
                </a:cxn>
                <a:cxn ang="0">
                  <a:pos x="17" y="23"/>
                </a:cxn>
                <a:cxn ang="0">
                  <a:pos x="19" y="23"/>
                </a:cxn>
                <a:cxn ang="0">
                  <a:pos x="22" y="20"/>
                </a:cxn>
                <a:cxn ang="0">
                  <a:pos x="22" y="17"/>
                </a:cxn>
                <a:cxn ang="0">
                  <a:pos x="25" y="14"/>
                </a:cxn>
                <a:cxn ang="0">
                  <a:pos x="27" y="12"/>
                </a:cxn>
                <a:cxn ang="0">
                  <a:pos x="27" y="12"/>
                </a:cxn>
                <a:cxn ang="0">
                  <a:pos x="31" y="12"/>
                </a:cxn>
                <a:cxn ang="0">
                  <a:pos x="31" y="9"/>
                </a:cxn>
                <a:cxn ang="0">
                  <a:pos x="34" y="9"/>
                </a:cxn>
                <a:cxn ang="0">
                  <a:pos x="34" y="6"/>
                </a:cxn>
                <a:cxn ang="0">
                  <a:pos x="36" y="3"/>
                </a:cxn>
                <a:cxn ang="0">
                  <a:pos x="36" y="0"/>
                </a:cxn>
                <a:cxn ang="0">
                  <a:pos x="36" y="0"/>
                </a:cxn>
              </a:cxnLst>
              <a:rect l="0" t="0" r="r" b="b"/>
              <a:pathLst>
                <a:path w="36" h="28">
                  <a:moveTo>
                    <a:pt x="34" y="0"/>
                  </a:moveTo>
                  <a:lnTo>
                    <a:pt x="34" y="0"/>
                  </a:lnTo>
                  <a:lnTo>
                    <a:pt x="31" y="0"/>
                  </a:lnTo>
                  <a:lnTo>
                    <a:pt x="27" y="0"/>
                  </a:lnTo>
                  <a:lnTo>
                    <a:pt x="27" y="0"/>
                  </a:lnTo>
                  <a:lnTo>
                    <a:pt x="25" y="0"/>
                  </a:lnTo>
                  <a:lnTo>
                    <a:pt x="22" y="0"/>
                  </a:lnTo>
                  <a:lnTo>
                    <a:pt x="19" y="0"/>
                  </a:lnTo>
                  <a:lnTo>
                    <a:pt x="19" y="3"/>
                  </a:lnTo>
                  <a:lnTo>
                    <a:pt x="17" y="6"/>
                  </a:lnTo>
                  <a:lnTo>
                    <a:pt x="14" y="9"/>
                  </a:lnTo>
                  <a:lnTo>
                    <a:pt x="11" y="12"/>
                  </a:lnTo>
                  <a:lnTo>
                    <a:pt x="11" y="12"/>
                  </a:lnTo>
                  <a:lnTo>
                    <a:pt x="11" y="9"/>
                  </a:lnTo>
                  <a:lnTo>
                    <a:pt x="8" y="9"/>
                  </a:lnTo>
                  <a:lnTo>
                    <a:pt x="8" y="9"/>
                  </a:lnTo>
                  <a:lnTo>
                    <a:pt x="6" y="9"/>
                  </a:lnTo>
                  <a:lnTo>
                    <a:pt x="3" y="12"/>
                  </a:lnTo>
                  <a:lnTo>
                    <a:pt x="0" y="12"/>
                  </a:lnTo>
                  <a:lnTo>
                    <a:pt x="0" y="14"/>
                  </a:lnTo>
                  <a:lnTo>
                    <a:pt x="0" y="14"/>
                  </a:lnTo>
                  <a:lnTo>
                    <a:pt x="3" y="17"/>
                  </a:lnTo>
                  <a:lnTo>
                    <a:pt x="3" y="17"/>
                  </a:lnTo>
                  <a:lnTo>
                    <a:pt x="3" y="20"/>
                  </a:lnTo>
                  <a:lnTo>
                    <a:pt x="3" y="23"/>
                  </a:lnTo>
                  <a:lnTo>
                    <a:pt x="3" y="23"/>
                  </a:lnTo>
                  <a:lnTo>
                    <a:pt x="0" y="26"/>
                  </a:lnTo>
                  <a:lnTo>
                    <a:pt x="0" y="28"/>
                  </a:lnTo>
                  <a:lnTo>
                    <a:pt x="3" y="28"/>
                  </a:lnTo>
                  <a:lnTo>
                    <a:pt x="3" y="26"/>
                  </a:lnTo>
                  <a:lnTo>
                    <a:pt x="6" y="26"/>
                  </a:lnTo>
                  <a:lnTo>
                    <a:pt x="6" y="26"/>
                  </a:lnTo>
                  <a:lnTo>
                    <a:pt x="8" y="23"/>
                  </a:lnTo>
                  <a:lnTo>
                    <a:pt x="8" y="23"/>
                  </a:lnTo>
                  <a:lnTo>
                    <a:pt x="11" y="23"/>
                  </a:lnTo>
                  <a:lnTo>
                    <a:pt x="11" y="20"/>
                  </a:lnTo>
                  <a:lnTo>
                    <a:pt x="14" y="23"/>
                  </a:lnTo>
                  <a:lnTo>
                    <a:pt x="17" y="23"/>
                  </a:lnTo>
                  <a:lnTo>
                    <a:pt x="17" y="23"/>
                  </a:lnTo>
                  <a:lnTo>
                    <a:pt x="19" y="23"/>
                  </a:lnTo>
                  <a:lnTo>
                    <a:pt x="22" y="20"/>
                  </a:lnTo>
                  <a:lnTo>
                    <a:pt x="22" y="17"/>
                  </a:lnTo>
                  <a:lnTo>
                    <a:pt x="25" y="14"/>
                  </a:lnTo>
                  <a:lnTo>
                    <a:pt x="27" y="12"/>
                  </a:lnTo>
                  <a:lnTo>
                    <a:pt x="27" y="12"/>
                  </a:lnTo>
                  <a:lnTo>
                    <a:pt x="31" y="12"/>
                  </a:lnTo>
                  <a:lnTo>
                    <a:pt x="31" y="9"/>
                  </a:lnTo>
                  <a:lnTo>
                    <a:pt x="34" y="9"/>
                  </a:lnTo>
                  <a:lnTo>
                    <a:pt x="34" y="6"/>
                  </a:lnTo>
                  <a:lnTo>
                    <a:pt x="36" y="3"/>
                  </a:lnTo>
                  <a:lnTo>
                    <a:pt x="36" y="0"/>
                  </a:lnTo>
                  <a:lnTo>
                    <a:pt x="36" y="0"/>
                  </a:lnTo>
                  <a:close/>
                </a:path>
              </a:pathLst>
            </a:custGeom>
            <a:solidFill>
              <a:srgbClr val="FFC17D"/>
            </a:solidFill>
            <a:ln w="12700">
              <a:noFill/>
              <a:round/>
              <a:headEnd/>
              <a:tailEnd/>
            </a:ln>
            <a:effectLst/>
          </p:spPr>
          <p:txBody>
            <a:bodyPr wrap="none"/>
            <a:lstStyle/>
            <a:p>
              <a:endParaRPr lang="en-US"/>
            </a:p>
          </p:txBody>
        </p:sp>
        <p:sp>
          <p:nvSpPr>
            <p:cNvPr id="249917" name="Freeform 61"/>
            <p:cNvSpPr>
              <a:spLocks noChangeArrowheads="1"/>
            </p:cNvSpPr>
            <p:nvPr/>
          </p:nvSpPr>
          <p:spPr bwMode="auto">
            <a:xfrm>
              <a:off x="2930" y="2296"/>
              <a:ext cx="34" cy="27"/>
            </a:xfrm>
            <a:custGeom>
              <a:avLst/>
              <a:gdLst/>
              <a:ahLst/>
              <a:cxnLst>
                <a:cxn ang="0">
                  <a:pos x="25" y="0"/>
                </a:cxn>
                <a:cxn ang="0">
                  <a:pos x="20" y="20"/>
                </a:cxn>
                <a:cxn ang="0">
                  <a:pos x="0" y="26"/>
                </a:cxn>
                <a:cxn ang="0">
                  <a:pos x="14" y="34"/>
                </a:cxn>
                <a:cxn ang="0">
                  <a:pos x="25" y="45"/>
                </a:cxn>
                <a:cxn ang="0">
                  <a:pos x="39" y="20"/>
                </a:cxn>
                <a:cxn ang="0">
                  <a:pos x="56" y="9"/>
                </a:cxn>
                <a:cxn ang="0">
                  <a:pos x="42" y="0"/>
                </a:cxn>
              </a:cxnLst>
              <a:rect l="0" t="0" r="r" b="b"/>
              <a:pathLst>
                <a:path w="56" h="45">
                  <a:moveTo>
                    <a:pt x="25" y="0"/>
                  </a:moveTo>
                  <a:lnTo>
                    <a:pt x="20" y="20"/>
                  </a:lnTo>
                  <a:lnTo>
                    <a:pt x="0" y="26"/>
                  </a:lnTo>
                  <a:lnTo>
                    <a:pt x="14" y="34"/>
                  </a:lnTo>
                  <a:lnTo>
                    <a:pt x="25" y="45"/>
                  </a:lnTo>
                  <a:lnTo>
                    <a:pt x="39" y="20"/>
                  </a:lnTo>
                  <a:lnTo>
                    <a:pt x="56" y="9"/>
                  </a:lnTo>
                  <a:lnTo>
                    <a:pt x="42" y="0"/>
                  </a:lnTo>
                  <a:close/>
                </a:path>
              </a:pathLst>
            </a:custGeom>
            <a:solidFill>
              <a:srgbClr val="FFC17D"/>
            </a:solidFill>
            <a:ln w="12700">
              <a:noFill/>
              <a:round/>
              <a:headEnd/>
              <a:tailEnd/>
            </a:ln>
            <a:effectLst/>
          </p:spPr>
          <p:txBody>
            <a:bodyPr wrap="none"/>
            <a:lstStyle/>
            <a:p>
              <a:endParaRPr lang="en-US"/>
            </a:p>
          </p:txBody>
        </p:sp>
        <p:sp>
          <p:nvSpPr>
            <p:cNvPr id="249918" name="Freeform 62"/>
            <p:cNvSpPr>
              <a:spLocks noChangeArrowheads="1"/>
            </p:cNvSpPr>
            <p:nvPr/>
          </p:nvSpPr>
          <p:spPr bwMode="auto">
            <a:xfrm>
              <a:off x="3207" y="2239"/>
              <a:ext cx="20" cy="10"/>
            </a:xfrm>
            <a:custGeom>
              <a:avLst/>
              <a:gdLst/>
              <a:ahLst/>
              <a:cxnLst>
                <a:cxn ang="0">
                  <a:pos x="23" y="17"/>
                </a:cxn>
                <a:cxn ang="0">
                  <a:pos x="34" y="17"/>
                </a:cxn>
                <a:cxn ang="0">
                  <a:pos x="26" y="8"/>
                </a:cxn>
                <a:cxn ang="0">
                  <a:pos x="17" y="6"/>
                </a:cxn>
                <a:cxn ang="0">
                  <a:pos x="9" y="0"/>
                </a:cxn>
                <a:cxn ang="0">
                  <a:pos x="9" y="3"/>
                </a:cxn>
                <a:cxn ang="0">
                  <a:pos x="0" y="0"/>
                </a:cxn>
                <a:cxn ang="0">
                  <a:pos x="6" y="8"/>
                </a:cxn>
                <a:cxn ang="0">
                  <a:pos x="6" y="8"/>
                </a:cxn>
                <a:cxn ang="0">
                  <a:pos x="14" y="17"/>
                </a:cxn>
              </a:cxnLst>
              <a:rect l="0" t="0" r="r" b="b"/>
              <a:pathLst>
                <a:path w="34" h="17">
                  <a:moveTo>
                    <a:pt x="23" y="17"/>
                  </a:moveTo>
                  <a:lnTo>
                    <a:pt x="34" y="17"/>
                  </a:lnTo>
                  <a:lnTo>
                    <a:pt x="26" y="8"/>
                  </a:lnTo>
                  <a:lnTo>
                    <a:pt x="17" y="6"/>
                  </a:lnTo>
                  <a:lnTo>
                    <a:pt x="9" y="0"/>
                  </a:lnTo>
                  <a:lnTo>
                    <a:pt x="9" y="3"/>
                  </a:lnTo>
                  <a:lnTo>
                    <a:pt x="0" y="0"/>
                  </a:lnTo>
                  <a:lnTo>
                    <a:pt x="6" y="8"/>
                  </a:lnTo>
                  <a:lnTo>
                    <a:pt x="6" y="8"/>
                  </a:lnTo>
                  <a:lnTo>
                    <a:pt x="14" y="17"/>
                  </a:lnTo>
                  <a:close/>
                </a:path>
              </a:pathLst>
            </a:custGeom>
            <a:solidFill>
              <a:srgbClr val="FFC17D"/>
            </a:solidFill>
            <a:ln w="12700">
              <a:noFill/>
              <a:round/>
              <a:headEnd/>
              <a:tailEnd/>
            </a:ln>
            <a:effectLst/>
          </p:spPr>
          <p:txBody>
            <a:bodyPr wrap="none"/>
            <a:lstStyle/>
            <a:p>
              <a:endParaRPr lang="en-US"/>
            </a:p>
          </p:txBody>
        </p:sp>
        <p:sp>
          <p:nvSpPr>
            <p:cNvPr id="249919" name="Freeform 63"/>
            <p:cNvSpPr>
              <a:spLocks noChangeArrowheads="1"/>
            </p:cNvSpPr>
            <p:nvPr/>
          </p:nvSpPr>
          <p:spPr bwMode="auto">
            <a:xfrm>
              <a:off x="3242" y="2272"/>
              <a:ext cx="19" cy="14"/>
            </a:xfrm>
            <a:custGeom>
              <a:avLst/>
              <a:gdLst/>
              <a:ahLst/>
              <a:cxnLst>
                <a:cxn ang="0">
                  <a:pos x="11" y="0"/>
                </a:cxn>
                <a:cxn ang="0">
                  <a:pos x="11" y="0"/>
                </a:cxn>
                <a:cxn ang="0">
                  <a:pos x="9" y="0"/>
                </a:cxn>
                <a:cxn ang="0">
                  <a:pos x="6" y="3"/>
                </a:cxn>
                <a:cxn ang="0">
                  <a:pos x="6" y="3"/>
                </a:cxn>
                <a:cxn ang="0">
                  <a:pos x="6" y="3"/>
                </a:cxn>
                <a:cxn ang="0">
                  <a:pos x="3" y="3"/>
                </a:cxn>
                <a:cxn ang="0">
                  <a:pos x="3" y="3"/>
                </a:cxn>
                <a:cxn ang="0">
                  <a:pos x="3" y="3"/>
                </a:cxn>
                <a:cxn ang="0">
                  <a:pos x="6" y="6"/>
                </a:cxn>
                <a:cxn ang="0">
                  <a:pos x="6" y="8"/>
                </a:cxn>
                <a:cxn ang="0">
                  <a:pos x="9" y="11"/>
                </a:cxn>
                <a:cxn ang="0">
                  <a:pos x="6" y="8"/>
                </a:cxn>
                <a:cxn ang="0">
                  <a:pos x="3" y="8"/>
                </a:cxn>
                <a:cxn ang="0">
                  <a:pos x="0" y="8"/>
                </a:cxn>
                <a:cxn ang="0">
                  <a:pos x="0" y="8"/>
                </a:cxn>
                <a:cxn ang="0">
                  <a:pos x="0" y="8"/>
                </a:cxn>
                <a:cxn ang="0">
                  <a:pos x="0" y="11"/>
                </a:cxn>
                <a:cxn ang="0">
                  <a:pos x="0" y="11"/>
                </a:cxn>
                <a:cxn ang="0">
                  <a:pos x="0" y="11"/>
                </a:cxn>
                <a:cxn ang="0">
                  <a:pos x="0" y="14"/>
                </a:cxn>
                <a:cxn ang="0">
                  <a:pos x="3" y="14"/>
                </a:cxn>
                <a:cxn ang="0">
                  <a:pos x="6" y="14"/>
                </a:cxn>
                <a:cxn ang="0">
                  <a:pos x="6" y="14"/>
                </a:cxn>
                <a:cxn ang="0">
                  <a:pos x="9" y="14"/>
                </a:cxn>
                <a:cxn ang="0">
                  <a:pos x="9" y="17"/>
                </a:cxn>
                <a:cxn ang="0">
                  <a:pos x="11" y="17"/>
                </a:cxn>
                <a:cxn ang="0">
                  <a:pos x="11" y="17"/>
                </a:cxn>
                <a:cxn ang="0">
                  <a:pos x="14" y="20"/>
                </a:cxn>
                <a:cxn ang="0">
                  <a:pos x="17" y="20"/>
                </a:cxn>
                <a:cxn ang="0">
                  <a:pos x="20" y="23"/>
                </a:cxn>
                <a:cxn ang="0">
                  <a:pos x="23" y="23"/>
                </a:cxn>
                <a:cxn ang="0">
                  <a:pos x="23" y="23"/>
                </a:cxn>
                <a:cxn ang="0">
                  <a:pos x="23" y="20"/>
                </a:cxn>
                <a:cxn ang="0">
                  <a:pos x="23" y="20"/>
                </a:cxn>
                <a:cxn ang="0">
                  <a:pos x="23" y="20"/>
                </a:cxn>
                <a:cxn ang="0">
                  <a:pos x="23" y="20"/>
                </a:cxn>
                <a:cxn ang="0">
                  <a:pos x="26" y="20"/>
                </a:cxn>
                <a:cxn ang="0">
                  <a:pos x="28" y="20"/>
                </a:cxn>
                <a:cxn ang="0">
                  <a:pos x="31" y="20"/>
                </a:cxn>
                <a:cxn ang="0">
                  <a:pos x="28" y="17"/>
                </a:cxn>
                <a:cxn ang="0">
                  <a:pos x="26" y="17"/>
                </a:cxn>
                <a:cxn ang="0">
                  <a:pos x="26" y="14"/>
                </a:cxn>
                <a:cxn ang="0">
                  <a:pos x="23" y="11"/>
                </a:cxn>
                <a:cxn ang="0">
                  <a:pos x="23" y="11"/>
                </a:cxn>
                <a:cxn ang="0">
                  <a:pos x="23" y="11"/>
                </a:cxn>
                <a:cxn ang="0">
                  <a:pos x="23" y="8"/>
                </a:cxn>
                <a:cxn ang="0">
                  <a:pos x="23" y="8"/>
                </a:cxn>
                <a:cxn ang="0">
                  <a:pos x="23" y="8"/>
                </a:cxn>
                <a:cxn ang="0">
                  <a:pos x="20" y="6"/>
                </a:cxn>
                <a:cxn ang="0">
                  <a:pos x="20" y="6"/>
                </a:cxn>
                <a:cxn ang="0">
                  <a:pos x="17" y="6"/>
                </a:cxn>
                <a:cxn ang="0">
                  <a:pos x="17" y="3"/>
                </a:cxn>
                <a:cxn ang="0">
                  <a:pos x="14" y="3"/>
                </a:cxn>
                <a:cxn ang="0">
                  <a:pos x="14" y="3"/>
                </a:cxn>
                <a:cxn ang="0">
                  <a:pos x="11" y="0"/>
                </a:cxn>
              </a:cxnLst>
              <a:rect l="0" t="0" r="r" b="b"/>
              <a:pathLst>
                <a:path w="31" h="23">
                  <a:moveTo>
                    <a:pt x="11" y="0"/>
                  </a:moveTo>
                  <a:lnTo>
                    <a:pt x="11" y="0"/>
                  </a:lnTo>
                  <a:lnTo>
                    <a:pt x="9" y="0"/>
                  </a:lnTo>
                  <a:lnTo>
                    <a:pt x="6" y="3"/>
                  </a:lnTo>
                  <a:lnTo>
                    <a:pt x="6" y="3"/>
                  </a:lnTo>
                  <a:lnTo>
                    <a:pt x="6" y="3"/>
                  </a:lnTo>
                  <a:lnTo>
                    <a:pt x="3" y="3"/>
                  </a:lnTo>
                  <a:lnTo>
                    <a:pt x="3" y="3"/>
                  </a:lnTo>
                  <a:lnTo>
                    <a:pt x="3" y="3"/>
                  </a:lnTo>
                  <a:lnTo>
                    <a:pt x="6" y="6"/>
                  </a:lnTo>
                  <a:lnTo>
                    <a:pt x="6" y="8"/>
                  </a:lnTo>
                  <a:lnTo>
                    <a:pt x="9" y="11"/>
                  </a:lnTo>
                  <a:lnTo>
                    <a:pt x="6" y="8"/>
                  </a:lnTo>
                  <a:lnTo>
                    <a:pt x="3" y="8"/>
                  </a:lnTo>
                  <a:lnTo>
                    <a:pt x="0" y="8"/>
                  </a:lnTo>
                  <a:lnTo>
                    <a:pt x="0" y="8"/>
                  </a:lnTo>
                  <a:lnTo>
                    <a:pt x="0" y="8"/>
                  </a:lnTo>
                  <a:lnTo>
                    <a:pt x="0" y="11"/>
                  </a:lnTo>
                  <a:lnTo>
                    <a:pt x="0" y="11"/>
                  </a:lnTo>
                  <a:lnTo>
                    <a:pt x="0" y="11"/>
                  </a:lnTo>
                  <a:lnTo>
                    <a:pt x="0" y="14"/>
                  </a:lnTo>
                  <a:lnTo>
                    <a:pt x="3" y="14"/>
                  </a:lnTo>
                  <a:lnTo>
                    <a:pt x="6" y="14"/>
                  </a:lnTo>
                  <a:lnTo>
                    <a:pt x="6" y="14"/>
                  </a:lnTo>
                  <a:lnTo>
                    <a:pt x="9" y="14"/>
                  </a:lnTo>
                  <a:lnTo>
                    <a:pt x="9" y="17"/>
                  </a:lnTo>
                  <a:lnTo>
                    <a:pt x="11" y="17"/>
                  </a:lnTo>
                  <a:lnTo>
                    <a:pt x="11" y="17"/>
                  </a:lnTo>
                  <a:lnTo>
                    <a:pt x="14" y="20"/>
                  </a:lnTo>
                  <a:lnTo>
                    <a:pt x="17" y="20"/>
                  </a:lnTo>
                  <a:lnTo>
                    <a:pt x="20" y="23"/>
                  </a:lnTo>
                  <a:lnTo>
                    <a:pt x="23" y="23"/>
                  </a:lnTo>
                  <a:lnTo>
                    <a:pt x="23" y="23"/>
                  </a:lnTo>
                  <a:lnTo>
                    <a:pt x="23" y="20"/>
                  </a:lnTo>
                  <a:lnTo>
                    <a:pt x="23" y="20"/>
                  </a:lnTo>
                  <a:lnTo>
                    <a:pt x="23" y="20"/>
                  </a:lnTo>
                  <a:lnTo>
                    <a:pt x="23" y="20"/>
                  </a:lnTo>
                  <a:lnTo>
                    <a:pt x="26" y="20"/>
                  </a:lnTo>
                  <a:lnTo>
                    <a:pt x="28" y="20"/>
                  </a:lnTo>
                  <a:lnTo>
                    <a:pt x="31" y="20"/>
                  </a:lnTo>
                  <a:lnTo>
                    <a:pt x="28" y="17"/>
                  </a:lnTo>
                  <a:lnTo>
                    <a:pt x="26" y="17"/>
                  </a:lnTo>
                  <a:lnTo>
                    <a:pt x="26" y="14"/>
                  </a:lnTo>
                  <a:lnTo>
                    <a:pt x="23" y="11"/>
                  </a:lnTo>
                  <a:lnTo>
                    <a:pt x="23" y="11"/>
                  </a:lnTo>
                  <a:lnTo>
                    <a:pt x="23" y="11"/>
                  </a:lnTo>
                  <a:lnTo>
                    <a:pt x="23" y="8"/>
                  </a:lnTo>
                  <a:lnTo>
                    <a:pt x="23" y="8"/>
                  </a:lnTo>
                  <a:lnTo>
                    <a:pt x="23" y="8"/>
                  </a:lnTo>
                  <a:lnTo>
                    <a:pt x="20" y="6"/>
                  </a:lnTo>
                  <a:lnTo>
                    <a:pt x="20" y="6"/>
                  </a:lnTo>
                  <a:lnTo>
                    <a:pt x="17" y="6"/>
                  </a:lnTo>
                  <a:lnTo>
                    <a:pt x="17" y="3"/>
                  </a:lnTo>
                  <a:lnTo>
                    <a:pt x="14" y="3"/>
                  </a:lnTo>
                  <a:lnTo>
                    <a:pt x="14" y="3"/>
                  </a:lnTo>
                  <a:lnTo>
                    <a:pt x="11" y="0"/>
                  </a:lnTo>
                  <a:close/>
                </a:path>
              </a:pathLst>
            </a:custGeom>
            <a:solidFill>
              <a:srgbClr val="FFC17D"/>
            </a:solidFill>
            <a:ln w="12700">
              <a:noFill/>
              <a:round/>
              <a:headEnd/>
              <a:tailEnd/>
            </a:ln>
            <a:effectLst/>
          </p:spPr>
          <p:txBody>
            <a:bodyPr wrap="none"/>
            <a:lstStyle/>
            <a:p>
              <a:endParaRPr lang="en-US"/>
            </a:p>
          </p:txBody>
        </p:sp>
        <p:sp>
          <p:nvSpPr>
            <p:cNvPr id="249920" name="Freeform 64"/>
            <p:cNvSpPr>
              <a:spLocks noChangeArrowheads="1"/>
            </p:cNvSpPr>
            <p:nvPr/>
          </p:nvSpPr>
          <p:spPr bwMode="auto">
            <a:xfrm>
              <a:off x="2931" y="2230"/>
              <a:ext cx="8" cy="10"/>
            </a:xfrm>
            <a:custGeom>
              <a:avLst/>
              <a:gdLst/>
              <a:ahLst/>
              <a:cxnLst>
                <a:cxn ang="0">
                  <a:pos x="12" y="5"/>
                </a:cxn>
                <a:cxn ang="0">
                  <a:pos x="6" y="3"/>
                </a:cxn>
                <a:cxn ang="0">
                  <a:pos x="0" y="8"/>
                </a:cxn>
                <a:cxn ang="0">
                  <a:pos x="6" y="11"/>
                </a:cxn>
                <a:cxn ang="0">
                  <a:pos x="6" y="17"/>
                </a:cxn>
                <a:cxn ang="0">
                  <a:pos x="14" y="11"/>
                </a:cxn>
                <a:cxn ang="0">
                  <a:pos x="14" y="0"/>
                </a:cxn>
              </a:cxnLst>
              <a:rect l="0" t="0" r="r" b="b"/>
              <a:pathLst>
                <a:path w="14" h="17">
                  <a:moveTo>
                    <a:pt x="12" y="5"/>
                  </a:moveTo>
                  <a:lnTo>
                    <a:pt x="6" y="3"/>
                  </a:lnTo>
                  <a:lnTo>
                    <a:pt x="0" y="8"/>
                  </a:lnTo>
                  <a:lnTo>
                    <a:pt x="6" y="11"/>
                  </a:lnTo>
                  <a:lnTo>
                    <a:pt x="6" y="17"/>
                  </a:lnTo>
                  <a:lnTo>
                    <a:pt x="14" y="11"/>
                  </a:lnTo>
                  <a:lnTo>
                    <a:pt x="14" y="0"/>
                  </a:lnTo>
                  <a:close/>
                </a:path>
              </a:pathLst>
            </a:custGeom>
            <a:solidFill>
              <a:srgbClr val="FFC17D"/>
            </a:solidFill>
            <a:ln w="12700">
              <a:noFill/>
              <a:round/>
              <a:headEnd/>
              <a:tailEnd/>
            </a:ln>
            <a:effectLst/>
          </p:spPr>
          <p:txBody>
            <a:bodyPr wrap="none"/>
            <a:lstStyle/>
            <a:p>
              <a:endParaRPr lang="en-US"/>
            </a:p>
          </p:txBody>
        </p:sp>
        <p:sp>
          <p:nvSpPr>
            <p:cNvPr id="249921" name="Freeform 65"/>
            <p:cNvSpPr>
              <a:spLocks noChangeArrowheads="1"/>
            </p:cNvSpPr>
            <p:nvPr/>
          </p:nvSpPr>
          <p:spPr bwMode="auto">
            <a:xfrm>
              <a:off x="3105" y="2247"/>
              <a:ext cx="19" cy="15"/>
            </a:xfrm>
            <a:custGeom>
              <a:avLst/>
              <a:gdLst/>
              <a:ahLst/>
              <a:cxnLst>
                <a:cxn ang="0">
                  <a:pos x="23" y="0"/>
                </a:cxn>
                <a:cxn ang="0">
                  <a:pos x="19" y="0"/>
                </a:cxn>
                <a:cxn ang="0">
                  <a:pos x="18" y="0"/>
                </a:cxn>
                <a:cxn ang="0">
                  <a:pos x="18" y="3"/>
                </a:cxn>
                <a:cxn ang="0">
                  <a:pos x="15" y="3"/>
                </a:cxn>
                <a:cxn ang="0">
                  <a:pos x="15" y="3"/>
                </a:cxn>
                <a:cxn ang="0">
                  <a:pos x="11" y="3"/>
                </a:cxn>
                <a:cxn ang="0">
                  <a:pos x="8" y="3"/>
                </a:cxn>
                <a:cxn ang="0">
                  <a:pos x="8" y="6"/>
                </a:cxn>
                <a:cxn ang="0">
                  <a:pos x="11" y="6"/>
                </a:cxn>
                <a:cxn ang="0">
                  <a:pos x="11" y="8"/>
                </a:cxn>
                <a:cxn ang="0">
                  <a:pos x="11" y="11"/>
                </a:cxn>
                <a:cxn ang="0">
                  <a:pos x="8" y="11"/>
                </a:cxn>
                <a:cxn ang="0">
                  <a:pos x="6" y="8"/>
                </a:cxn>
                <a:cxn ang="0">
                  <a:pos x="6" y="8"/>
                </a:cxn>
                <a:cxn ang="0">
                  <a:pos x="3" y="8"/>
                </a:cxn>
                <a:cxn ang="0">
                  <a:pos x="3" y="8"/>
                </a:cxn>
                <a:cxn ang="0">
                  <a:pos x="0" y="11"/>
                </a:cxn>
                <a:cxn ang="0">
                  <a:pos x="0" y="11"/>
                </a:cxn>
                <a:cxn ang="0">
                  <a:pos x="0" y="14"/>
                </a:cxn>
                <a:cxn ang="0">
                  <a:pos x="0" y="14"/>
                </a:cxn>
                <a:cxn ang="0">
                  <a:pos x="3" y="14"/>
                </a:cxn>
                <a:cxn ang="0">
                  <a:pos x="3" y="14"/>
                </a:cxn>
                <a:cxn ang="0">
                  <a:pos x="6" y="14"/>
                </a:cxn>
                <a:cxn ang="0">
                  <a:pos x="6" y="17"/>
                </a:cxn>
                <a:cxn ang="0">
                  <a:pos x="8" y="17"/>
                </a:cxn>
                <a:cxn ang="0">
                  <a:pos x="8" y="17"/>
                </a:cxn>
                <a:cxn ang="0">
                  <a:pos x="11" y="17"/>
                </a:cxn>
                <a:cxn ang="0">
                  <a:pos x="11" y="20"/>
                </a:cxn>
                <a:cxn ang="0">
                  <a:pos x="15" y="22"/>
                </a:cxn>
                <a:cxn ang="0">
                  <a:pos x="15" y="22"/>
                </a:cxn>
                <a:cxn ang="0">
                  <a:pos x="18" y="25"/>
                </a:cxn>
                <a:cxn ang="0">
                  <a:pos x="18" y="22"/>
                </a:cxn>
                <a:cxn ang="0">
                  <a:pos x="19" y="22"/>
                </a:cxn>
                <a:cxn ang="0">
                  <a:pos x="19" y="20"/>
                </a:cxn>
                <a:cxn ang="0">
                  <a:pos x="19" y="20"/>
                </a:cxn>
                <a:cxn ang="0">
                  <a:pos x="23" y="20"/>
                </a:cxn>
                <a:cxn ang="0">
                  <a:pos x="26" y="20"/>
                </a:cxn>
                <a:cxn ang="0">
                  <a:pos x="29" y="20"/>
                </a:cxn>
                <a:cxn ang="0">
                  <a:pos x="31" y="20"/>
                </a:cxn>
                <a:cxn ang="0">
                  <a:pos x="29" y="20"/>
                </a:cxn>
                <a:cxn ang="0">
                  <a:pos x="29" y="17"/>
                </a:cxn>
                <a:cxn ang="0">
                  <a:pos x="29" y="14"/>
                </a:cxn>
                <a:cxn ang="0">
                  <a:pos x="26" y="11"/>
                </a:cxn>
                <a:cxn ang="0">
                  <a:pos x="29" y="11"/>
                </a:cxn>
                <a:cxn ang="0">
                  <a:pos x="29" y="11"/>
                </a:cxn>
                <a:cxn ang="0">
                  <a:pos x="29" y="8"/>
                </a:cxn>
                <a:cxn ang="0">
                  <a:pos x="29" y="8"/>
                </a:cxn>
                <a:cxn ang="0">
                  <a:pos x="29" y="6"/>
                </a:cxn>
                <a:cxn ang="0">
                  <a:pos x="26" y="6"/>
                </a:cxn>
                <a:cxn ang="0">
                  <a:pos x="26" y="3"/>
                </a:cxn>
                <a:cxn ang="0">
                  <a:pos x="23" y="0"/>
                </a:cxn>
              </a:cxnLst>
              <a:rect l="0" t="0" r="r" b="b"/>
              <a:pathLst>
                <a:path w="31" h="25">
                  <a:moveTo>
                    <a:pt x="23" y="0"/>
                  </a:moveTo>
                  <a:lnTo>
                    <a:pt x="19" y="0"/>
                  </a:lnTo>
                  <a:lnTo>
                    <a:pt x="18" y="0"/>
                  </a:lnTo>
                  <a:lnTo>
                    <a:pt x="18" y="3"/>
                  </a:lnTo>
                  <a:lnTo>
                    <a:pt x="15" y="3"/>
                  </a:lnTo>
                  <a:lnTo>
                    <a:pt x="15" y="3"/>
                  </a:lnTo>
                  <a:lnTo>
                    <a:pt x="11" y="3"/>
                  </a:lnTo>
                  <a:lnTo>
                    <a:pt x="8" y="3"/>
                  </a:lnTo>
                  <a:lnTo>
                    <a:pt x="8" y="6"/>
                  </a:lnTo>
                  <a:lnTo>
                    <a:pt x="11" y="6"/>
                  </a:lnTo>
                  <a:lnTo>
                    <a:pt x="11" y="8"/>
                  </a:lnTo>
                  <a:lnTo>
                    <a:pt x="11" y="11"/>
                  </a:lnTo>
                  <a:lnTo>
                    <a:pt x="8" y="11"/>
                  </a:lnTo>
                  <a:lnTo>
                    <a:pt x="6" y="8"/>
                  </a:lnTo>
                  <a:lnTo>
                    <a:pt x="6" y="8"/>
                  </a:lnTo>
                  <a:lnTo>
                    <a:pt x="3" y="8"/>
                  </a:lnTo>
                  <a:lnTo>
                    <a:pt x="3" y="8"/>
                  </a:lnTo>
                  <a:lnTo>
                    <a:pt x="0" y="11"/>
                  </a:lnTo>
                  <a:lnTo>
                    <a:pt x="0" y="11"/>
                  </a:lnTo>
                  <a:lnTo>
                    <a:pt x="0" y="14"/>
                  </a:lnTo>
                  <a:lnTo>
                    <a:pt x="0" y="14"/>
                  </a:lnTo>
                  <a:lnTo>
                    <a:pt x="3" y="14"/>
                  </a:lnTo>
                  <a:lnTo>
                    <a:pt x="3" y="14"/>
                  </a:lnTo>
                  <a:lnTo>
                    <a:pt x="6" y="14"/>
                  </a:lnTo>
                  <a:lnTo>
                    <a:pt x="6" y="17"/>
                  </a:lnTo>
                  <a:lnTo>
                    <a:pt x="8" y="17"/>
                  </a:lnTo>
                  <a:lnTo>
                    <a:pt x="8" y="17"/>
                  </a:lnTo>
                  <a:lnTo>
                    <a:pt x="11" y="17"/>
                  </a:lnTo>
                  <a:lnTo>
                    <a:pt x="11" y="20"/>
                  </a:lnTo>
                  <a:lnTo>
                    <a:pt x="15" y="22"/>
                  </a:lnTo>
                  <a:lnTo>
                    <a:pt x="15" y="22"/>
                  </a:lnTo>
                  <a:lnTo>
                    <a:pt x="18" y="25"/>
                  </a:lnTo>
                  <a:lnTo>
                    <a:pt x="18" y="22"/>
                  </a:lnTo>
                  <a:lnTo>
                    <a:pt x="19" y="22"/>
                  </a:lnTo>
                  <a:lnTo>
                    <a:pt x="19" y="20"/>
                  </a:lnTo>
                  <a:lnTo>
                    <a:pt x="19" y="20"/>
                  </a:lnTo>
                  <a:lnTo>
                    <a:pt x="23" y="20"/>
                  </a:lnTo>
                  <a:lnTo>
                    <a:pt x="26" y="20"/>
                  </a:lnTo>
                  <a:lnTo>
                    <a:pt x="29" y="20"/>
                  </a:lnTo>
                  <a:lnTo>
                    <a:pt x="31" y="20"/>
                  </a:lnTo>
                  <a:lnTo>
                    <a:pt x="29" y="20"/>
                  </a:lnTo>
                  <a:lnTo>
                    <a:pt x="29" y="17"/>
                  </a:lnTo>
                  <a:lnTo>
                    <a:pt x="29" y="14"/>
                  </a:lnTo>
                  <a:lnTo>
                    <a:pt x="26" y="11"/>
                  </a:lnTo>
                  <a:lnTo>
                    <a:pt x="29" y="11"/>
                  </a:lnTo>
                  <a:lnTo>
                    <a:pt x="29" y="11"/>
                  </a:lnTo>
                  <a:lnTo>
                    <a:pt x="29" y="8"/>
                  </a:lnTo>
                  <a:lnTo>
                    <a:pt x="29" y="8"/>
                  </a:lnTo>
                  <a:lnTo>
                    <a:pt x="29" y="6"/>
                  </a:lnTo>
                  <a:lnTo>
                    <a:pt x="26" y="6"/>
                  </a:lnTo>
                  <a:lnTo>
                    <a:pt x="26" y="3"/>
                  </a:lnTo>
                  <a:lnTo>
                    <a:pt x="23" y="0"/>
                  </a:lnTo>
                  <a:close/>
                </a:path>
              </a:pathLst>
            </a:custGeom>
            <a:solidFill>
              <a:srgbClr val="FFC17D"/>
            </a:solidFill>
            <a:ln w="12700">
              <a:noFill/>
              <a:round/>
              <a:headEnd/>
              <a:tailEnd/>
            </a:ln>
            <a:effectLst/>
          </p:spPr>
          <p:txBody>
            <a:bodyPr wrap="none"/>
            <a:lstStyle/>
            <a:p>
              <a:endParaRPr lang="en-US"/>
            </a:p>
          </p:txBody>
        </p:sp>
        <p:sp>
          <p:nvSpPr>
            <p:cNvPr id="249922" name="Freeform 66"/>
            <p:cNvSpPr>
              <a:spLocks noChangeArrowheads="1"/>
            </p:cNvSpPr>
            <p:nvPr/>
          </p:nvSpPr>
          <p:spPr bwMode="auto">
            <a:xfrm>
              <a:off x="3019" y="2251"/>
              <a:ext cx="9" cy="11"/>
            </a:xfrm>
            <a:custGeom>
              <a:avLst/>
              <a:gdLst/>
              <a:ahLst/>
              <a:cxnLst>
                <a:cxn ang="0">
                  <a:pos x="0" y="19"/>
                </a:cxn>
                <a:cxn ang="0">
                  <a:pos x="6" y="16"/>
                </a:cxn>
                <a:cxn ang="0">
                  <a:pos x="9" y="19"/>
                </a:cxn>
                <a:cxn ang="0">
                  <a:pos x="12" y="8"/>
                </a:cxn>
                <a:cxn ang="0">
                  <a:pos x="14" y="5"/>
                </a:cxn>
                <a:cxn ang="0">
                  <a:pos x="9" y="0"/>
                </a:cxn>
                <a:cxn ang="0">
                  <a:pos x="0" y="8"/>
                </a:cxn>
              </a:cxnLst>
              <a:rect l="0" t="0" r="r" b="b"/>
              <a:pathLst>
                <a:path w="14" h="19">
                  <a:moveTo>
                    <a:pt x="0" y="19"/>
                  </a:moveTo>
                  <a:lnTo>
                    <a:pt x="6" y="16"/>
                  </a:lnTo>
                  <a:lnTo>
                    <a:pt x="9" y="19"/>
                  </a:lnTo>
                  <a:lnTo>
                    <a:pt x="12" y="8"/>
                  </a:lnTo>
                  <a:lnTo>
                    <a:pt x="14" y="5"/>
                  </a:lnTo>
                  <a:lnTo>
                    <a:pt x="9" y="0"/>
                  </a:lnTo>
                  <a:lnTo>
                    <a:pt x="0" y="8"/>
                  </a:lnTo>
                  <a:close/>
                </a:path>
              </a:pathLst>
            </a:custGeom>
            <a:solidFill>
              <a:srgbClr val="FFC17D"/>
            </a:solidFill>
            <a:ln w="12700">
              <a:noFill/>
              <a:round/>
              <a:headEnd/>
              <a:tailEnd/>
            </a:ln>
            <a:effectLst/>
          </p:spPr>
          <p:txBody>
            <a:bodyPr wrap="none"/>
            <a:lstStyle/>
            <a:p>
              <a:endParaRPr lang="en-US"/>
            </a:p>
          </p:txBody>
        </p:sp>
        <p:sp>
          <p:nvSpPr>
            <p:cNvPr id="249923" name="Freeform 67"/>
            <p:cNvSpPr>
              <a:spLocks noChangeArrowheads="1"/>
            </p:cNvSpPr>
            <p:nvPr/>
          </p:nvSpPr>
          <p:spPr bwMode="auto">
            <a:xfrm>
              <a:off x="2948" y="2249"/>
              <a:ext cx="16" cy="11"/>
            </a:xfrm>
            <a:custGeom>
              <a:avLst/>
              <a:gdLst/>
              <a:ahLst/>
              <a:cxnLst>
                <a:cxn ang="0">
                  <a:pos x="23" y="0"/>
                </a:cxn>
                <a:cxn ang="0">
                  <a:pos x="20" y="0"/>
                </a:cxn>
                <a:cxn ang="0">
                  <a:pos x="20" y="0"/>
                </a:cxn>
                <a:cxn ang="0">
                  <a:pos x="17" y="0"/>
                </a:cxn>
                <a:cxn ang="0">
                  <a:pos x="17" y="0"/>
                </a:cxn>
                <a:cxn ang="0">
                  <a:pos x="15" y="0"/>
                </a:cxn>
                <a:cxn ang="0">
                  <a:pos x="15" y="0"/>
                </a:cxn>
                <a:cxn ang="0">
                  <a:pos x="12" y="0"/>
                </a:cxn>
                <a:cxn ang="0">
                  <a:pos x="12" y="3"/>
                </a:cxn>
                <a:cxn ang="0">
                  <a:pos x="12" y="5"/>
                </a:cxn>
                <a:cxn ang="0">
                  <a:pos x="9" y="5"/>
                </a:cxn>
                <a:cxn ang="0">
                  <a:pos x="9" y="8"/>
                </a:cxn>
                <a:cxn ang="0">
                  <a:pos x="9" y="8"/>
                </a:cxn>
                <a:cxn ang="0">
                  <a:pos x="6" y="5"/>
                </a:cxn>
                <a:cxn ang="0">
                  <a:pos x="6" y="5"/>
                </a:cxn>
                <a:cxn ang="0">
                  <a:pos x="3" y="5"/>
                </a:cxn>
                <a:cxn ang="0">
                  <a:pos x="3" y="5"/>
                </a:cxn>
                <a:cxn ang="0">
                  <a:pos x="3" y="8"/>
                </a:cxn>
                <a:cxn ang="0">
                  <a:pos x="0" y="8"/>
                </a:cxn>
                <a:cxn ang="0">
                  <a:pos x="0" y="8"/>
                </a:cxn>
                <a:cxn ang="0">
                  <a:pos x="0" y="11"/>
                </a:cxn>
                <a:cxn ang="0">
                  <a:pos x="3" y="11"/>
                </a:cxn>
                <a:cxn ang="0">
                  <a:pos x="3" y="11"/>
                </a:cxn>
                <a:cxn ang="0">
                  <a:pos x="6" y="14"/>
                </a:cxn>
                <a:cxn ang="0">
                  <a:pos x="6" y="14"/>
                </a:cxn>
                <a:cxn ang="0">
                  <a:pos x="6" y="17"/>
                </a:cxn>
                <a:cxn ang="0">
                  <a:pos x="6" y="17"/>
                </a:cxn>
                <a:cxn ang="0">
                  <a:pos x="6" y="19"/>
                </a:cxn>
                <a:cxn ang="0">
                  <a:pos x="6" y="17"/>
                </a:cxn>
                <a:cxn ang="0">
                  <a:pos x="9" y="17"/>
                </a:cxn>
                <a:cxn ang="0">
                  <a:pos x="12" y="14"/>
                </a:cxn>
                <a:cxn ang="0">
                  <a:pos x="12" y="14"/>
                </a:cxn>
                <a:cxn ang="0">
                  <a:pos x="15" y="14"/>
                </a:cxn>
                <a:cxn ang="0">
                  <a:pos x="15" y="14"/>
                </a:cxn>
                <a:cxn ang="0">
                  <a:pos x="17" y="14"/>
                </a:cxn>
                <a:cxn ang="0">
                  <a:pos x="20" y="14"/>
                </a:cxn>
                <a:cxn ang="0">
                  <a:pos x="20" y="14"/>
                </a:cxn>
                <a:cxn ang="0">
                  <a:pos x="20" y="11"/>
                </a:cxn>
                <a:cxn ang="0">
                  <a:pos x="20" y="11"/>
                </a:cxn>
                <a:cxn ang="0">
                  <a:pos x="20" y="8"/>
                </a:cxn>
                <a:cxn ang="0">
                  <a:pos x="23" y="8"/>
                </a:cxn>
                <a:cxn ang="0">
                  <a:pos x="23" y="8"/>
                </a:cxn>
                <a:cxn ang="0">
                  <a:pos x="23" y="5"/>
                </a:cxn>
                <a:cxn ang="0">
                  <a:pos x="26" y="5"/>
                </a:cxn>
                <a:cxn ang="0">
                  <a:pos x="26" y="5"/>
                </a:cxn>
                <a:cxn ang="0">
                  <a:pos x="26" y="3"/>
                </a:cxn>
                <a:cxn ang="0">
                  <a:pos x="23" y="3"/>
                </a:cxn>
                <a:cxn ang="0">
                  <a:pos x="23" y="0"/>
                </a:cxn>
              </a:cxnLst>
              <a:rect l="0" t="0" r="r" b="b"/>
              <a:pathLst>
                <a:path w="26" h="19">
                  <a:moveTo>
                    <a:pt x="23" y="0"/>
                  </a:moveTo>
                  <a:lnTo>
                    <a:pt x="20" y="0"/>
                  </a:lnTo>
                  <a:lnTo>
                    <a:pt x="20" y="0"/>
                  </a:lnTo>
                  <a:lnTo>
                    <a:pt x="17" y="0"/>
                  </a:lnTo>
                  <a:lnTo>
                    <a:pt x="17" y="0"/>
                  </a:lnTo>
                  <a:lnTo>
                    <a:pt x="15" y="0"/>
                  </a:lnTo>
                  <a:lnTo>
                    <a:pt x="15" y="0"/>
                  </a:lnTo>
                  <a:lnTo>
                    <a:pt x="12" y="0"/>
                  </a:lnTo>
                  <a:lnTo>
                    <a:pt x="12" y="3"/>
                  </a:lnTo>
                  <a:lnTo>
                    <a:pt x="12" y="5"/>
                  </a:lnTo>
                  <a:lnTo>
                    <a:pt x="9" y="5"/>
                  </a:lnTo>
                  <a:lnTo>
                    <a:pt x="9" y="8"/>
                  </a:lnTo>
                  <a:lnTo>
                    <a:pt x="9" y="8"/>
                  </a:lnTo>
                  <a:lnTo>
                    <a:pt x="6" y="5"/>
                  </a:lnTo>
                  <a:lnTo>
                    <a:pt x="6" y="5"/>
                  </a:lnTo>
                  <a:lnTo>
                    <a:pt x="3" y="5"/>
                  </a:lnTo>
                  <a:lnTo>
                    <a:pt x="3" y="5"/>
                  </a:lnTo>
                  <a:lnTo>
                    <a:pt x="3" y="8"/>
                  </a:lnTo>
                  <a:lnTo>
                    <a:pt x="0" y="8"/>
                  </a:lnTo>
                  <a:lnTo>
                    <a:pt x="0" y="8"/>
                  </a:lnTo>
                  <a:lnTo>
                    <a:pt x="0" y="11"/>
                  </a:lnTo>
                  <a:lnTo>
                    <a:pt x="3" y="11"/>
                  </a:lnTo>
                  <a:lnTo>
                    <a:pt x="3" y="11"/>
                  </a:lnTo>
                  <a:lnTo>
                    <a:pt x="6" y="14"/>
                  </a:lnTo>
                  <a:lnTo>
                    <a:pt x="6" y="14"/>
                  </a:lnTo>
                  <a:lnTo>
                    <a:pt x="6" y="17"/>
                  </a:lnTo>
                  <a:lnTo>
                    <a:pt x="6" y="17"/>
                  </a:lnTo>
                  <a:lnTo>
                    <a:pt x="6" y="19"/>
                  </a:lnTo>
                  <a:lnTo>
                    <a:pt x="6" y="17"/>
                  </a:lnTo>
                  <a:lnTo>
                    <a:pt x="9" y="17"/>
                  </a:lnTo>
                  <a:lnTo>
                    <a:pt x="12" y="14"/>
                  </a:lnTo>
                  <a:lnTo>
                    <a:pt x="12" y="14"/>
                  </a:lnTo>
                  <a:lnTo>
                    <a:pt x="15" y="14"/>
                  </a:lnTo>
                  <a:lnTo>
                    <a:pt x="15" y="14"/>
                  </a:lnTo>
                  <a:lnTo>
                    <a:pt x="17" y="14"/>
                  </a:lnTo>
                  <a:lnTo>
                    <a:pt x="20" y="14"/>
                  </a:lnTo>
                  <a:lnTo>
                    <a:pt x="20" y="14"/>
                  </a:lnTo>
                  <a:lnTo>
                    <a:pt x="20" y="11"/>
                  </a:lnTo>
                  <a:lnTo>
                    <a:pt x="20" y="11"/>
                  </a:lnTo>
                  <a:lnTo>
                    <a:pt x="20" y="8"/>
                  </a:lnTo>
                  <a:lnTo>
                    <a:pt x="23" y="8"/>
                  </a:lnTo>
                  <a:lnTo>
                    <a:pt x="23" y="8"/>
                  </a:lnTo>
                  <a:lnTo>
                    <a:pt x="23" y="5"/>
                  </a:lnTo>
                  <a:lnTo>
                    <a:pt x="26" y="5"/>
                  </a:lnTo>
                  <a:lnTo>
                    <a:pt x="26" y="5"/>
                  </a:lnTo>
                  <a:lnTo>
                    <a:pt x="26" y="3"/>
                  </a:lnTo>
                  <a:lnTo>
                    <a:pt x="23" y="3"/>
                  </a:lnTo>
                  <a:lnTo>
                    <a:pt x="23" y="0"/>
                  </a:lnTo>
                  <a:close/>
                </a:path>
              </a:pathLst>
            </a:custGeom>
            <a:solidFill>
              <a:srgbClr val="FFC17D"/>
            </a:solidFill>
            <a:ln w="12700">
              <a:noFill/>
              <a:round/>
              <a:headEnd/>
              <a:tailEnd/>
            </a:ln>
            <a:effectLst/>
          </p:spPr>
          <p:txBody>
            <a:bodyPr wrap="none"/>
            <a:lstStyle/>
            <a:p>
              <a:endParaRPr lang="en-US"/>
            </a:p>
          </p:txBody>
        </p:sp>
        <p:sp>
          <p:nvSpPr>
            <p:cNvPr id="249924" name="Freeform 68"/>
            <p:cNvSpPr>
              <a:spLocks noChangeArrowheads="1"/>
            </p:cNvSpPr>
            <p:nvPr/>
          </p:nvSpPr>
          <p:spPr bwMode="auto">
            <a:xfrm>
              <a:off x="3035" y="2222"/>
              <a:ext cx="13" cy="8"/>
            </a:xfrm>
            <a:custGeom>
              <a:avLst/>
              <a:gdLst/>
              <a:ahLst/>
              <a:cxnLst>
                <a:cxn ang="0">
                  <a:pos x="17" y="0"/>
                </a:cxn>
                <a:cxn ang="0">
                  <a:pos x="14" y="0"/>
                </a:cxn>
                <a:cxn ang="0">
                  <a:pos x="11" y="0"/>
                </a:cxn>
                <a:cxn ang="0">
                  <a:pos x="8" y="0"/>
                </a:cxn>
                <a:cxn ang="0">
                  <a:pos x="8" y="0"/>
                </a:cxn>
                <a:cxn ang="0">
                  <a:pos x="8" y="3"/>
                </a:cxn>
                <a:cxn ang="0">
                  <a:pos x="8" y="3"/>
                </a:cxn>
                <a:cxn ang="0">
                  <a:pos x="8" y="5"/>
                </a:cxn>
                <a:cxn ang="0">
                  <a:pos x="8" y="5"/>
                </a:cxn>
                <a:cxn ang="0">
                  <a:pos x="5" y="3"/>
                </a:cxn>
                <a:cxn ang="0">
                  <a:pos x="5" y="3"/>
                </a:cxn>
                <a:cxn ang="0">
                  <a:pos x="3" y="3"/>
                </a:cxn>
                <a:cxn ang="0">
                  <a:pos x="3" y="3"/>
                </a:cxn>
                <a:cxn ang="0">
                  <a:pos x="3" y="5"/>
                </a:cxn>
                <a:cxn ang="0">
                  <a:pos x="3" y="5"/>
                </a:cxn>
                <a:cxn ang="0">
                  <a:pos x="0" y="5"/>
                </a:cxn>
                <a:cxn ang="0">
                  <a:pos x="3" y="5"/>
                </a:cxn>
                <a:cxn ang="0">
                  <a:pos x="3" y="8"/>
                </a:cxn>
                <a:cxn ang="0">
                  <a:pos x="5" y="8"/>
                </a:cxn>
                <a:cxn ang="0">
                  <a:pos x="8" y="8"/>
                </a:cxn>
                <a:cxn ang="0">
                  <a:pos x="8" y="8"/>
                </a:cxn>
                <a:cxn ang="0">
                  <a:pos x="8" y="11"/>
                </a:cxn>
                <a:cxn ang="0">
                  <a:pos x="8" y="11"/>
                </a:cxn>
                <a:cxn ang="0">
                  <a:pos x="8" y="14"/>
                </a:cxn>
                <a:cxn ang="0">
                  <a:pos x="11" y="11"/>
                </a:cxn>
                <a:cxn ang="0">
                  <a:pos x="11" y="11"/>
                </a:cxn>
                <a:cxn ang="0">
                  <a:pos x="14" y="11"/>
                </a:cxn>
                <a:cxn ang="0">
                  <a:pos x="14" y="8"/>
                </a:cxn>
                <a:cxn ang="0">
                  <a:pos x="17" y="8"/>
                </a:cxn>
                <a:cxn ang="0">
                  <a:pos x="17" y="11"/>
                </a:cxn>
                <a:cxn ang="0">
                  <a:pos x="19" y="11"/>
                </a:cxn>
                <a:cxn ang="0">
                  <a:pos x="19" y="11"/>
                </a:cxn>
                <a:cxn ang="0">
                  <a:pos x="19" y="8"/>
                </a:cxn>
                <a:cxn ang="0">
                  <a:pos x="19" y="8"/>
                </a:cxn>
                <a:cxn ang="0">
                  <a:pos x="19" y="5"/>
                </a:cxn>
                <a:cxn ang="0">
                  <a:pos x="19" y="5"/>
                </a:cxn>
                <a:cxn ang="0">
                  <a:pos x="19" y="5"/>
                </a:cxn>
                <a:cxn ang="0">
                  <a:pos x="19" y="5"/>
                </a:cxn>
                <a:cxn ang="0">
                  <a:pos x="22" y="5"/>
                </a:cxn>
                <a:cxn ang="0">
                  <a:pos x="22" y="3"/>
                </a:cxn>
                <a:cxn ang="0">
                  <a:pos x="22" y="3"/>
                </a:cxn>
                <a:cxn ang="0">
                  <a:pos x="19" y="3"/>
                </a:cxn>
                <a:cxn ang="0">
                  <a:pos x="19" y="0"/>
                </a:cxn>
                <a:cxn ang="0">
                  <a:pos x="19" y="0"/>
                </a:cxn>
              </a:cxnLst>
              <a:rect l="0" t="0" r="r" b="b"/>
              <a:pathLst>
                <a:path w="22" h="14">
                  <a:moveTo>
                    <a:pt x="17" y="0"/>
                  </a:moveTo>
                  <a:lnTo>
                    <a:pt x="14" y="0"/>
                  </a:lnTo>
                  <a:lnTo>
                    <a:pt x="11" y="0"/>
                  </a:lnTo>
                  <a:lnTo>
                    <a:pt x="8" y="0"/>
                  </a:lnTo>
                  <a:lnTo>
                    <a:pt x="8" y="0"/>
                  </a:lnTo>
                  <a:lnTo>
                    <a:pt x="8" y="3"/>
                  </a:lnTo>
                  <a:lnTo>
                    <a:pt x="8" y="3"/>
                  </a:lnTo>
                  <a:lnTo>
                    <a:pt x="8" y="5"/>
                  </a:lnTo>
                  <a:lnTo>
                    <a:pt x="8" y="5"/>
                  </a:lnTo>
                  <a:lnTo>
                    <a:pt x="5" y="3"/>
                  </a:lnTo>
                  <a:lnTo>
                    <a:pt x="5" y="3"/>
                  </a:lnTo>
                  <a:lnTo>
                    <a:pt x="3" y="3"/>
                  </a:lnTo>
                  <a:lnTo>
                    <a:pt x="3" y="3"/>
                  </a:lnTo>
                  <a:lnTo>
                    <a:pt x="3" y="5"/>
                  </a:lnTo>
                  <a:lnTo>
                    <a:pt x="3" y="5"/>
                  </a:lnTo>
                  <a:lnTo>
                    <a:pt x="0" y="5"/>
                  </a:lnTo>
                  <a:lnTo>
                    <a:pt x="3" y="5"/>
                  </a:lnTo>
                  <a:lnTo>
                    <a:pt x="3" y="8"/>
                  </a:lnTo>
                  <a:lnTo>
                    <a:pt x="5" y="8"/>
                  </a:lnTo>
                  <a:lnTo>
                    <a:pt x="8" y="8"/>
                  </a:lnTo>
                  <a:lnTo>
                    <a:pt x="8" y="8"/>
                  </a:lnTo>
                  <a:lnTo>
                    <a:pt x="8" y="11"/>
                  </a:lnTo>
                  <a:lnTo>
                    <a:pt x="8" y="11"/>
                  </a:lnTo>
                  <a:lnTo>
                    <a:pt x="8" y="14"/>
                  </a:lnTo>
                  <a:lnTo>
                    <a:pt x="11" y="11"/>
                  </a:lnTo>
                  <a:lnTo>
                    <a:pt x="11" y="11"/>
                  </a:lnTo>
                  <a:lnTo>
                    <a:pt x="14" y="11"/>
                  </a:lnTo>
                  <a:lnTo>
                    <a:pt x="14" y="8"/>
                  </a:lnTo>
                  <a:lnTo>
                    <a:pt x="17" y="8"/>
                  </a:lnTo>
                  <a:lnTo>
                    <a:pt x="17" y="11"/>
                  </a:lnTo>
                  <a:lnTo>
                    <a:pt x="19" y="11"/>
                  </a:lnTo>
                  <a:lnTo>
                    <a:pt x="19" y="11"/>
                  </a:lnTo>
                  <a:lnTo>
                    <a:pt x="19" y="8"/>
                  </a:lnTo>
                  <a:lnTo>
                    <a:pt x="19" y="8"/>
                  </a:lnTo>
                  <a:lnTo>
                    <a:pt x="19" y="5"/>
                  </a:lnTo>
                  <a:lnTo>
                    <a:pt x="19" y="5"/>
                  </a:lnTo>
                  <a:lnTo>
                    <a:pt x="19" y="5"/>
                  </a:lnTo>
                  <a:lnTo>
                    <a:pt x="19" y="5"/>
                  </a:lnTo>
                  <a:lnTo>
                    <a:pt x="22" y="5"/>
                  </a:lnTo>
                  <a:lnTo>
                    <a:pt x="22" y="3"/>
                  </a:lnTo>
                  <a:lnTo>
                    <a:pt x="22" y="3"/>
                  </a:lnTo>
                  <a:lnTo>
                    <a:pt x="19" y="3"/>
                  </a:lnTo>
                  <a:lnTo>
                    <a:pt x="19" y="0"/>
                  </a:lnTo>
                  <a:lnTo>
                    <a:pt x="19" y="0"/>
                  </a:lnTo>
                  <a:close/>
                </a:path>
              </a:pathLst>
            </a:custGeom>
            <a:solidFill>
              <a:srgbClr val="FFC17D"/>
            </a:solidFill>
            <a:ln w="12700">
              <a:noFill/>
              <a:round/>
              <a:headEnd/>
              <a:tailEnd/>
            </a:ln>
            <a:effectLst/>
          </p:spPr>
          <p:txBody>
            <a:bodyPr wrap="none"/>
            <a:lstStyle/>
            <a:p>
              <a:endParaRPr lang="en-US"/>
            </a:p>
          </p:txBody>
        </p:sp>
        <p:sp>
          <p:nvSpPr>
            <p:cNvPr id="249925" name="Freeform 69"/>
            <p:cNvSpPr>
              <a:spLocks noChangeArrowheads="1"/>
            </p:cNvSpPr>
            <p:nvPr/>
          </p:nvSpPr>
          <p:spPr bwMode="auto">
            <a:xfrm>
              <a:off x="3207" y="2262"/>
              <a:ext cx="17" cy="15"/>
            </a:xfrm>
            <a:custGeom>
              <a:avLst/>
              <a:gdLst/>
              <a:ahLst/>
              <a:cxnLst>
                <a:cxn ang="0">
                  <a:pos x="14" y="0"/>
                </a:cxn>
                <a:cxn ang="0">
                  <a:pos x="11" y="0"/>
                </a:cxn>
                <a:cxn ang="0">
                  <a:pos x="9" y="0"/>
                </a:cxn>
                <a:cxn ang="0">
                  <a:pos x="9" y="0"/>
                </a:cxn>
                <a:cxn ang="0">
                  <a:pos x="9" y="3"/>
                </a:cxn>
                <a:cxn ang="0">
                  <a:pos x="6" y="3"/>
                </a:cxn>
                <a:cxn ang="0">
                  <a:pos x="6" y="3"/>
                </a:cxn>
                <a:cxn ang="0">
                  <a:pos x="3" y="3"/>
                </a:cxn>
                <a:cxn ang="0">
                  <a:pos x="6" y="3"/>
                </a:cxn>
                <a:cxn ang="0">
                  <a:pos x="6" y="6"/>
                </a:cxn>
                <a:cxn ang="0">
                  <a:pos x="6" y="9"/>
                </a:cxn>
                <a:cxn ang="0">
                  <a:pos x="9" y="9"/>
                </a:cxn>
                <a:cxn ang="0">
                  <a:pos x="6" y="9"/>
                </a:cxn>
                <a:cxn ang="0">
                  <a:pos x="3" y="9"/>
                </a:cxn>
                <a:cxn ang="0">
                  <a:pos x="3" y="9"/>
                </a:cxn>
                <a:cxn ang="0">
                  <a:pos x="0" y="6"/>
                </a:cxn>
                <a:cxn ang="0">
                  <a:pos x="0" y="9"/>
                </a:cxn>
                <a:cxn ang="0">
                  <a:pos x="0" y="9"/>
                </a:cxn>
                <a:cxn ang="0">
                  <a:pos x="0" y="11"/>
                </a:cxn>
                <a:cxn ang="0">
                  <a:pos x="0" y="11"/>
                </a:cxn>
                <a:cxn ang="0">
                  <a:pos x="0" y="11"/>
                </a:cxn>
                <a:cxn ang="0">
                  <a:pos x="3" y="11"/>
                </a:cxn>
                <a:cxn ang="0">
                  <a:pos x="3" y="11"/>
                </a:cxn>
                <a:cxn ang="0">
                  <a:pos x="6" y="14"/>
                </a:cxn>
                <a:cxn ang="0">
                  <a:pos x="6" y="14"/>
                </a:cxn>
                <a:cxn ang="0">
                  <a:pos x="9" y="14"/>
                </a:cxn>
                <a:cxn ang="0">
                  <a:pos x="9" y="14"/>
                </a:cxn>
                <a:cxn ang="0">
                  <a:pos x="11" y="14"/>
                </a:cxn>
                <a:cxn ang="0">
                  <a:pos x="14" y="17"/>
                </a:cxn>
                <a:cxn ang="0">
                  <a:pos x="14" y="20"/>
                </a:cxn>
                <a:cxn ang="0">
                  <a:pos x="17" y="20"/>
                </a:cxn>
                <a:cxn ang="0">
                  <a:pos x="20" y="23"/>
                </a:cxn>
                <a:cxn ang="0">
                  <a:pos x="20" y="20"/>
                </a:cxn>
                <a:cxn ang="0">
                  <a:pos x="20" y="20"/>
                </a:cxn>
                <a:cxn ang="0">
                  <a:pos x="20" y="17"/>
                </a:cxn>
                <a:cxn ang="0">
                  <a:pos x="20" y="17"/>
                </a:cxn>
                <a:cxn ang="0">
                  <a:pos x="23" y="17"/>
                </a:cxn>
                <a:cxn ang="0">
                  <a:pos x="26" y="17"/>
                </a:cxn>
                <a:cxn ang="0">
                  <a:pos x="26" y="17"/>
                </a:cxn>
                <a:cxn ang="0">
                  <a:pos x="28" y="17"/>
                </a:cxn>
                <a:cxn ang="0">
                  <a:pos x="28" y="17"/>
                </a:cxn>
                <a:cxn ang="0">
                  <a:pos x="26" y="14"/>
                </a:cxn>
                <a:cxn ang="0">
                  <a:pos x="23" y="11"/>
                </a:cxn>
                <a:cxn ang="0">
                  <a:pos x="23" y="11"/>
                </a:cxn>
                <a:cxn ang="0">
                  <a:pos x="23" y="9"/>
                </a:cxn>
                <a:cxn ang="0">
                  <a:pos x="23" y="9"/>
                </a:cxn>
                <a:cxn ang="0">
                  <a:pos x="23" y="9"/>
                </a:cxn>
                <a:cxn ang="0">
                  <a:pos x="23" y="9"/>
                </a:cxn>
                <a:cxn ang="0">
                  <a:pos x="20" y="6"/>
                </a:cxn>
                <a:cxn ang="0">
                  <a:pos x="20" y="3"/>
                </a:cxn>
                <a:cxn ang="0">
                  <a:pos x="17" y="3"/>
                </a:cxn>
                <a:cxn ang="0">
                  <a:pos x="14" y="0"/>
                </a:cxn>
              </a:cxnLst>
              <a:rect l="0" t="0" r="r" b="b"/>
              <a:pathLst>
                <a:path w="28" h="23">
                  <a:moveTo>
                    <a:pt x="14" y="0"/>
                  </a:moveTo>
                  <a:lnTo>
                    <a:pt x="11" y="0"/>
                  </a:lnTo>
                  <a:lnTo>
                    <a:pt x="9" y="0"/>
                  </a:lnTo>
                  <a:lnTo>
                    <a:pt x="9" y="0"/>
                  </a:lnTo>
                  <a:lnTo>
                    <a:pt x="9" y="3"/>
                  </a:lnTo>
                  <a:lnTo>
                    <a:pt x="6" y="3"/>
                  </a:lnTo>
                  <a:lnTo>
                    <a:pt x="6" y="3"/>
                  </a:lnTo>
                  <a:lnTo>
                    <a:pt x="3" y="3"/>
                  </a:lnTo>
                  <a:lnTo>
                    <a:pt x="6" y="3"/>
                  </a:lnTo>
                  <a:lnTo>
                    <a:pt x="6" y="6"/>
                  </a:lnTo>
                  <a:lnTo>
                    <a:pt x="6" y="9"/>
                  </a:lnTo>
                  <a:lnTo>
                    <a:pt x="9" y="9"/>
                  </a:lnTo>
                  <a:lnTo>
                    <a:pt x="6" y="9"/>
                  </a:lnTo>
                  <a:lnTo>
                    <a:pt x="3" y="9"/>
                  </a:lnTo>
                  <a:lnTo>
                    <a:pt x="3" y="9"/>
                  </a:lnTo>
                  <a:lnTo>
                    <a:pt x="0" y="6"/>
                  </a:lnTo>
                  <a:lnTo>
                    <a:pt x="0" y="9"/>
                  </a:lnTo>
                  <a:lnTo>
                    <a:pt x="0" y="9"/>
                  </a:lnTo>
                  <a:lnTo>
                    <a:pt x="0" y="11"/>
                  </a:lnTo>
                  <a:lnTo>
                    <a:pt x="0" y="11"/>
                  </a:lnTo>
                  <a:lnTo>
                    <a:pt x="0" y="11"/>
                  </a:lnTo>
                  <a:lnTo>
                    <a:pt x="3" y="11"/>
                  </a:lnTo>
                  <a:lnTo>
                    <a:pt x="3" y="11"/>
                  </a:lnTo>
                  <a:lnTo>
                    <a:pt x="6" y="14"/>
                  </a:lnTo>
                  <a:lnTo>
                    <a:pt x="6" y="14"/>
                  </a:lnTo>
                  <a:lnTo>
                    <a:pt x="9" y="14"/>
                  </a:lnTo>
                  <a:lnTo>
                    <a:pt x="9" y="14"/>
                  </a:lnTo>
                  <a:lnTo>
                    <a:pt x="11" y="14"/>
                  </a:lnTo>
                  <a:lnTo>
                    <a:pt x="14" y="17"/>
                  </a:lnTo>
                  <a:lnTo>
                    <a:pt x="14" y="20"/>
                  </a:lnTo>
                  <a:lnTo>
                    <a:pt x="17" y="20"/>
                  </a:lnTo>
                  <a:lnTo>
                    <a:pt x="20" y="23"/>
                  </a:lnTo>
                  <a:lnTo>
                    <a:pt x="20" y="20"/>
                  </a:lnTo>
                  <a:lnTo>
                    <a:pt x="20" y="20"/>
                  </a:lnTo>
                  <a:lnTo>
                    <a:pt x="20" y="17"/>
                  </a:lnTo>
                  <a:lnTo>
                    <a:pt x="20" y="17"/>
                  </a:lnTo>
                  <a:lnTo>
                    <a:pt x="23" y="17"/>
                  </a:lnTo>
                  <a:lnTo>
                    <a:pt x="26" y="17"/>
                  </a:lnTo>
                  <a:lnTo>
                    <a:pt x="26" y="17"/>
                  </a:lnTo>
                  <a:lnTo>
                    <a:pt x="28" y="17"/>
                  </a:lnTo>
                  <a:lnTo>
                    <a:pt x="28" y="17"/>
                  </a:lnTo>
                  <a:lnTo>
                    <a:pt x="26" y="14"/>
                  </a:lnTo>
                  <a:lnTo>
                    <a:pt x="23" y="11"/>
                  </a:lnTo>
                  <a:lnTo>
                    <a:pt x="23" y="11"/>
                  </a:lnTo>
                  <a:lnTo>
                    <a:pt x="23" y="9"/>
                  </a:lnTo>
                  <a:lnTo>
                    <a:pt x="23" y="9"/>
                  </a:lnTo>
                  <a:lnTo>
                    <a:pt x="23" y="9"/>
                  </a:lnTo>
                  <a:lnTo>
                    <a:pt x="23" y="9"/>
                  </a:lnTo>
                  <a:lnTo>
                    <a:pt x="20" y="6"/>
                  </a:lnTo>
                  <a:lnTo>
                    <a:pt x="20" y="3"/>
                  </a:lnTo>
                  <a:lnTo>
                    <a:pt x="17" y="3"/>
                  </a:lnTo>
                  <a:lnTo>
                    <a:pt x="14" y="0"/>
                  </a:lnTo>
                  <a:close/>
                </a:path>
              </a:pathLst>
            </a:custGeom>
            <a:solidFill>
              <a:srgbClr val="FFC17D"/>
            </a:solidFill>
            <a:ln w="12700">
              <a:noFill/>
              <a:round/>
              <a:headEnd/>
              <a:tailEnd/>
            </a:ln>
            <a:effectLst/>
          </p:spPr>
          <p:txBody>
            <a:bodyPr wrap="none"/>
            <a:lstStyle/>
            <a:p>
              <a:endParaRPr lang="en-US"/>
            </a:p>
          </p:txBody>
        </p:sp>
        <p:sp>
          <p:nvSpPr>
            <p:cNvPr id="249926" name="Freeform 70"/>
            <p:cNvSpPr>
              <a:spLocks noChangeArrowheads="1"/>
            </p:cNvSpPr>
            <p:nvPr/>
          </p:nvSpPr>
          <p:spPr bwMode="auto">
            <a:xfrm>
              <a:off x="3072" y="2255"/>
              <a:ext cx="15" cy="14"/>
            </a:xfrm>
            <a:custGeom>
              <a:avLst/>
              <a:gdLst/>
              <a:ahLst/>
              <a:cxnLst>
                <a:cxn ang="0">
                  <a:pos x="11" y="3"/>
                </a:cxn>
                <a:cxn ang="0">
                  <a:pos x="11" y="8"/>
                </a:cxn>
                <a:cxn ang="0">
                  <a:pos x="2" y="6"/>
                </a:cxn>
                <a:cxn ang="0">
                  <a:pos x="0" y="11"/>
                </a:cxn>
                <a:cxn ang="0">
                  <a:pos x="8" y="14"/>
                </a:cxn>
                <a:cxn ang="0">
                  <a:pos x="11" y="22"/>
                </a:cxn>
                <a:cxn ang="0">
                  <a:pos x="19" y="22"/>
                </a:cxn>
                <a:cxn ang="0">
                  <a:pos x="25" y="22"/>
                </a:cxn>
                <a:cxn ang="0">
                  <a:pos x="22" y="11"/>
                </a:cxn>
                <a:cxn ang="0">
                  <a:pos x="25" y="8"/>
                </a:cxn>
                <a:cxn ang="0">
                  <a:pos x="22" y="0"/>
                </a:cxn>
              </a:cxnLst>
              <a:rect l="0" t="0" r="r" b="b"/>
              <a:pathLst>
                <a:path w="25" h="22">
                  <a:moveTo>
                    <a:pt x="11" y="3"/>
                  </a:moveTo>
                  <a:lnTo>
                    <a:pt x="11" y="8"/>
                  </a:lnTo>
                  <a:lnTo>
                    <a:pt x="2" y="6"/>
                  </a:lnTo>
                  <a:lnTo>
                    <a:pt x="0" y="11"/>
                  </a:lnTo>
                  <a:lnTo>
                    <a:pt x="8" y="14"/>
                  </a:lnTo>
                  <a:lnTo>
                    <a:pt x="11" y="22"/>
                  </a:lnTo>
                  <a:lnTo>
                    <a:pt x="19" y="22"/>
                  </a:lnTo>
                  <a:lnTo>
                    <a:pt x="25" y="22"/>
                  </a:lnTo>
                  <a:lnTo>
                    <a:pt x="22" y="11"/>
                  </a:lnTo>
                  <a:lnTo>
                    <a:pt x="25" y="8"/>
                  </a:lnTo>
                  <a:lnTo>
                    <a:pt x="22" y="0"/>
                  </a:lnTo>
                  <a:close/>
                </a:path>
              </a:pathLst>
            </a:custGeom>
            <a:solidFill>
              <a:srgbClr val="FFC17D"/>
            </a:solidFill>
            <a:ln w="12700">
              <a:noFill/>
              <a:round/>
              <a:headEnd/>
              <a:tailEnd/>
            </a:ln>
            <a:effectLst/>
          </p:spPr>
          <p:txBody>
            <a:bodyPr wrap="none"/>
            <a:lstStyle/>
            <a:p>
              <a:endParaRPr lang="en-US"/>
            </a:p>
          </p:txBody>
        </p:sp>
        <p:sp>
          <p:nvSpPr>
            <p:cNvPr id="249927" name="Freeform 71"/>
            <p:cNvSpPr>
              <a:spLocks noChangeArrowheads="1"/>
            </p:cNvSpPr>
            <p:nvPr/>
          </p:nvSpPr>
          <p:spPr bwMode="auto">
            <a:xfrm>
              <a:off x="2911" y="2252"/>
              <a:ext cx="17" cy="16"/>
            </a:xfrm>
            <a:custGeom>
              <a:avLst/>
              <a:gdLst/>
              <a:ahLst/>
              <a:cxnLst>
                <a:cxn ang="0">
                  <a:pos x="25" y="0"/>
                </a:cxn>
                <a:cxn ang="0">
                  <a:pos x="25" y="0"/>
                </a:cxn>
                <a:cxn ang="0">
                  <a:pos x="22" y="3"/>
                </a:cxn>
                <a:cxn ang="0">
                  <a:pos x="20" y="3"/>
                </a:cxn>
                <a:cxn ang="0">
                  <a:pos x="20" y="3"/>
                </a:cxn>
                <a:cxn ang="0">
                  <a:pos x="17" y="3"/>
                </a:cxn>
                <a:cxn ang="0">
                  <a:pos x="17" y="3"/>
                </a:cxn>
                <a:cxn ang="0">
                  <a:pos x="14" y="3"/>
                </a:cxn>
                <a:cxn ang="0">
                  <a:pos x="14" y="6"/>
                </a:cxn>
                <a:cxn ang="0">
                  <a:pos x="12" y="6"/>
                </a:cxn>
                <a:cxn ang="0">
                  <a:pos x="12" y="9"/>
                </a:cxn>
                <a:cxn ang="0">
                  <a:pos x="12" y="12"/>
                </a:cxn>
                <a:cxn ang="0">
                  <a:pos x="8" y="9"/>
                </a:cxn>
                <a:cxn ang="0">
                  <a:pos x="8" y="9"/>
                </a:cxn>
                <a:cxn ang="0">
                  <a:pos x="5" y="9"/>
                </a:cxn>
                <a:cxn ang="0">
                  <a:pos x="5" y="9"/>
                </a:cxn>
                <a:cxn ang="0">
                  <a:pos x="2" y="9"/>
                </a:cxn>
                <a:cxn ang="0">
                  <a:pos x="2" y="9"/>
                </a:cxn>
                <a:cxn ang="0">
                  <a:pos x="0" y="12"/>
                </a:cxn>
                <a:cxn ang="0">
                  <a:pos x="0" y="12"/>
                </a:cxn>
                <a:cxn ang="0">
                  <a:pos x="0" y="14"/>
                </a:cxn>
                <a:cxn ang="0">
                  <a:pos x="2" y="14"/>
                </a:cxn>
                <a:cxn ang="0">
                  <a:pos x="2" y="17"/>
                </a:cxn>
                <a:cxn ang="0">
                  <a:pos x="5" y="17"/>
                </a:cxn>
                <a:cxn ang="0">
                  <a:pos x="5" y="20"/>
                </a:cxn>
                <a:cxn ang="0">
                  <a:pos x="5" y="20"/>
                </a:cxn>
                <a:cxn ang="0">
                  <a:pos x="5" y="23"/>
                </a:cxn>
                <a:cxn ang="0">
                  <a:pos x="5" y="26"/>
                </a:cxn>
                <a:cxn ang="0">
                  <a:pos x="5" y="23"/>
                </a:cxn>
                <a:cxn ang="0">
                  <a:pos x="8" y="23"/>
                </a:cxn>
                <a:cxn ang="0">
                  <a:pos x="12" y="20"/>
                </a:cxn>
                <a:cxn ang="0">
                  <a:pos x="12" y="20"/>
                </a:cxn>
                <a:cxn ang="0">
                  <a:pos x="14" y="20"/>
                </a:cxn>
                <a:cxn ang="0">
                  <a:pos x="17" y="20"/>
                </a:cxn>
                <a:cxn ang="0">
                  <a:pos x="17" y="20"/>
                </a:cxn>
                <a:cxn ang="0">
                  <a:pos x="20" y="20"/>
                </a:cxn>
                <a:cxn ang="0">
                  <a:pos x="20" y="17"/>
                </a:cxn>
                <a:cxn ang="0">
                  <a:pos x="20" y="17"/>
                </a:cxn>
                <a:cxn ang="0">
                  <a:pos x="22" y="14"/>
                </a:cxn>
                <a:cxn ang="0">
                  <a:pos x="22" y="12"/>
                </a:cxn>
                <a:cxn ang="0">
                  <a:pos x="22" y="12"/>
                </a:cxn>
                <a:cxn ang="0">
                  <a:pos x="25" y="12"/>
                </a:cxn>
                <a:cxn ang="0">
                  <a:pos x="25" y="9"/>
                </a:cxn>
                <a:cxn ang="0">
                  <a:pos x="28" y="9"/>
                </a:cxn>
                <a:cxn ang="0">
                  <a:pos x="28" y="6"/>
                </a:cxn>
                <a:cxn ang="0">
                  <a:pos x="28" y="6"/>
                </a:cxn>
                <a:cxn ang="0">
                  <a:pos x="28" y="3"/>
                </a:cxn>
                <a:cxn ang="0">
                  <a:pos x="28" y="0"/>
                </a:cxn>
              </a:cxnLst>
              <a:rect l="0" t="0" r="r" b="b"/>
              <a:pathLst>
                <a:path w="28" h="26">
                  <a:moveTo>
                    <a:pt x="25" y="0"/>
                  </a:moveTo>
                  <a:lnTo>
                    <a:pt x="25" y="0"/>
                  </a:lnTo>
                  <a:lnTo>
                    <a:pt x="22" y="3"/>
                  </a:lnTo>
                  <a:lnTo>
                    <a:pt x="20" y="3"/>
                  </a:lnTo>
                  <a:lnTo>
                    <a:pt x="20" y="3"/>
                  </a:lnTo>
                  <a:lnTo>
                    <a:pt x="17" y="3"/>
                  </a:lnTo>
                  <a:lnTo>
                    <a:pt x="17" y="3"/>
                  </a:lnTo>
                  <a:lnTo>
                    <a:pt x="14" y="3"/>
                  </a:lnTo>
                  <a:lnTo>
                    <a:pt x="14" y="6"/>
                  </a:lnTo>
                  <a:lnTo>
                    <a:pt x="12" y="6"/>
                  </a:lnTo>
                  <a:lnTo>
                    <a:pt x="12" y="9"/>
                  </a:lnTo>
                  <a:lnTo>
                    <a:pt x="12" y="12"/>
                  </a:lnTo>
                  <a:lnTo>
                    <a:pt x="8" y="9"/>
                  </a:lnTo>
                  <a:lnTo>
                    <a:pt x="8" y="9"/>
                  </a:lnTo>
                  <a:lnTo>
                    <a:pt x="5" y="9"/>
                  </a:lnTo>
                  <a:lnTo>
                    <a:pt x="5" y="9"/>
                  </a:lnTo>
                  <a:lnTo>
                    <a:pt x="2" y="9"/>
                  </a:lnTo>
                  <a:lnTo>
                    <a:pt x="2" y="9"/>
                  </a:lnTo>
                  <a:lnTo>
                    <a:pt x="0" y="12"/>
                  </a:lnTo>
                  <a:lnTo>
                    <a:pt x="0" y="12"/>
                  </a:lnTo>
                  <a:lnTo>
                    <a:pt x="0" y="14"/>
                  </a:lnTo>
                  <a:lnTo>
                    <a:pt x="2" y="14"/>
                  </a:lnTo>
                  <a:lnTo>
                    <a:pt x="2" y="17"/>
                  </a:lnTo>
                  <a:lnTo>
                    <a:pt x="5" y="17"/>
                  </a:lnTo>
                  <a:lnTo>
                    <a:pt x="5" y="20"/>
                  </a:lnTo>
                  <a:lnTo>
                    <a:pt x="5" y="20"/>
                  </a:lnTo>
                  <a:lnTo>
                    <a:pt x="5" y="23"/>
                  </a:lnTo>
                  <a:lnTo>
                    <a:pt x="5" y="26"/>
                  </a:lnTo>
                  <a:lnTo>
                    <a:pt x="5" y="23"/>
                  </a:lnTo>
                  <a:lnTo>
                    <a:pt x="8" y="23"/>
                  </a:lnTo>
                  <a:lnTo>
                    <a:pt x="12" y="20"/>
                  </a:lnTo>
                  <a:lnTo>
                    <a:pt x="12" y="20"/>
                  </a:lnTo>
                  <a:lnTo>
                    <a:pt x="14" y="20"/>
                  </a:lnTo>
                  <a:lnTo>
                    <a:pt x="17" y="20"/>
                  </a:lnTo>
                  <a:lnTo>
                    <a:pt x="17" y="20"/>
                  </a:lnTo>
                  <a:lnTo>
                    <a:pt x="20" y="20"/>
                  </a:lnTo>
                  <a:lnTo>
                    <a:pt x="20" y="17"/>
                  </a:lnTo>
                  <a:lnTo>
                    <a:pt x="20" y="17"/>
                  </a:lnTo>
                  <a:lnTo>
                    <a:pt x="22" y="14"/>
                  </a:lnTo>
                  <a:lnTo>
                    <a:pt x="22" y="12"/>
                  </a:lnTo>
                  <a:lnTo>
                    <a:pt x="22" y="12"/>
                  </a:lnTo>
                  <a:lnTo>
                    <a:pt x="25" y="12"/>
                  </a:lnTo>
                  <a:lnTo>
                    <a:pt x="25" y="9"/>
                  </a:lnTo>
                  <a:lnTo>
                    <a:pt x="28" y="9"/>
                  </a:lnTo>
                  <a:lnTo>
                    <a:pt x="28" y="6"/>
                  </a:lnTo>
                  <a:lnTo>
                    <a:pt x="28" y="6"/>
                  </a:lnTo>
                  <a:lnTo>
                    <a:pt x="28" y="3"/>
                  </a:lnTo>
                  <a:lnTo>
                    <a:pt x="28" y="0"/>
                  </a:lnTo>
                  <a:close/>
                </a:path>
              </a:pathLst>
            </a:custGeom>
            <a:solidFill>
              <a:srgbClr val="FFC17D"/>
            </a:solidFill>
            <a:ln w="12700">
              <a:noFill/>
              <a:round/>
              <a:headEnd/>
              <a:tailEnd/>
            </a:ln>
            <a:effectLst/>
          </p:spPr>
          <p:txBody>
            <a:bodyPr wrap="none"/>
            <a:lstStyle/>
            <a:p>
              <a:endParaRPr lang="en-US"/>
            </a:p>
          </p:txBody>
        </p:sp>
        <p:sp>
          <p:nvSpPr>
            <p:cNvPr id="249928" name="Freeform 72"/>
            <p:cNvSpPr>
              <a:spLocks noChangeArrowheads="1"/>
            </p:cNvSpPr>
            <p:nvPr/>
          </p:nvSpPr>
          <p:spPr bwMode="auto">
            <a:xfrm>
              <a:off x="2865" y="2245"/>
              <a:ext cx="13" cy="10"/>
            </a:xfrm>
            <a:custGeom>
              <a:avLst/>
              <a:gdLst/>
              <a:ahLst/>
              <a:cxnLst>
                <a:cxn ang="0">
                  <a:pos x="24" y="0"/>
                </a:cxn>
                <a:cxn ang="0">
                  <a:pos x="21" y="0"/>
                </a:cxn>
                <a:cxn ang="0">
                  <a:pos x="21" y="0"/>
                </a:cxn>
                <a:cxn ang="0">
                  <a:pos x="20" y="0"/>
                </a:cxn>
                <a:cxn ang="0">
                  <a:pos x="20" y="0"/>
                </a:cxn>
                <a:cxn ang="0">
                  <a:pos x="16" y="0"/>
                </a:cxn>
                <a:cxn ang="0">
                  <a:pos x="16" y="0"/>
                </a:cxn>
                <a:cxn ang="0">
                  <a:pos x="13" y="0"/>
                </a:cxn>
                <a:cxn ang="0">
                  <a:pos x="13" y="3"/>
                </a:cxn>
                <a:cxn ang="0">
                  <a:pos x="11" y="3"/>
                </a:cxn>
                <a:cxn ang="0">
                  <a:pos x="11" y="6"/>
                </a:cxn>
                <a:cxn ang="0">
                  <a:pos x="8" y="6"/>
                </a:cxn>
                <a:cxn ang="0">
                  <a:pos x="8" y="6"/>
                </a:cxn>
                <a:cxn ang="0">
                  <a:pos x="8" y="6"/>
                </a:cxn>
                <a:cxn ang="0">
                  <a:pos x="5" y="6"/>
                </a:cxn>
                <a:cxn ang="0">
                  <a:pos x="5" y="6"/>
                </a:cxn>
                <a:cxn ang="0">
                  <a:pos x="3" y="6"/>
                </a:cxn>
                <a:cxn ang="0">
                  <a:pos x="3" y="6"/>
                </a:cxn>
                <a:cxn ang="0">
                  <a:pos x="0" y="6"/>
                </a:cxn>
                <a:cxn ang="0">
                  <a:pos x="0" y="9"/>
                </a:cxn>
                <a:cxn ang="0">
                  <a:pos x="0" y="9"/>
                </a:cxn>
                <a:cxn ang="0">
                  <a:pos x="0" y="9"/>
                </a:cxn>
                <a:cxn ang="0">
                  <a:pos x="3" y="11"/>
                </a:cxn>
                <a:cxn ang="0">
                  <a:pos x="3" y="11"/>
                </a:cxn>
                <a:cxn ang="0">
                  <a:pos x="3" y="11"/>
                </a:cxn>
                <a:cxn ang="0">
                  <a:pos x="3" y="14"/>
                </a:cxn>
                <a:cxn ang="0">
                  <a:pos x="3" y="14"/>
                </a:cxn>
                <a:cxn ang="0">
                  <a:pos x="3" y="17"/>
                </a:cxn>
                <a:cxn ang="0">
                  <a:pos x="3" y="14"/>
                </a:cxn>
                <a:cxn ang="0">
                  <a:pos x="5" y="14"/>
                </a:cxn>
                <a:cxn ang="0">
                  <a:pos x="8" y="14"/>
                </a:cxn>
                <a:cxn ang="0">
                  <a:pos x="11" y="11"/>
                </a:cxn>
                <a:cxn ang="0">
                  <a:pos x="11" y="11"/>
                </a:cxn>
                <a:cxn ang="0">
                  <a:pos x="13" y="11"/>
                </a:cxn>
                <a:cxn ang="0">
                  <a:pos x="13" y="14"/>
                </a:cxn>
                <a:cxn ang="0">
                  <a:pos x="16" y="14"/>
                </a:cxn>
                <a:cxn ang="0">
                  <a:pos x="16" y="11"/>
                </a:cxn>
                <a:cxn ang="0">
                  <a:pos x="20" y="11"/>
                </a:cxn>
                <a:cxn ang="0">
                  <a:pos x="20" y="9"/>
                </a:cxn>
                <a:cxn ang="0">
                  <a:pos x="20" y="9"/>
                </a:cxn>
                <a:cxn ang="0">
                  <a:pos x="21" y="6"/>
                </a:cxn>
                <a:cxn ang="0">
                  <a:pos x="21" y="6"/>
                </a:cxn>
                <a:cxn ang="0">
                  <a:pos x="21" y="6"/>
                </a:cxn>
                <a:cxn ang="0">
                  <a:pos x="24" y="6"/>
                </a:cxn>
                <a:cxn ang="0">
                  <a:pos x="24" y="3"/>
                </a:cxn>
                <a:cxn ang="0">
                  <a:pos x="24" y="3"/>
                </a:cxn>
                <a:cxn ang="0">
                  <a:pos x="24" y="0"/>
                </a:cxn>
                <a:cxn ang="0">
                  <a:pos x="24" y="0"/>
                </a:cxn>
              </a:cxnLst>
              <a:rect l="0" t="0" r="r" b="b"/>
              <a:pathLst>
                <a:path w="24" h="17">
                  <a:moveTo>
                    <a:pt x="24" y="0"/>
                  </a:moveTo>
                  <a:lnTo>
                    <a:pt x="21" y="0"/>
                  </a:lnTo>
                  <a:lnTo>
                    <a:pt x="21" y="0"/>
                  </a:lnTo>
                  <a:lnTo>
                    <a:pt x="20" y="0"/>
                  </a:lnTo>
                  <a:lnTo>
                    <a:pt x="20" y="0"/>
                  </a:lnTo>
                  <a:lnTo>
                    <a:pt x="16" y="0"/>
                  </a:lnTo>
                  <a:lnTo>
                    <a:pt x="16" y="0"/>
                  </a:lnTo>
                  <a:lnTo>
                    <a:pt x="13" y="0"/>
                  </a:lnTo>
                  <a:lnTo>
                    <a:pt x="13" y="3"/>
                  </a:lnTo>
                  <a:lnTo>
                    <a:pt x="11" y="3"/>
                  </a:lnTo>
                  <a:lnTo>
                    <a:pt x="11" y="6"/>
                  </a:lnTo>
                  <a:lnTo>
                    <a:pt x="8" y="6"/>
                  </a:lnTo>
                  <a:lnTo>
                    <a:pt x="8" y="6"/>
                  </a:lnTo>
                  <a:lnTo>
                    <a:pt x="8" y="6"/>
                  </a:lnTo>
                  <a:lnTo>
                    <a:pt x="5" y="6"/>
                  </a:lnTo>
                  <a:lnTo>
                    <a:pt x="5" y="6"/>
                  </a:lnTo>
                  <a:lnTo>
                    <a:pt x="3" y="6"/>
                  </a:lnTo>
                  <a:lnTo>
                    <a:pt x="3" y="6"/>
                  </a:lnTo>
                  <a:lnTo>
                    <a:pt x="0" y="6"/>
                  </a:lnTo>
                  <a:lnTo>
                    <a:pt x="0" y="9"/>
                  </a:lnTo>
                  <a:lnTo>
                    <a:pt x="0" y="9"/>
                  </a:lnTo>
                  <a:lnTo>
                    <a:pt x="0" y="9"/>
                  </a:lnTo>
                  <a:lnTo>
                    <a:pt x="3" y="11"/>
                  </a:lnTo>
                  <a:lnTo>
                    <a:pt x="3" y="11"/>
                  </a:lnTo>
                  <a:lnTo>
                    <a:pt x="3" y="11"/>
                  </a:lnTo>
                  <a:lnTo>
                    <a:pt x="3" y="14"/>
                  </a:lnTo>
                  <a:lnTo>
                    <a:pt x="3" y="14"/>
                  </a:lnTo>
                  <a:lnTo>
                    <a:pt x="3" y="17"/>
                  </a:lnTo>
                  <a:lnTo>
                    <a:pt x="3" y="14"/>
                  </a:lnTo>
                  <a:lnTo>
                    <a:pt x="5" y="14"/>
                  </a:lnTo>
                  <a:lnTo>
                    <a:pt x="8" y="14"/>
                  </a:lnTo>
                  <a:lnTo>
                    <a:pt x="11" y="11"/>
                  </a:lnTo>
                  <a:lnTo>
                    <a:pt x="11" y="11"/>
                  </a:lnTo>
                  <a:lnTo>
                    <a:pt x="13" y="11"/>
                  </a:lnTo>
                  <a:lnTo>
                    <a:pt x="13" y="14"/>
                  </a:lnTo>
                  <a:lnTo>
                    <a:pt x="16" y="14"/>
                  </a:lnTo>
                  <a:lnTo>
                    <a:pt x="16" y="11"/>
                  </a:lnTo>
                  <a:lnTo>
                    <a:pt x="20" y="11"/>
                  </a:lnTo>
                  <a:lnTo>
                    <a:pt x="20" y="9"/>
                  </a:lnTo>
                  <a:lnTo>
                    <a:pt x="20" y="9"/>
                  </a:lnTo>
                  <a:lnTo>
                    <a:pt x="21" y="6"/>
                  </a:lnTo>
                  <a:lnTo>
                    <a:pt x="21" y="6"/>
                  </a:lnTo>
                  <a:lnTo>
                    <a:pt x="21" y="6"/>
                  </a:lnTo>
                  <a:lnTo>
                    <a:pt x="24" y="6"/>
                  </a:lnTo>
                  <a:lnTo>
                    <a:pt x="24" y="3"/>
                  </a:lnTo>
                  <a:lnTo>
                    <a:pt x="24" y="3"/>
                  </a:lnTo>
                  <a:lnTo>
                    <a:pt x="24" y="0"/>
                  </a:lnTo>
                  <a:lnTo>
                    <a:pt x="24" y="0"/>
                  </a:lnTo>
                  <a:close/>
                </a:path>
              </a:pathLst>
            </a:custGeom>
            <a:solidFill>
              <a:srgbClr val="FFC17D"/>
            </a:solidFill>
            <a:ln w="12700">
              <a:noFill/>
              <a:round/>
              <a:headEnd/>
              <a:tailEnd/>
            </a:ln>
            <a:effectLst/>
          </p:spPr>
          <p:txBody>
            <a:bodyPr wrap="none"/>
            <a:lstStyle/>
            <a:p>
              <a:endParaRPr lang="en-US"/>
            </a:p>
          </p:txBody>
        </p:sp>
        <p:sp>
          <p:nvSpPr>
            <p:cNvPr id="249929" name="Freeform 73"/>
            <p:cNvSpPr>
              <a:spLocks noChangeArrowheads="1"/>
            </p:cNvSpPr>
            <p:nvPr/>
          </p:nvSpPr>
          <p:spPr bwMode="auto">
            <a:xfrm>
              <a:off x="2980" y="2259"/>
              <a:ext cx="12" cy="22"/>
            </a:xfrm>
            <a:custGeom>
              <a:avLst/>
              <a:gdLst/>
              <a:ahLst/>
              <a:cxnLst>
                <a:cxn ang="0">
                  <a:pos x="3" y="8"/>
                </a:cxn>
                <a:cxn ang="0">
                  <a:pos x="3" y="14"/>
                </a:cxn>
                <a:cxn ang="0">
                  <a:pos x="3" y="16"/>
                </a:cxn>
                <a:cxn ang="0">
                  <a:pos x="5" y="19"/>
                </a:cxn>
                <a:cxn ang="0">
                  <a:pos x="5" y="22"/>
                </a:cxn>
                <a:cxn ang="0">
                  <a:pos x="8" y="22"/>
                </a:cxn>
                <a:cxn ang="0">
                  <a:pos x="8" y="22"/>
                </a:cxn>
                <a:cxn ang="0">
                  <a:pos x="11" y="22"/>
                </a:cxn>
                <a:cxn ang="0">
                  <a:pos x="8" y="25"/>
                </a:cxn>
                <a:cxn ang="0">
                  <a:pos x="8" y="25"/>
                </a:cxn>
                <a:cxn ang="0">
                  <a:pos x="8" y="28"/>
                </a:cxn>
                <a:cxn ang="0">
                  <a:pos x="8" y="30"/>
                </a:cxn>
                <a:cxn ang="0">
                  <a:pos x="11" y="33"/>
                </a:cxn>
                <a:cxn ang="0">
                  <a:pos x="11" y="33"/>
                </a:cxn>
                <a:cxn ang="0">
                  <a:pos x="11" y="33"/>
                </a:cxn>
                <a:cxn ang="0">
                  <a:pos x="11" y="36"/>
                </a:cxn>
                <a:cxn ang="0">
                  <a:pos x="14" y="33"/>
                </a:cxn>
                <a:cxn ang="0">
                  <a:pos x="14" y="30"/>
                </a:cxn>
                <a:cxn ang="0">
                  <a:pos x="14" y="28"/>
                </a:cxn>
                <a:cxn ang="0">
                  <a:pos x="14" y="25"/>
                </a:cxn>
                <a:cxn ang="0">
                  <a:pos x="17" y="25"/>
                </a:cxn>
                <a:cxn ang="0">
                  <a:pos x="17" y="25"/>
                </a:cxn>
                <a:cxn ang="0">
                  <a:pos x="19" y="25"/>
                </a:cxn>
                <a:cxn ang="0">
                  <a:pos x="19" y="22"/>
                </a:cxn>
                <a:cxn ang="0">
                  <a:pos x="19" y="22"/>
                </a:cxn>
                <a:cxn ang="0">
                  <a:pos x="17" y="19"/>
                </a:cxn>
                <a:cxn ang="0">
                  <a:pos x="17" y="16"/>
                </a:cxn>
                <a:cxn ang="0">
                  <a:pos x="14" y="16"/>
                </a:cxn>
                <a:cxn ang="0">
                  <a:pos x="14" y="14"/>
                </a:cxn>
                <a:cxn ang="0">
                  <a:pos x="14" y="11"/>
                </a:cxn>
                <a:cxn ang="0">
                  <a:pos x="14" y="8"/>
                </a:cxn>
                <a:cxn ang="0">
                  <a:pos x="14" y="5"/>
                </a:cxn>
                <a:cxn ang="0">
                  <a:pos x="14" y="5"/>
                </a:cxn>
                <a:cxn ang="0">
                  <a:pos x="11" y="5"/>
                </a:cxn>
                <a:cxn ang="0">
                  <a:pos x="11" y="5"/>
                </a:cxn>
                <a:cxn ang="0">
                  <a:pos x="8" y="5"/>
                </a:cxn>
                <a:cxn ang="0">
                  <a:pos x="8" y="5"/>
                </a:cxn>
                <a:cxn ang="0">
                  <a:pos x="8" y="2"/>
                </a:cxn>
                <a:cxn ang="0">
                  <a:pos x="8" y="2"/>
                </a:cxn>
                <a:cxn ang="0">
                  <a:pos x="5" y="0"/>
                </a:cxn>
                <a:cxn ang="0">
                  <a:pos x="5" y="2"/>
                </a:cxn>
                <a:cxn ang="0">
                  <a:pos x="3" y="2"/>
                </a:cxn>
                <a:cxn ang="0">
                  <a:pos x="3" y="2"/>
                </a:cxn>
                <a:cxn ang="0">
                  <a:pos x="0" y="5"/>
                </a:cxn>
              </a:cxnLst>
              <a:rect l="0" t="0" r="r" b="b"/>
              <a:pathLst>
                <a:path w="19" h="36">
                  <a:moveTo>
                    <a:pt x="3" y="8"/>
                  </a:moveTo>
                  <a:lnTo>
                    <a:pt x="3" y="14"/>
                  </a:lnTo>
                  <a:lnTo>
                    <a:pt x="3" y="16"/>
                  </a:lnTo>
                  <a:lnTo>
                    <a:pt x="5" y="19"/>
                  </a:lnTo>
                  <a:lnTo>
                    <a:pt x="5" y="22"/>
                  </a:lnTo>
                  <a:lnTo>
                    <a:pt x="8" y="22"/>
                  </a:lnTo>
                  <a:lnTo>
                    <a:pt x="8" y="22"/>
                  </a:lnTo>
                  <a:lnTo>
                    <a:pt x="11" y="22"/>
                  </a:lnTo>
                  <a:lnTo>
                    <a:pt x="8" y="25"/>
                  </a:lnTo>
                  <a:lnTo>
                    <a:pt x="8" y="25"/>
                  </a:lnTo>
                  <a:lnTo>
                    <a:pt x="8" y="28"/>
                  </a:lnTo>
                  <a:lnTo>
                    <a:pt x="8" y="30"/>
                  </a:lnTo>
                  <a:lnTo>
                    <a:pt x="11" y="33"/>
                  </a:lnTo>
                  <a:lnTo>
                    <a:pt x="11" y="33"/>
                  </a:lnTo>
                  <a:lnTo>
                    <a:pt x="11" y="33"/>
                  </a:lnTo>
                  <a:lnTo>
                    <a:pt x="11" y="36"/>
                  </a:lnTo>
                  <a:lnTo>
                    <a:pt x="14" y="33"/>
                  </a:lnTo>
                  <a:lnTo>
                    <a:pt x="14" y="30"/>
                  </a:lnTo>
                  <a:lnTo>
                    <a:pt x="14" y="28"/>
                  </a:lnTo>
                  <a:lnTo>
                    <a:pt x="14" y="25"/>
                  </a:lnTo>
                  <a:lnTo>
                    <a:pt x="17" y="25"/>
                  </a:lnTo>
                  <a:lnTo>
                    <a:pt x="17" y="25"/>
                  </a:lnTo>
                  <a:lnTo>
                    <a:pt x="19" y="25"/>
                  </a:lnTo>
                  <a:lnTo>
                    <a:pt x="19" y="22"/>
                  </a:lnTo>
                  <a:lnTo>
                    <a:pt x="19" y="22"/>
                  </a:lnTo>
                  <a:lnTo>
                    <a:pt x="17" y="19"/>
                  </a:lnTo>
                  <a:lnTo>
                    <a:pt x="17" y="16"/>
                  </a:lnTo>
                  <a:lnTo>
                    <a:pt x="14" y="16"/>
                  </a:lnTo>
                  <a:lnTo>
                    <a:pt x="14" y="14"/>
                  </a:lnTo>
                  <a:lnTo>
                    <a:pt x="14" y="11"/>
                  </a:lnTo>
                  <a:lnTo>
                    <a:pt x="14" y="8"/>
                  </a:lnTo>
                  <a:lnTo>
                    <a:pt x="14" y="5"/>
                  </a:lnTo>
                  <a:lnTo>
                    <a:pt x="14" y="5"/>
                  </a:lnTo>
                  <a:lnTo>
                    <a:pt x="11" y="5"/>
                  </a:lnTo>
                  <a:lnTo>
                    <a:pt x="11" y="5"/>
                  </a:lnTo>
                  <a:lnTo>
                    <a:pt x="8" y="5"/>
                  </a:lnTo>
                  <a:lnTo>
                    <a:pt x="8" y="5"/>
                  </a:lnTo>
                  <a:lnTo>
                    <a:pt x="8" y="2"/>
                  </a:lnTo>
                  <a:lnTo>
                    <a:pt x="8" y="2"/>
                  </a:lnTo>
                  <a:lnTo>
                    <a:pt x="5" y="0"/>
                  </a:lnTo>
                  <a:lnTo>
                    <a:pt x="5" y="2"/>
                  </a:lnTo>
                  <a:lnTo>
                    <a:pt x="3" y="2"/>
                  </a:lnTo>
                  <a:lnTo>
                    <a:pt x="3" y="2"/>
                  </a:lnTo>
                  <a:lnTo>
                    <a:pt x="0" y="5"/>
                  </a:lnTo>
                  <a:close/>
                </a:path>
              </a:pathLst>
            </a:custGeom>
            <a:solidFill>
              <a:srgbClr val="FFC17D"/>
            </a:solidFill>
            <a:ln w="12700">
              <a:noFill/>
              <a:round/>
              <a:headEnd/>
              <a:tailEnd/>
            </a:ln>
            <a:effectLst/>
          </p:spPr>
          <p:txBody>
            <a:bodyPr wrap="none"/>
            <a:lstStyle/>
            <a:p>
              <a:endParaRPr lang="en-US"/>
            </a:p>
          </p:txBody>
        </p:sp>
        <p:sp>
          <p:nvSpPr>
            <p:cNvPr id="249930" name="Freeform 74"/>
            <p:cNvSpPr>
              <a:spLocks noChangeArrowheads="1"/>
            </p:cNvSpPr>
            <p:nvPr/>
          </p:nvSpPr>
          <p:spPr bwMode="auto">
            <a:xfrm>
              <a:off x="3098" y="2225"/>
              <a:ext cx="12" cy="8"/>
            </a:xfrm>
            <a:custGeom>
              <a:avLst/>
              <a:gdLst/>
              <a:ahLst/>
              <a:cxnLst>
                <a:cxn ang="0">
                  <a:pos x="0" y="9"/>
                </a:cxn>
                <a:cxn ang="0">
                  <a:pos x="12" y="14"/>
                </a:cxn>
                <a:cxn ang="0">
                  <a:pos x="20" y="14"/>
                </a:cxn>
                <a:cxn ang="0">
                  <a:pos x="18" y="9"/>
                </a:cxn>
                <a:cxn ang="0">
                  <a:pos x="7" y="0"/>
                </a:cxn>
              </a:cxnLst>
              <a:rect l="0" t="0" r="r" b="b"/>
              <a:pathLst>
                <a:path w="20" h="14">
                  <a:moveTo>
                    <a:pt x="0" y="9"/>
                  </a:moveTo>
                  <a:lnTo>
                    <a:pt x="12" y="14"/>
                  </a:lnTo>
                  <a:lnTo>
                    <a:pt x="20" y="14"/>
                  </a:lnTo>
                  <a:lnTo>
                    <a:pt x="18" y="9"/>
                  </a:lnTo>
                  <a:lnTo>
                    <a:pt x="7" y="0"/>
                  </a:lnTo>
                  <a:close/>
                </a:path>
              </a:pathLst>
            </a:custGeom>
            <a:solidFill>
              <a:srgbClr val="FFC17D"/>
            </a:solidFill>
            <a:ln w="12700">
              <a:noFill/>
              <a:round/>
              <a:headEnd/>
              <a:tailEnd/>
            </a:ln>
            <a:effectLst/>
          </p:spPr>
          <p:txBody>
            <a:bodyPr wrap="none"/>
            <a:lstStyle/>
            <a:p>
              <a:endParaRPr lang="en-US"/>
            </a:p>
          </p:txBody>
        </p:sp>
        <p:sp>
          <p:nvSpPr>
            <p:cNvPr id="249931" name="Freeform 75"/>
            <p:cNvSpPr>
              <a:spLocks noChangeArrowheads="1"/>
            </p:cNvSpPr>
            <p:nvPr/>
          </p:nvSpPr>
          <p:spPr bwMode="auto">
            <a:xfrm>
              <a:off x="3140" y="2277"/>
              <a:ext cx="17" cy="26"/>
            </a:xfrm>
            <a:custGeom>
              <a:avLst/>
              <a:gdLst/>
              <a:ahLst/>
              <a:cxnLst>
                <a:cxn ang="0">
                  <a:pos x="3" y="9"/>
                </a:cxn>
                <a:cxn ang="0">
                  <a:pos x="3" y="15"/>
                </a:cxn>
                <a:cxn ang="0">
                  <a:pos x="0" y="20"/>
                </a:cxn>
                <a:cxn ang="0">
                  <a:pos x="0" y="23"/>
                </a:cxn>
                <a:cxn ang="0">
                  <a:pos x="0" y="26"/>
                </a:cxn>
                <a:cxn ang="0">
                  <a:pos x="3" y="26"/>
                </a:cxn>
                <a:cxn ang="0">
                  <a:pos x="6" y="26"/>
                </a:cxn>
                <a:cxn ang="0">
                  <a:pos x="6" y="26"/>
                </a:cxn>
                <a:cxn ang="0">
                  <a:pos x="6" y="29"/>
                </a:cxn>
                <a:cxn ang="0">
                  <a:pos x="3" y="31"/>
                </a:cxn>
                <a:cxn ang="0">
                  <a:pos x="0" y="31"/>
                </a:cxn>
                <a:cxn ang="0">
                  <a:pos x="0" y="37"/>
                </a:cxn>
                <a:cxn ang="0">
                  <a:pos x="0" y="37"/>
                </a:cxn>
                <a:cxn ang="0">
                  <a:pos x="0" y="40"/>
                </a:cxn>
                <a:cxn ang="0">
                  <a:pos x="3" y="40"/>
                </a:cxn>
                <a:cxn ang="0">
                  <a:pos x="3" y="43"/>
                </a:cxn>
                <a:cxn ang="0">
                  <a:pos x="6" y="40"/>
                </a:cxn>
                <a:cxn ang="0">
                  <a:pos x="8" y="37"/>
                </a:cxn>
                <a:cxn ang="0">
                  <a:pos x="8" y="34"/>
                </a:cxn>
                <a:cxn ang="0">
                  <a:pos x="11" y="29"/>
                </a:cxn>
                <a:cxn ang="0">
                  <a:pos x="14" y="29"/>
                </a:cxn>
                <a:cxn ang="0">
                  <a:pos x="18" y="29"/>
                </a:cxn>
                <a:cxn ang="0">
                  <a:pos x="18" y="29"/>
                </a:cxn>
                <a:cxn ang="0">
                  <a:pos x="19" y="26"/>
                </a:cxn>
                <a:cxn ang="0">
                  <a:pos x="19" y="26"/>
                </a:cxn>
                <a:cxn ang="0">
                  <a:pos x="19" y="23"/>
                </a:cxn>
                <a:cxn ang="0">
                  <a:pos x="19" y="20"/>
                </a:cxn>
                <a:cxn ang="0">
                  <a:pos x="18" y="17"/>
                </a:cxn>
                <a:cxn ang="0">
                  <a:pos x="19" y="15"/>
                </a:cxn>
                <a:cxn ang="0">
                  <a:pos x="19" y="12"/>
                </a:cxn>
                <a:cxn ang="0">
                  <a:pos x="22" y="9"/>
                </a:cxn>
                <a:cxn ang="0">
                  <a:pos x="26" y="6"/>
                </a:cxn>
                <a:cxn ang="0">
                  <a:pos x="22" y="6"/>
                </a:cxn>
                <a:cxn ang="0">
                  <a:pos x="19" y="6"/>
                </a:cxn>
                <a:cxn ang="0">
                  <a:pos x="18" y="6"/>
                </a:cxn>
                <a:cxn ang="0">
                  <a:pos x="14" y="6"/>
                </a:cxn>
                <a:cxn ang="0">
                  <a:pos x="14" y="6"/>
                </a:cxn>
                <a:cxn ang="0">
                  <a:pos x="14" y="3"/>
                </a:cxn>
                <a:cxn ang="0">
                  <a:pos x="14" y="3"/>
                </a:cxn>
                <a:cxn ang="0">
                  <a:pos x="14" y="0"/>
                </a:cxn>
                <a:cxn ang="0">
                  <a:pos x="11" y="3"/>
                </a:cxn>
                <a:cxn ang="0">
                  <a:pos x="11" y="3"/>
                </a:cxn>
                <a:cxn ang="0">
                  <a:pos x="8" y="3"/>
                </a:cxn>
                <a:cxn ang="0">
                  <a:pos x="6" y="6"/>
                </a:cxn>
              </a:cxnLst>
              <a:rect l="0" t="0" r="r" b="b"/>
              <a:pathLst>
                <a:path w="26" h="43">
                  <a:moveTo>
                    <a:pt x="3" y="9"/>
                  </a:moveTo>
                  <a:lnTo>
                    <a:pt x="3" y="15"/>
                  </a:lnTo>
                  <a:lnTo>
                    <a:pt x="0" y="20"/>
                  </a:lnTo>
                  <a:lnTo>
                    <a:pt x="0" y="23"/>
                  </a:lnTo>
                  <a:lnTo>
                    <a:pt x="0" y="26"/>
                  </a:lnTo>
                  <a:lnTo>
                    <a:pt x="3" y="26"/>
                  </a:lnTo>
                  <a:lnTo>
                    <a:pt x="6" y="26"/>
                  </a:lnTo>
                  <a:lnTo>
                    <a:pt x="6" y="26"/>
                  </a:lnTo>
                  <a:lnTo>
                    <a:pt x="6" y="29"/>
                  </a:lnTo>
                  <a:lnTo>
                    <a:pt x="3" y="31"/>
                  </a:lnTo>
                  <a:lnTo>
                    <a:pt x="0" y="31"/>
                  </a:lnTo>
                  <a:lnTo>
                    <a:pt x="0" y="37"/>
                  </a:lnTo>
                  <a:lnTo>
                    <a:pt x="0" y="37"/>
                  </a:lnTo>
                  <a:lnTo>
                    <a:pt x="0" y="40"/>
                  </a:lnTo>
                  <a:lnTo>
                    <a:pt x="3" y="40"/>
                  </a:lnTo>
                  <a:lnTo>
                    <a:pt x="3" y="43"/>
                  </a:lnTo>
                  <a:lnTo>
                    <a:pt x="6" y="40"/>
                  </a:lnTo>
                  <a:lnTo>
                    <a:pt x="8" y="37"/>
                  </a:lnTo>
                  <a:lnTo>
                    <a:pt x="8" y="34"/>
                  </a:lnTo>
                  <a:lnTo>
                    <a:pt x="11" y="29"/>
                  </a:lnTo>
                  <a:lnTo>
                    <a:pt x="14" y="29"/>
                  </a:lnTo>
                  <a:lnTo>
                    <a:pt x="18" y="29"/>
                  </a:lnTo>
                  <a:lnTo>
                    <a:pt x="18" y="29"/>
                  </a:lnTo>
                  <a:lnTo>
                    <a:pt x="19" y="26"/>
                  </a:lnTo>
                  <a:lnTo>
                    <a:pt x="19" y="26"/>
                  </a:lnTo>
                  <a:lnTo>
                    <a:pt x="19" y="23"/>
                  </a:lnTo>
                  <a:lnTo>
                    <a:pt x="19" y="20"/>
                  </a:lnTo>
                  <a:lnTo>
                    <a:pt x="18" y="17"/>
                  </a:lnTo>
                  <a:lnTo>
                    <a:pt x="19" y="15"/>
                  </a:lnTo>
                  <a:lnTo>
                    <a:pt x="19" y="12"/>
                  </a:lnTo>
                  <a:lnTo>
                    <a:pt x="22" y="9"/>
                  </a:lnTo>
                  <a:lnTo>
                    <a:pt x="26" y="6"/>
                  </a:lnTo>
                  <a:lnTo>
                    <a:pt x="22" y="6"/>
                  </a:lnTo>
                  <a:lnTo>
                    <a:pt x="19" y="6"/>
                  </a:lnTo>
                  <a:lnTo>
                    <a:pt x="18" y="6"/>
                  </a:lnTo>
                  <a:lnTo>
                    <a:pt x="14" y="6"/>
                  </a:lnTo>
                  <a:lnTo>
                    <a:pt x="14" y="6"/>
                  </a:lnTo>
                  <a:lnTo>
                    <a:pt x="14" y="3"/>
                  </a:lnTo>
                  <a:lnTo>
                    <a:pt x="14" y="3"/>
                  </a:lnTo>
                  <a:lnTo>
                    <a:pt x="14" y="0"/>
                  </a:lnTo>
                  <a:lnTo>
                    <a:pt x="11" y="3"/>
                  </a:lnTo>
                  <a:lnTo>
                    <a:pt x="11" y="3"/>
                  </a:lnTo>
                  <a:lnTo>
                    <a:pt x="8" y="3"/>
                  </a:lnTo>
                  <a:lnTo>
                    <a:pt x="6" y="6"/>
                  </a:lnTo>
                  <a:close/>
                </a:path>
              </a:pathLst>
            </a:custGeom>
            <a:solidFill>
              <a:srgbClr val="FFC17D"/>
            </a:solidFill>
            <a:ln w="12700">
              <a:noFill/>
              <a:round/>
              <a:headEnd/>
              <a:tailEnd/>
            </a:ln>
            <a:effectLst/>
          </p:spPr>
          <p:txBody>
            <a:bodyPr wrap="none"/>
            <a:lstStyle/>
            <a:p>
              <a:endParaRPr lang="en-US"/>
            </a:p>
          </p:txBody>
        </p:sp>
        <p:sp>
          <p:nvSpPr>
            <p:cNvPr id="249932" name="Freeform 76"/>
            <p:cNvSpPr>
              <a:spLocks noChangeArrowheads="1"/>
            </p:cNvSpPr>
            <p:nvPr/>
          </p:nvSpPr>
          <p:spPr bwMode="auto">
            <a:xfrm>
              <a:off x="2979" y="2306"/>
              <a:ext cx="25" cy="25"/>
            </a:xfrm>
            <a:custGeom>
              <a:avLst/>
              <a:gdLst/>
              <a:ahLst/>
              <a:cxnLst>
                <a:cxn ang="0">
                  <a:pos x="39" y="9"/>
                </a:cxn>
                <a:cxn ang="0">
                  <a:pos x="39" y="9"/>
                </a:cxn>
                <a:cxn ang="0">
                  <a:pos x="37" y="6"/>
                </a:cxn>
                <a:cxn ang="0">
                  <a:pos x="34" y="6"/>
                </a:cxn>
                <a:cxn ang="0">
                  <a:pos x="31" y="3"/>
                </a:cxn>
                <a:cxn ang="0">
                  <a:pos x="28" y="3"/>
                </a:cxn>
                <a:cxn ang="0">
                  <a:pos x="25" y="0"/>
                </a:cxn>
                <a:cxn ang="0">
                  <a:pos x="22" y="0"/>
                </a:cxn>
                <a:cxn ang="0">
                  <a:pos x="22" y="3"/>
                </a:cxn>
                <a:cxn ang="0">
                  <a:pos x="20" y="6"/>
                </a:cxn>
                <a:cxn ang="0">
                  <a:pos x="17" y="9"/>
                </a:cxn>
                <a:cxn ang="0">
                  <a:pos x="14" y="11"/>
                </a:cxn>
                <a:cxn ang="0">
                  <a:pos x="14" y="9"/>
                </a:cxn>
                <a:cxn ang="0">
                  <a:pos x="11" y="6"/>
                </a:cxn>
                <a:cxn ang="0">
                  <a:pos x="11" y="3"/>
                </a:cxn>
                <a:cxn ang="0">
                  <a:pos x="8" y="0"/>
                </a:cxn>
                <a:cxn ang="0">
                  <a:pos x="8" y="0"/>
                </a:cxn>
                <a:cxn ang="0">
                  <a:pos x="6" y="0"/>
                </a:cxn>
                <a:cxn ang="0">
                  <a:pos x="6" y="0"/>
                </a:cxn>
                <a:cxn ang="0">
                  <a:pos x="3" y="3"/>
                </a:cxn>
                <a:cxn ang="0">
                  <a:pos x="3" y="3"/>
                </a:cxn>
                <a:cxn ang="0">
                  <a:pos x="3" y="3"/>
                </a:cxn>
                <a:cxn ang="0">
                  <a:pos x="0" y="3"/>
                </a:cxn>
                <a:cxn ang="0">
                  <a:pos x="0" y="3"/>
                </a:cxn>
                <a:cxn ang="0">
                  <a:pos x="0" y="6"/>
                </a:cxn>
                <a:cxn ang="0">
                  <a:pos x="3" y="11"/>
                </a:cxn>
                <a:cxn ang="0">
                  <a:pos x="3" y="14"/>
                </a:cxn>
                <a:cxn ang="0">
                  <a:pos x="6" y="17"/>
                </a:cxn>
                <a:cxn ang="0">
                  <a:pos x="6" y="23"/>
                </a:cxn>
                <a:cxn ang="0">
                  <a:pos x="6" y="26"/>
                </a:cxn>
                <a:cxn ang="0">
                  <a:pos x="3" y="28"/>
                </a:cxn>
                <a:cxn ang="0">
                  <a:pos x="3" y="31"/>
                </a:cxn>
                <a:cxn ang="0">
                  <a:pos x="6" y="31"/>
                </a:cxn>
                <a:cxn ang="0">
                  <a:pos x="6" y="31"/>
                </a:cxn>
                <a:cxn ang="0">
                  <a:pos x="8" y="31"/>
                </a:cxn>
                <a:cxn ang="0">
                  <a:pos x="11" y="31"/>
                </a:cxn>
                <a:cxn ang="0">
                  <a:pos x="11" y="31"/>
                </a:cxn>
                <a:cxn ang="0">
                  <a:pos x="14" y="31"/>
                </a:cxn>
                <a:cxn ang="0">
                  <a:pos x="14" y="28"/>
                </a:cxn>
                <a:cxn ang="0">
                  <a:pos x="17" y="28"/>
                </a:cxn>
                <a:cxn ang="0">
                  <a:pos x="17" y="31"/>
                </a:cxn>
                <a:cxn ang="0">
                  <a:pos x="20" y="31"/>
                </a:cxn>
                <a:cxn ang="0">
                  <a:pos x="20" y="34"/>
                </a:cxn>
                <a:cxn ang="0">
                  <a:pos x="22" y="34"/>
                </a:cxn>
                <a:cxn ang="0">
                  <a:pos x="22" y="37"/>
                </a:cxn>
                <a:cxn ang="0">
                  <a:pos x="22" y="37"/>
                </a:cxn>
                <a:cxn ang="0">
                  <a:pos x="25" y="40"/>
                </a:cxn>
                <a:cxn ang="0">
                  <a:pos x="28" y="40"/>
                </a:cxn>
                <a:cxn ang="0">
                  <a:pos x="28" y="37"/>
                </a:cxn>
                <a:cxn ang="0">
                  <a:pos x="28" y="34"/>
                </a:cxn>
                <a:cxn ang="0">
                  <a:pos x="31" y="28"/>
                </a:cxn>
                <a:cxn ang="0">
                  <a:pos x="34" y="26"/>
                </a:cxn>
                <a:cxn ang="0">
                  <a:pos x="34" y="26"/>
                </a:cxn>
                <a:cxn ang="0">
                  <a:pos x="37" y="26"/>
                </a:cxn>
                <a:cxn ang="0">
                  <a:pos x="39" y="26"/>
                </a:cxn>
                <a:cxn ang="0">
                  <a:pos x="39" y="26"/>
                </a:cxn>
                <a:cxn ang="0">
                  <a:pos x="42" y="23"/>
                </a:cxn>
                <a:cxn ang="0">
                  <a:pos x="42" y="17"/>
                </a:cxn>
                <a:cxn ang="0">
                  <a:pos x="42" y="14"/>
                </a:cxn>
                <a:cxn ang="0">
                  <a:pos x="42" y="11"/>
                </a:cxn>
              </a:cxnLst>
              <a:rect l="0" t="0" r="r" b="b"/>
              <a:pathLst>
                <a:path w="42" h="40">
                  <a:moveTo>
                    <a:pt x="39" y="9"/>
                  </a:moveTo>
                  <a:lnTo>
                    <a:pt x="39" y="9"/>
                  </a:lnTo>
                  <a:lnTo>
                    <a:pt x="37" y="6"/>
                  </a:lnTo>
                  <a:lnTo>
                    <a:pt x="34" y="6"/>
                  </a:lnTo>
                  <a:lnTo>
                    <a:pt x="31" y="3"/>
                  </a:lnTo>
                  <a:lnTo>
                    <a:pt x="28" y="3"/>
                  </a:lnTo>
                  <a:lnTo>
                    <a:pt x="25" y="0"/>
                  </a:lnTo>
                  <a:lnTo>
                    <a:pt x="22" y="0"/>
                  </a:lnTo>
                  <a:lnTo>
                    <a:pt x="22" y="3"/>
                  </a:lnTo>
                  <a:lnTo>
                    <a:pt x="20" y="6"/>
                  </a:lnTo>
                  <a:lnTo>
                    <a:pt x="17" y="9"/>
                  </a:lnTo>
                  <a:lnTo>
                    <a:pt x="14" y="11"/>
                  </a:lnTo>
                  <a:lnTo>
                    <a:pt x="14" y="9"/>
                  </a:lnTo>
                  <a:lnTo>
                    <a:pt x="11" y="6"/>
                  </a:lnTo>
                  <a:lnTo>
                    <a:pt x="11" y="3"/>
                  </a:lnTo>
                  <a:lnTo>
                    <a:pt x="8" y="0"/>
                  </a:lnTo>
                  <a:lnTo>
                    <a:pt x="8" y="0"/>
                  </a:lnTo>
                  <a:lnTo>
                    <a:pt x="6" y="0"/>
                  </a:lnTo>
                  <a:lnTo>
                    <a:pt x="6" y="0"/>
                  </a:lnTo>
                  <a:lnTo>
                    <a:pt x="3" y="3"/>
                  </a:lnTo>
                  <a:lnTo>
                    <a:pt x="3" y="3"/>
                  </a:lnTo>
                  <a:lnTo>
                    <a:pt x="3" y="3"/>
                  </a:lnTo>
                  <a:lnTo>
                    <a:pt x="0" y="3"/>
                  </a:lnTo>
                  <a:lnTo>
                    <a:pt x="0" y="3"/>
                  </a:lnTo>
                  <a:lnTo>
                    <a:pt x="0" y="6"/>
                  </a:lnTo>
                  <a:lnTo>
                    <a:pt x="3" y="11"/>
                  </a:lnTo>
                  <a:lnTo>
                    <a:pt x="3" y="14"/>
                  </a:lnTo>
                  <a:lnTo>
                    <a:pt x="6" y="17"/>
                  </a:lnTo>
                  <a:lnTo>
                    <a:pt x="6" y="23"/>
                  </a:lnTo>
                  <a:lnTo>
                    <a:pt x="6" y="26"/>
                  </a:lnTo>
                  <a:lnTo>
                    <a:pt x="3" y="28"/>
                  </a:lnTo>
                  <a:lnTo>
                    <a:pt x="3" y="31"/>
                  </a:lnTo>
                  <a:lnTo>
                    <a:pt x="6" y="31"/>
                  </a:lnTo>
                  <a:lnTo>
                    <a:pt x="6" y="31"/>
                  </a:lnTo>
                  <a:lnTo>
                    <a:pt x="8" y="31"/>
                  </a:lnTo>
                  <a:lnTo>
                    <a:pt x="11" y="31"/>
                  </a:lnTo>
                  <a:lnTo>
                    <a:pt x="11" y="31"/>
                  </a:lnTo>
                  <a:lnTo>
                    <a:pt x="14" y="31"/>
                  </a:lnTo>
                  <a:lnTo>
                    <a:pt x="14" y="28"/>
                  </a:lnTo>
                  <a:lnTo>
                    <a:pt x="17" y="28"/>
                  </a:lnTo>
                  <a:lnTo>
                    <a:pt x="17" y="31"/>
                  </a:lnTo>
                  <a:lnTo>
                    <a:pt x="20" y="31"/>
                  </a:lnTo>
                  <a:lnTo>
                    <a:pt x="20" y="34"/>
                  </a:lnTo>
                  <a:lnTo>
                    <a:pt x="22" y="34"/>
                  </a:lnTo>
                  <a:lnTo>
                    <a:pt x="22" y="37"/>
                  </a:lnTo>
                  <a:lnTo>
                    <a:pt x="22" y="37"/>
                  </a:lnTo>
                  <a:lnTo>
                    <a:pt x="25" y="40"/>
                  </a:lnTo>
                  <a:lnTo>
                    <a:pt x="28" y="40"/>
                  </a:lnTo>
                  <a:lnTo>
                    <a:pt x="28" y="37"/>
                  </a:lnTo>
                  <a:lnTo>
                    <a:pt x="28" y="34"/>
                  </a:lnTo>
                  <a:lnTo>
                    <a:pt x="31" y="28"/>
                  </a:lnTo>
                  <a:lnTo>
                    <a:pt x="34" y="26"/>
                  </a:lnTo>
                  <a:lnTo>
                    <a:pt x="34" y="26"/>
                  </a:lnTo>
                  <a:lnTo>
                    <a:pt x="37" y="26"/>
                  </a:lnTo>
                  <a:lnTo>
                    <a:pt x="39" y="26"/>
                  </a:lnTo>
                  <a:lnTo>
                    <a:pt x="39" y="26"/>
                  </a:lnTo>
                  <a:lnTo>
                    <a:pt x="42" y="23"/>
                  </a:lnTo>
                  <a:lnTo>
                    <a:pt x="42" y="17"/>
                  </a:lnTo>
                  <a:lnTo>
                    <a:pt x="42" y="14"/>
                  </a:lnTo>
                  <a:lnTo>
                    <a:pt x="42" y="11"/>
                  </a:lnTo>
                  <a:close/>
                </a:path>
              </a:pathLst>
            </a:custGeom>
            <a:solidFill>
              <a:srgbClr val="FFC17D"/>
            </a:solidFill>
            <a:ln w="12700">
              <a:noFill/>
              <a:round/>
              <a:headEnd/>
              <a:tailEnd/>
            </a:ln>
            <a:effectLst/>
          </p:spPr>
          <p:txBody>
            <a:bodyPr wrap="none"/>
            <a:lstStyle/>
            <a:p>
              <a:endParaRPr lang="en-US"/>
            </a:p>
          </p:txBody>
        </p:sp>
        <p:sp>
          <p:nvSpPr>
            <p:cNvPr id="249933" name="Freeform 77"/>
            <p:cNvSpPr>
              <a:spLocks noChangeArrowheads="1"/>
            </p:cNvSpPr>
            <p:nvPr/>
          </p:nvSpPr>
          <p:spPr bwMode="auto">
            <a:xfrm>
              <a:off x="2886" y="2340"/>
              <a:ext cx="20" cy="19"/>
            </a:xfrm>
            <a:custGeom>
              <a:avLst/>
              <a:gdLst/>
              <a:ahLst/>
              <a:cxnLst>
                <a:cxn ang="0">
                  <a:pos x="28" y="0"/>
                </a:cxn>
                <a:cxn ang="0">
                  <a:pos x="26" y="0"/>
                </a:cxn>
                <a:cxn ang="0">
                  <a:pos x="26" y="0"/>
                </a:cxn>
                <a:cxn ang="0">
                  <a:pos x="23" y="0"/>
                </a:cxn>
                <a:cxn ang="0">
                  <a:pos x="19" y="0"/>
                </a:cxn>
                <a:cxn ang="0">
                  <a:pos x="19" y="0"/>
                </a:cxn>
                <a:cxn ang="0">
                  <a:pos x="16" y="3"/>
                </a:cxn>
                <a:cxn ang="0">
                  <a:pos x="15" y="3"/>
                </a:cxn>
                <a:cxn ang="0">
                  <a:pos x="15" y="6"/>
                </a:cxn>
                <a:cxn ang="0">
                  <a:pos x="15" y="9"/>
                </a:cxn>
                <a:cxn ang="0">
                  <a:pos x="15" y="12"/>
                </a:cxn>
                <a:cxn ang="0">
                  <a:pos x="15" y="14"/>
                </a:cxn>
                <a:cxn ang="0">
                  <a:pos x="11" y="12"/>
                </a:cxn>
                <a:cxn ang="0">
                  <a:pos x="8" y="12"/>
                </a:cxn>
                <a:cxn ang="0">
                  <a:pos x="8" y="12"/>
                </a:cxn>
                <a:cxn ang="0">
                  <a:pos x="6" y="9"/>
                </a:cxn>
                <a:cxn ang="0">
                  <a:pos x="6" y="12"/>
                </a:cxn>
                <a:cxn ang="0">
                  <a:pos x="3" y="12"/>
                </a:cxn>
                <a:cxn ang="0">
                  <a:pos x="3" y="14"/>
                </a:cxn>
                <a:cxn ang="0">
                  <a:pos x="0" y="14"/>
                </a:cxn>
                <a:cxn ang="0">
                  <a:pos x="3" y="17"/>
                </a:cxn>
                <a:cxn ang="0">
                  <a:pos x="6" y="20"/>
                </a:cxn>
                <a:cxn ang="0">
                  <a:pos x="8" y="20"/>
                </a:cxn>
                <a:cxn ang="0">
                  <a:pos x="8" y="23"/>
                </a:cxn>
                <a:cxn ang="0">
                  <a:pos x="8" y="23"/>
                </a:cxn>
                <a:cxn ang="0">
                  <a:pos x="11" y="26"/>
                </a:cxn>
                <a:cxn ang="0">
                  <a:pos x="11" y="28"/>
                </a:cxn>
                <a:cxn ang="0">
                  <a:pos x="11" y="31"/>
                </a:cxn>
                <a:cxn ang="0">
                  <a:pos x="15" y="28"/>
                </a:cxn>
                <a:cxn ang="0">
                  <a:pos x="15" y="26"/>
                </a:cxn>
                <a:cxn ang="0">
                  <a:pos x="16" y="26"/>
                </a:cxn>
                <a:cxn ang="0">
                  <a:pos x="19" y="23"/>
                </a:cxn>
                <a:cxn ang="0">
                  <a:pos x="19" y="23"/>
                </a:cxn>
                <a:cxn ang="0">
                  <a:pos x="23" y="26"/>
                </a:cxn>
                <a:cxn ang="0">
                  <a:pos x="26" y="26"/>
                </a:cxn>
                <a:cxn ang="0">
                  <a:pos x="28" y="26"/>
                </a:cxn>
                <a:cxn ang="0">
                  <a:pos x="28" y="23"/>
                </a:cxn>
                <a:cxn ang="0">
                  <a:pos x="28" y="20"/>
                </a:cxn>
                <a:cxn ang="0">
                  <a:pos x="28" y="17"/>
                </a:cxn>
                <a:cxn ang="0">
                  <a:pos x="28" y="14"/>
                </a:cxn>
                <a:cxn ang="0">
                  <a:pos x="28" y="14"/>
                </a:cxn>
                <a:cxn ang="0">
                  <a:pos x="31" y="12"/>
                </a:cxn>
                <a:cxn ang="0">
                  <a:pos x="31" y="12"/>
                </a:cxn>
                <a:cxn ang="0">
                  <a:pos x="34" y="12"/>
                </a:cxn>
                <a:cxn ang="0">
                  <a:pos x="31" y="9"/>
                </a:cxn>
                <a:cxn ang="0">
                  <a:pos x="31" y="6"/>
                </a:cxn>
                <a:cxn ang="0">
                  <a:pos x="31" y="3"/>
                </a:cxn>
                <a:cxn ang="0">
                  <a:pos x="31" y="0"/>
                </a:cxn>
              </a:cxnLst>
              <a:rect l="0" t="0" r="r" b="b"/>
              <a:pathLst>
                <a:path w="34" h="31">
                  <a:moveTo>
                    <a:pt x="28" y="0"/>
                  </a:moveTo>
                  <a:lnTo>
                    <a:pt x="26" y="0"/>
                  </a:lnTo>
                  <a:lnTo>
                    <a:pt x="26" y="0"/>
                  </a:lnTo>
                  <a:lnTo>
                    <a:pt x="23" y="0"/>
                  </a:lnTo>
                  <a:lnTo>
                    <a:pt x="19" y="0"/>
                  </a:lnTo>
                  <a:lnTo>
                    <a:pt x="19" y="0"/>
                  </a:lnTo>
                  <a:lnTo>
                    <a:pt x="16" y="3"/>
                  </a:lnTo>
                  <a:lnTo>
                    <a:pt x="15" y="3"/>
                  </a:lnTo>
                  <a:lnTo>
                    <a:pt x="15" y="6"/>
                  </a:lnTo>
                  <a:lnTo>
                    <a:pt x="15" y="9"/>
                  </a:lnTo>
                  <a:lnTo>
                    <a:pt x="15" y="12"/>
                  </a:lnTo>
                  <a:lnTo>
                    <a:pt x="15" y="14"/>
                  </a:lnTo>
                  <a:lnTo>
                    <a:pt x="11" y="12"/>
                  </a:lnTo>
                  <a:lnTo>
                    <a:pt x="8" y="12"/>
                  </a:lnTo>
                  <a:lnTo>
                    <a:pt x="8" y="12"/>
                  </a:lnTo>
                  <a:lnTo>
                    <a:pt x="6" y="9"/>
                  </a:lnTo>
                  <a:lnTo>
                    <a:pt x="6" y="12"/>
                  </a:lnTo>
                  <a:lnTo>
                    <a:pt x="3" y="12"/>
                  </a:lnTo>
                  <a:lnTo>
                    <a:pt x="3" y="14"/>
                  </a:lnTo>
                  <a:lnTo>
                    <a:pt x="0" y="14"/>
                  </a:lnTo>
                  <a:lnTo>
                    <a:pt x="3" y="17"/>
                  </a:lnTo>
                  <a:lnTo>
                    <a:pt x="6" y="20"/>
                  </a:lnTo>
                  <a:lnTo>
                    <a:pt x="8" y="20"/>
                  </a:lnTo>
                  <a:lnTo>
                    <a:pt x="8" y="23"/>
                  </a:lnTo>
                  <a:lnTo>
                    <a:pt x="8" y="23"/>
                  </a:lnTo>
                  <a:lnTo>
                    <a:pt x="11" y="26"/>
                  </a:lnTo>
                  <a:lnTo>
                    <a:pt x="11" y="28"/>
                  </a:lnTo>
                  <a:lnTo>
                    <a:pt x="11" y="31"/>
                  </a:lnTo>
                  <a:lnTo>
                    <a:pt x="15" y="28"/>
                  </a:lnTo>
                  <a:lnTo>
                    <a:pt x="15" y="26"/>
                  </a:lnTo>
                  <a:lnTo>
                    <a:pt x="16" y="26"/>
                  </a:lnTo>
                  <a:lnTo>
                    <a:pt x="19" y="23"/>
                  </a:lnTo>
                  <a:lnTo>
                    <a:pt x="19" y="23"/>
                  </a:lnTo>
                  <a:lnTo>
                    <a:pt x="23" y="26"/>
                  </a:lnTo>
                  <a:lnTo>
                    <a:pt x="26" y="26"/>
                  </a:lnTo>
                  <a:lnTo>
                    <a:pt x="28" y="26"/>
                  </a:lnTo>
                  <a:lnTo>
                    <a:pt x="28" y="23"/>
                  </a:lnTo>
                  <a:lnTo>
                    <a:pt x="28" y="20"/>
                  </a:lnTo>
                  <a:lnTo>
                    <a:pt x="28" y="17"/>
                  </a:lnTo>
                  <a:lnTo>
                    <a:pt x="28" y="14"/>
                  </a:lnTo>
                  <a:lnTo>
                    <a:pt x="28" y="14"/>
                  </a:lnTo>
                  <a:lnTo>
                    <a:pt x="31" y="12"/>
                  </a:lnTo>
                  <a:lnTo>
                    <a:pt x="31" y="12"/>
                  </a:lnTo>
                  <a:lnTo>
                    <a:pt x="34" y="12"/>
                  </a:lnTo>
                  <a:lnTo>
                    <a:pt x="31" y="9"/>
                  </a:lnTo>
                  <a:lnTo>
                    <a:pt x="31" y="6"/>
                  </a:lnTo>
                  <a:lnTo>
                    <a:pt x="31" y="3"/>
                  </a:lnTo>
                  <a:lnTo>
                    <a:pt x="31" y="0"/>
                  </a:lnTo>
                  <a:close/>
                </a:path>
              </a:pathLst>
            </a:custGeom>
            <a:solidFill>
              <a:srgbClr val="C0A250"/>
            </a:solidFill>
            <a:ln w="12700">
              <a:noFill/>
              <a:round/>
              <a:headEnd/>
              <a:tailEnd/>
            </a:ln>
            <a:effectLst/>
          </p:spPr>
          <p:txBody>
            <a:bodyPr wrap="none"/>
            <a:lstStyle/>
            <a:p>
              <a:endParaRPr lang="en-US"/>
            </a:p>
          </p:txBody>
        </p:sp>
        <p:sp>
          <p:nvSpPr>
            <p:cNvPr id="249934" name="Freeform 78"/>
            <p:cNvSpPr>
              <a:spLocks noChangeArrowheads="1"/>
            </p:cNvSpPr>
            <p:nvPr/>
          </p:nvSpPr>
          <p:spPr bwMode="auto">
            <a:xfrm>
              <a:off x="3105" y="2289"/>
              <a:ext cx="23" cy="31"/>
            </a:xfrm>
            <a:custGeom>
              <a:avLst/>
              <a:gdLst/>
              <a:ahLst/>
              <a:cxnLst>
                <a:cxn ang="0">
                  <a:pos x="26" y="0"/>
                </a:cxn>
                <a:cxn ang="0">
                  <a:pos x="23" y="3"/>
                </a:cxn>
                <a:cxn ang="0">
                  <a:pos x="19" y="3"/>
                </a:cxn>
                <a:cxn ang="0">
                  <a:pos x="18" y="3"/>
                </a:cxn>
                <a:cxn ang="0">
                  <a:pos x="18" y="3"/>
                </a:cxn>
                <a:cxn ang="0">
                  <a:pos x="15" y="3"/>
                </a:cxn>
                <a:cxn ang="0">
                  <a:pos x="11" y="3"/>
                </a:cxn>
                <a:cxn ang="0">
                  <a:pos x="8" y="3"/>
                </a:cxn>
                <a:cxn ang="0">
                  <a:pos x="11" y="9"/>
                </a:cxn>
                <a:cxn ang="0">
                  <a:pos x="11" y="11"/>
                </a:cxn>
                <a:cxn ang="0">
                  <a:pos x="11" y="17"/>
                </a:cxn>
                <a:cxn ang="0">
                  <a:pos x="15" y="23"/>
                </a:cxn>
                <a:cxn ang="0">
                  <a:pos x="11" y="20"/>
                </a:cxn>
                <a:cxn ang="0">
                  <a:pos x="11" y="20"/>
                </a:cxn>
                <a:cxn ang="0">
                  <a:pos x="8" y="20"/>
                </a:cxn>
                <a:cxn ang="0">
                  <a:pos x="8" y="20"/>
                </a:cxn>
                <a:cxn ang="0">
                  <a:pos x="6" y="17"/>
                </a:cxn>
                <a:cxn ang="0">
                  <a:pos x="6" y="17"/>
                </a:cxn>
                <a:cxn ang="0">
                  <a:pos x="3" y="17"/>
                </a:cxn>
                <a:cxn ang="0">
                  <a:pos x="3" y="17"/>
                </a:cxn>
                <a:cxn ang="0">
                  <a:pos x="0" y="20"/>
                </a:cxn>
                <a:cxn ang="0">
                  <a:pos x="0" y="20"/>
                </a:cxn>
                <a:cxn ang="0">
                  <a:pos x="0" y="23"/>
                </a:cxn>
                <a:cxn ang="0">
                  <a:pos x="0" y="25"/>
                </a:cxn>
                <a:cxn ang="0">
                  <a:pos x="0" y="28"/>
                </a:cxn>
                <a:cxn ang="0">
                  <a:pos x="3" y="28"/>
                </a:cxn>
                <a:cxn ang="0">
                  <a:pos x="3" y="31"/>
                </a:cxn>
                <a:cxn ang="0">
                  <a:pos x="6" y="31"/>
                </a:cxn>
                <a:cxn ang="0">
                  <a:pos x="8" y="34"/>
                </a:cxn>
                <a:cxn ang="0">
                  <a:pos x="8" y="34"/>
                </a:cxn>
                <a:cxn ang="0">
                  <a:pos x="11" y="34"/>
                </a:cxn>
                <a:cxn ang="0">
                  <a:pos x="15" y="37"/>
                </a:cxn>
                <a:cxn ang="0">
                  <a:pos x="15" y="39"/>
                </a:cxn>
                <a:cxn ang="0">
                  <a:pos x="18" y="42"/>
                </a:cxn>
                <a:cxn ang="0">
                  <a:pos x="18" y="48"/>
                </a:cxn>
                <a:cxn ang="0">
                  <a:pos x="19" y="51"/>
                </a:cxn>
                <a:cxn ang="0">
                  <a:pos x="23" y="48"/>
                </a:cxn>
                <a:cxn ang="0">
                  <a:pos x="23" y="45"/>
                </a:cxn>
                <a:cxn ang="0">
                  <a:pos x="23" y="42"/>
                </a:cxn>
                <a:cxn ang="0">
                  <a:pos x="26" y="39"/>
                </a:cxn>
                <a:cxn ang="0">
                  <a:pos x="26" y="39"/>
                </a:cxn>
                <a:cxn ang="0">
                  <a:pos x="29" y="39"/>
                </a:cxn>
                <a:cxn ang="0">
                  <a:pos x="29" y="39"/>
                </a:cxn>
                <a:cxn ang="0">
                  <a:pos x="31" y="39"/>
                </a:cxn>
                <a:cxn ang="0">
                  <a:pos x="34" y="39"/>
                </a:cxn>
                <a:cxn ang="0">
                  <a:pos x="34" y="42"/>
                </a:cxn>
                <a:cxn ang="0">
                  <a:pos x="37" y="42"/>
                </a:cxn>
                <a:cxn ang="0">
                  <a:pos x="37" y="42"/>
                </a:cxn>
                <a:cxn ang="0">
                  <a:pos x="37" y="37"/>
                </a:cxn>
                <a:cxn ang="0">
                  <a:pos x="34" y="34"/>
                </a:cxn>
                <a:cxn ang="0">
                  <a:pos x="34" y="28"/>
                </a:cxn>
                <a:cxn ang="0">
                  <a:pos x="31" y="23"/>
                </a:cxn>
                <a:cxn ang="0">
                  <a:pos x="31" y="23"/>
                </a:cxn>
                <a:cxn ang="0">
                  <a:pos x="34" y="23"/>
                </a:cxn>
                <a:cxn ang="0">
                  <a:pos x="34" y="20"/>
                </a:cxn>
                <a:cxn ang="0">
                  <a:pos x="34" y="20"/>
                </a:cxn>
                <a:cxn ang="0">
                  <a:pos x="34" y="14"/>
                </a:cxn>
                <a:cxn ang="0">
                  <a:pos x="31" y="9"/>
                </a:cxn>
                <a:cxn ang="0">
                  <a:pos x="29" y="6"/>
                </a:cxn>
                <a:cxn ang="0">
                  <a:pos x="26" y="0"/>
                </a:cxn>
              </a:cxnLst>
              <a:rect l="0" t="0" r="r" b="b"/>
              <a:pathLst>
                <a:path w="37" h="51">
                  <a:moveTo>
                    <a:pt x="26" y="0"/>
                  </a:moveTo>
                  <a:lnTo>
                    <a:pt x="23" y="3"/>
                  </a:lnTo>
                  <a:lnTo>
                    <a:pt x="19" y="3"/>
                  </a:lnTo>
                  <a:lnTo>
                    <a:pt x="18" y="3"/>
                  </a:lnTo>
                  <a:lnTo>
                    <a:pt x="18" y="3"/>
                  </a:lnTo>
                  <a:lnTo>
                    <a:pt x="15" y="3"/>
                  </a:lnTo>
                  <a:lnTo>
                    <a:pt x="11" y="3"/>
                  </a:lnTo>
                  <a:lnTo>
                    <a:pt x="8" y="3"/>
                  </a:lnTo>
                  <a:lnTo>
                    <a:pt x="11" y="9"/>
                  </a:lnTo>
                  <a:lnTo>
                    <a:pt x="11" y="11"/>
                  </a:lnTo>
                  <a:lnTo>
                    <a:pt x="11" y="17"/>
                  </a:lnTo>
                  <a:lnTo>
                    <a:pt x="15" y="23"/>
                  </a:lnTo>
                  <a:lnTo>
                    <a:pt x="11" y="20"/>
                  </a:lnTo>
                  <a:lnTo>
                    <a:pt x="11" y="20"/>
                  </a:lnTo>
                  <a:lnTo>
                    <a:pt x="8" y="20"/>
                  </a:lnTo>
                  <a:lnTo>
                    <a:pt x="8" y="20"/>
                  </a:lnTo>
                  <a:lnTo>
                    <a:pt x="6" y="17"/>
                  </a:lnTo>
                  <a:lnTo>
                    <a:pt x="6" y="17"/>
                  </a:lnTo>
                  <a:lnTo>
                    <a:pt x="3" y="17"/>
                  </a:lnTo>
                  <a:lnTo>
                    <a:pt x="3" y="17"/>
                  </a:lnTo>
                  <a:lnTo>
                    <a:pt x="0" y="20"/>
                  </a:lnTo>
                  <a:lnTo>
                    <a:pt x="0" y="20"/>
                  </a:lnTo>
                  <a:lnTo>
                    <a:pt x="0" y="23"/>
                  </a:lnTo>
                  <a:lnTo>
                    <a:pt x="0" y="25"/>
                  </a:lnTo>
                  <a:lnTo>
                    <a:pt x="0" y="28"/>
                  </a:lnTo>
                  <a:lnTo>
                    <a:pt x="3" y="28"/>
                  </a:lnTo>
                  <a:lnTo>
                    <a:pt x="3" y="31"/>
                  </a:lnTo>
                  <a:lnTo>
                    <a:pt x="6" y="31"/>
                  </a:lnTo>
                  <a:lnTo>
                    <a:pt x="8" y="34"/>
                  </a:lnTo>
                  <a:lnTo>
                    <a:pt x="8" y="34"/>
                  </a:lnTo>
                  <a:lnTo>
                    <a:pt x="11" y="34"/>
                  </a:lnTo>
                  <a:lnTo>
                    <a:pt x="15" y="37"/>
                  </a:lnTo>
                  <a:lnTo>
                    <a:pt x="15" y="39"/>
                  </a:lnTo>
                  <a:lnTo>
                    <a:pt x="18" y="42"/>
                  </a:lnTo>
                  <a:lnTo>
                    <a:pt x="18" y="48"/>
                  </a:lnTo>
                  <a:lnTo>
                    <a:pt x="19" y="51"/>
                  </a:lnTo>
                  <a:lnTo>
                    <a:pt x="23" y="48"/>
                  </a:lnTo>
                  <a:lnTo>
                    <a:pt x="23" y="45"/>
                  </a:lnTo>
                  <a:lnTo>
                    <a:pt x="23" y="42"/>
                  </a:lnTo>
                  <a:lnTo>
                    <a:pt x="26" y="39"/>
                  </a:lnTo>
                  <a:lnTo>
                    <a:pt x="26" y="39"/>
                  </a:lnTo>
                  <a:lnTo>
                    <a:pt x="29" y="39"/>
                  </a:lnTo>
                  <a:lnTo>
                    <a:pt x="29" y="39"/>
                  </a:lnTo>
                  <a:lnTo>
                    <a:pt x="31" y="39"/>
                  </a:lnTo>
                  <a:lnTo>
                    <a:pt x="34" y="39"/>
                  </a:lnTo>
                  <a:lnTo>
                    <a:pt x="34" y="42"/>
                  </a:lnTo>
                  <a:lnTo>
                    <a:pt x="37" y="42"/>
                  </a:lnTo>
                  <a:lnTo>
                    <a:pt x="37" y="42"/>
                  </a:lnTo>
                  <a:lnTo>
                    <a:pt x="37" y="37"/>
                  </a:lnTo>
                  <a:lnTo>
                    <a:pt x="34" y="34"/>
                  </a:lnTo>
                  <a:lnTo>
                    <a:pt x="34" y="28"/>
                  </a:lnTo>
                  <a:lnTo>
                    <a:pt x="31" y="23"/>
                  </a:lnTo>
                  <a:lnTo>
                    <a:pt x="31" y="23"/>
                  </a:lnTo>
                  <a:lnTo>
                    <a:pt x="34" y="23"/>
                  </a:lnTo>
                  <a:lnTo>
                    <a:pt x="34" y="20"/>
                  </a:lnTo>
                  <a:lnTo>
                    <a:pt x="34" y="20"/>
                  </a:lnTo>
                  <a:lnTo>
                    <a:pt x="34" y="14"/>
                  </a:lnTo>
                  <a:lnTo>
                    <a:pt x="31" y="9"/>
                  </a:lnTo>
                  <a:lnTo>
                    <a:pt x="29" y="6"/>
                  </a:lnTo>
                  <a:lnTo>
                    <a:pt x="26" y="0"/>
                  </a:lnTo>
                  <a:close/>
                </a:path>
              </a:pathLst>
            </a:custGeom>
            <a:solidFill>
              <a:srgbClr val="FFC17D"/>
            </a:solidFill>
            <a:ln w="12700">
              <a:noFill/>
              <a:round/>
              <a:headEnd/>
              <a:tailEnd/>
            </a:ln>
            <a:effectLst/>
          </p:spPr>
          <p:txBody>
            <a:bodyPr wrap="none"/>
            <a:lstStyle/>
            <a:p>
              <a:endParaRPr lang="en-US"/>
            </a:p>
          </p:txBody>
        </p:sp>
        <p:sp>
          <p:nvSpPr>
            <p:cNvPr id="249935" name="Freeform 79"/>
            <p:cNvSpPr>
              <a:spLocks noChangeArrowheads="1"/>
            </p:cNvSpPr>
            <p:nvPr/>
          </p:nvSpPr>
          <p:spPr bwMode="auto">
            <a:xfrm>
              <a:off x="3140" y="2235"/>
              <a:ext cx="18" cy="8"/>
            </a:xfrm>
            <a:custGeom>
              <a:avLst/>
              <a:gdLst/>
              <a:ahLst/>
              <a:cxnLst>
                <a:cxn ang="0">
                  <a:pos x="0" y="6"/>
                </a:cxn>
                <a:cxn ang="0">
                  <a:pos x="16" y="14"/>
                </a:cxn>
                <a:cxn ang="0">
                  <a:pos x="16" y="12"/>
                </a:cxn>
                <a:cxn ang="0">
                  <a:pos x="24" y="12"/>
                </a:cxn>
                <a:cxn ang="0">
                  <a:pos x="20" y="6"/>
                </a:cxn>
                <a:cxn ang="0">
                  <a:pos x="30" y="3"/>
                </a:cxn>
                <a:cxn ang="0">
                  <a:pos x="13" y="0"/>
                </a:cxn>
              </a:cxnLst>
              <a:rect l="0" t="0" r="r" b="b"/>
              <a:pathLst>
                <a:path w="30" h="14">
                  <a:moveTo>
                    <a:pt x="0" y="6"/>
                  </a:moveTo>
                  <a:lnTo>
                    <a:pt x="16" y="14"/>
                  </a:lnTo>
                  <a:lnTo>
                    <a:pt x="16" y="12"/>
                  </a:lnTo>
                  <a:lnTo>
                    <a:pt x="24" y="12"/>
                  </a:lnTo>
                  <a:lnTo>
                    <a:pt x="20" y="6"/>
                  </a:lnTo>
                  <a:lnTo>
                    <a:pt x="30" y="3"/>
                  </a:lnTo>
                  <a:lnTo>
                    <a:pt x="13" y="0"/>
                  </a:lnTo>
                  <a:close/>
                </a:path>
              </a:pathLst>
            </a:custGeom>
            <a:solidFill>
              <a:srgbClr val="FFC17D"/>
            </a:solidFill>
            <a:ln w="12700">
              <a:noFill/>
              <a:round/>
              <a:headEnd/>
              <a:tailEnd/>
            </a:ln>
            <a:effectLst/>
          </p:spPr>
          <p:txBody>
            <a:bodyPr wrap="none"/>
            <a:lstStyle/>
            <a:p>
              <a:endParaRPr lang="en-US"/>
            </a:p>
          </p:txBody>
        </p:sp>
        <p:sp>
          <p:nvSpPr>
            <p:cNvPr id="249936" name="Freeform 80"/>
            <p:cNvSpPr>
              <a:spLocks noChangeArrowheads="1"/>
            </p:cNvSpPr>
            <p:nvPr/>
          </p:nvSpPr>
          <p:spPr bwMode="auto">
            <a:xfrm>
              <a:off x="3200" y="2288"/>
              <a:ext cx="19" cy="15"/>
            </a:xfrm>
            <a:custGeom>
              <a:avLst/>
              <a:gdLst/>
              <a:ahLst/>
              <a:cxnLst>
                <a:cxn ang="0">
                  <a:pos x="14" y="9"/>
                </a:cxn>
                <a:cxn ang="0">
                  <a:pos x="0" y="12"/>
                </a:cxn>
                <a:cxn ang="0">
                  <a:pos x="11" y="23"/>
                </a:cxn>
                <a:cxn ang="0">
                  <a:pos x="31" y="26"/>
                </a:cxn>
                <a:cxn ang="0">
                  <a:pos x="25" y="0"/>
                </a:cxn>
              </a:cxnLst>
              <a:rect l="0" t="0" r="r" b="b"/>
              <a:pathLst>
                <a:path w="31" h="26">
                  <a:moveTo>
                    <a:pt x="14" y="9"/>
                  </a:moveTo>
                  <a:lnTo>
                    <a:pt x="0" y="12"/>
                  </a:lnTo>
                  <a:lnTo>
                    <a:pt x="11" y="23"/>
                  </a:lnTo>
                  <a:lnTo>
                    <a:pt x="31" y="26"/>
                  </a:lnTo>
                  <a:lnTo>
                    <a:pt x="25" y="0"/>
                  </a:lnTo>
                  <a:close/>
                </a:path>
              </a:pathLst>
            </a:custGeom>
            <a:solidFill>
              <a:srgbClr val="FFC17D"/>
            </a:solidFill>
            <a:ln w="12700">
              <a:noFill/>
              <a:round/>
              <a:headEnd/>
              <a:tailEnd/>
            </a:ln>
            <a:effectLst/>
          </p:spPr>
          <p:txBody>
            <a:bodyPr wrap="none"/>
            <a:lstStyle/>
            <a:p>
              <a:endParaRPr lang="en-US"/>
            </a:p>
          </p:txBody>
        </p:sp>
        <p:sp>
          <p:nvSpPr>
            <p:cNvPr id="249937" name="Freeform 81"/>
            <p:cNvSpPr>
              <a:spLocks noChangeArrowheads="1"/>
            </p:cNvSpPr>
            <p:nvPr/>
          </p:nvSpPr>
          <p:spPr bwMode="auto">
            <a:xfrm>
              <a:off x="3023" y="2293"/>
              <a:ext cx="32" cy="32"/>
            </a:xfrm>
            <a:custGeom>
              <a:avLst/>
              <a:gdLst/>
              <a:ahLst/>
              <a:cxnLst>
                <a:cxn ang="0">
                  <a:pos x="42" y="3"/>
                </a:cxn>
                <a:cxn ang="0">
                  <a:pos x="34" y="3"/>
                </a:cxn>
                <a:cxn ang="0">
                  <a:pos x="28" y="5"/>
                </a:cxn>
                <a:cxn ang="0">
                  <a:pos x="23" y="5"/>
                </a:cxn>
                <a:cxn ang="0">
                  <a:pos x="20" y="14"/>
                </a:cxn>
                <a:cxn ang="0">
                  <a:pos x="20" y="22"/>
                </a:cxn>
                <a:cxn ang="0">
                  <a:pos x="17" y="22"/>
                </a:cxn>
                <a:cxn ang="0">
                  <a:pos x="14" y="22"/>
                </a:cxn>
                <a:cxn ang="0">
                  <a:pos x="11" y="19"/>
                </a:cxn>
                <a:cxn ang="0">
                  <a:pos x="8" y="19"/>
                </a:cxn>
                <a:cxn ang="0">
                  <a:pos x="3" y="25"/>
                </a:cxn>
                <a:cxn ang="0">
                  <a:pos x="0" y="31"/>
                </a:cxn>
                <a:cxn ang="0">
                  <a:pos x="3" y="33"/>
                </a:cxn>
                <a:cxn ang="0">
                  <a:pos x="8" y="33"/>
                </a:cxn>
                <a:cxn ang="0">
                  <a:pos x="11" y="36"/>
                </a:cxn>
                <a:cxn ang="0">
                  <a:pos x="17" y="39"/>
                </a:cxn>
                <a:cxn ang="0">
                  <a:pos x="20" y="48"/>
                </a:cxn>
                <a:cxn ang="0">
                  <a:pos x="23" y="53"/>
                </a:cxn>
                <a:cxn ang="0">
                  <a:pos x="25" y="50"/>
                </a:cxn>
                <a:cxn ang="0">
                  <a:pos x="28" y="48"/>
                </a:cxn>
                <a:cxn ang="0">
                  <a:pos x="31" y="45"/>
                </a:cxn>
                <a:cxn ang="0">
                  <a:pos x="34" y="39"/>
                </a:cxn>
                <a:cxn ang="0">
                  <a:pos x="37" y="42"/>
                </a:cxn>
                <a:cxn ang="0">
                  <a:pos x="42" y="42"/>
                </a:cxn>
                <a:cxn ang="0">
                  <a:pos x="45" y="42"/>
                </a:cxn>
                <a:cxn ang="0">
                  <a:pos x="51" y="42"/>
                </a:cxn>
                <a:cxn ang="0">
                  <a:pos x="48" y="33"/>
                </a:cxn>
                <a:cxn ang="0">
                  <a:pos x="48" y="25"/>
                </a:cxn>
                <a:cxn ang="0">
                  <a:pos x="51" y="19"/>
                </a:cxn>
                <a:cxn ang="0">
                  <a:pos x="53" y="17"/>
                </a:cxn>
                <a:cxn ang="0">
                  <a:pos x="51" y="8"/>
                </a:cxn>
                <a:cxn ang="0">
                  <a:pos x="48" y="0"/>
                </a:cxn>
              </a:cxnLst>
              <a:rect l="0" t="0" r="r" b="b"/>
              <a:pathLst>
                <a:path w="53" h="53">
                  <a:moveTo>
                    <a:pt x="45" y="3"/>
                  </a:moveTo>
                  <a:lnTo>
                    <a:pt x="42" y="3"/>
                  </a:lnTo>
                  <a:lnTo>
                    <a:pt x="37" y="3"/>
                  </a:lnTo>
                  <a:lnTo>
                    <a:pt x="34" y="3"/>
                  </a:lnTo>
                  <a:lnTo>
                    <a:pt x="31" y="5"/>
                  </a:lnTo>
                  <a:lnTo>
                    <a:pt x="28" y="5"/>
                  </a:lnTo>
                  <a:lnTo>
                    <a:pt x="25" y="5"/>
                  </a:lnTo>
                  <a:lnTo>
                    <a:pt x="23" y="5"/>
                  </a:lnTo>
                  <a:lnTo>
                    <a:pt x="23" y="11"/>
                  </a:lnTo>
                  <a:lnTo>
                    <a:pt x="20" y="14"/>
                  </a:lnTo>
                  <a:lnTo>
                    <a:pt x="20" y="19"/>
                  </a:lnTo>
                  <a:lnTo>
                    <a:pt x="20" y="22"/>
                  </a:lnTo>
                  <a:lnTo>
                    <a:pt x="20" y="22"/>
                  </a:lnTo>
                  <a:lnTo>
                    <a:pt x="17" y="22"/>
                  </a:lnTo>
                  <a:lnTo>
                    <a:pt x="14" y="22"/>
                  </a:lnTo>
                  <a:lnTo>
                    <a:pt x="14" y="22"/>
                  </a:lnTo>
                  <a:lnTo>
                    <a:pt x="11" y="22"/>
                  </a:lnTo>
                  <a:lnTo>
                    <a:pt x="11" y="19"/>
                  </a:lnTo>
                  <a:lnTo>
                    <a:pt x="8" y="19"/>
                  </a:lnTo>
                  <a:lnTo>
                    <a:pt x="8" y="19"/>
                  </a:lnTo>
                  <a:lnTo>
                    <a:pt x="6" y="22"/>
                  </a:lnTo>
                  <a:lnTo>
                    <a:pt x="3" y="25"/>
                  </a:lnTo>
                  <a:lnTo>
                    <a:pt x="3" y="28"/>
                  </a:lnTo>
                  <a:lnTo>
                    <a:pt x="0" y="31"/>
                  </a:lnTo>
                  <a:lnTo>
                    <a:pt x="3" y="31"/>
                  </a:lnTo>
                  <a:lnTo>
                    <a:pt x="3" y="33"/>
                  </a:lnTo>
                  <a:lnTo>
                    <a:pt x="6" y="33"/>
                  </a:lnTo>
                  <a:lnTo>
                    <a:pt x="8" y="33"/>
                  </a:lnTo>
                  <a:lnTo>
                    <a:pt x="11" y="36"/>
                  </a:lnTo>
                  <a:lnTo>
                    <a:pt x="11" y="36"/>
                  </a:lnTo>
                  <a:lnTo>
                    <a:pt x="14" y="39"/>
                  </a:lnTo>
                  <a:lnTo>
                    <a:pt x="17" y="39"/>
                  </a:lnTo>
                  <a:lnTo>
                    <a:pt x="17" y="42"/>
                  </a:lnTo>
                  <a:lnTo>
                    <a:pt x="20" y="48"/>
                  </a:lnTo>
                  <a:lnTo>
                    <a:pt x="20" y="50"/>
                  </a:lnTo>
                  <a:lnTo>
                    <a:pt x="23" y="53"/>
                  </a:lnTo>
                  <a:lnTo>
                    <a:pt x="23" y="53"/>
                  </a:lnTo>
                  <a:lnTo>
                    <a:pt x="25" y="50"/>
                  </a:lnTo>
                  <a:lnTo>
                    <a:pt x="25" y="48"/>
                  </a:lnTo>
                  <a:lnTo>
                    <a:pt x="28" y="48"/>
                  </a:lnTo>
                  <a:lnTo>
                    <a:pt x="28" y="45"/>
                  </a:lnTo>
                  <a:lnTo>
                    <a:pt x="31" y="45"/>
                  </a:lnTo>
                  <a:lnTo>
                    <a:pt x="31" y="42"/>
                  </a:lnTo>
                  <a:lnTo>
                    <a:pt x="34" y="39"/>
                  </a:lnTo>
                  <a:lnTo>
                    <a:pt x="34" y="42"/>
                  </a:lnTo>
                  <a:lnTo>
                    <a:pt x="37" y="42"/>
                  </a:lnTo>
                  <a:lnTo>
                    <a:pt x="39" y="42"/>
                  </a:lnTo>
                  <a:lnTo>
                    <a:pt x="42" y="42"/>
                  </a:lnTo>
                  <a:lnTo>
                    <a:pt x="42" y="42"/>
                  </a:lnTo>
                  <a:lnTo>
                    <a:pt x="45" y="42"/>
                  </a:lnTo>
                  <a:lnTo>
                    <a:pt x="48" y="42"/>
                  </a:lnTo>
                  <a:lnTo>
                    <a:pt x="51" y="42"/>
                  </a:lnTo>
                  <a:lnTo>
                    <a:pt x="48" y="36"/>
                  </a:lnTo>
                  <a:lnTo>
                    <a:pt x="48" y="33"/>
                  </a:lnTo>
                  <a:lnTo>
                    <a:pt x="48" y="28"/>
                  </a:lnTo>
                  <a:lnTo>
                    <a:pt x="48" y="25"/>
                  </a:lnTo>
                  <a:lnTo>
                    <a:pt x="48" y="22"/>
                  </a:lnTo>
                  <a:lnTo>
                    <a:pt x="51" y="19"/>
                  </a:lnTo>
                  <a:lnTo>
                    <a:pt x="53" y="19"/>
                  </a:lnTo>
                  <a:lnTo>
                    <a:pt x="53" y="17"/>
                  </a:lnTo>
                  <a:lnTo>
                    <a:pt x="53" y="14"/>
                  </a:lnTo>
                  <a:lnTo>
                    <a:pt x="51" y="8"/>
                  </a:lnTo>
                  <a:lnTo>
                    <a:pt x="48" y="5"/>
                  </a:lnTo>
                  <a:lnTo>
                    <a:pt x="48" y="0"/>
                  </a:lnTo>
                  <a:close/>
                </a:path>
              </a:pathLst>
            </a:custGeom>
            <a:solidFill>
              <a:srgbClr val="FFC17D"/>
            </a:solidFill>
            <a:ln w="12700">
              <a:noFill/>
              <a:round/>
              <a:headEnd/>
              <a:tailEnd/>
            </a:ln>
            <a:effectLst/>
          </p:spPr>
          <p:txBody>
            <a:bodyPr wrap="none"/>
            <a:lstStyle/>
            <a:p>
              <a:endParaRPr lang="en-US"/>
            </a:p>
          </p:txBody>
        </p:sp>
        <p:sp>
          <p:nvSpPr>
            <p:cNvPr id="249938" name="Freeform 82"/>
            <p:cNvSpPr>
              <a:spLocks noChangeArrowheads="1"/>
            </p:cNvSpPr>
            <p:nvPr/>
          </p:nvSpPr>
          <p:spPr bwMode="auto">
            <a:xfrm>
              <a:off x="2872" y="2272"/>
              <a:ext cx="15" cy="17"/>
            </a:xfrm>
            <a:custGeom>
              <a:avLst/>
              <a:gdLst/>
              <a:ahLst/>
              <a:cxnLst>
                <a:cxn ang="0">
                  <a:pos x="8" y="8"/>
                </a:cxn>
                <a:cxn ang="0">
                  <a:pos x="3" y="6"/>
                </a:cxn>
                <a:cxn ang="0">
                  <a:pos x="0" y="23"/>
                </a:cxn>
                <a:cxn ang="0">
                  <a:pos x="8" y="28"/>
                </a:cxn>
                <a:cxn ang="0">
                  <a:pos x="18" y="20"/>
                </a:cxn>
                <a:cxn ang="0">
                  <a:pos x="26" y="8"/>
                </a:cxn>
                <a:cxn ang="0">
                  <a:pos x="15" y="0"/>
                </a:cxn>
              </a:cxnLst>
              <a:rect l="0" t="0" r="r" b="b"/>
              <a:pathLst>
                <a:path w="26" h="28">
                  <a:moveTo>
                    <a:pt x="8" y="8"/>
                  </a:moveTo>
                  <a:lnTo>
                    <a:pt x="3" y="6"/>
                  </a:lnTo>
                  <a:lnTo>
                    <a:pt x="0" y="23"/>
                  </a:lnTo>
                  <a:lnTo>
                    <a:pt x="8" y="28"/>
                  </a:lnTo>
                  <a:lnTo>
                    <a:pt x="18" y="20"/>
                  </a:lnTo>
                  <a:lnTo>
                    <a:pt x="26" y="8"/>
                  </a:lnTo>
                  <a:lnTo>
                    <a:pt x="15" y="0"/>
                  </a:lnTo>
                  <a:close/>
                </a:path>
              </a:pathLst>
            </a:custGeom>
            <a:solidFill>
              <a:srgbClr val="FFC17D"/>
            </a:solidFill>
            <a:ln w="12700">
              <a:noFill/>
              <a:round/>
              <a:headEnd/>
              <a:tailEnd/>
            </a:ln>
            <a:effectLst/>
          </p:spPr>
          <p:txBody>
            <a:bodyPr wrap="none"/>
            <a:lstStyle/>
            <a:p>
              <a:endParaRPr lang="en-US"/>
            </a:p>
          </p:txBody>
        </p:sp>
        <p:sp>
          <p:nvSpPr>
            <p:cNvPr id="249939" name="Freeform 83"/>
            <p:cNvSpPr>
              <a:spLocks noChangeArrowheads="1"/>
            </p:cNvSpPr>
            <p:nvPr/>
          </p:nvSpPr>
          <p:spPr bwMode="auto">
            <a:xfrm>
              <a:off x="2991" y="2226"/>
              <a:ext cx="13" cy="9"/>
            </a:xfrm>
            <a:custGeom>
              <a:avLst/>
              <a:gdLst/>
              <a:ahLst/>
              <a:cxnLst>
                <a:cxn ang="0">
                  <a:pos x="19" y="0"/>
                </a:cxn>
                <a:cxn ang="0">
                  <a:pos x="17" y="0"/>
                </a:cxn>
                <a:cxn ang="0">
                  <a:pos x="17" y="0"/>
                </a:cxn>
                <a:cxn ang="0">
                  <a:pos x="14" y="0"/>
                </a:cxn>
                <a:cxn ang="0">
                  <a:pos x="14" y="0"/>
                </a:cxn>
                <a:cxn ang="0">
                  <a:pos x="11" y="0"/>
                </a:cxn>
                <a:cxn ang="0">
                  <a:pos x="11" y="0"/>
                </a:cxn>
                <a:cxn ang="0">
                  <a:pos x="11" y="0"/>
                </a:cxn>
                <a:cxn ang="0">
                  <a:pos x="8" y="3"/>
                </a:cxn>
                <a:cxn ang="0">
                  <a:pos x="8" y="3"/>
                </a:cxn>
                <a:cxn ang="0">
                  <a:pos x="8" y="6"/>
                </a:cxn>
                <a:cxn ang="0">
                  <a:pos x="8" y="6"/>
                </a:cxn>
                <a:cxn ang="0">
                  <a:pos x="8" y="6"/>
                </a:cxn>
                <a:cxn ang="0">
                  <a:pos x="5" y="6"/>
                </a:cxn>
                <a:cxn ang="0">
                  <a:pos x="5" y="6"/>
                </a:cxn>
                <a:cxn ang="0">
                  <a:pos x="2" y="6"/>
                </a:cxn>
                <a:cxn ang="0">
                  <a:pos x="2" y="6"/>
                </a:cxn>
                <a:cxn ang="0">
                  <a:pos x="2" y="6"/>
                </a:cxn>
                <a:cxn ang="0">
                  <a:pos x="0" y="6"/>
                </a:cxn>
                <a:cxn ang="0">
                  <a:pos x="0" y="9"/>
                </a:cxn>
                <a:cxn ang="0">
                  <a:pos x="0" y="9"/>
                </a:cxn>
                <a:cxn ang="0">
                  <a:pos x="2" y="9"/>
                </a:cxn>
                <a:cxn ang="0">
                  <a:pos x="5" y="9"/>
                </a:cxn>
                <a:cxn ang="0">
                  <a:pos x="5" y="11"/>
                </a:cxn>
                <a:cxn ang="0">
                  <a:pos x="5" y="11"/>
                </a:cxn>
                <a:cxn ang="0">
                  <a:pos x="5" y="14"/>
                </a:cxn>
                <a:cxn ang="0">
                  <a:pos x="5" y="14"/>
                </a:cxn>
                <a:cxn ang="0">
                  <a:pos x="8" y="14"/>
                </a:cxn>
                <a:cxn ang="0">
                  <a:pos x="8" y="14"/>
                </a:cxn>
                <a:cxn ang="0">
                  <a:pos x="8" y="14"/>
                </a:cxn>
                <a:cxn ang="0">
                  <a:pos x="11" y="11"/>
                </a:cxn>
                <a:cxn ang="0">
                  <a:pos x="11" y="11"/>
                </a:cxn>
                <a:cxn ang="0">
                  <a:pos x="14" y="11"/>
                </a:cxn>
                <a:cxn ang="0">
                  <a:pos x="17" y="11"/>
                </a:cxn>
                <a:cxn ang="0">
                  <a:pos x="17" y="11"/>
                </a:cxn>
                <a:cxn ang="0">
                  <a:pos x="19" y="11"/>
                </a:cxn>
                <a:cxn ang="0">
                  <a:pos x="19" y="11"/>
                </a:cxn>
                <a:cxn ang="0">
                  <a:pos x="19" y="9"/>
                </a:cxn>
                <a:cxn ang="0">
                  <a:pos x="19" y="9"/>
                </a:cxn>
                <a:cxn ang="0">
                  <a:pos x="19" y="9"/>
                </a:cxn>
                <a:cxn ang="0">
                  <a:pos x="19" y="6"/>
                </a:cxn>
                <a:cxn ang="0">
                  <a:pos x="19" y="6"/>
                </a:cxn>
                <a:cxn ang="0">
                  <a:pos x="22" y="6"/>
                </a:cxn>
                <a:cxn ang="0">
                  <a:pos x="22" y="6"/>
                </a:cxn>
                <a:cxn ang="0">
                  <a:pos x="22" y="3"/>
                </a:cxn>
                <a:cxn ang="0">
                  <a:pos x="22" y="3"/>
                </a:cxn>
                <a:cxn ang="0">
                  <a:pos x="19" y="0"/>
                </a:cxn>
                <a:cxn ang="0">
                  <a:pos x="19" y="0"/>
                </a:cxn>
              </a:cxnLst>
              <a:rect l="0" t="0" r="r" b="b"/>
              <a:pathLst>
                <a:path w="22" h="14">
                  <a:moveTo>
                    <a:pt x="19" y="0"/>
                  </a:moveTo>
                  <a:lnTo>
                    <a:pt x="17" y="0"/>
                  </a:lnTo>
                  <a:lnTo>
                    <a:pt x="17" y="0"/>
                  </a:lnTo>
                  <a:lnTo>
                    <a:pt x="14" y="0"/>
                  </a:lnTo>
                  <a:lnTo>
                    <a:pt x="14" y="0"/>
                  </a:lnTo>
                  <a:lnTo>
                    <a:pt x="11" y="0"/>
                  </a:lnTo>
                  <a:lnTo>
                    <a:pt x="11" y="0"/>
                  </a:lnTo>
                  <a:lnTo>
                    <a:pt x="11" y="0"/>
                  </a:lnTo>
                  <a:lnTo>
                    <a:pt x="8" y="3"/>
                  </a:lnTo>
                  <a:lnTo>
                    <a:pt x="8" y="3"/>
                  </a:lnTo>
                  <a:lnTo>
                    <a:pt x="8" y="6"/>
                  </a:lnTo>
                  <a:lnTo>
                    <a:pt x="8" y="6"/>
                  </a:lnTo>
                  <a:lnTo>
                    <a:pt x="8" y="6"/>
                  </a:lnTo>
                  <a:lnTo>
                    <a:pt x="5" y="6"/>
                  </a:lnTo>
                  <a:lnTo>
                    <a:pt x="5" y="6"/>
                  </a:lnTo>
                  <a:lnTo>
                    <a:pt x="2" y="6"/>
                  </a:lnTo>
                  <a:lnTo>
                    <a:pt x="2" y="6"/>
                  </a:lnTo>
                  <a:lnTo>
                    <a:pt x="2" y="6"/>
                  </a:lnTo>
                  <a:lnTo>
                    <a:pt x="0" y="6"/>
                  </a:lnTo>
                  <a:lnTo>
                    <a:pt x="0" y="9"/>
                  </a:lnTo>
                  <a:lnTo>
                    <a:pt x="0" y="9"/>
                  </a:lnTo>
                  <a:lnTo>
                    <a:pt x="2" y="9"/>
                  </a:lnTo>
                  <a:lnTo>
                    <a:pt x="5" y="9"/>
                  </a:lnTo>
                  <a:lnTo>
                    <a:pt x="5" y="11"/>
                  </a:lnTo>
                  <a:lnTo>
                    <a:pt x="5" y="11"/>
                  </a:lnTo>
                  <a:lnTo>
                    <a:pt x="5" y="14"/>
                  </a:lnTo>
                  <a:lnTo>
                    <a:pt x="5" y="14"/>
                  </a:lnTo>
                  <a:lnTo>
                    <a:pt x="8" y="14"/>
                  </a:lnTo>
                  <a:lnTo>
                    <a:pt x="8" y="14"/>
                  </a:lnTo>
                  <a:lnTo>
                    <a:pt x="8" y="14"/>
                  </a:lnTo>
                  <a:lnTo>
                    <a:pt x="11" y="11"/>
                  </a:lnTo>
                  <a:lnTo>
                    <a:pt x="11" y="11"/>
                  </a:lnTo>
                  <a:lnTo>
                    <a:pt x="14" y="11"/>
                  </a:lnTo>
                  <a:lnTo>
                    <a:pt x="17" y="11"/>
                  </a:lnTo>
                  <a:lnTo>
                    <a:pt x="17" y="11"/>
                  </a:lnTo>
                  <a:lnTo>
                    <a:pt x="19" y="11"/>
                  </a:lnTo>
                  <a:lnTo>
                    <a:pt x="19" y="11"/>
                  </a:lnTo>
                  <a:lnTo>
                    <a:pt x="19" y="9"/>
                  </a:lnTo>
                  <a:lnTo>
                    <a:pt x="19" y="9"/>
                  </a:lnTo>
                  <a:lnTo>
                    <a:pt x="19" y="9"/>
                  </a:lnTo>
                  <a:lnTo>
                    <a:pt x="19" y="6"/>
                  </a:lnTo>
                  <a:lnTo>
                    <a:pt x="19" y="6"/>
                  </a:lnTo>
                  <a:lnTo>
                    <a:pt x="22" y="6"/>
                  </a:lnTo>
                  <a:lnTo>
                    <a:pt x="22" y="6"/>
                  </a:lnTo>
                  <a:lnTo>
                    <a:pt x="22" y="3"/>
                  </a:lnTo>
                  <a:lnTo>
                    <a:pt x="22" y="3"/>
                  </a:lnTo>
                  <a:lnTo>
                    <a:pt x="19" y="0"/>
                  </a:lnTo>
                  <a:lnTo>
                    <a:pt x="19" y="0"/>
                  </a:lnTo>
                  <a:close/>
                </a:path>
              </a:pathLst>
            </a:custGeom>
            <a:solidFill>
              <a:srgbClr val="FFC17D"/>
            </a:solidFill>
            <a:ln w="12700">
              <a:noFill/>
              <a:round/>
              <a:headEnd/>
              <a:tailEnd/>
            </a:ln>
            <a:effectLst/>
          </p:spPr>
          <p:txBody>
            <a:bodyPr wrap="none"/>
            <a:lstStyle/>
            <a:p>
              <a:endParaRPr lang="en-US"/>
            </a:p>
          </p:txBody>
        </p:sp>
        <p:sp>
          <p:nvSpPr>
            <p:cNvPr id="249940" name="Freeform 84"/>
            <p:cNvSpPr>
              <a:spLocks noChangeArrowheads="1"/>
            </p:cNvSpPr>
            <p:nvPr/>
          </p:nvSpPr>
          <p:spPr bwMode="auto">
            <a:xfrm>
              <a:off x="3070" y="2303"/>
              <a:ext cx="14" cy="22"/>
            </a:xfrm>
            <a:custGeom>
              <a:avLst/>
              <a:gdLst/>
              <a:ahLst/>
              <a:cxnLst>
                <a:cxn ang="0">
                  <a:pos x="19" y="14"/>
                </a:cxn>
                <a:cxn ang="0">
                  <a:pos x="19" y="8"/>
                </a:cxn>
                <a:cxn ang="0">
                  <a:pos x="18" y="5"/>
                </a:cxn>
                <a:cxn ang="0">
                  <a:pos x="15" y="2"/>
                </a:cxn>
                <a:cxn ang="0">
                  <a:pos x="12" y="5"/>
                </a:cxn>
                <a:cxn ang="0">
                  <a:pos x="12" y="5"/>
                </a:cxn>
                <a:cxn ang="0">
                  <a:pos x="9" y="8"/>
                </a:cxn>
                <a:cxn ang="0">
                  <a:pos x="9" y="8"/>
                </a:cxn>
                <a:cxn ang="0">
                  <a:pos x="6" y="8"/>
                </a:cxn>
                <a:cxn ang="0">
                  <a:pos x="6" y="5"/>
                </a:cxn>
                <a:cxn ang="0">
                  <a:pos x="6" y="2"/>
                </a:cxn>
                <a:cxn ang="0">
                  <a:pos x="6" y="0"/>
                </a:cxn>
                <a:cxn ang="0">
                  <a:pos x="4" y="0"/>
                </a:cxn>
                <a:cxn ang="0">
                  <a:pos x="4" y="0"/>
                </a:cxn>
                <a:cxn ang="0">
                  <a:pos x="0" y="0"/>
                </a:cxn>
                <a:cxn ang="0">
                  <a:pos x="0" y="0"/>
                </a:cxn>
                <a:cxn ang="0">
                  <a:pos x="0" y="2"/>
                </a:cxn>
                <a:cxn ang="0">
                  <a:pos x="0" y="5"/>
                </a:cxn>
                <a:cxn ang="0">
                  <a:pos x="0" y="11"/>
                </a:cxn>
                <a:cxn ang="0">
                  <a:pos x="4" y="14"/>
                </a:cxn>
                <a:cxn ang="0">
                  <a:pos x="0" y="16"/>
                </a:cxn>
                <a:cxn ang="0">
                  <a:pos x="0" y="19"/>
                </a:cxn>
                <a:cxn ang="0">
                  <a:pos x="0" y="22"/>
                </a:cxn>
                <a:cxn ang="0">
                  <a:pos x="0" y="25"/>
                </a:cxn>
                <a:cxn ang="0">
                  <a:pos x="0" y="22"/>
                </a:cxn>
                <a:cxn ang="0">
                  <a:pos x="4" y="22"/>
                </a:cxn>
                <a:cxn ang="0">
                  <a:pos x="6" y="22"/>
                </a:cxn>
                <a:cxn ang="0">
                  <a:pos x="6" y="25"/>
                </a:cxn>
                <a:cxn ang="0">
                  <a:pos x="9" y="28"/>
                </a:cxn>
                <a:cxn ang="0">
                  <a:pos x="9" y="31"/>
                </a:cxn>
                <a:cxn ang="0">
                  <a:pos x="12" y="33"/>
                </a:cxn>
                <a:cxn ang="0">
                  <a:pos x="12" y="36"/>
                </a:cxn>
                <a:cxn ang="0">
                  <a:pos x="15" y="33"/>
                </a:cxn>
                <a:cxn ang="0">
                  <a:pos x="15" y="31"/>
                </a:cxn>
                <a:cxn ang="0">
                  <a:pos x="15" y="28"/>
                </a:cxn>
                <a:cxn ang="0">
                  <a:pos x="18" y="25"/>
                </a:cxn>
                <a:cxn ang="0">
                  <a:pos x="18" y="25"/>
                </a:cxn>
                <a:cxn ang="0">
                  <a:pos x="19" y="25"/>
                </a:cxn>
                <a:cxn ang="0">
                  <a:pos x="19" y="28"/>
                </a:cxn>
                <a:cxn ang="0">
                  <a:pos x="19" y="28"/>
                </a:cxn>
                <a:cxn ang="0">
                  <a:pos x="23" y="25"/>
                </a:cxn>
                <a:cxn ang="0">
                  <a:pos x="23" y="22"/>
                </a:cxn>
                <a:cxn ang="0">
                  <a:pos x="23" y="19"/>
                </a:cxn>
                <a:cxn ang="0">
                  <a:pos x="23" y="16"/>
                </a:cxn>
              </a:cxnLst>
              <a:rect l="0" t="0" r="r" b="b"/>
              <a:pathLst>
                <a:path w="23" h="36">
                  <a:moveTo>
                    <a:pt x="19" y="14"/>
                  </a:moveTo>
                  <a:lnTo>
                    <a:pt x="19" y="8"/>
                  </a:lnTo>
                  <a:lnTo>
                    <a:pt x="18" y="5"/>
                  </a:lnTo>
                  <a:lnTo>
                    <a:pt x="15" y="2"/>
                  </a:lnTo>
                  <a:lnTo>
                    <a:pt x="12" y="5"/>
                  </a:lnTo>
                  <a:lnTo>
                    <a:pt x="12" y="5"/>
                  </a:lnTo>
                  <a:lnTo>
                    <a:pt x="9" y="8"/>
                  </a:lnTo>
                  <a:lnTo>
                    <a:pt x="9" y="8"/>
                  </a:lnTo>
                  <a:lnTo>
                    <a:pt x="6" y="8"/>
                  </a:lnTo>
                  <a:lnTo>
                    <a:pt x="6" y="5"/>
                  </a:lnTo>
                  <a:lnTo>
                    <a:pt x="6" y="2"/>
                  </a:lnTo>
                  <a:lnTo>
                    <a:pt x="6" y="0"/>
                  </a:lnTo>
                  <a:lnTo>
                    <a:pt x="4" y="0"/>
                  </a:lnTo>
                  <a:lnTo>
                    <a:pt x="4" y="0"/>
                  </a:lnTo>
                  <a:lnTo>
                    <a:pt x="0" y="0"/>
                  </a:lnTo>
                  <a:lnTo>
                    <a:pt x="0" y="0"/>
                  </a:lnTo>
                  <a:lnTo>
                    <a:pt x="0" y="2"/>
                  </a:lnTo>
                  <a:lnTo>
                    <a:pt x="0" y="5"/>
                  </a:lnTo>
                  <a:lnTo>
                    <a:pt x="0" y="11"/>
                  </a:lnTo>
                  <a:lnTo>
                    <a:pt x="4" y="14"/>
                  </a:lnTo>
                  <a:lnTo>
                    <a:pt x="0" y="16"/>
                  </a:lnTo>
                  <a:lnTo>
                    <a:pt x="0" y="19"/>
                  </a:lnTo>
                  <a:lnTo>
                    <a:pt x="0" y="22"/>
                  </a:lnTo>
                  <a:lnTo>
                    <a:pt x="0" y="25"/>
                  </a:lnTo>
                  <a:lnTo>
                    <a:pt x="0" y="22"/>
                  </a:lnTo>
                  <a:lnTo>
                    <a:pt x="4" y="22"/>
                  </a:lnTo>
                  <a:lnTo>
                    <a:pt x="6" y="22"/>
                  </a:lnTo>
                  <a:lnTo>
                    <a:pt x="6" y="25"/>
                  </a:lnTo>
                  <a:lnTo>
                    <a:pt x="9" y="28"/>
                  </a:lnTo>
                  <a:lnTo>
                    <a:pt x="9" y="31"/>
                  </a:lnTo>
                  <a:lnTo>
                    <a:pt x="12" y="33"/>
                  </a:lnTo>
                  <a:lnTo>
                    <a:pt x="12" y="36"/>
                  </a:lnTo>
                  <a:lnTo>
                    <a:pt x="15" y="33"/>
                  </a:lnTo>
                  <a:lnTo>
                    <a:pt x="15" y="31"/>
                  </a:lnTo>
                  <a:lnTo>
                    <a:pt x="15" y="28"/>
                  </a:lnTo>
                  <a:lnTo>
                    <a:pt x="18" y="25"/>
                  </a:lnTo>
                  <a:lnTo>
                    <a:pt x="18" y="25"/>
                  </a:lnTo>
                  <a:lnTo>
                    <a:pt x="19" y="25"/>
                  </a:lnTo>
                  <a:lnTo>
                    <a:pt x="19" y="28"/>
                  </a:lnTo>
                  <a:lnTo>
                    <a:pt x="19" y="28"/>
                  </a:lnTo>
                  <a:lnTo>
                    <a:pt x="23" y="25"/>
                  </a:lnTo>
                  <a:lnTo>
                    <a:pt x="23" y="22"/>
                  </a:lnTo>
                  <a:lnTo>
                    <a:pt x="23" y="19"/>
                  </a:lnTo>
                  <a:lnTo>
                    <a:pt x="23" y="16"/>
                  </a:lnTo>
                  <a:close/>
                </a:path>
              </a:pathLst>
            </a:custGeom>
            <a:solidFill>
              <a:srgbClr val="FFC17D"/>
            </a:solidFill>
            <a:ln w="12700">
              <a:noFill/>
              <a:round/>
              <a:headEnd/>
              <a:tailEnd/>
            </a:ln>
            <a:effectLst/>
          </p:spPr>
          <p:txBody>
            <a:bodyPr wrap="none"/>
            <a:lstStyle/>
            <a:p>
              <a:endParaRPr lang="en-US"/>
            </a:p>
          </p:txBody>
        </p:sp>
        <p:sp>
          <p:nvSpPr>
            <p:cNvPr id="249941" name="Freeform 85"/>
            <p:cNvSpPr>
              <a:spLocks noChangeArrowheads="1"/>
            </p:cNvSpPr>
            <p:nvPr/>
          </p:nvSpPr>
          <p:spPr bwMode="auto">
            <a:xfrm>
              <a:off x="2871" y="2306"/>
              <a:ext cx="16" cy="19"/>
            </a:xfrm>
            <a:custGeom>
              <a:avLst/>
              <a:gdLst/>
              <a:ahLst/>
              <a:cxnLst>
                <a:cxn ang="0">
                  <a:pos x="9" y="14"/>
                </a:cxn>
                <a:cxn ang="0">
                  <a:pos x="2" y="9"/>
                </a:cxn>
                <a:cxn ang="0">
                  <a:pos x="2" y="23"/>
                </a:cxn>
                <a:cxn ang="0">
                  <a:pos x="0" y="31"/>
                </a:cxn>
                <a:cxn ang="0">
                  <a:pos x="10" y="23"/>
                </a:cxn>
                <a:cxn ang="0">
                  <a:pos x="20" y="26"/>
                </a:cxn>
                <a:cxn ang="0">
                  <a:pos x="22" y="14"/>
                </a:cxn>
                <a:cxn ang="0">
                  <a:pos x="28" y="0"/>
                </a:cxn>
                <a:cxn ang="0">
                  <a:pos x="17" y="3"/>
                </a:cxn>
              </a:cxnLst>
              <a:rect l="0" t="0" r="r" b="b"/>
              <a:pathLst>
                <a:path w="28" h="31">
                  <a:moveTo>
                    <a:pt x="9" y="14"/>
                  </a:moveTo>
                  <a:lnTo>
                    <a:pt x="2" y="9"/>
                  </a:lnTo>
                  <a:lnTo>
                    <a:pt x="2" y="23"/>
                  </a:lnTo>
                  <a:lnTo>
                    <a:pt x="0" y="31"/>
                  </a:lnTo>
                  <a:lnTo>
                    <a:pt x="10" y="23"/>
                  </a:lnTo>
                  <a:lnTo>
                    <a:pt x="20" y="26"/>
                  </a:lnTo>
                  <a:lnTo>
                    <a:pt x="22" y="14"/>
                  </a:lnTo>
                  <a:lnTo>
                    <a:pt x="28" y="0"/>
                  </a:lnTo>
                  <a:lnTo>
                    <a:pt x="17" y="3"/>
                  </a:lnTo>
                  <a:close/>
                </a:path>
              </a:pathLst>
            </a:custGeom>
            <a:solidFill>
              <a:srgbClr val="FFC17D"/>
            </a:solidFill>
            <a:ln w="12700">
              <a:noFill/>
              <a:round/>
              <a:headEnd/>
              <a:tailEnd/>
            </a:ln>
            <a:effectLst/>
          </p:spPr>
          <p:txBody>
            <a:bodyPr wrap="none"/>
            <a:lstStyle/>
            <a:p>
              <a:endParaRPr lang="en-US"/>
            </a:p>
          </p:txBody>
        </p:sp>
        <p:sp>
          <p:nvSpPr>
            <p:cNvPr id="249942" name="Freeform 86"/>
            <p:cNvSpPr>
              <a:spLocks noChangeArrowheads="1"/>
            </p:cNvSpPr>
            <p:nvPr/>
          </p:nvSpPr>
          <p:spPr bwMode="auto">
            <a:xfrm>
              <a:off x="3236" y="2310"/>
              <a:ext cx="15" cy="29"/>
            </a:xfrm>
            <a:custGeom>
              <a:avLst/>
              <a:gdLst/>
              <a:ahLst/>
              <a:cxnLst>
                <a:cxn ang="0">
                  <a:pos x="0" y="22"/>
                </a:cxn>
                <a:cxn ang="0">
                  <a:pos x="6" y="28"/>
                </a:cxn>
                <a:cxn ang="0">
                  <a:pos x="0" y="36"/>
                </a:cxn>
                <a:cxn ang="0">
                  <a:pos x="3" y="48"/>
                </a:cxn>
                <a:cxn ang="0">
                  <a:pos x="11" y="39"/>
                </a:cxn>
                <a:cxn ang="0">
                  <a:pos x="20" y="39"/>
                </a:cxn>
                <a:cxn ang="0">
                  <a:pos x="20" y="28"/>
                </a:cxn>
                <a:cxn ang="0">
                  <a:pos x="25" y="17"/>
                </a:cxn>
                <a:cxn ang="0">
                  <a:pos x="17" y="11"/>
                </a:cxn>
                <a:cxn ang="0">
                  <a:pos x="14" y="3"/>
                </a:cxn>
                <a:cxn ang="0">
                  <a:pos x="6" y="0"/>
                </a:cxn>
              </a:cxnLst>
              <a:rect l="0" t="0" r="r" b="b"/>
              <a:pathLst>
                <a:path w="25" h="48">
                  <a:moveTo>
                    <a:pt x="0" y="22"/>
                  </a:moveTo>
                  <a:lnTo>
                    <a:pt x="6" y="28"/>
                  </a:lnTo>
                  <a:lnTo>
                    <a:pt x="0" y="36"/>
                  </a:lnTo>
                  <a:lnTo>
                    <a:pt x="3" y="48"/>
                  </a:lnTo>
                  <a:lnTo>
                    <a:pt x="11" y="39"/>
                  </a:lnTo>
                  <a:lnTo>
                    <a:pt x="20" y="39"/>
                  </a:lnTo>
                  <a:lnTo>
                    <a:pt x="20" y="28"/>
                  </a:lnTo>
                  <a:lnTo>
                    <a:pt x="25" y="17"/>
                  </a:lnTo>
                  <a:lnTo>
                    <a:pt x="17" y="11"/>
                  </a:lnTo>
                  <a:lnTo>
                    <a:pt x="14" y="3"/>
                  </a:lnTo>
                  <a:lnTo>
                    <a:pt x="6" y="0"/>
                  </a:lnTo>
                  <a:close/>
                </a:path>
              </a:pathLst>
            </a:custGeom>
            <a:solidFill>
              <a:srgbClr val="C0A250"/>
            </a:solidFill>
            <a:ln w="12700">
              <a:noFill/>
              <a:round/>
              <a:headEnd/>
              <a:tailEnd/>
            </a:ln>
            <a:effectLst/>
          </p:spPr>
          <p:txBody>
            <a:bodyPr wrap="none"/>
            <a:lstStyle/>
            <a:p>
              <a:endParaRPr lang="en-US"/>
            </a:p>
          </p:txBody>
        </p:sp>
        <p:sp>
          <p:nvSpPr>
            <p:cNvPr id="249943" name="Freeform 87"/>
            <p:cNvSpPr>
              <a:spLocks noChangeArrowheads="1"/>
            </p:cNvSpPr>
            <p:nvPr/>
          </p:nvSpPr>
          <p:spPr bwMode="auto">
            <a:xfrm>
              <a:off x="3219" y="2344"/>
              <a:ext cx="17" cy="17"/>
            </a:xfrm>
            <a:custGeom>
              <a:avLst/>
              <a:gdLst/>
              <a:ahLst/>
              <a:cxnLst>
                <a:cxn ang="0">
                  <a:pos x="11" y="3"/>
                </a:cxn>
                <a:cxn ang="0">
                  <a:pos x="11" y="11"/>
                </a:cxn>
                <a:cxn ang="0">
                  <a:pos x="3" y="8"/>
                </a:cxn>
                <a:cxn ang="0">
                  <a:pos x="0" y="14"/>
                </a:cxn>
                <a:cxn ang="0">
                  <a:pos x="6" y="20"/>
                </a:cxn>
                <a:cxn ang="0">
                  <a:pos x="8" y="28"/>
                </a:cxn>
                <a:cxn ang="0">
                  <a:pos x="14" y="22"/>
                </a:cxn>
                <a:cxn ang="0">
                  <a:pos x="22" y="25"/>
                </a:cxn>
                <a:cxn ang="0">
                  <a:pos x="22" y="14"/>
                </a:cxn>
                <a:cxn ang="0">
                  <a:pos x="28" y="11"/>
                </a:cxn>
                <a:cxn ang="0">
                  <a:pos x="25" y="0"/>
                </a:cxn>
              </a:cxnLst>
              <a:rect l="0" t="0" r="r" b="b"/>
              <a:pathLst>
                <a:path w="28" h="28">
                  <a:moveTo>
                    <a:pt x="11" y="3"/>
                  </a:moveTo>
                  <a:lnTo>
                    <a:pt x="11" y="11"/>
                  </a:lnTo>
                  <a:lnTo>
                    <a:pt x="3" y="8"/>
                  </a:lnTo>
                  <a:lnTo>
                    <a:pt x="0" y="14"/>
                  </a:lnTo>
                  <a:lnTo>
                    <a:pt x="6" y="20"/>
                  </a:lnTo>
                  <a:lnTo>
                    <a:pt x="8" y="28"/>
                  </a:lnTo>
                  <a:lnTo>
                    <a:pt x="14" y="22"/>
                  </a:lnTo>
                  <a:lnTo>
                    <a:pt x="22" y="25"/>
                  </a:lnTo>
                  <a:lnTo>
                    <a:pt x="22" y="14"/>
                  </a:lnTo>
                  <a:lnTo>
                    <a:pt x="28" y="11"/>
                  </a:lnTo>
                  <a:lnTo>
                    <a:pt x="25" y="0"/>
                  </a:lnTo>
                  <a:close/>
                </a:path>
              </a:pathLst>
            </a:custGeom>
            <a:solidFill>
              <a:srgbClr val="C0A250"/>
            </a:solidFill>
            <a:ln w="12700">
              <a:noFill/>
              <a:round/>
              <a:headEnd/>
              <a:tailEnd/>
            </a:ln>
            <a:effectLst/>
          </p:spPr>
          <p:txBody>
            <a:bodyPr wrap="none"/>
            <a:lstStyle/>
            <a:p>
              <a:endParaRPr lang="en-US"/>
            </a:p>
          </p:txBody>
        </p:sp>
        <p:sp>
          <p:nvSpPr>
            <p:cNvPr id="249944" name="Freeform 88"/>
            <p:cNvSpPr>
              <a:spLocks noChangeArrowheads="1"/>
            </p:cNvSpPr>
            <p:nvPr/>
          </p:nvSpPr>
          <p:spPr bwMode="auto">
            <a:xfrm>
              <a:off x="3194" y="2327"/>
              <a:ext cx="13" cy="15"/>
            </a:xfrm>
            <a:custGeom>
              <a:avLst/>
              <a:gdLst/>
              <a:ahLst/>
              <a:cxnLst>
                <a:cxn ang="0">
                  <a:pos x="17" y="6"/>
                </a:cxn>
                <a:cxn ang="0">
                  <a:pos x="8" y="11"/>
                </a:cxn>
                <a:cxn ang="0">
                  <a:pos x="11" y="0"/>
                </a:cxn>
                <a:cxn ang="0">
                  <a:pos x="0" y="11"/>
                </a:cxn>
                <a:cxn ang="0">
                  <a:pos x="8" y="25"/>
                </a:cxn>
                <a:cxn ang="0">
                  <a:pos x="17" y="25"/>
                </a:cxn>
                <a:cxn ang="0">
                  <a:pos x="22" y="20"/>
                </a:cxn>
              </a:cxnLst>
              <a:rect l="0" t="0" r="r" b="b"/>
              <a:pathLst>
                <a:path w="22" h="25">
                  <a:moveTo>
                    <a:pt x="17" y="6"/>
                  </a:moveTo>
                  <a:lnTo>
                    <a:pt x="8" y="11"/>
                  </a:lnTo>
                  <a:lnTo>
                    <a:pt x="11" y="0"/>
                  </a:lnTo>
                  <a:lnTo>
                    <a:pt x="0" y="11"/>
                  </a:lnTo>
                  <a:lnTo>
                    <a:pt x="8" y="25"/>
                  </a:lnTo>
                  <a:lnTo>
                    <a:pt x="17" y="25"/>
                  </a:lnTo>
                  <a:lnTo>
                    <a:pt x="22" y="20"/>
                  </a:lnTo>
                  <a:close/>
                </a:path>
              </a:pathLst>
            </a:custGeom>
            <a:solidFill>
              <a:srgbClr val="C0A250"/>
            </a:solidFill>
            <a:ln w="12700">
              <a:noFill/>
              <a:round/>
              <a:headEnd/>
              <a:tailEnd/>
            </a:ln>
            <a:effectLst/>
          </p:spPr>
          <p:txBody>
            <a:bodyPr wrap="none"/>
            <a:lstStyle/>
            <a:p>
              <a:endParaRPr lang="en-US"/>
            </a:p>
          </p:txBody>
        </p:sp>
        <p:sp>
          <p:nvSpPr>
            <p:cNvPr id="249945" name="Freeform 89"/>
            <p:cNvSpPr>
              <a:spLocks noChangeArrowheads="1"/>
            </p:cNvSpPr>
            <p:nvPr/>
          </p:nvSpPr>
          <p:spPr bwMode="auto">
            <a:xfrm>
              <a:off x="3146" y="2361"/>
              <a:ext cx="16" cy="17"/>
            </a:xfrm>
            <a:custGeom>
              <a:avLst/>
              <a:gdLst/>
              <a:ahLst/>
              <a:cxnLst>
                <a:cxn ang="0">
                  <a:pos x="0" y="2"/>
                </a:cxn>
                <a:cxn ang="0">
                  <a:pos x="6" y="9"/>
                </a:cxn>
                <a:cxn ang="0">
                  <a:pos x="6" y="28"/>
                </a:cxn>
                <a:cxn ang="0">
                  <a:pos x="11" y="22"/>
                </a:cxn>
                <a:cxn ang="0">
                  <a:pos x="20" y="22"/>
                </a:cxn>
                <a:cxn ang="0">
                  <a:pos x="20" y="14"/>
                </a:cxn>
                <a:cxn ang="0">
                  <a:pos x="25" y="9"/>
                </a:cxn>
                <a:cxn ang="0">
                  <a:pos x="23" y="0"/>
                </a:cxn>
              </a:cxnLst>
              <a:rect l="0" t="0" r="r" b="b"/>
              <a:pathLst>
                <a:path w="25" h="28">
                  <a:moveTo>
                    <a:pt x="0" y="2"/>
                  </a:moveTo>
                  <a:lnTo>
                    <a:pt x="6" y="9"/>
                  </a:lnTo>
                  <a:lnTo>
                    <a:pt x="6" y="28"/>
                  </a:lnTo>
                  <a:lnTo>
                    <a:pt x="11" y="22"/>
                  </a:lnTo>
                  <a:lnTo>
                    <a:pt x="20" y="22"/>
                  </a:lnTo>
                  <a:lnTo>
                    <a:pt x="20" y="14"/>
                  </a:lnTo>
                  <a:lnTo>
                    <a:pt x="25" y="9"/>
                  </a:lnTo>
                  <a:lnTo>
                    <a:pt x="23" y="0"/>
                  </a:lnTo>
                  <a:close/>
                </a:path>
              </a:pathLst>
            </a:custGeom>
            <a:solidFill>
              <a:srgbClr val="C0A250"/>
            </a:solidFill>
            <a:ln w="12700">
              <a:noFill/>
              <a:round/>
              <a:headEnd/>
              <a:tailEnd/>
            </a:ln>
            <a:effectLst/>
          </p:spPr>
          <p:txBody>
            <a:bodyPr wrap="none"/>
            <a:lstStyle/>
            <a:p>
              <a:endParaRPr lang="en-US"/>
            </a:p>
          </p:txBody>
        </p:sp>
        <p:sp>
          <p:nvSpPr>
            <p:cNvPr id="249946" name="Freeform 90"/>
            <p:cNvSpPr>
              <a:spLocks noChangeArrowheads="1"/>
            </p:cNvSpPr>
            <p:nvPr/>
          </p:nvSpPr>
          <p:spPr bwMode="auto">
            <a:xfrm>
              <a:off x="2942" y="2354"/>
              <a:ext cx="24" cy="24"/>
            </a:xfrm>
            <a:custGeom>
              <a:avLst/>
              <a:gdLst/>
              <a:ahLst/>
              <a:cxnLst>
                <a:cxn ang="0">
                  <a:pos x="0" y="17"/>
                </a:cxn>
                <a:cxn ang="0">
                  <a:pos x="8" y="28"/>
                </a:cxn>
                <a:cxn ang="0">
                  <a:pos x="10" y="39"/>
                </a:cxn>
                <a:cxn ang="0">
                  <a:pos x="22" y="31"/>
                </a:cxn>
                <a:cxn ang="0">
                  <a:pos x="33" y="33"/>
                </a:cxn>
                <a:cxn ang="0">
                  <a:pos x="33" y="17"/>
                </a:cxn>
                <a:cxn ang="0">
                  <a:pos x="39" y="11"/>
                </a:cxn>
                <a:cxn ang="0">
                  <a:pos x="36" y="0"/>
                </a:cxn>
              </a:cxnLst>
              <a:rect l="0" t="0" r="r" b="b"/>
              <a:pathLst>
                <a:path w="39" h="39">
                  <a:moveTo>
                    <a:pt x="0" y="17"/>
                  </a:moveTo>
                  <a:lnTo>
                    <a:pt x="8" y="28"/>
                  </a:lnTo>
                  <a:lnTo>
                    <a:pt x="10" y="39"/>
                  </a:lnTo>
                  <a:lnTo>
                    <a:pt x="22" y="31"/>
                  </a:lnTo>
                  <a:lnTo>
                    <a:pt x="33" y="33"/>
                  </a:lnTo>
                  <a:lnTo>
                    <a:pt x="33" y="17"/>
                  </a:lnTo>
                  <a:lnTo>
                    <a:pt x="39" y="11"/>
                  </a:lnTo>
                  <a:lnTo>
                    <a:pt x="36" y="0"/>
                  </a:lnTo>
                  <a:close/>
                </a:path>
              </a:pathLst>
            </a:custGeom>
            <a:solidFill>
              <a:srgbClr val="C0A250"/>
            </a:solidFill>
            <a:ln w="12700">
              <a:noFill/>
              <a:round/>
              <a:headEnd/>
              <a:tailEnd/>
            </a:ln>
            <a:effectLst/>
          </p:spPr>
          <p:txBody>
            <a:bodyPr wrap="none"/>
            <a:lstStyle/>
            <a:p>
              <a:endParaRPr lang="en-US"/>
            </a:p>
          </p:txBody>
        </p:sp>
        <p:sp>
          <p:nvSpPr>
            <p:cNvPr id="249947" name="Freeform 91"/>
            <p:cNvSpPr>
              <a:spLocks noChangeArrowheads="1"/>
            </p:cNvSpPr>
            <p:nvPr/>
          </p:nvSpPr>
          <p:spPr bwMode="auto">
            <a:xfrm>
              <a:off x="3055" y="2344"/>
              <a:ext cx="18" cy="23"/>
            </a:xfrm>
            <a:custGeom>
              <a:avLst/>
              <a:gdLst/>
              <a:ahLst/>
              <a:cxnLst>
                <a:cxn ang="0">
                  <a:pos x="0" y="37"/>
                </a:cxn>
                <a:cxn ang="0">
                  <a:pos x="23" y="34"/>
                </a:cxn>
                <a:cxn ang="0">
                  <a:pos x="31" y="25"/>
                </a:cxn>
                <a:cxn ang="0">
                  <a:pos x="25" y="0"/>
                </a:cxn>
              </a:cxnLst>
              <a:rect l="0" t="0" r="r" b="b"/>
              <a:pathLst>
                <a:path w="31" h="37">
                  <a:moveTo>
                    <a:pt x="0" y="37"/>
                  </a:moveTo>
                  <a:lnTo>
                    <a:pt x="23" y="34"/>
                  </a:lnTo>
                  <a:lnTo>
                    <a:pt x="31" y="25"/>
                  </a:lnTo>
                  <a:lnTo>
                    <a:pt x="25" y="0"/>
                  </a:lnTo>
                  <a:close/>
                </a:path>
              </a:pathLst>
            </a:custGeom>
            <a:solidFill>
              <a:srgbClr val="C0A250"/>
            </a:solidFill>
            <a:ln w="12700">
              <a:noFill/>
              <a:round/>
              <a:headEnd/>
              <a:tailEnd/>
            </a:ln>
            <a:effectLst/>
          </p:spPr>
          <p:txBody>
            <a:bodyPr wrap="none"/>
            <a:lstStyle/>
            <a:p>
              <a:endParaRPr lang="en-US"/>
            </a:p>
          </p:txBody>
        </p:sp>
        <p:sp>
          <p:nvSpPr>
            <p:cNvPr id="249948" name="Freeform 92"/>
            <p:cNvSpPr>
              <a:spLocks noChangeArrowheads="1"/>
            </p:cNvSpPr>
            <p:nvPr/>
          </p:nvSpPr>
          <p:spPr bwMode="auto">
            <a:xfrm>
              <a:off x="3004" y="2359"/>
              <a:ext cx="15" cy="19"/>
            </a:xfrm>
            <a:custGeom>
              <a:avLst/>
              <a:gdLst/>
              <a:ahLst/>
              <a:cxnLst>
                <a:cxn ang="0">
                  <a:pos x="11" y="13"/>
                </a:cxn>
                <a:cxn ang="0">
                  <a:pos x="0" y="17"/>
                </a:cxn>
                <a:cxn ang="0">
                  <a:pos x="0" y="31"/>
                </a:cxn>
                <a:cxn ang="0">
                  <a:pos x="14" y="25"/>
                </a:cxn>
                <a:cxn ang="0">
                  <a:pos x="23" y="31"/>
                </a:cxn>
                <a:cxn ang="0">
                  <a:pos x="25" y="17"/>
                </a:cxn>
                <a:cxn ang="0">
                  <a:pos x="6" y="0"/>
                </a:cxn>
              </a:cxnLst>
              <a:rect l="0" t="0" r="r" b="b"/>
              <a:pathLst>
                <a:path w="25" h="31">
                  <a:moveTo>
                    <a:pt x="11" y="13"/>
                  </a:moveTo>
                  <a:lnTo>
                    <a:pt x="0" y="17"/>
                  </a:lnTo>
                  <a:lnTo>
                    <a:pt x="0" y="31"/>
                  </a:lnTo>
                  <a:lnTo>
                    <a:pt x="14" y="25"/>
                  </a:lnTo>
                  <a:lnTo>
                    <a:pt x="23" y="31"/>
                  </a:lnTo>
                  <a:lnTo>
                    <a:pt x="25" y="17"/>
                  </a:lnTo>
                  <a:lnTo>
                    <a:pt x="6" y="0"/>
                  </a:lnTo>
                  <a:close/>
                </a:path>
              </a:pathLst>
            </a:custGeom>
            <a:solidFill>
              <a:srgbClr val="C0A250"/>
            </a:solidFill>
            <a:ln w="12700">
              <a:noFill/>
              <a:round/>
              <a:headEnd/>
              <a:tailEnd/>
            </a:ln>
            <a:effectLst/>
          </p:spPr>
          <p:txBody>
            <a:bodyPr wrap="none"/>
            <a:lstStyle/>
            <a:p>
              <a:endParaRPr lang="en-US"/>
            </a:p>
          </p:txBody>
        </p:sp>
        <p:sp>
          <p:nvSpPr>
            <p:cNvPr id="249949" name="Freeform 93"/>
            <p:cNvSpPr>
              <a:spLocks noChangeArrowheads="1"/>
            </p:cNvSpPr>
            <p:nvPr/>
          </p:nvSpPr>
          <p:spPr bwMode="auto">
            <a:xfrm>
              <a:off x="3105" y="2357"/>
              <a:ext cx="18" cy="17"/>
            </a:xfrm>
            <a:custGeom>
              <a:avLst/>
              <a:gdLst/>
              <a:ahLst/>
              <a:cxnLst>
                <a:cxn ang="0">
                  <a:pos x="11" y="3"/>
                </a:cxn>
                <a:cxn ang="0">
                  <a:pos x="11" y="12"/>
                </a:cxn>
                <a:cxn ang="0">
                  <a:pos x="3" y="8"/>
                </a:cxn>
                <a:cxn ang="0">
                  <a:pos x="0" y="15"/>
                </a:cxn>
                <a:cxn ang="0">
                  <a:pos x="8" y="20"/>
                </a:cxn>
                <a:cxn ang="0">
                  <a:pos x="8" y="28"/>
                </a:cxn>
                <a:cxn ang="0">
                  <a:pos x="18" y="23"/>
                </a:cxn>
                <a:cxn ang="0">
                  <a:pos x="26" y="26"/>
                </a:cxn>
                <a:cxn ang="0">
                  <a:pos x="26" y="15"/>
                </a:cxn>
                <a:cxn ang="0">
                  <a:pos x="29" y="12"/>
                </a:cxn>
                <a:cxn ang="0">
                  <a:pos x="26" y="0"/>
                </a:cxn>
              </a:cxnLst>
              <a:rect l="0" t="0" r="r" b="b"/>
              <a:pathLst>
                <a:path w="29" h="28">
                  <a:moveTo>
                    <a:pt x="11" y="3"/>
                  </a:moveTo>
                  <a:lnTo>
                    <a:pt x="11" y="12"/>
                  </a:lnTo>
                  <a:lnTo>
                    <a:pt x="3" y="8"/>
                  </a:lnTo>
                  <a:lnTo>
                    <a:pt x="0" y="15"/>
                  </a:lnTo>
                  <a:lnTo>
                    <a:pt x="8" y="20"/>
                  </a:lnTo>
                  <a:lnTo>
                    <a:pt x="8" y="28"/>
                  </a:lnTo>
                  <a:lnTo>
                    <a:pt x="18" y="23"/>
                  </a:lnTo>
                  <a:lnTo>
                    <a:pt x="26" y="26"/>
                  </a:lnTo>
                  <a:lnTo>
                    <a:pt x="26" y="15"/>
                  </a:lnTo>
                  <a:lnTo>
                    <a:pt x="29" y="12"/>
                  </a:lnTo>
                  <a:lnTo>
                    <a:pt x="26" y="0"/>
                  </a:lnTo>
                  <a:close/>
                </a:path>
              </a:pathLst>
            </a:custGeom>
            <a:solidFill>
              <a:srgbClr val="C0A250"/>
            </a:solidFill>
            <a:ln w="12700">
              <a:noFill/>
              <a:round/>
              <a:headEnd/>
              <a:tailEnd/>
            </a:ln>
            <a:effectLst/>
          </p:spPr>
          <p:txBody>
            <a:bodyPr wrap="none"/>
            <a:lstStyle/>
            <a:p>
              <a:endParaRPr lang="en-US"/>
            </a:p>
          </p:txBody>
        </p:sp>
        <p:sp>
          <p:nvSpPr>
            <p:cNvPr id="249950" name="Freeform 94"/>
            <p:cNvSpPr>
              <a:spLocks noChangeArrowheads="1"/>
            </p:cNvSpPr>
            <p:nvPr/>
          </p:nvSpPr>
          <p:spPr bwMode="auto">
            <a:xfrm>
              <a:off x="3163" y="2159"/>
              <a:ext cx="442" cy="275"/>
            </a:xfrm>
            <a:custGeom>
              <a:avLst/>
              <a:gdLst/>
              <a:ahLst/>
              <a:cxnLst>
                <a:cxn ang="0">
                  <a:pos x="432" y="103"/>
                </a:cxn>
                <a:cxn ang="0">
                  <a:pos x="477" y="114"/>
                </a:cxn>
                <a:cxn ang="0">
                  <a:pos x="505" y="148"/>
                </a:cxn>
                <a:cxn ang="0">
                  <a:pos x="536" y="153"/>
                </a:cxn>
                <a:cxn ang="0">
                  <a:pos x="567" y="170"/>
                </a:cxn>
                <a:cxn ang="0">
                  <a:pos x="595" y="187"/>
                </a:cxn>
                <a:cxn ang="0">
                  <a:pos x="623" y="207"/>
                </a:cxn>
                <a:cxn ang="0">
                  <a:pos x="673" y="235"/>
                </a:cxn>
                <a:cxn ang="0">
                  <a:pos x="709" y="291"/>
                </a:cxn>
                <a:cxn ang="0">
                  <a:pos x="732" y="347"/>
                </a:cxn>
                <a:cxn ang="0">
                  <a:pos x="709" y="397"/>
                </a:cxn>
                <a:cxn ang="0">
                  <a:pos x="675" y="436"/>
                </a:cxn>
                <a:cxn ang="0">
                  <a:pos x="623" y="448"/>
                </a:cxn>
                <a:cxn ang="0">
                  <a:pos x="572" y="448"/>
                </a:cxn>
                <a:cxn ang="0">
                  <a:pos x="525" y="436"/>
                </a:cxn>
                <a:cxn ang="0">
                  <a:pos x="474" y="430"/>
                </a:cxn>
                <a:cxn ang="0">
                  <a:pos x="415" y="402"/>
                </a:cxn>
                <a:cxn ang="0">
                  <a:pos x="353" y="378"/>
                </a:cxn>
                <a:cxn ang="0">
                  <a:pos x="276" y="335"/>
                </a:cxn>
                <a:cxn ang="0">
                  <a:pos x="236" y="316"/>
                </a:cxn>
                <a:cxn ang="0">
                  <a:pos x="194" y="297"/>
                </a:cxn>
                <a:cxn ang="0">
                  <a:pos x="143" y="280"/>
                </a:cxn>
                <a:cxn ang="0">
                  <a:pos x="96" y="249"/>
                </a:cxn>
                <a:cxn ang="0">
                  <a:pos x="70" y="215"/>
                </a:cxn>
                <a:cxn ang="0">
                  <a:pos x="48" y="187"/>
                </a:cxn>
                <a:cxn ang="0">
                  <a:pos x="9" y="148"/>
                </a:cxn>
                <a:cxn ang="0">
                  <a:pos x="3" y="80"/>
                </a:cxn>
                <a:cxn ang="0">
                  <a:pos x="23" y="44"/>
                </a:cxn>
                <a:cxn ang="0">
                  <a:pos x="45" y="21"/>
                </a:cxn>
                <a:cxn ang="0">
                  <a:pos x="76" y="3"/>
                </a:cxn>
                <a:cxn ang="0">
                  <a:pos x="127" y="0"/>
                </a:cxn>
                <a:cxn ang="0">
                  <a:pos x="163" y="11"/>
                </a:cxn>
                <a:cxn ang="0">
                  <a:pos x="214" y="24"/>
                </a:cxn>
                <a:cxn ang="0">
                  <a:pos x="264" y="21"/>
                </a:cxn>
                <a:cxn ang="0">
                  <a:pos x="298" y="44"/>
                </a:cxn>
                <a:cxn ang="0">
                  <a:pos x="337" y="49"/>
                </a:cxn>
                <a:cxn ang="0">
                  <a:pos x="384" y="79"/>
                </a:cxn>
              </a:cxnLst>
              <a:rect l="0" t="0" r="r" b="b"/>
              <a:pathLst>
                <a:path w="732" h="453">
                  <a:moveTo>
                    <a:pt x="421" y="92"/>
                  </a:moveTo>
                  <a:lnTo>
                    <a:pt x="432" y="103"/>
                  </a:lnTo>
                  <a:lnTo>
                    <a:pt x="454" y="108"/>
                  </a:lnTo>
                  <a:lnTo>
                    <a:pt x="477" y="114"/>
                  </a:lnTo>
                  <a:lnTo>
                    <a:pt x="488" y="125"/>
                  </a:lnTo>
                  <a:lnTo>
                    <a:pt x="505" y="148"/>
                  </a:lnTo>
                  <a:lnTo>
                    <a:pt x="522" y="151"/>
                  </a:lnTo>
                  <a:lnTo>
                    <a:pt x="536" y="153"/>
                  </a:lnTo>
                  <a:lnTo>
                    <a:pt x="553" y="162"/>
                  </a:lnTo>
                  <a:lnTo>
                    <a:pt x="567" y="170"/>
                  </a:lnTo>
                  <a:lnTo>
                    <a:pt x="575" y="184"/>
                  </a:lnTo>
                  <a:lnTo>
                    <a:pt x="595" y="187"/>
                  </a:lnTo>
                  <a:lnTo>
                    <a:pt x="608" y="210"/>
                  </a:lnTo>
                  <a:lnTo>
                    <a:pt x="623" y="207"/>
                  </a:lnTo>
                  <a:lnTo>
                    <a:pt x="654" y="224"/>
                  </a:lnTo>
                  <a:lnTo>
                    <a:pt x="673" y="235"/>
                  </a:lnTo>
                  <a:lnTo>
                    <a:pt x="695" y="269"/>
                  </a:lnTo>
                  <a:lnTo>
                    <a:pt x="709" y="291"/>
                  </a:lnTo>
                  <a:lnTo>
                    <a:pt x="726" y="327"/>
                  </a:lnTo>
                  <a:lnTo>
                    <a:pt x="732" y="347"/>
                  </a:lnTo>
                  <a:lnTo>
                    <a:pt x="724" y="381"/>
                  </a:lnTo>
                  <a:lnTo>
                    <a:pt x="709" y="397"/>
                  </a:lnTo>
                  <a:lnTo>
                    <a:pt x="695" y="422"/>
                  </a:lnTo>
                  <a:lnTo>
                    <a:pt x="675" y="436"/>
                  </a:lnTo>
                  <a:lnTo>
                    <a:pt x="651" y="453"/>
                  </a:lnTo>
                  <a:lnTo>
                    <a:pt x="623" y="448"/>
                  </a:lnTo>
                  <a:lnTo>
                    <a:pt x="606" y="440"/>
                  </a:lnTo>
                  <a:lnTo>
                    <a:pt x="572" y="448"/>
                  </a:lnTo>
                  <a:lnTo>
                    <a:pt x="550" y="448"/>
                  </a:lnTo>
                  <a:lnTo>
                    <a:pt x="525" y="436"/>
                  </a:lnTo>
                  <a:lnTo>
                    <a:pt x="502" y="430"/>
                  </a:lnTo>
                  <a:lnTo>
                    <a:pt x="474" y="430"/>
                  </a:lnTo>
                  <a:lnTo>
                    <a:pt x="435" y="417"/>
                  </a:lnTo>
                  <a:lnTo>
                    <a:pt x="415" y="402"/>
                  </a:lnTo>
                  <a:lnTo>
                    <a:pt x="387" y="402"/>
                  </a:lnTo>
                  <a:lnTo>
                    <a:pt x="353" y="378"/>
                  </a:lnTo>
                  <a:lnTo>
                    <a:pt x="295" y="355"/>
                  </a:lnTo>
                  <a:lnTo>
                    <a:pt x="276" y="335"/>
                  </a:lnTo>
                  <a:lnTo>
                    <a:pt x="242" y="339"/>
                  </a:lnTo>
                  <a:lnTo>
                    <a:pt x="236" y="316"/>
                  </a:lnTo>
                  <a:lnTo>
                    <a:pt x="200" y="313"/>
                  </a:lnTo>
                  <a:lnTo>
                    <a:pt x="194" y="297"/>
                  </a:lnTo>
                  <a:lnTo>
                    <a:pt x="180" y="297"/>
                  </a:lnTo>
                  <a:lnTo>
                    <a:pt x="143" y="280"/>
                  </a:lnTo>
                  <a:lnTo>
                    <a:pt x="113" y="243"/>
                  </a:lnTo>
                  <a:lnTo>
                    <a:pt x="96" y="249"/>
                  </a:lnTo>
                  <a:lnTo>
                    <a:pt x="87" y="221"/>
                  </a:lnTo>
                  <a:lnTo>
                    <a:pt x="70" y="215"/>
                  </a:lnTo>
                  <a:lnTo>
                    <a:pt x="54" y="207"/>
                  </a:lnTo>
                  <a:lnTo>
                    <a:pt x="48" y="187"/>
                  </a:lnTo>
                  <a:lnTo>
                    <a:pt x="21" y="167"/>
                  </a:lnTo>
                  <a:lnTo>
                    <a:pt x="9" y="148"/>
                  </a:lnTo>
                  <a:lnTo>
                    <a:pt x="0" y="120"/>
                  </a:lnTo>
                  <a:lnTo>
                    <a:pt x="3" y="80"/>
                  </a:lnTo>
                  <a:lnTo>
                    <a:pt x="9" y="49"/>
                  </a:lnTo>
                  <a:lnTo>
                    <a:pt x="23" y="44"/>
                  </a:lnTo>
                  <a:lnTo>
                    <a:pt x="28" y="31"/>
                  </a:lnTo>
                  <a:lnTo>
                    <a:pt x="45" y="21"/>
                  </a:lnTo>
                  <a:lnTo>
                    <a:pt x="65" y="17"/>
                  </a:lnTo>
                  <a:lnTo>
                    <a:pt x="76" y="3"/>
                  </a:lnTo>
                  <a:lnTo>
                    <a:pt x="99" y="8"/>
                  </a:lnTo>
                  <a:lnTo>
                    <a:pt x="127" y="0"/>
                  </a:lnTo>
                  <a:lnTo>
                    <a:pt x="143" y="13"/>
                  </a:lnTo>
                  <a:lnTo>
                    <a:pt x="163" y="11"/>
                  </a:lnTo>
                  <a:lnTo>
                    <a:pt x="191" y="11"/>
                  </a:lnTo>
                  <a:lnTo>
                    <a:pt x="214" y="24"/>
                  </a:lnTo>
                  <a:lnTo>
                    <a:pt x="236" y="20"/>
                  </a:lnTo>
                  <a:lnTo>
                    <a:pt x="264" y="21"/>
                  </a:lnTo>
                  <a:lnTo>
                    <a:pt x="280" y="33"/>
                  </a:lnTo>
                  <a:lnTo>
                    <a:pt x="298" y="44"/>
                  </a:lnTo>
                  <a:lnTo>
                    <a:pt x="318" y="49"/>
                  </a:lnTo>
                  <a:lnTo>
                    <a:pt x="337" y="49"/>
                  </a:lnTo>
                  <a:lnTo>
                    <a:pt x="353" y="59"/>
                  </a:lnTo>
                  <a:lnTo>
                    <a:pt x="384" y="79"/>
                  </a:lnTo>
                  <a:lnTo>
                    <a:pt x="398" y="80"/>
                  </a:lnTo>
                  <a:close/>
                </a:path>
              </a:pathLst>
            </a:custGeom>
            <a:solidFill>
              <a:srgbClr val="C0A250"/>
            </a:solidFill>
            <a:ln w="12700">
              <a:noFill/>
              <a:round/>
              <a:headEnd/>
              <a:tailEnd/>
            </a:ln>
            <a:effectLst/>
          </p:spPr>
          <p:txBody>
            <a:bodyPr wrap="none"/>
            <a:lstStyle/>
            <a:p>
              <a:endParaRPr lang="en-US"/>
            </a:p>
          </p:txBody>
        </p:sp>
        <p:sp>
          <p:nvSpPr>
            <p:cNvPr id="249951" name="Freeform 95"/>
            <p:cNvSpPr>
              <a:spLocks noChangeArrowheads="1"/>
            </p:cNvSpPr>
            <p:nvPr/>
          </p:nvSpPr>
          <p:spPr bwMode="auto">
            <a:xfrm>
              <a:off x="3168" y="2226"/>
              <a:ext cx="433" cy="201"/>
            </a:xfrm>
            <a:custGeom>
              <a:avLst/>
              <a:gdLst/>
              <a:ahLst/>
              <a:cxnLst>
                <a:cxn ang="0">
                  <a:pos x="625" y="239"/>
                </a:cxn>
                <a:cxn ang="0">
                  <a:pos x="645" y="244"/>
                </a:cxn>
                <a:cxn ang="0">
                  <a:pos x="692" y="252"/>
                </a:cxn>
                <a:cxn ang="0">
                  <a:pos x="708" y="224"/>
                </a:cxn>
                <a:cxn ang="0">
                  <a:pos x="717" y="236"/>
                </a:cxn>
                <a:cxn ang="0">
                  <a:pos x="697" y="280"/>
                </a:cxn>
                <a:cxn ang="0">
                  <a:pos x="666" y="291"/>
                </a:cxn>
                <a:cxn ang="0">
                  <a:pos x="664" y="325"/>
                </a:cxn>
                <a:cxn ang="0">
                  <a:pos x="636" y="318"/>
                </a:cxn>
                <a:cxn ang="0">
                  <a:pos x="605" y="322"/>
                </a:cxn>
                <a:cxn ang="0">
                  <a:pos x="563" y="318"/>
                </a:cxn>
                <a:cxn ang="0">
                  <a:pos x="538" y="325"/>
                </a:cxn>
                <a:cxn ang="0">
                  <a:pos x="501" y="311"/>
                </a:cxn>
                <a:cxn ang="0">
                  <a:pos x="451" y="306"/>
                </a:cxn>
                <a:cxn ang="0">
                  <a:pos x="434" y="300"/>
                </a:cxn>
                <a:cxn ang="0">
                  <a:pos x="417" y="275"/>
                </a:cxn>
                <a:cxn ang="0">
                  <a:pos x="381" y="275"/>
                </a:cxn>
                <a:cxn ang="0">
                  <a:pos x="378" y="247"/>
                </a:cxn>
                <a:cxn ang="0">
                  <a:pos x="348" y="252"/>
                </a:cxn>
                <a:cxn ang="0">
                  <a:pos x="281" y="222"/>
                </a:cxn>
                <a:cxn ang="0">
                  <a:pos x="236" y="202"/>
                </a:cxn>
                <a:cxn ang="0">
                  <a:pos x="193" y="188"/>
                </a:cxn>
                <a:cxn ang="0">
                  <a:pos x="171" y="180"/>
                </a:cxn>
                <a:cxn ang="0">
                  <a:pos x="129" y="152"/>
                </a:cxn>
                <a:cxn ang="0">
                  <a:pos x="90" y="132"/>
                </a:cxn>
                <a:cxn ang="0">
                  <a:pos x="47" y="90"/>
                </a:cxn>
                <a:cxn ang="0">
                  <a:pos x="36" y="65"/>
                </a:cxn>
                <a:cxn ang="0">
                  <a:pos x="19" y="59"/>
                </a:cxn>
                <a:cxn ang="0">
                  <a:pos x="0" y="20"/>
                </a:cxn>
                <a:cxn ang="0">
                  <a:pos x="19" y="40"/>
                </a:cxn>
                <a:cxn ang="0">
                  <a:pos x="17" y="17"/>
                </a:cxn>
                <a:cxn ang="0">
                  <a:pos x="36" y="14"/>
                </a:cxn>
                <a:cxn ang="0">
                  <a:pos x="59" y="31"/>
                </a:cxn>
                <a:cxn ang="0">
                  <a:pos x="95" y="48"/>
                </a:cxn>
                <a:cxn ang="0">
                  <a:pos x="115" y="40"/>
                </a:cxn>
                <a:cxn ang="0">
                  <a:pos x="151" y="73"/>
                </a:cxn>
                <a:cxn ang="0">
                  <a:pos x="154" y="84"/>
                </a:cxn>
                <a:cxn ang="0">
                  <a:pos x="154" y="104"/>
                </a:cxn>
                <a:cxn ang="0">
                  <a:pos x="191" y="96"/>
                </a:cxn>
                <a:cxn ang="0">
                  <a:pos x="224" y="107"/>
                </a:cxn>
                <a:cxn ang="0">
                  <a:pos x="255" y="141"/>
                </a:cxn>
                <a:cxn ang="0">
                  <a:pos x="281" y="149"/>
                </a:cxn>
                <a:cxn ang="0">
                  <a:pos x="317" y="149"/>
                </a:cxn>
                <a:cxn ang="0">
                  <a:pos x="350" y="166"/>
                </a:cxn>
                <a:cxn ang="0">
                  <a:pos x="406" y="180"/>
                </a:cxn>
                <a:cxn ang="0">
                  <a:pos x="420" y="202"/>
                </a:cxn>
                <a:cxn ang="0">
                  <a:pos x="459" y="202"/>
                </a:cxn>
                <a:cxn ang="0">
                  <a:pos x="490" y="216"/>
                </a:cxn>
                <a:cxn ang="0">
                  <a:pos x="521" y="219"/>
                </a:cxn>
                <a:cxn ang="0">
                  <a:pos x="560" y="224"/>
                </a:cxn>
                <a:cxn ang="0">
                  <a:pos x="597" y="252"/>
                </a:cxn>
              </a:cxnLst>
              <a:rect l="0" t="0" r="r" b="b"/>
              <a:pathLst>
                <a:path w="717" h="331">
                  <a:moveTo>
                    <a:pt x="611" y="236"/>
                  </a:moveTo>
                  <a:lnTo>
                    <a:pt x="625" y="239"/>
                  </a:lnTo>
                  <a:lnTo>
                    <a:pt x="625" y="255"/>
                  </a:lnTo>
                  <a:lnTo>
                    <a:pt x="645" y="244"/>
                  </a:lnTo>
                  <a:lnTo>
                    <a:pt x="673" y="250"/>
                  </a:lnTo>
                  <a:lnTo>
                    <a:pt x="692" y="252"/>
                  </a:lnTo>
                  <a:lnTo>
                    <a:pt x="700" y="244"/>
                  </a:lnTo>
                  <a:lnTo>
                    <a:pt x="708" y="224"/>
                  </a:lnTo>
                  <a:lnTo>
                    <a:pt x="708" y="208"/>
                  </a:lnTo>
                  <a:lnTo>
                    <a:pt x="717" y="236"/>
                  </a:lnTo>
                  <a:lnTo>
                    <a:pt x="712" y="260"/>
                  </a:lnTo>
                  <a:lnTo>
                    <a:pt x="697" y="280"/>
                  </a:lnTo>
                  <a:lnTo>
                    <a:pt x="684" y="303"/>
                  </a:lnTo>
                  <a:lnTo>
                    <a:pt x="666" y="291"/>
                  </a:lnTo>
                  <a:lnTo>
                    <a:pt x="669" y="311"/>
                  </a:lnTo>
                  <a:lnTo>
                    <a:pt x="664" y="325"/>
                  </a:lnTo>
                  <a:lnTo>
                    <a:pt x="648" y="325"/>
                  </a:lnTo>
                  <a:lnTo>
                    <a:pt x="636" y="318"/>
                  </a:lnTo>
                  <a:lnTo>
                    <a:pt x="634" y="331"/>
                  </a:lnTo>
                  <a:lnTo>
                    <a:pt x="605" y="322"/>
                  </a:lnTo>
                  <a:lnTo>
                    <a:pt x="589" y="314"/>
                  </a:lnTo>
                  <a:lnTo>
                    <a:pt x="563" y="318"/>
                  </a:lnTo>
                  <a:lnTo>
                    <a:pt x="555" y="331"/>
                  </a:lnTo>
                  <a:lnTo>
                    <a:pt x="538" y="325"/>
                  </a:lnTo>
                  <a:lnTo>
                    <a:pt x="541" y="308"/>
                  </a:lnTo>
                  <a:lnTo>
                    <a:pt x="501" y="311"/>
                  </a:lnTo>
                  <a:lnTo>
                    <a:pt x="462" y="311"/>
                  </a:lnTo>
                  <a:lnTo>
                    <a:pt x="451" y="306"/>
                  </a:lnTo>
                  <a:lnTo>
                    <a:pt x="448" y="298"/>
                  </a:lnTo>
                  <a:lnTo>
                    <a:pt x="434" y="300"/>
                  </a:lnTo>
                  <a:lnTo>
                    <a:pt x="426" y="294"/>
                  </a:lnTo>
                  <a:lnTo>
                    <a:pt x="417" y="275"/>
                  </a:lnTo>
                  <a:lnTo>
                    <a:pt x="403" y="283"/>
                  </a:lnTo>
                  <a:lnTo>
                    <a:pt x="381" y="275"/>
                  </a:lnTo>
                  <a:lnTo>
                    <a:pt x="384" y="263"/>
                  </a:lnTo>
                  <a:lnTo>
                    <a:pt x="378" y="247"/>
                  </a:lnTo>
                  <a:lnTo>
                    <a:pt x="369" y="259"/>
                  </a:lnTo>
                  <a:lnTo>
                    <a:pt x="348" y="252"/>
                  </a:lnTo>
                  <a:lnTo>
                    <a:pt x="289" y="242"/>
                  </a:lnTo>
                  <a:lnTo>
                    <a:pt x="281" y="222"/>
                  </a:lnTo>
                  <a:lnTo>
                    <a:pt x="236" y="216"/>
                  </a:lnTo>
                  <a:lnTo>
                    <a:pt x="236" y="202"/>
                  </a:lnTo>
                  <a:lnTo>
                    <a:pt x="208" y="197"/>
                  </a:lnTo>
                  <a:lnTo>
                    <a:pt x="193" y="188"/>
                  </a:lnTo>
                  <a:lnTo>
                    <a:pt x="191" y="169"/>
                  </a:lnTo>
                  <a:lnTo>
                    <a:pt x="171" y="180"/>
                  </a:lnTo>
                  <a:lnTo>
                    <a:pt x="154" y="166"/>
                  </a:lnTo>
                  <a:lnTo>
                    <a:pt x="129" y="152"/>
                  </a:lnTo>
                  <a:lnTo>
                    <a:pt x="104" y="115"/>
                  </a:lnTo>
                  <a:lnTo>
                    <a:pt x="90" y="132"/>
                  </a:lnTo>
                  <a:lnTo>
                    <a:pt x="84" y="101"/>
                  </a:lnTo>
                  <a:lnTo>
                    <a:pt x="47" y="90"/>
                  </a:lnTo>
                  <a:lnTo>
                    <a:pt x="50" y="76"/>
                  </a:lnTo>
                  <a:lnTo>
                    <a:pt x="36" y="65"/>
                  </a:lnTo>
                  <a:lnTo>
                    <a:pt x="33" y="51"/>
                  </a:lnTo>
                  <a:lnTo>
                    <a:pt x="19" y="59"/>
                  </a:lnTo>
                  <a:lnTo>
                    <a:pt x="5" y="37"/>
                  </a:lnTo>
                  <a:lnTo>
                    <a:pt x="0" y="20"/>
                  </a:lnTo>
                  <a:lnTo>
                    <a:pt x="14" y="28"/>
                  </a:lnTo>
                  <a:lnTo>
                    <a:pt x="19" y="40"/>
                  </a:lnTo>
                  <a:lnTo>
                    <a:pt x="28" y="26"/>
                  </a:lnTo>
                  <a:lnTo>
                    <a:pt x="17" y="17"/>
                  </a:lnTo>
                  <a:lnTo>
                    <a:pt x="31" y="0"/>
                  </a:lnTo>
                  <a:lnTo>
                    <a:pt x="36" y="14"/>
                  </a:lnTo>
                  <a:lnTo>
                    <a:pt x="42" y="23"/>
                  </a:lnTo>
                  <a:lnTo>
                    <a:pt x="59" y="31"/>
                  </a:lnTo>
                  <a:lnTo>
                    <a:pt x="67" y="23"/>
                  </a:lnTo>
                  <a:lnTo>
                    <a:pt x="95" y="48"/>
                  </a:lnTo>
                  <a:lnTo>
                    <a:pt x="101" y="37"/>
                  </a:lnTo>
                  <a:lnTo>
                    <a:pt x="115" y="40"/>
                  </a:lnTo>
                  <a:lnTo>
                    <a:pt x="120" y="59"/>
                  </a:lnTo>
                  <a:lnTo>
                    <a:pt x="151" y="73"/>
                  </a:lnTo>
                  <a:lnTo>
                    <a:pt x="160" y="76"/>
                  </a:lnTo>
                  <a:lnTo>
                    <a:pt x="154" y="84"/>
                  </a:lnTo>
                  <a:lnTo>
                    <a:pt x="160" y="96"/>
                  </a:lnTo>
                  <a:lnTo>
                    <a:pt x="154" y="104"/>
                  </a:lnTo>
                  <a:lnTo>
                    <a:pt x="177" y="104"/>
                  </a:lnTo>
                  <a:lnTo>
                    <a:pt x="191" y="96"/>
                  </a:lnTo>
                  <a:lnTo>
                    <a:pt x="210" y="110"/>
                  </a:lnTo>
                  <a:lnTo>
                    <a:pt x="224" y="107"/>
                  </a:lnTo>
                  <a:lnTo>
                    <a:pt x="250" y="121"/>
                  </a:lnTo>
                  <a:lnTo>
                    <a:pt x="255" y="141"/>
                  </a:lnTo>
                  <a:lnTo>
                    <a:pt x="274" y="158"/>
                  </a:lnTo>
                  <a:lnTo>
                    <a:pt x="281" y="149"/>
                  </a:lnTo>
                  <a:lnTo>
                    <a:pt x="274" y="135"/>
                  </a:lnTo>
                  <a:lnTo>
                    <a:pt x="317" y="149"/>
                  </a:lnTo>
                  <a:lnTo>
                    <a:pt x="310" y="177"/>
                  </a:lnTo>
                  <a:lnTo>
                    <a:pt x="350" y="166"/>
                  </a:lnTo>
                  <a:lnTo>
                    <a:pt x="367" y="169"/>
                  </a:lnTo>
                  <a:lnTo>
                    <a:pt x="406" y="180"/>
                  </a:lnTo>
                  <a:lnTo>
                    <a:pt x="406" y="194"/>
                  </a:lnTo>
                  <a:lnTo>
                    <a:pt x="420" y="202"/>
                  </a:lnTo>
                  <a:lnTo>
                    <a:pt x="448" y="191"/>
                  </a:lnTo>
                  <a:lnTo>
                    <a:pt x="459" y="202"/>
                  </a:lnTo>
                  <a:lnTo>
                    <a:pt x="440" y="219"/>
                  </a:lnTo>
                  <a:lnTo>
                    <a:pt x="490" y="216"/>
                  </a:lnTo>
                  <a:lnTo>
                    <a:pt x="501" y="228"/>
                  </a:lnTo>
                  <a:lnTo>
                    <a:pt x="521" y="219"/>
                  </a:lnTo>
                  <a:lnTo>
                    <a:pt x="518" y="252"/>
                  </a:lnTo>
                  <a:lnTo>
                    <a:pt x="560" y="224"/>
                  </a:lnTo>
                  <a:lnTo>
                    <a:pt x="569" y="239"/>
                  </a:lnTo>
                  <a:lnTo>
                    <a:pt x="597" y="252"/>
                  </a:lnTo>
                  <a:close/>
                </a:path>
              </a:pathLst>
            </a:custGeom>
            <a:solidFill>
              <a:srgbClr val="722900"/>
            </a:solidFill>
            <a:ln w="12700">
              <a:noFill/>
              <a:round/>
              <a:headEnd/>
              <a:tailEnd/>
            </a:ln>
            <a:effectLst/>
          </p:spPr>
          <p:txBody>
            <a:bodyPr wrap="none"/>
            <a:lstStyle/>
            <a:p>
              <a:endParaRPr lang="en-US"/>
            </a:p>
          </p:txBody>
        </p:sp>
        <p:sp>
          <p:nvSpPr>
            <p:cNvPr id="249952" name="Freeform 96"/>
            <p:cNvSpPr>
              <a:spLocks noChangeArrowheads="1"/>
            </p:cNvSpPr>
            <p:nvPr/>
          </p:nvSpPr>
          <p:spPr bwMode="auto">
            <a:xfrm>
              <a:off x="3381" y="2257"/>
              <a:ext cx="29" cy="15"/>
            </a:xfrm>
            <a:custGeom>
              <a:avLst/>
              <a:gdLst/>
              <a:ahLst/>
              <a:cxnLst>
                <a:cxn ang="0">
                  <a:pos x="5" y="0"/>
                </a:cxn>
                <a:cxn ang="0">
                  <a:pos x="0" y="11"/>
                </a:cxn>
                <a:cxn ang="0">
                  <a:pos x="16" y="14"/>
                </a:cxn>
                <a:cxn ang="0">
                  <a:pos x="22" y="25"/>
                </a:cxn>
                <a:cxn ang="0">
                  <a:pos x="31" y="14"/>
                </a:cxn>
                <a:cxn ang="0">
                  <a:pos x="47" y="14"/>
                </a:cxn>
                <a:cxn ang="0">
                  <a:pos x="19" y="3"/>
                </a:cxn>
              </a:cxnLst>
              <a:rect l="0" t="0" r="r" b="b"/>
              <a:pathLst>
                <a:path w="47" h="25">
                  <a:moveTo>
                    <a:pt x="5" y="0"/>
                  </a:moveTo>
                  <a:lnTo>
                    <a:pt x="0" y="11"/>
                  </a:lnTo>
                  <a:lnTo>
                    <a:pt x="16" y="14"/>
                  </a:lnTo>
                  <a:lnTo>
                    <a:pt x="22" y="25"/>
                  </a:lnTo>
                  <a:lnTo>
                    <a:pt x="31" y="14"/>
                  </a:lnTo>
                  <a:lnTo>
                    <a:pt x="47" y="14"/>
                  </a:lnTo>
                  <a:lnTo>
                    <a:pt x="19" y="3"/>
                  </a:lnTo>
                  <a:close/>
                </a:path>
              </a:pathLst>
            </a:custGeom>
            <a:solidFill>
              <a:srgbClr val="FFC17D"/>
            </a:solidFill>
            <a:ln w="12700">
              <a:noFill/>
              <a:round/>
              <a:headEnd/>
              <a:tailEnd/>
            </a:ln>
            <a:effectLst/>
          </p:spPr>
          <p:txBody>
            <a:bodyPr wrap="none"/>
            <a:lstStyle/>
            <a:p>
              <a:endParaRPr lang="en-US"/>
            </a:p>
          </p:txBody>
        </p:sp>
        <p:sp>
          <p:nvSpPr>
            <p:cNvPr id="249953" name="Freeform 97"/>
            <p:cNvSpPr>
              <a:spLocks noChangeArrowheads="1"/>
            </p:cNvSpPr>
            <p:nvPr/>
          </p:nvSpPr>
          <p:spPr bwMode="auto">
            <a:xfrm>
              <a:off x="3168" y="2197"/>
              <a:ext cx="26" cy="11"/>
            </a:xfrm>
            <a:custGeom>
              <a:avLst/>
              <a:gdLst/>
              <a:ahLst/>
              <a:cxnLst>
                <a:cxn ang="0">
                  <a:pos x="42" y="6"/>
                </a:cxn>
                <a:cxn ang="0">
                  <a:pos x="39" y="2"/>
                </a:cxn>
                <a:cxn ang="0">
                  <a:pos x="36" y="2"/>
                </a:cxn>
                <a:cxn ang="0">
                  <a:pos x="36" y="2"/>
                </a:cxn>
                <a:cxn ang="0">
                  <a:pos x="33" y="2"/>
                </a:cxn>
                <a:cxn ang="0">
                  <a:pos x="31" y="0"/>
                </a:cxn>
                <a:cxn ang="0">
                  <a:pos x="31" y="0"/>
                </a:cxn>
                <a:cxn ang="0">
                  <a:pos x="28" y="0"/>
                </a:cxn>
                <a:cxn ang="0">
                  <a:pos x="28" y="0"/>
                </a:cxn>
                <a:cxn ang="0">
                  <a:pos x="25" y="0"/>
                </a:cxn>
                <a:cxn ang="0">
                  <a:pos x="25" y="2"/>
                </a:cxn>
                <a:cxn ang="0">
                  <a:pos x="22" y="2"/>
                </a:cxn>
                <a:cxn ang="0">
                  <a:pos x="22" y="2"/>
                </a:cxn>
                <a:cxn ang="0">
                  <a:pos x="19" y="6"/>
                </a:cxn>
                <a:cxn ang="0">
                  <a:pos x="19" y="6"/>
                </a:cxn>
                <a:cxn ang="0">
                  <a:pos x="17" y="6"/>
                </a:cxn>
                <a:cxn ang="0">
                  <a:pos x="17" y="6"/>
                </a:cxn>
                <a:cxn ang="0">
                  <a:pos x="14" y="2"/>
                </a:cxn>
                <a:cxn ang="0">
                  <a:pos x="14" y="2"/>
                </a:cxn>
                <a:cxn ang="0">
                  <a:pos x="14" y="0"/>
                </a:cxn>
                <a:cxn ang="0">
                  <a:pos x="14" y="0"/>
                </a:cxn>
                <a:cxn ang="0">
                  <a:pos x="12" y="0"/>
                </a:cxn>
                <a:cxn ang="0">
                  <a:pos x="12" y="2"/>
                </a:cxn>
                <a:cxn ang="0">
                  <a:pos x="8" y="2"/>
                </a:cxn>
                <a:cxn ang="0">
                  <a:pos x="8" y="2"/>
                </a:cxn>
                <a:cxn ang="0">
                  <a:pos x="5" y="2"/>
                </a:cxn>
                <a:cxn ang="0">
                  <a:pos x="5" y="2"/>
                </a:cxn>
                <a:cxn ang="0">
                  <a:pos x="2" y="2"/>
                </a:cxn>
                <a:cxn ang="0">
                  <a:pos x="5" y="6"/>
                </a:cxn>
                <a:cxn ang="0">
                  <a:pos x="5" y="6"/>
                </a:cxn>
                <a:cxn ang="0">
                  <a:pos x="5" y="8"/>
                </a:cxn>
                <a:cxn ang="0">
                  <a:pos x="5" y="11"/>
                </a:cxn>
                <a:cxn ang="0">
                  <a:pos x="5" y="11"/>
                </a:cxn>
                <a:cxn ang="0">
                  <a:pos x="2" y="14"/>
                </a:cxn>
                <a:cxn ang="0">
                  <a:pos x="2" y="14"/>
                </a:cxn>
                <a:cxn ang="0">
                  <a:pos x="0" y="18"/>
                </a:cxn>
                <a:cxn ang="0">
                  <a:pos x="2" y="18"/>
                </a:cxn>
                <a:cxn ang="0">
                  <a:pos x="2" y="18"/>
                </a:cxn>
                <a:cxn ang="0">
                  <a:pos x="5" y="18"/>
                </a:cxn>
                <a:cxn ang="0">
                  <a:pos x="5" y="18"/>
                </a:cxn>
                <a:cxn ang="0">
                  <a:pos x="8" y="14"/>
                </a:cxn>
                <a:cxn ang="0">
                  <a:pos x="12" y="14"/>
                </a:cxn>
                <a:cxn ang="0">
                  <a:pos x="12" y="14"/>
                </a:cxn>
                <a:cxn ang="0">
                  <a:pos x="14" y="14"/>
                </a:cxn>
                <a:cxn ang="0">
                  <a:pos x="14" y="18"/>
                </a:cxn>
                <a:cxn ang="0">
                  <a:pos x="17" y="18"/>
                </a:cxn>
                <a:cxn ang="0">
                  <a:pos x="19" y="19"/>
                </a:cxn>
                <a:cxn ang="0">
                  <a:pos x="19" y="19"/>
                </a:cxn>
                <a:cxn ang="0">
                  <a:pos x="22" y="18"/>
                </a:cxn>
                <a:cxn ang="0">
                  <a:pos x="25" y="18"/>
                </a:cxn>
                <a:cxn ang="0">
                  <a:pos x="28" y="14"/>
                </a:cxn>
                <a:cxn ang="0">
                  <a:pos x="31" y="11"/>
                </a:cxn>
                <a:cxn ang="0">
                  <a:pos x="31" y="11"/>
                </a:cxn>
                <a:cxn ang="0">
                  <a:pos x="33" y="11"/>
                </a:cxn>
                <a:cxn ang="0">
                  <a:pos x="36" y="11"/>
                </a:cxn>
                <a:cxn ang="0">
                  <a:pos x="36" y="11"/>
                </a:cxn>
                <a:cxn ang="0">
                  <a:pos x="39" y="11"/>
                </a:cxn>
                <a:cxn ang="0">
                  <a:pos x="39" y="8"/>
                </a:cxn>
                <a:cxn ang="0">
                  <a:pos x="42" y="6"/>
                </a:cxn>
                <a:cxn ang="0">
                  <a:pos x="42" y="6"/>
                </a:cxn>
              </a:cxnLst>
              <a:rect l="0" t="0" r="r" b="b"/>
              <a:pathLst>
                <a:path w="42" h="19">
                  <a:moveTo>
                    <a:pt x="42" y="6"/>
                  </a:moveTo>
                  <a:lnTo>
                    <a:pt x="39" y="2"/>
                  </a:lnTo>
                  <a:lnTo>
                    <a:pt x="36" y="2"/>
                  </a:lnTo>
                  <a:lnTo>
                    <a:pt x="36" y="2"/>
                  </a:lnTo>
                  <a:lnTo>
                    <a:pt x="33" y="2"/>
                  </a:lnTo>
                  <a:lnTo>
                    <a:pt x="31" y="0"/>
                  </a:lnTo>
                  <a:lnTo>
                    <a:pt x="31" y="0"/>
                  </a:lnTo>
                  <a:lnTo>
                    <a:pt x="28" y="0"/>
                  </a:lnTo>
                  <a:lnTo>
                    <a:pt x="28" y="0"/>
                  </a:lnTo>
                  <a:lnTo>
                    <a:pt x="25" y="0"/>
                  </a:lnTo>
                  <a:lnTo>
                    <a:pt x="25" y="2"/>
                  </a:lnTo>
                  <a:lnTo>
                    <a:pt x="22" y="2"/>
                  </a:lnTo>
                  <a:lnTo>
                    <a:pt x="22" y="2"/>
                  </a:lnTo>
                  <a:lnTo>
                    <a:pt x="19" y="6"/>
                  </a:lnTo>
                  <a:lnTo>
                    <a:pt x="19" y="6"/>
                  </a:lnTo>
                  <a:lnTo>
                    <a:pt x="17" y="6"/>
                  </a:lnTo>
                  <a:lnTo>
                    <a:pt x="17" y="6"/>
                  </a:lnTo>
                  <a:lnTo>
                    <a:pt x="14" y="2"/>
                  </a:lnTo>
                  <a:lnTo>
                    <a:pt x="14" y="2"/>
                  </a:lnTo>
                  <a:lnTo>
                    <a:pt x="14" y="0"/>
                  </a:lnTo>
                  <a:lnTo>
                    <a:pt x="14" y="0"/>
                  </a:lnTo>
                  <a:lnTo>
                    <a:pt x="12" y="0"/>
                  </a:lnTo>
                  <a:lnTo>
                    <a:pt x="12" y="2"/>
                  </a:lnTo>
                  <a:lnTo>
                    <a:pt x="8" y="2"/>
                  </a:lnTo>
                  <a:lnTo>
                    <a:pt x="8" y="2"/>
                  </a:lnTo>
                  <a:lnTo>
                    <a:pt x="5" y="2"/>
                  </a:lnTo>
                  <a:lnTo>
                    <a:pt x="5" y="2"/>
                  </a:lnTo>
                  <a:lnTo>
                    <a:pt x="2" y="2"/>
                  </a:lnTo>
                  <a:lnTo>
                    <a:pt x="5" y="6"/>
                  </a:lnTo>
                  <a:lnTo>
                    <a:pt x="5" y="6"/>
                  </a:lnTo>
                  <a:lnTo>
                    <a:pt x="5" y="8"/>
                  </a:lnTo>
                  <a:lnTo>
                    <a:pt x="5" y="11"/>
                  </a:lnTo>
                  <a:lnTo>
                    <a:pt x="5" y="11"/>
                  </a:lnTo>
                  <a:lnTo>
                    <a:pt x="2" y="14"/>
                  </a:lnTo>
                  <a:lnTo>
                    <a:pt x="2" y="14"/>
                  </a:lnTo>
                  <a:lnTo>
                    <a:pt x="0" y="18"/>
                  </a:lnTo>
                  <a:lnTo>
                    <a:pt x="2" y="18"/>
                  </a:lnTo>
                  <a:lnTo>
                    <a:pt x="2" y="18"/>
                  </a:lnTo>
                  <a:lnTo>
                    <a:pt x="5" y="18"/>
                  </a:lnTo>
                  <a:lnTo>
                    <a:pt x="5" y="18"/>
                  </a:lnTo>
                  <a:lnTo>
                    <a:pt x="8" y="14"/>
                  </a:lnTo>
                  <a:lnTo>
                    <a:pt x="12" y="14"/>
                  </a:lnTo>
                  <a:lnTo>
                    <a:pt x="12" y="14"/>
                  </a:lnTo>
                  <a:lnTo>
                    <a:pt x="14" y="14"/>
                  </a:lnTo>
                  <a:lnTo>
                    <a:pt x="14" y="18"/>
                  </a:lnTo>
                  <a:lnTo>
                    <a:pt x="17" y="18"/>
                  </a:lnTo>
                  <a:lnTo>
                    <a:pt x="19" y="19"/>
                  </a:lnTo>
                  <a:lnTo>
                    <a:pt x="19" y="19"/>
                  </a:lnTo>
                  <a:lnTo>
                    <a:pt x="22" y="18"/>
                  </a:lnTo>
                  <a:lnTo>
                    <a:pt x="25" y="18"/>
                  </a:lnTo>
                  <a:lnTo>
                    <a:pt x="28" y="14"/>
                  </a:lnTo>
                  <a:lnTo>
                    <a:pt x="31" y="11"/>
                  </a:lnTo>
                  <a:lnTo>
                    <a:pt x="31" y="11"/>
                  </a:lnTo>
                  <a:lnTo>
                    <a:pt x="33" y="11"/>
                  </a:lnTo>
                  <a:lnTo>
                    <a:pt x="36" y="11"/>
                  </a:lnTo>
                  <a:lnTo>
                    <a:pt x="36" y="11"/>
                  </a:lnTo>
                  <a:lnTo>
                    <a:pt x="39" y="11"/>
                  </a:lnTo>
                  <a:lnTo>
                    <a:pt x="39" y="8"/>
                  </a:lnTo>
                  <a:lnTo>
                    <a:pt x="42" y="6"/>
                  </a:lnTo>
                  <a:lnTo>
                    <a:pt x="42" y="6"/>
                  </a:lnTo>
                  <a:close/>
                </a:path>
              </a:pathLst>
            </a:custGeom>
            <a:solidFill>
              <a:srgbClr val="FFC17D"/>
            </a:solidFill>
            <a:ln w="12700">
              <a:noFill/>
              <a:round/>
              <a:headEnd/>
              <a:tailEnd/>
            </a:ln>
            <a:effectLst/>
          </p:spPr>
          <p:txBody>
            <a:bodyPr wrap="none"/>
            <a:lstStyle/>
            <a:p>
              <a:endParaRPr lang="en-US"/>
            </a:p>
          </p:txBody>
        </p:sp>
        <p:sp>
          <p:nvSpPr>
            <p:cNvPr id="249954" name="Freeform 98"/>
            <p:cNvSpPr>
              <a:spLocks noChangeArrowheads="1"/>
            </p:cNvSpPr>
            <p:nvPr/>
          </p:nvSpPr>
          <p:spPr bwMode="auto">
            <a:xfrm>
              <a:off x="3271" y="2242"/>
              <a:ext cx="36" cy="26"/>
            </a:xfrm>
            <a:custGeom>
              <a:avLst/>
              <a:gdLst/>
              <a:ahLst/>
              <a:cxnLst>
                <a:cxn ang="0">
                  <a:pos x="31" y="0"/>
                </a:cxn>
                <a:cxn ang="0">
                  <a:pos x="20" y="16"/>
                </a:cxn>
                <a:cxn ang="0">
                  <a:pos x="0" y="14"/>
                </a:cxn>
                <a:cxn ang="0">
                  <a:pos x="8" y="25"/>
                </a:cxn>
                <a:cxn ang="0">
                  <a:pos x="17" y="42"/>
                </a:cxn>
                <a:cxn ang="0">
                  <a:pos x="37" y="25"/>
                </a:cxn>
                <a:cxn ang="0">
                  <a:pos x="59" y="19"/>
                </a:cxn>
                <a:cxn ang="0">
                  <a:pos x="48" y="8"/>
                </a:cxn>
              </a:cxnLst>
              <a:rect l="0" t="0" r="r" b="b"/>
              <a:pathLst>
                <a:path w="59" h="42">
                  <a:moveTo>
                    <a:pt x="31" y="0"/>
                  </a:moveTo>
                  <a:lnTo>
                    <a:pt x="20" y="16"/>
                  </a:lnTo>
                  <a:lnTo>
                    <a:pt x="0" y="14"/>
                  </a:lnTo>
                  <a:lnTo>
                    <a:pt x="8" y="25"/>
                  </a:lnTo>
                  <a:lnTo>
                    <a:pt x="17" y="42"/>
                  </a:lnTo>
                  <a:lnTo>
                    <a:pt x="37" y="25"/>
                  </a:lnTo>
                  <a:lnTo>
                    <a:pt x="59" y="19"/>
                  </a:lnTo>
                  <a:lnTo>
                    <a:pt x="48" y="8"/>
                  </a:lnTo>
                  <a:close/>
                </a:path>
              </a:pathLst>
            </a:custGeom>
            <a:solidFill>
              <a:srgbClr val="FFC17D"/>
            </a:solidFill>
            <a:ln w="12700">
              <a:noFill/>
              <a:round/>
              <a:headEnd/>
              <a:tailEnd/>
            </a:ln>
            <a:effectLst/>
          </p:spPr>
          <p:txBody>
            <a:bodyPr wrap="none"/>
            <a:lstStyle/>
            <a:p>
              <a:endParaRPr lang="en-US"/>
            </a:p>
          </p:txBody>
        </p:sp>
        <p:sp>
          <p:nvSpPr>
            <p:cNvPr id="249955" name="Freeform 99"/>
            <p:cNvSpPr>
              <a:spLocks noChangeArrowheads="1"/>
            </p:cNvSpPr>
            <p:nvPr/>
          </p:nvSpPr>
          <p:spPr bwMode="auto">
            <a:xfrm>
              <a:off x="3552" y="2298"/>
              <a:ext cx="17" cy="17"/>
            </a:xfrm>
            <a:custGeom>
              <a:avLst/>
              <a:gdLst/>
              <a:ahLst/>
              <a:cxnLst>
                <a:cxn ang="0">
                  <a:pos x="17" y="23"/>
                </a:cxn>
                <a:cxn ang="0">
                  <a:pos x="28" y="28"/>
                </a:cxn>
                <a:cxn ang="0">
                  <a:pos x="22" y="17"/>
                </a:cxn>
                <a:cxn ang="0">
                  <a:pos x="14" y="9"/>
                </a:cxn>
                <a:cxn ang="0">
                  <a:pos x="12" y="3"/>
                </a:cxn>
                <a:cxn ang="0">
                  <a:pos x="9" y="6"/>
                </a:cxn>
                <a:cxn ang="0">
                  <a:pos x="0" y="0"/>
                </a:cxn>
                <a:cxn ang="0">
                  <a:pos x="6" y="9"/>
                </a:cxn>
                <a:cxn ang="0">
                  <a:pos x="2" y="11"/>
                </a:cxn>
                <a:cxn ang="0">
                  <a:pos x="9" y="20"/>
                </a:cxn>
              </a:cxnLst>
              <a:rect l="0" t="0" r="r" b="b"/>
              <a:pathLst>
                <a:path w="28" h="28">
                  <a:moveTo>
                    <a:pt x="17" y="23"/>
                  </a:moveTo>
                  <a:lnTo>
                    <a:pt x="28" y="28"/>
                  </a:lnTo>
                  <a:lnTo>
                    <a:pt x="22" y="17"/>
                  </a:lnTo>
                  <a:lnTo>
                    <a:pt x="14" y="9"/>
                  </a:lnTo>
                  <a:lnTo>
                    <a:pt x="12" y="3"/>
                  </a:lnTo>
                  <a:lnTo>
                    <a:pt x="9" y="6"/>
                  </a:lnTo>
                  <a:lnTo>
                    <a:pt x="0" y="0"/>
                  </a:lnTo>
                  <a:lnTo>
                    <a:pt x="6" y="9"/>
                  </a:lnTo>
                  <a:lnTo>
                    <a:pt x="2" y="11"/>
                  </a:lnTo>
                  <a:lnTo>
                    <a:pt x="9" y="20"/>
                  </a:lnTo>
                  <a:close/>
                </a:path>
              </a:pathLst>
            </a:custGeom>
            <a:solidFill>
              <a:srgbClr val="FFC17D"/>
            </a:solidFill>
            <a:ln w="12700">
              <a:noFill/>
              <a:round/>
              <a:headEnd/>
              <a:tailEnd/>
            </a:ln>
            <a:effectLst/>
          </p:spPr>
          <p:txBody>
            <a:bodyPr wrap="none"/>
            <a:lstStyle/>
            <a:p>
              <a:endParaRPr lang="en-US"/>
            </a:p>
          </p:txBody>
        </p:sp>
        <p:sp>
          <p:nvSpPr>
            <p:cNvPr id="249956" name="Freeform 100"/>
            <p:cNvSpPr>
              <a:spLocks noChangeArrowheads="1"/>
            </p:cNvSpPr>
            <p:nvPr/>
          </p:nvSpPr>
          <p:spPr bwMode="auto">
            <a:xfrm>
              <a:off x="3575" y="2346"/>
              <a:ext cx="14" cy="16"/>
            </a:xfrm>
            <a:custGeom>
              <a:avLst/>
              <a:gdLst/>
              <a:ahLst/>
              <a:cxnLst>
                <a:cxn ang="0">
                  <a:pos x="13" y="3"/>
                </a:cxn>
                <a:cxn ang="0">
                  <a:pos x="11" y="3"/>
                </a:cxn>
                <a:cxn ang="0">
                  <a:pos x="11" y="3"/>
                </a:cxn>
                <a:cxn ang="0">
                  <a:pos x="8" y="0"/>
                </a:cxn>
                <a:cxn ang="0">
                  <a:pos x="8" y="0"/>
                </a:cxn>
                <a:cxn ang="0">
                  <a:pos x="4" y="0"/>
                </a:cxn>
                <a:cxn ang="0">
                  <a:pos x="4" y="0"/>
                </a:cxn>
                <a:cxn ang="0">
                  <a:pos x="3" y="0"/>
                </a:cxn>
                <a:cxn ang="0">
                  <a:pos x="4" y="3"/>
                </a:cxn>
                <a:cxn ang="0">
                  <a:pos x="4" y="5"/>
                </a:cxn>
                <a:cxn ang="0">
                  <a:pos x="4" y="8"/>
                </a:cxn>
                <a:cxn ang="0">
                  <a:pos x="8" y="8"/>
                </a:cxn>
                <a:cxn ang="0">
                  <a:pos x="4" y="8"/>
                </a:cxn>
                <a:cxn ang="0">
                  <a:pos x="3" y="5"/>
                </a:cxn>
                <a:cxn ang="0">
                  <a:pos x="3" y="5"/>
                </a:cxn>
                <a:cxn ang="0">
                  <a:pos x="0" y="3"/>
                </a:cxn>
                <a:cxn ang="0">
                  <a:pos x="0" y="5"/>
                </a:cxn>
                <a:cxn ang="0">
                  <a:pos x="0" y="5"/>
                </a:cxn>
                <a:cxn ang="0">
                  <a:pos x="0" y="8"/>
                </a:cxn>
                <a:cxn ang="0">
                  <a:pos x="0" y="8"/>
                </a:cxn>
                <a:cxn ang="0">
                  <a:pos x="3" y="11"/>
                </a:cxn>
                <a:cxn ang="0">
                  <a:pos x="4" y="14"/>
                </a:cxn>
                <a:cxn ang="0">
                  <a:pos x="4" y="14"/>
                </a:cxn>
                <a:cxn ang="0">
                  <a:pos x="8" y="17"/>
                </a:cxn>
                <a:cxn ang="0">
                  <a:pos x="11" y="19"/>
                </a:cxn>
                <a:cxn ang="0">
                  <a:pos x="11" y="22"/>
                </a:cxn>
                <a:cxn ang="0">
                  <a:pos x="13" y="25"/>
                </a:cxn>
                <a:cxn ang="0">
                  <a:pos x="16" y="27"/>
                </a:cxn>
                <a:cxn ang="0">
                  <a:pos x="16" y="25"/>
                </a:cxn>
                <a:cxn ang="0">
                  <a:pos x="16" y="25"/>
                </a:cxn>
                <a:cxn ang="0">
                  <a:pos x="16" y="22"/>
                </a:cxn>
                <a:cxn ang="0">
                  <a:pos x="16" y="22"/>
                </a:cxn>
                <a:cxn ang="0">
                  <a:pos x="19" y="22"/>
                </a:cxn>
                <a:cxn ang="0">
                  <a:pos x="22" y="25"/>
                </a:cxn>
                <a:cxn ang="0">
                  <a:pos x="22" y="25"/>
                </a:cxn>
                <a:cxn ang="0">
                  <a:pos x="24" y="27"/>
                </a:cxn>
                <a:cxn ang="0">
                  <a:pos x="24" y="25"/>
                </a:cxn>
                <a:cxn ang="0">
                  <a:pos x="22" y="22"/>
                </a:cxn>
                <a:cxn ang="0">
                  <a:pos x="22" y="19"/>
                </a:cxn>
                <a:cxn ang="0">
                  <a:pos x="19" y="17"/>
                </a:cxn>
                <a:cxn ang="0">
                  <a:pos x="19" y="17"/>
                </a:cxn>
                <a:cxn ang="0">
                  <a:pos x="19" y="14"/>
                </a:cxn>
                <a:cxn ang="0">
                  <a:pos x="22" y="14"/>
                </a:cxn>
                <a:cxn ang="0">
                  <a:pos x="22" y="14"/>
                </a:cxn>
                <a:cxn ang="0">
                  <a:pos x="19" y="11"/>
                </a:cxn>
                <a:cxn ang="0">
                  <a:pos x="19" y="8"/>
                </a:cxn>
                <a:cxn ang="0">
                  <a:pos x="16" y="5"/>
                </a:cxn>
                <a:cxn ang="0">
                  <a:pos x="13" y="3"/>
                </a:cxn>
              </a:cxnLst>
              <a:rect l="0" t="0" r="r" b="b"/>
              <a:pathLst>
                <a:path w="24" h="27">
                  <a:moveTo>
                    <a:pt x="13" y="3"/>
                  </a:moveTo>
                  <a:lnTo>
                    <a:pt x="11" y="3"/>
                  </a:lnTo>
                  <a:lnTo>
                    <a:pt x="11" y="3"/>
                  </a:lnTo>
                  <a:lnTo>
                    <a:pt x="8" y="0"/>
                  </a:lnTo>
                  <a:lnTo>
                    <a:pt x="8" y="0"/>
                  </a:lnTo>
                  <a:lnTo>
                    <a:pt x="4" y="0"/>
                  </a:lnTo>
                  <a:lnTo>
                    <a:pt x="4" y="0"/>
                  </a:lnTo>
                  <a:lnTo>
                    <a:pt x="3" y="0"/>
                  </a:lnTo>
                  <a:lnTo>
                    <a:pt x="4" y="3"/>
                  </a:lnTo>
                  <a:lnTo>
                    <a:pt x="4" y="5"/>
                  </a:lnTo>
                  <a:lnTo>
                    <a:pt x="4" y="8"/>
                  </a:lnTo>
                  <a:lnTo>
                    <a:pt x="8" y="8"/>
                  </a:lnTo>
                  <a:lnTo>
                    <a:pt x="4" y="8"/>
                  </a:lnTo>
                  <a:lnTo>
                    <a:pt x="3" y="5"/>
                  </a:lnTo>
                  <a:lnTo>
                    <a:pt x="3" y="5"/>
                  </a:lnTo>
                  <a:lnTo>
                    <a:pt x="0" y="3"/>
                  </a:lnTo>
                  <a:lnTo>
                    <a:pt x="0" y="5"/>
                  </a:lnTo>
                  <a:lnTo>
                    <a:pt x="0" y="5"/>
                  </a:lnTo>
                  <a:lnTo>
                    <a:pt x="0" y="8"/>
                  </a:lnTo>
                  <a:lnTo>
                    <a:pt x="0" y="8"/>
                  </a:lnTo>
                  <a:lnTo>
                    <a:pt x="3" y="11"/>
                  </a:lnTo>
                  <a:lnTo>
                    <a:pt x="4" y="14"/>
                  </a:lnTo>
                  <a:lnTo>
                    <a:pt x="4" y="14"/>
                  </a:lnTo>
                  <a:lnTo>
                    <a:pt x="8" y="17"/>
                  </a:lnTo>
                  <a:lnTo>
                    <a:pt x="11" y="19"/>
                  </a:lnTo>
                  <a:lnTo>
                    <a:pt x="11" y="22"/>
                  </a:lnTo>
                  <a:lnTo>
                    <a:pt x="13" y="25"/>
                  </a:lnTo>
                  <a:lnTo>
                    <a:pt x="16" y="27"/>
                  </a:lnTo>
                  <a:lnTo>
                    <a:pt x="16" y="25"/>
                  </a:lnTo>
                  <a:lnTo>
                    <a:pt x="16" y="25"/>
                  </a:lnTo>
                  <a:lnTo>
                    <a:pt x="16" y="22"/>
                  </a:lnTo>
                  <a:lnTo>
                    <a:pt x="16" y="22"/>
                  </a:lnTo>
                  <a:lnTo>
                    <a:pt x="19" y="22"/>
                  </a:lnTo>
                  <a:lnTo>
                    <a:pt x="22" y="25"/>
                  </a:lnTo>
                  <a:lnTo>
                    <a:pt x="22" y="25"/>
                  </a:lnTo>
                  <a:lnTo>
                    <a:pt x="24" y="27"/>
                  </a:lnTo>
                  <a:lnTo>
                    <a:pt x="24" y="25"/>
                  </a:lnTo>
                  <a:lnTo>
                    <a:pt x="22" y="22"/>
                  </a:lnTo>
                  <a:lnTo>
                    <a:pt x="22" y="19"/>
                  </a:lnTo>
                  <a:lnTo>
                    <a:pt x="19" y="17"/>
                  </a:lnTo>
                  <a:lnTo>
                    <a:pt x="19" y="17"/>
                  </a:lnTo>
                  <a:lnTo>
                    <a:pt x="19" y="14"/>
                  </a:lnTo>
                  <a:lnTo>
                    <a:pt x="22" y="14"/>
                  </a:lnTo>
                  <a:lnTo>
                    <a:pt x="22" y="14"/>
                  </a:lnTo>
                  <a:lnTo>
                    <a:pt x="19" y="11"/>
                  </a:lnTo>
                  <a:lnTo>
                    <a:pt x="19" y="8"/>
                  </a:lnTo>
                  <a:lnTo>
                    <a:pt x="16" y="5"/>
                  </a:lnTo>
                  <a:lnTo>
                    <a:pt x="13" y="3"/>
                  </a:lnTo>
                  <a:close/>
                </a:path>
              </a:pathLst>
            </a:custGeom>
            <a:solidFill>
              <a:srgbClr val="FFC17D"/>
            </a:solidFill>
            <a:ln w="12700">
              <a:noFill/>
              <a:round/>
              <a:headEnd/>
              <a:tailEnd/>
            </a:ln>
            <a:effectLst/>
          </p:spPr>
          <p:txBody>
            <a:bodyPr wrap="none"/>
            <a:lstStyle/>
            <a:p>
              <a:endParaRPr lang="en-US"/>
            </a:p>
          </p:txBody>
        </p:sp>
        <p:sp>
          <p:nvSpPr>
            <p:cNvPr id="249957" name="Freeform 101"/>
            <p:cNvSpPr>
              <a:spLocks noChangeArrowheads="1"/>
            </p:cNvSpPr>
            <p:nvPr/>
          </p:nvSpPr>
          <p:spPr bwMode="auto">
            <a:xfrm>
              <a:off x="3296" y="2179"/>
              <a:ext cx="9" cy="6"/>
            </a:xfrm>
            <a:custGeom>
              <a:avLst/>
              <a:gdLst/>
              <a:ahLst/>
              <a:cxnLst>
                <a:cxn ang="0">
                  <a:pos x="10" y="3"/>
                </a:cxn>
                <a:cxn ang="0">
                  <a:pos x="7" y="0"/>
                </a:cxn>
                <a:cxn ang="0">
                  <a:pos x="0" y="0"/>
                </a:cxn>
                <a:cxn ang="0">
                  <a:pos x="7" y="6"/>
                </a:cxn>
                <a:cxn ang="0">
                  <a:pos x="4" y="11"/>
                </a:cxn>
                <a:cxn ang="0">
                  <a:pos x="12" y="8"/>
                </a:cxn>
                <a:cxn ang="0">
                  <a:pos x="15" y="0"/>
                </a:cxn>
              </a:cxnLst>
              <a:rect l="0" t="0" r="r" b="b"/>
              <a:pathLst>
                <a:path w="15" h="11">
                  <a:moveTo>
                    <a:pt x="10" y="3"/>
                  </a:moveTo>
                  <a:lnTo>
                    <a:pt x="7" y="0"/>
                  </a:lnTo>
                  <a:lnTo>
                    <a:pt x="0" y="0"/>
                  </a:lnTo>
                  <a:lnTo>
                    <a:pt x="7" y="6"/>
                  </a:lnTo>
                  <a:lnTo>
                    <a:pt x="4" y="11"/>
                  </a:lnTo>
                  <a:lnTo>
                    <a:pt x="12" y="8"/>
                  </a:lnTo>
                  <a:lnTo>
                    <a:pt x="15" y="0"/>
                  </a:lnTo>
                  <a:close/>
                </a:path>
              </a:pathLst>
            </a:custGeom>
            <a:solidFill>
              <a:srgbClr val="FFC17D"/>
            </a:solidFill>
            <a:ln w="12700">
              <a:noFill/>
              <a:round/>
              <a:headEnd/>
              <a:tailEnd/>
            </a:ln>
            <a:effectLst/>
          </p:spPr>
          <p:txBody>
            <a:bodyPr wrap="none"/>
            <a:lstStyle/>
            <a:p>
              <a:endParaRPr lang="en-US"/>
            </a:p>
          </p:txBody>
        </p:sp>
        <p:sp>
          <p:nvSpPr>
            <p:cNvPr id="249958" name="Freeform 102"/>
            <p:cNvSpPr>
              <a:spLocks noChangeArrowheads="1"/>
            </p:cNvSpPr>
            <p:nvPr/>
          </p:nvSpPr>
          <p:spPr bwMode="auto">
            <a:xfrm>
              <a:off x="3453" y="2265"/>
              <a:ext cx="18" cy="18"/>
            </a:xfrm>
            <a:custGeom>
              <a:avLst/>
              <a:gdLst/>
              <a:ahLst/>
              <a:cxnLst>
                <a:cxn ang="0">
                  <a:pos x="25" y="5"/>
                </a:cxn>
                <a:cxn ang="0">
                  <a:pos x="22" y="5"/>
                </a:cxn>
                <a:cxn ang="0">
                  <a:pos x="22" y="3"/>
                </a:cxn>
                <a:cxn ang="0">
                  <a:pos x="19" y="3"/>
                </a:cxn>
                <a:cxn ang="0">
                  <a:pos x="16" y="3"/>
                </a:cxn>
                <a:cxn ang="0">
                  <a:pos x="16" y="3"/>
                </a:cxn>
                <a:cxn ang="0">
                  <a:pos x="14" y="3"/>
                </a:cxn>
                <a:cxn ang="0">
                  <a:pos x="14" y="0"/>
                </a:cxn>
                <a:cxn ang="0">
                  <a:pos x="14" y="3"/>
                </a:cxn>
                <a:cxn ang="0">
                  <a:pos x="14" y="5"/>
                </a:cxn>
                <a:cxn ang="0">
                  <a:pos x="11" y="8"/>
                </a:cxn>
                <a:cxn ang="0">
                  <a:pos x="11" y="11"/>
                </a:cxn>
                <a:cxn ang="0">
                  <a:pos x="11" y="8"/>
                </a:cxn>
                <a:cxn ang="0">
                  <a:pos x="8" y="5"/>
                </a:cxn>
                <a:cxn ang="0">
                  <a:pos x="8" y="5"/>
                </a:cxn>
                <a:cxn ang="0">
                  <a:pos x="5" y="3"/>
                </a:cxn>
                <a:cxn ang="0">
                  <a:pos x="2" y="5"/>
                </a:cxn>
                <a:cxn ang="0">
                  <a:pos x="2" y="5"/>
                </a:cxn>
                <a:cxn ang="0">
                  <a:pos x="2" y="5"/>
                </a:cxn>
                <a:cxn ang="0">
                  <a:pos x="0" y="8"/>
                </a:cxn>
                <a:cxn ang="0">
                  <a:pos x="2" y="8"/>
                </a:cxn>
                <a:cxn ang="0">
                  <a:pos x="5" y="11"/>
                </a:cxn>
                <a:cxn ang="0">
                  <a:pos x="8" y="14"/>
                </a:cxn>
                <a:cxn ang="0">
                  <a:pos x="11" y="17"/>
                </a:cxn>
                <a:cxn ang="0">
                  <a:pos x="11" y="19"/>
                </a:cxn>
                <a:cxn ang="0">
                  <a:pos x="11" y="22"/>
                </a:cxn>
                <a:cxn ang="0">
                  <a:pos x="11" y="22"/>
                </a:cxn>
                <a:cxn ang="0">
                  <a:pos x="14" y="25"/>
                </a:cxn>
                <a:cxn ang="0">
                  <a:pos x="14" y="25"/>
                </a:cxn>
                <a:cxn ang="0">
                  <a:pos x="16" y="22"/>
                </a:cxn>
                <a:cxn ang="0">
                  <a:pos x="16" y="22"/>
                </a:cxn>
                <a:cxn ang="0">
                  <a:pos x="16" y="22"/>
                </a:cxn>
                <a:cxn ang="0">
                  <a:pos x="19" y="22"/>
                </a:cxn>
                <a:cxn ang="0">
                  <a:pos x="22" y="25"/>
                </a:cxn>
                <a:cxn ang="0">
                  <a:pos x="25" y="25"/>
                </a:cxn>
                <a:cxn ang="0">
                  <a:pos x="28" y="28"/>
                </a:cxn>
                <a:cxn ang="0">
                  <a:pos x="28" y="25"/>
                </a:cxn>
                <a:cxn ang="0">
                  <a:pos x="25" y="22"/>
                </a:cxn>
                <a:cxn ang="0">
                  <a:pos x="25" y="19"/>
                </a:cxn>
                <a:cxn ang="0">
                  <a:pos x="25" y="17"/>
                </a:cxn>
                <a:cxn ang="0">
                  <a:pos x="25" y="17"/>
                </a:cxn>
                <a:cxn ang="0">
                  <a:pos x="28" y="17"/>
                </a:cxn>
                <a:cxn ang="0">
                  <a:pos x="28" y="17"/>
                </a:cxn>
                <a:cxn ang="0">
                  <a:pos x="30" y="17"/>
                </a:cxn>
                <a:cxn ang="0">
                  <a:pos x="28" y="14"/>
                </a:cxn>
                <a:cxn ang="0">
                  <a:pos x="28" y="11"/>
                </a:cxn>
                <a:cxn ang="0">
                  <a:pos x="28" y="8"/>
                </a:cxn>
                <a:cxn ang="0">
                  <a:pos x="25" y="5"/>
                </a:cxn>
              </a:cxnLst>
              <a:rect l="0" t="0" r="r" b="b"/>
              <a:pathLst>
                <a:path w="30" h="28">
                  <a:moveTo>
                    <a:pt x="25" y="5"/>
                  </a:moveTo>
                  <a:lnTo>
                    <a:pt x="22" y="5"/>
                  </a:lnTo>
                  <a:lnTo>
                    <a:pt x="22" y="3"/>
                  </a:lnTo>
                  <a:lnTo>
                    <a:pt x="19" y="3"/>
                  </a:lnTo>
                  <a:lnTo>
                    <a:pt x="16" y="3"/>
                  </a:lnTo>
                  <a:lnTo>
                    <a:pt x="16" y="3"/>
                  </a:lnTo>
                  <a:lnTo>
                    <a:pt x="14" y="3"/>
                  </a:lnTo>
                  <a:lnTo>
                    <a:pt x="14" y="0"/>
                  </a:lnTo>
                  <a:lnTo>
                    <a:pt x="14" y="3"/>
                  </a:lnTo>
                  <a:lnTo>
                    <a:pt x="14" y="5"/>
                  </a:lnTo>
                  <a:lnTo>
                    <a:pt x="11" y="8"/>
                  </a:lnTo>
                  <a:lnTo>
                    <a:pt x="11" y="11"/>
                  </a:lnTo>
                  <a:lnTo>
                    <a:pt x="11" y="8"/>
                  </a:lnTo>
                  <a:lnTo>
                    <a:pt x="8" y="5"/>
                  </a:lnTo>
                  <a:lnTo>
                    <a:pt x="8" y="5"/>
                  </a:lnTo>
                  <a:lnTo>
                    <a:pt x="5" y="3"/>
                  </a:lnTo>
                  <a:lnTo>
                    <a:pt x="2" y="5"/>
                  </a:lnTo>
                  <a:lnTo>
                    <a:pt x="2" y="5"/>
                  </a:lnTo>
                  <a:lnTo>
                    <a:pt x="2" y="5"/>
                  </a:lnTo>
                  <a:lnTo>
                    <a:pt x="0" y="8"/>
                  </a:lnTo>
                  <a:lnTo>
                    <a:pt x="2" y="8"/>
                  </a:lnTo>
                  <a:lnTo>
                    <a:pt x="5" y="11"/>
                  </a:lnTo>
                  <a:lnTo>
                    <a:pt x="8" y="14"/>
                  </a:lnTo>
                  <a:lnTo>
                    <a:pt x="11" y="17"/>
                  </a:lnTo>
                  <a:lnTo>
                    <a:pt x="11" y="19"/>
                  </a:lnTo>
                  <a:lnTo>
                    <a:pt x="11" y="22"/>
                  </a:lnTo>
                  <a:lnTo>
                    <a:pt x="11" y="22"/>
                  </a:lnTo>
                  <a:lnTo>
                    <a:pt x="14" y="25"/>
                  </a:lnTo>
                  <a:lnTo>
                    <a:pt x="14" y="25"/>
                  </a:lnTo>
                  <a:lnTo>
                    <a:pt x="16" y="22"/>
                  </a:lnTo>
                  <a:lnTo>
                    <a:pt x="16" y="22"/>
                  </a:lnTo>
                  <a:lnTo>
                    <a:pt x="16" y="22"/>
                  </a:lnTo>
                  <a:lnTo>
                    <a:pt x="19" y="22"/>
                  </a:lnTo>
                  <a:lnTo>
                    <a:pt x="22" y="25"/>
                  </a:lnTo>
                  <a:lnTo>
                    <a:pt x="25" y="25"/>
                  </a:lnTo>
                  <a:lnTo>
                    <a:pt x="28" y="28"/>
                  </a:lnTo>
                  <a:lnTo>
                    <a:pt x="28" y="25"/>
                  </a:lnTo>
                  <a:lnTo>
                    <a:pt x="25" y="22"/>
                  </a:lnTo>
                  <a:lnTo>
                    <a:pt x="25" y="19"/>
                  </a:lnTo>
                  <a:lnTo>
                    <a:pt x="25" y="17"/>
                  </a:lnTo>
                  <a:lnTo>
                    <a:pt x="25" y="17"/>
                  </a:lnTo>
                  <a:lnTo>
                    <a:pt x="28" y="17"/>
                  </a:lnTo>
                  <a:lnTo>
                    <a:pt x="28" y="17"/>
                  </a:lnTo>
                  <a:lnTo>
                    <a:pt x="30" y="17"/>
                  </a:lnTo>
                  <a:lnTo>
                    <a:pt x="28" y="14"/>
                  </a:lnTo>
                  <a:lnTo>
                    <a:pt x="28" y="11"/>
                  </a:lnTo>
                  <a:lnTo>
                    <a:pt x="28" y="8"/>
                  </a:lnTo>
                  <a:lnTo>
                    <a:pt x="25" y="5"/>
                  </a:lnTo>
                  <a:close/>
                </a:path>
              </a:pathLst>
            </a:custGeom>
            <a:solidFill>
              <a:srgbClr val="FFC17D"/>
            </a:solidFill>
            <a:ln w="12700">
              <a:noFill/>
              <a:round/>
              <a:headEnd/>
              <a:tailEnd/>
            </a:ln>
            <a:effectLst/>
          </p:spPr>
          <p:txBody>
            <a:bodyPr wrap="none"/>
            <a:lstStyle/>
            <a:p>
              <a:endParaRPr lang="en-US"/>
            </a:p>
          </p:txBody>
        </p:sp>
        <p:sp>
          <p:nvSpPr>
            <p:cNvPr id="249959" name="Freeform 103"/>
            <p:cNvSpPr>
              <a:spLocks noChangeArrowheads="1"/>
            </p:cNvSpPr>
            <p:nvPr/>
          </p:nvSpPr>
          <p:spPr bwMode="auto">
            <a:xfrm>
              <a:off x="3371" y="2233"/>
              <a:ext cx="9" cy="10"/>
            </a:xfrm>
            <a:custGeom>
              <a:avLst/>
              <a:gdLst/>
              <a:ahLst/>
              <a:cxnLst>
                <a:cxn ang="0">
                  <a:pos x="0" y="15"/>
                </a:cxn>
                <a:cxn ang="0">
                  <a:pos x="5" y="12"/>
                </a:cxn>
                <a:cxn ang="0">
                  <a:pos x="8" y="17"/>
                </a:cxn>
                <a:cxn ang="0">
                  <a:pos x="12" y="9"/>
                </a:cxn>
                <a:cxn ang="0">
                  <a:pos x="14" y="6"/>
                </a:cxn>
                <a:cxn ang="0">
                  <a:pos x="12" y="0"/>
                </a:cxn>
                <a:cxn ang="0">
                  <a:pos x="4" y="3"/>
                </a:cxn>
              </a:cxnLst>
              <a:rect l="0" t="0" r="r" b="b"/>
              <a:pathLst>
                <a:path w="14" h="17">
                  <a:moveTo>
                    <a:pt x="0" y="15"/>
                  </a:moveTo>
                  <a:lnTo>
                    <a:pt x="5" y="12"/>
                  </a:lnTo>
                  <a:lnTo>
                    <a:pt x="8" y="17"/>
                  </a:lnTo>
                  <a:lnTo>
                    <a:pt x="12" y="9"/>
                  </a:lnTo>
                  <a:lnTo>
                    <a:pt x="14" y="6"/>
                  </a:lnTo>
                  <a:lnTo>
                    <a:pt x="12" y="0"/>
                  </a:lnTo>
                  <a:lnTo>
                    <a:pt x="4" y="3"/>
                  </a:lnTo>
                  <a:close/>
                </a:path>
              </a:pathLst>
            </a:custGeom>
            <a:solidFill>
              <a:srgbClr val="FFC17D"/>
            </a:solidFill>
            <a:ln w="12700">
              <a:noFill/>
              <a:round/>
              <a:headEnd/>
              <a:tailEnd/>
            </a:ln>
            <a:effectLst/>
          </p:spPr>
          <p:txBody>
            <a:bodyPr wrap="none"/>
            <a:lstStyle/>
            <a:p>
              <a:endParaRPr lang="en-US"/>
            </a:p>
          </p:txBody>
        </p:sp>
        <p:sp>
          <p:nvSpPr>
            <p:cNvPr id="249960" name="Freeform 104"/>
            <p:cNvSpPr>
              <a:spLocks noChangeArrowheads="1"/>
            </p:cNvSpPr>
            <p:nvPr/>
          </p:nvSpPr>
          <p:spPr bwMode="auto">
            <a:xfrm>
              <a:off x="3305" y="2203"/>
              <a:ext cx="17" cy="10"/>
            </a:xfrm>
            <a:custGeom>
              <a:avLst/>
              <a:gdLst/>
              <a:ahLst/>
              <a:cxnLst>
                <a:cxn ang="0">
                  <a:pos x="24" y="3"/>
                </a:cxn>
                <a:cxn ang="0">
                  <a:pos x="24" y="3"/>
                </a:cxn>
                <a:cxn ang="0">
                  <a:pos x="23" y="3"/>
                </a:cxn>
                <a:cxn ang="0">
                  <a:pos x="23" y="3"/>
                </a:cxn>
                <a:cxn ang="0">
                  <a:pos x="20" y="3"/>
                </a:cxn>
                <a:cxn ang="0">
                  <a:pos x="16" y="0"/>
                </a:cxn>
                <a:cxn ang="0">
                  <a:pos x="16" y="0"/>
                </a:cxn>
                <a:cxn ang="0">
                  <a:pos x="14" y="0"/>
                </a:cxn>
                <a:cxn ang="0">
                  <a:pos x="14" y="0"/>
                </a:cxn>
                <a:cxn ang="0">
                  <a:pos x="14" y="3"/>
                </a:cxn>
                <a:cxn ang="0">
                  <a:pos x="11" y="3"/>
                </a:cxn>
                <a:cxn ang="0">
                  <a:pos x="11" y="7"/>
                </a:cxn>
                <a:cxn ang="0">
                  <a:pos x="9" y="3"/>
                </a:cxn>
                <a:cxn ang="0">
                  <a:pos x="9" y="3"/>
                </a:cxn>
                <a:cxn ang="0">
                  <a:pos x="9" y="3"/>
                </a:cxn>
                <a:cxn ang="0">
                  <a:pos x="6" y="0"/>
                </a:cxn>
                <a:cxn ang="0">
                  <a:pos x="6" y="0"/>
                </a:cxn>
                <a:cxn ang="0">
                  <a:pos x="3" y="3"/>
                </a:cxn>
                <a:cxn ang="0">
                  <a:pos x="3" y="3"/>
                </a:cxn>
                <a:cxn ang="0">
                  <a:pos x="0" y="3"/>
                </a:cxn>
                <a:cxn ang="0">
                  <a:pos x="3" y="3"/>
                </a:cxn>
                <a:cxn ang="0">
                  <a:pos x="3" y="7"/>
                </a:cxn>
                <a:cxn ang="0">
                  <a:pos x="3" y="7"/>
                </a:cxn>
                <a:cxn ang="0">
                  <a:pos x="6" y="8"/>
                </a:cxn>
                <a:cxn ang="0">
                  <a:pos x="6" y="8"/>
                </a:cxn>
                <a:cxn ang="0">
                  <a:pos x="3" y="11"/>
                </a:cxn>
                <a:cxn ang="0">
                  <a:pos x="3" y="11"/>
                </a:cxn>
                <a:cxn ang="0">
                  <a:pos x="3" y="15"/>
                </a:cxn>
                <a:cxn ang="0">
                  <a:pos x="6" y="15"/>
                </a:cxn>
                <a:cxn ang="0">
                  <a:pos x="9" y="15"/>
                </a:cxn>
                <a:cxn ang="0">
                  <a:pos x="9" y="11"/>
                </a:cxn>
                <a:cxn ang="0">
                  <a:pos x="11" y="11"/>
                </a:cxn>
                <a:cxn ang="0">
                  <a:pos x="14" y="15"/>
                </a:cxn>
                <a:cxn ang="0">
                  <a:pos x="14" y="15"/>
                </a:cxn>
                <a:cxn ang="0">
                  <a:pos x="16" y="15"/>
                </a:cxn>
                <a:cxn ang="0">
                  <a:pos x="16" y="17"/>
                </a:cxn>
                <a:cxn ang="0">
                  <a:pos x="16" y="15"/>
                </a:cxn>
                <a:cxn ang="0">
                  <a:pos x="20" y="15"/>
                </a:cxn>
                <a:cxn ang="0">
                  <a:pos x="20" y="11"/>
                </a:cxn>
                <a:cxn ang="0">
                  <a:pos x="23" y="11"/>
                </a:cxn>
                <a:cxn ang="0">
                  <a:pos x="23" y="11"/>
                </a:cxn>
                <a:cxn ang="0">
                  <a:pos x="23" y="11"/>
                </a:cxn>
                <a:cxn ang="0">
                  <a:pos x="24" y="11"/>
                </a:cxn>
                <a:cxn ang="0">
                  <a:pos x="24" y="11"/>
                </a:cxn>
                <a:cxn ang="0">
                  <a:pos x="24" y="8"/>
                </a:cxn>
                <a:cxn ang="0">
                  <a:pos x="28" y="7"/>
                </a:cxn>
                <a:cxn ang="0">
                  <a:pos x="28" y="7"/>
                </a:cxn>
                <a:cxn ang="0">
                  <a:pos x="28" y="3"/>
                </a:cxn>
              </a:cxnLst>
              <a:rect l="0" t="0" r="r" b="b"/>
              <a:pathLst>
                <a:path w="28" h="17">
                  <a:moveTo>
                    <a:pt x="24" y="3"/>
                  </a:moveTo>
                  <a:lnTo>
                    <a:pt x="24" y="3"/>
                  </a:lnTo>
                  <a:lnTo>
                    <a:pt x="23" y="3"/>
                  </a:lnTo>
                  <a:lnTo>
                    <a:pt x="23" y="3"/>
                  </a:lnTo>
                  <a:lnTo>
                    <a:pt x="20" y="3"/>
                  </a:lnTo>
                  <a:lnTo>
                    <a:pt x="16" y="0"/>
                  </a:lnTo>
                  <a:lnTo>
                    <a:pt x="16" y="0"/>
                  </a:lnTo>
                  <a:lnTo>
                    <a:pt x="14" y="0"/>
                  </a:lnTo>
                  <a:lnTo>
                    <a:pt x="14" y="0"/>
                  </a:lnTo>
                  <a:lnTo>
                    <a:pt x="14" y="3"/>
                  </a:lnTo>
                  <a:lnTo>
                    <a:pt x="11" y="3"/>
                  </a:lnTo>
                  <a:lnTo>
                    <a:pt x="11" y="7"/>
                  </a:lnTo>
                  <a:lnTo>
                    <a:pt x="9" y="3"/>
                  </a:lnTo>
                  <a:lnTo>
                    <a:pt x="9" y="3"/>
                  </a:lnTo>
                  <a:lnTo>
                    <a:pt x="9" y="3"/>
                  </a:lnTo>
                  <a:lnTo>
                    <a:pt x="6" y="0"/>
                  </a:lnTo>
                  <a:lnTo>
                    <a:pt x="6" y="0"/>
                  </a:lnTo>
                  <a:lnTo>
                    <a:pt x="3" y="3"/>
                  </a:lnTo>
                  <a:lnTo>
                    <a:pt x="3" y="3"/>
                  </a:lnTo>
                  <a:lnTo>
                    <a:pt x="0" y="3"/>
                  </a:lnTo>
                  <a:lnTo>
                    <a:pt x="3" y="3"/>
                  </a:lnTo>
                  <a:lnTo>
                    <a:pt x="3" y="7"/>
                  </a:lnTo>
                  <a:lnTo>
                    <a:pt x="3" y="7"/>
                  </a:lnTo>
                  <a:lnTo>
                    <a:pt x="6" y="8"/>
                  </a:lnTo>
                  <a:lnTo>
                    <a:pt x="6" y="8"/>
                  </a:lnTo>
                  <a:lnTo>
                    <a:pt x="3" y="11"/>
                  </a:lnTo>
                  <a:lnTo>
                    <a:pt x="3" y="11"/>
                  </a:lnTo>
                  <a:lnTo>
                    <a:pt x="3" y="15"/>
                  </a:lnTo>
                  <a:lnTo>
                    <a:pt x="6" y="15"/>
                  </a:lnTo>
                  <a:lnTo>
                    <a:pt x="9" y="15"/>
                  </a:lnTo>
                  <a:lnTo>
                    <a:pt x="9" y="11"/>
                  </a:lnTo>
                  <a:lnTo>
                    <a:pt x="11" y="11"/>
                  </a:lnTo>
                  <a:lnTo>
                    <a:pt x="14" y="15"/>
                  </a:lnTo>
                  <a:lnTo>
                    <a:pt x="14" y="15"/>
                  </a:lnTo>
                  <a:lnTo>
                    <a:pt x="16" y="15"/>
                  </a:lnTo>
                  <a:lnTo>
                    <a:pt x="16" y="17"/>
                  </a:lnTo>
                  <a:lnTo>
                    <a:pt x="16" y="15"/>
                  </a:lnTo>
                  <a:lnTo>
                    <a:pt x="20" y="15"/>
                  </a:lnTo>
                  <a:lnTo>
                    <a:pt x="20" y="11"/>
                  </a:lnTo>
                  <a:lnTo>
                    <a:pt x="23" y="11"/>
                  </a:lnTo>
                  <a:lnTo>
                    <a:pt x="23" y="11"/>
                  </a:lnTo>
                  <a:lnTo>
                    <a:pt x="23" y="11"/>
                  </a:lnTo>
                  <a:lnTo>
                    <a:pt x="24" y="11"/>
                  </a:lnTo>
                  <a:lnTo>
                    <a:pt x="24" y="11"/>
                  </a:lnTo>
                  <a:lnTo>
                    <a:pt x="24" y="8"/>
                  </a:lnTo>
                  <a:lnTo>
                    <a:pt x="28" y="7"/>
                  </a:lnTo>
                  <a:lnTo>
                    <a:pt x="28" y="7"/>
                  </a:lnTo>
                  <a:lnTo>
                    <a:pt x="28" y="3"/>
                  </a:lnTo>
                  <a:close/>
                </a:path>
              </a:pathLst>
            </a:custGeom>
            <a:solidFill>
              <a:srgbClr val="FFC17D"/>
            </a:solidFill>
            <a:ln w="12700">
              <a:noFill/>
              <a:round/>
              <a:headEnd/>
              <a:tailEnd/>
            </a:ln>
            <a:effectLst/>
          </p:spPr>
          <p:txBody>
            <a:bodyPr wrap="none"/>
            <a:lstStyle/>
            <a:p>
              <a:endParaRPr lang="en-US"/>
            </a:p>
          </p:txBody>
        </p:sp>
        <p:sp>
          <p:nvSpPr>
            <p:cNvPr id="249961" name="Freeform 105"/>
            <p:cNvSpPr>
              <a:spLocks noChangeArrowheads="1"/>
            </p:cNvSpPr>
            <p:nvPr/>
          </p:nvSpPr>
          <p:spPr bwMode="auto">
            <a:xfrm>
              <a:off x="3396" y="2212"/>
              <a:ext cx="12" cy="8"/>
            </a:xfrm>
            <a:custGeom>
              <a:avLst/>
              <a:gdLst/>
              <a:ahLst/>
              <a:cxnLst>
                <a:cxn ang="0">
                  <a:pos x="17" y="2"/>
                </a:cxn>
                <a:cxn ang="0">
                  <a:pos x="14" y="2"/>
                </a:cxn>
                <a:cxn ang="0">
                  <a:pos x="11" y="0"/>
                </a:cxn>
                <a:cxn ang="0">
                  <a:pos x="9" y="0"/>
                </a:cxn>
                <a:cxn ang="0">
                  <a:pos x="9" y="2"/>
                </a:cxn>
                <a:cxn ang="0">
                  <a:pos x="9" y="2"/>
                </a:cxn>
                <a:cxn ang="0">
                  <a:pos x="9" y="2"/>
                </a:cxn>
                <a:cxn ang="0">
                  <a:pos x="9" y="5"/>
                </a:cxn>
                <a:cxn ang="0">
                  <a:pos x="6" y="2"/>
                </a:cxn>
                <a:cxn ang="0">
                  <a:pos x="6" y="2"/>
                </a:cxn>
                <a:cxn ang="0">
                  <a:pos x="3" y="2"/>
                </a:cxn>
                <a:cxn ang="0">
                  <a:pos x="3" y="0"/>
                </a:cxn>
                <a:cxn ang="0">
                  <a:pos x="3" y="2"/>
                </a:cxn>
                <a:cxn ang="0">
                  <a:pos x="3" y="2"/>
                </a:cxn>
                <a:cxn ang="0">
                  <a:pos x="0" y="2"/>
                </a:cxn>
                <a:cxn ang="0">
                  <a:pos x="0" y="2"/>
                </a:cxn>
                <a:cxn ang="0">
                  <a:pos x="0" y="2"/>
                </a:cxn>
                <a:cxn ang="0">
                  <a:pos x="3" y="5"/>
                </a:cxn>
                <a:cxn ang="0">
                  <a:pos x="3" y="5"/>
                </a:cxn>
                <a:cxn ang="0">
                  <a:pos x="6" y="8"/>
                </a:cxn>
                <a:cxn ang="0">
                  <a:pos x="6" y="8"/>
                </a:cxn>
                <a:cxn ang="0">
                  <a:pos x="6" y="10"/>
                </a:cxn>
                <a:cxn ang="0">
                  <a:pos x="6" y="10"/>
                </a:cxn>
                <a:cxn ang="0">
                  <a:pos x="6" y="13"/>
                </a:cxn>
                <a:cxn ang="0">
                  <a:pos x="6" y="13"/>
                </a:cxn>
                <a:cxn ang="0">
                  <a:pos x="9" y="10"/>
                </a:cxn>
                <a:cxn ang="0">
                  <a:pos x="9" y="10"/>
                </a:cxn>
                <a:cxn ang="0">
                  <a:pos x="11" y="10"/>
                </a:cxn>
                <a:cxn ang="0">
                  <a:pos x="11" y="10"/>
                </a:cxn>
                <a:cxn ang="0">
                  <a:pos x="14" y="13"/>
                </a:cxn>
                <a:cxn ang="0">
                  <a:pos x="14" y="13"/>
                </a:cxn>
                <a:cxn ang="0">
                  <a:pos x="17" y="13"/>
                </a:cxn>
                <a:cxn ang="0">
                  <a:pos x="17" y="13"/>
                </a:cxn>
                <a:cxn ang="0">
                  <a:pos x="17" y="10"/>
                </a:cxn>
                <a:cxn ang="0">
                  <a:pos x="17" y="10"/>
                </a:cxn>
                <a:cxn ang="0">
                  <a:pos x="17" y="8"/>
                </a:cxn>
                <a:cxn ang="0">
                  <a:pos x="17" y="8"/>
                </a:cxn>
                <a:cxn ang="0">
                  <a:pos x="17" y="8"/>
                </a:cxn>
                <a:cxn ang="0">
                  <a:pos x="20" y="8"/>
                </a:cxn>
                <a:cxn ang="0">
                  <a:pos x="20" y="8"/>
                </a:cxn>
                <a:cxn ang="0">
                  <a:pos x="20" y="8"/>
                </a:cxn>
                <a:cxn ang="0">
                  <a:pos x="20" y="5"/>
                </a:cxn>
                <a:cxn ang="0">
                  <a:pos x="20" y="5"/>
                </a:cxn>
                <a:cxn ang="0">
                  <a:pos x="17" y="2"/>
                </a:cxn>
              </a:cxnLst>
              <a:rect l="0" t="0" r="r" b="b"/>
              <a:pathLst>
                <a:path w="20" h="13">
                  <a:moveTo>
                    <a:pt x="17" y="2"/>
                  </a:moveTo>
                  <a:lnTo>
                    <a:pt x="14" y="2"/>
                  </a:lnTo>
                  <a:lnTo>
                    <a:pt x="11" y="0"/>
                  </a:lnTo>
                  <a:lnTo>
                    <a:pt x="9" y="0"/>
                  </a:lnTo>
                  <a:lnTo>
                    <a:pt x="9" y="2"/>
                  </a:lnTo>
                  <a:lnTo>
                    <a:pt x="9" y="2"/>
                  </a:lnTo>
                  <a:lnTo>
                    <a:pt x="9" y="2"/>
                  </a:lnTo>
                  <a:lnTo>
                    <a:pt x="9" y="5"/>
                  </a:lnTo>
                  <a:lnTo>
                    <a:pt x="6" y="2"/>
                  </a:lnTo>
                  <a:lnTo>
                    <a:pt x="6" y="2"/>
                  </a:lnTo>
                  <a:lnTo>
                    <a:pt x="3" y="2"/>
                  </a:lnTo>
                  <a:lnTo>
                    <a:pt x="3" y="0"/>
                  </a:lnTo>
                  <a:lnTo>
                    <a:pt x="3" y="2"/>
                  </a:lnTo>
                  <a:lnTo>
                    <a:pt x="3" y="2"/>
                  </a:lnTo>
                  <a:lnTo>
                    <a:pt x="0" y="2"/>
                  </a:lnTo>
                  <a:lnTo>
                    <a:pt x="0" y="2"/>
                  </a:lnTo>
                  <a:lnTo>
                    <a:pt x="0" y="2"/>
                  </a:lnTo>
                  <a:lnTo>
                    <a:pt x="3" y="5"/>
                  </a:lnTo>
                  <a:lnTo>
                    <a:pt x="3" y="5"/>
                  </a:lnTo>
                  <a:lnTo>
                    <a:pt x="6" y="8"/>
                  </a:lnTo>
                  <a:lnTo>
                    <a:pt x="6" y="8"/>
                  </a:lnTo>
                  <a:lnTo>
                    <a:pt x="6" y="10"/>
                  </a:lnTo>
                  <a:lnTo>
                    <a:pt x="6" y="10"/>
                  </a:lnTo>
                  <a:lnTo>
                    <a:pt x="6" y="13"/>
                  </a:lnTo>
                  <a:lnTo>
                    <a:pt x="6" y="13"/>
                  </a:lnTo>
                  <a:lnTo>
                    <a:pt x="9" y="10"/>
                  </a:lnTo>
                  <a:lnTo>
                    <a:pt x="9" y="10"/>
                  </a:lnTo>
                  <a:lnTo>
                    <a:pt x="11" y="10"/>
                  </a:lnTo>
                  <a:lnTo>
                    <a:pt x="11" y="10"/>
                  </a:lnTo>
                  <a:lnTo>
                    <a:pt x="14" y="13"/>
                  </a:lnTo>
                  <a:lnTo>
                    <a:pt x="14" y="13"/>
                  </a:lnTo>
                  <a:lnTo>
                    <a:pt x="17" y="13"/>
                  </a:lnTo>
                  <a:lnTo>
                    <a:pt x="17" y="13"/>
                  </a:lnTo>
                  <a:lnTo>
                    <a:pt x="17" y="10"/>
                  </a:lnTo>
                  <a:lnTo>
                    <a:pt x="17" y="10"/>
                  </a:lnTo>
                  <a:lnTo>
                    <a:pt x="17" y="8"/>
                  </a:lnTo>
                  <a:lnTo>
                    <a:pt x="17" y="8"/>
                  </a:lnTo>
                  <a:lnTo>
                    <a:pt x="17" y="8"/>
                  </a:lnTo>
                  <a:lnTo>
                    <a:pt x="20" y="8"/>
                  </a:lnTo>
                  <a:lnTo>
                    <a:pt x="20" y="8"/>
                  </a:lnTo>
                  <a:lnTo>
                    <a:pt x="20" y="8"/>
                  </a:lnTo>
                  <a:lnTo>
                    <a:pt x="20" y="5"/>
                  </a:lnTo>
                  <a:lnTo>
                    <a:pt x="20" y="5"/>
                  </a:lnTo>
                  <a:lnTo>
                    <a:pt x="17" y="2"/>
                  </a:lnTo>
                  <a:close/>
                </a:path>
              </a:pathLst>
            </a:custGeom>
            <a:solidFill>
              <a:srgbClr val="FFC17D"/>
            </a:solidFill>
            <a:ln w="12700">
              <a:noFill/>
              <a:round/>
              <a:headEnd/>
              <a:tailEnd/>
            </a:ln>
            <a:effectLst/>
          </p:spPr>
          <p:txBody>
            <a:bodyPr wrap="none"/>
            <a:lstStyle/>
            <a:p>
              <a:endParaRPr lang="en-US"/>
            </a:p>
          </p:txBody>
        </p:sp>
        <p:sp>
          <p:nvSpPr>
            <p:cNvPr id="249962" name="Freeform 106"/>
            <p:cNvSpPr>
              <a:spLocks noChangeArrowheads="1"/>
            </p:cNvSpPr>
            <p:nvPr/>
          </p:nvSpPr>
          <p:spPr bwMode="auto">
            <a:xfrm>
              <a:off x="3544" y="2322"/>
              <a:ext cx="15" cy="15"/>
            </a:xfrm>
            <a:custGeom>
              <a:avLst/>
              <a:gdLst/>
              <a:ahLst/>
              <a:cxnLst>
                <a:cxn ang="0">
                  <a:pos x="14" y="2"/>
                </a:cxn>
                <a:cxn ang="0">
                  <a:pos x="14" y="0"/>
                </a:cxn>
                <a:cxn ang="0">
                  <a:pos x="14" y="0"/>
                </a:cxn>
                <a:cxn ang="0">
                  <a:pos x="12" y="0"/>
                </a:cxn>
                <a:cxn ang="0">
                  <a:pos x="12" y="0"/>
                </a:cxn>
                <a:cxn ang="0">
                  <a:pos x="8" y="0"/>
                </a:cxn>
                <a:cxn ang="0">
                  <a:pos x="8" y="0"/>
                </a:cxn>
                <a:cxn ang="0">
                  <a:pos x="6" y="0"/>
                </a:cxn>
                <a:cxn ang="0">
                  <a:pos x="6" y="0"/>
                </a:cxn>
                <a:cxn ang="0">
                  <a:pos x="8" y="2"/>
                </a:cxn>
                <a:cxn ang="0">
                  <a:pos x="8" y="5"/>
                </a:cxn>
                <a:cxn ang="0">
                  <a:pos x="8" y="8"/>
                </a:cxn>
                <a:cxn ang="0">
                  <a:pos x="6" y="5"/>
                </a:cxn>
                <a:cxn ang="0">
                  <a:pos x="6" y="5"/>
                </a:cxn>
                <a:cxn ang="0">
                  <a:pos x="3" y="2"/>
                </a:cxn>
                <a:cxn ang="0">
                  <a:pos x="3" y="2"/>
                </a:cxn>
                <a:cxn ang="0">
                  <a:pos x="3" y="2"/>
                </a:cxn>
                <a:cxn ang="0">
                  <a:pos x="3" y="2"/>
                </a:cxn>
                <a:cxn ang="0">
                  <a:pos x="0" y="5"/>
                </a:cxn>
                <a:cxn ang="0">
                  <a:pos x="0" y="5"/>
                </a:cxn>
                <a:cxn ang="0">
                  <a:pos x="3" y="8"/>
                </a:cxn>
                <a:cxn ang="0">
                  <a:pos x="6" y="8"/>
                </a:cxn>
                <a:cxn ang="0">
                  <a:pos x="8" y="11"/>
                </a:cxn>
                <a:cxn ang="0">
                  <a:pos x="8" y="14"/>
                </a:cxn>
                <a:cxn ang="0">
                  <a:pos x="12" y="16"/>
                </a:cxn>
                <a:cxn ang="0">
                  <a:pos x="12" y="19"/>
                </a:cxn>
                <a:cxn ang="0">
                  <a:pos x="14" y="22"/>
                </a:cxn>
                <a:cxn ang="0">
                  <a:pos x="14" y="22"/>
                </a:cxn>
                <a:cxn ang="0">
                  <a:pos x="14" y="22"/>
                </a:cxn>
                <a:cxn ang="0">
                  <a:pos x="16" y="19"/>
                </a:cxn>
                <a:cxn ang="0">
                  <a:pos x="16" y="19"/>
                </a:cxn>
                <a:cxn ang="0">
                  <a:pos x="16" y="19"/>
                </a:cxn>
                <a:cxn ang="0">
                  <a:pos x="20" y="19"/>
                </a:cxn>
                <a:cxn ang="0">
                  <a:pos x="23" y="22"/>
                </a:cxn>
                <a:cxn ang="0">
                  <a:pos x="23" y="22"/>
                </a:cxn>
                <a:cxn ang="0">
                  <a:pos x="26" y="25"/>
                </a:cxn>
                <a:cxn ang="0">
                  <a:pos x="23" y="22"/>
                </a:cxn>
                <a:cxn ang="0">
                  <a:pos x="23" y="19"/>
                </a:cxn>
                <a:cxn ang="0">
                  <a:pos x="23" y="16"/>
                </a:cxn>
                <a:cxn ang="0">
                  <a:pos x="20" y="14"/>
                </a:cxn>
                <a:cxn ang="0">
                  <a:pos x="23" y="14"/>
                </a:cxn>
                <a:cxn ang="0">
                  <a:pos x="23" y="11"/>
                </a:cxn>
                <a:cxn ang="0">
                  <a:pos x="23" y="11"/>
                </a:cxn>
                <a:cxn ang="0">
                  <a:pos x="23" y="11"/>
                </a:cxn>
                <a:cxn ang="0">
                  <a:pos x="23" y="8"/>
                </a:cxn>
                <a:cxn ang="0">
                  <a:pos x="20" y="5"/>
                </a:cxn>
                <a:cxn ang="0">
                  <a:pos x="16" y="5"/>
                </a:cxn>
                <a:cxn ang="0">
                  <a:pos x="16" y="2"/>
                </a:cxn>
              </a:cxnLst>
              <a:rect l="0" t="0" r="r" b="b"/>
              <a:pathLst>
                <a:path w="26" h="25">
                  <a:moveTo>
                    <a:pt x="14" y="2"/>
                  </a:moveTo>
                  <a:lnTo>
                    <a:pt x="14" y="0"/>
                  </a:lnTo>
                  <a:lnTo>
                    <a:pt x="14" y="0"/>
                  </a:lnTo>
                  <a:lnTo>
                    <a:pt x="12" y="0"/>
                  </a:lnTo>
                  <a:lnTo>
                    <a:pt x="12" y="0"/>
                  </a:lnTo>
                  <a:lnTo>
                    <a:pt x="8" y="0"/>
                  </a:lnTo>
                  <a:lnTo>
                    <a:pt x="8" y="0"/>
                  </a:lnTo>
                  <a:lnTo>
                    <a:pt x="6" y="0"/>
                  </a:lnTo>
                  <a:lnTo>
                    <a:pt x="6" y="0"/>
                  </a:lnTo>
                  <a:lnTo>
                    <a:pt x="8" y="2"/>
                  </a:lnTo>
                  <a:lnTo>
                    <a:pt x="8" y="5"/>
                  </a:lnTo>
                  <a:lnTo>
                    <a:pt x="8" y="8"/>
                  </a:lnTo>
                  <a:lnTo>
                    <a:pt x="6" y="5"/>
                  </a:lnTo>
                  <a:lnTo>
                    <a:pt x="6" y="5"/>
                  </a:lnTo>
                  <a:lnTo>
                    <a:pt x="3" y="2"/>
                  </a:lnTo>
                  <a:lnTo>
                    <a:pt x="3" y="2"/>
                  </a:lnTo>
                  <a:lnTo>
                    <a:pt x="3" y="2"/>
                  </a:lnTo>
                  <a:lnTo>
                    <a:pt x="3" y="2"/>
                  </a:lnTo>
                  <a:lnTo>
                    <a:pt x="0" y="5"/>
                  </a:lnTo>
                  <a:lnTo>
                    <a:pt x="0" y="5"/>
                  </a:lnTo>
                  <a:lnTo>
                    <a:pt x="3" y="8"/>
                  </a:lnTo>
                  <a:lnTo>
                    <a:pt x="6" y="8"/>
                  </a:lnTo>
                  <a:lnTo>
                    <a:pt x="8" y="11"/>
                  </a:lnTo>
                  <a:lnTo>
                    <a:pt x="8" y="14"/>
                  </a:lnTo>
                  <a:lnTo>
                    <a:pt x="12" y="16"/>
                  </a:lnTo>
                  <a:lnTo>
                    <a:pt x="12" y="19"/>
                  </a:lnTo>
                  <a:lnTo>
                    <a:pt x="14" y="22"/>
                  </a:lnTo>
                  <a:lnTo>
                    <a:pt x="14" y="22"/>
                  </a:lnTo>
                  <a:lnTo>
                    <a:pt x="14" y="22"/>
                  </a:lnTo>
                  <a:lnTo>
                    <a:pt x="16" y="19"/>
                  </a:lnTo>
                  <a:lnTo>
                    <a:pt x="16" y="19"/>
                  </a:lnTo>
                  <a:lnTo>
                    <a:pt x="16" y="19"/>
                  </a:lnTo>
                  <a:lnTo>
                    <a:pt x="20" y="19"/>
                  </a:lnTo>
                  <a:lnTo>
                    <a:pt x="23" y="22"/>
                  </a:lnTo>
                  <a:lnTo>
                    <a:pt x="23" y="22"/>
                  </a:lnTo>
                  <a:lnTo>
                    <a:pt x="26" y="25"/>
                  </a:lnTo>
                  <a:lnTo>
                    <a:pt x="23" y="22"/>
                  </a:lnTo>
                  <a:lnTo>
                    <a:pt x="23" y="19"/>
                  </a:lnTo>
                  <a:lnTo>
                    <a:pt x="23" y="16"/>
                  </a:lnTo>
                  <a:lnTo>
                    <a:pt x="20" y="14"/>
                  </a:lnTo>
                  <a:lnTo>
                    <a:pt x="23" y="14"/>
                  </a:lnTo>
                  <a:lnTo>
                    <a:pt x="23" y="11"/>
                  </a:lnTo>
                  <a:lnTo>
                    <a:pt x="23" y="11"/>
                  </a:lnTo>
                  <a:lnTo>
                    <a:pt x="23" y="11"/>
                  </a:lnTo>
                  <a:lnTo>
                    <a:pt x="23" y="8"/>
                  </a:lnTo>
                  <a:lnTo>
                    <a:pt x="20" y="5"/>
                  </a:lnTo>
                  <a:lnTo>
                    <a:pt x="16" y="5"/>
                  </a:lnTo>
                  <a:lnTo>
                    <a:pt x="16" y="2"/>
                  </a:lnTo>
                  <a:close/>
                </a:path>
              </a:pathLst>
            </a:custGeom>
            <a:solidFill>
              <a:srgbClr val="FFC17D"/>
            </a:solidFill>
            <a:ln w="12700">
              <a:noFill/>
              <a:round/>
              <a:headEnd/>
              <a:tailEnd/>
            </a:ln>
            <a:effectLst/>
          </p:spPr>
          <p:txBody>
            <a:bodyPr wrap="none"/>
            <a:lstStyle/>
            <a:p>
              <a:endParaRPr lang="en-US"/>
            </a:p>
          </p:txBody>
        </p:sp>
        <p:sp>
          <p:nvSpPr>
            <p:cNvPr id="249963" name="Freeform 107"/>
            <p:cNvSpPr>
              <a:spLocks noChangeArrowheads="1"/>
            </p:cNvSpPr>
            <p:nvPr/>
          </p:nvSpPr>
          <p:spPr bwMode="auto">
            <a:xfrm>
              <a:off x="3420" y="2260"/>
              <a:ext cx="14" cy="14"/>
            </a:xfrm>
            <a:custGeom>
              <a:avLst/>
              <a:gdLst/>
              <a:ahLst/>
              <a:cxnLst>
                <a:cxn ang="0">
                  <a:pos x="11" y="0"/>
                </a:cxn>
                <a:cxn ang="0">
                  <a:pos x="9" y="6"/>
                </a:cxn>
                <a:cxn ang="0">
                  <a:pos x="3" y="3"/>
                </a:cxn>
                <a:cxn ang="0">
                  <a:pos x="0" y="3"/>
                </a:cxn>
                <a:cxn ang="0">
                  <a:pos x="6" y="12"/>
                </a:cxn>
                <a:cxn ang="0">
                  <a:pos x="6" y="20"/>
                </a:cxn>
                <a:cxn ang="0">
                  <a:pos x="11" y="23"/>
                </a:cxn>
                <a:cxn ang="0">
                  <a:pos x="20" y="23"/>
                </a:cxn>
                <a:cxn ang="0">
                  <a:pos x="20" y="12"/>
                </a:cxn>
                <a:cxn ang="0">
                  <a:pos x="23" y="12"/>
                </a:cxn>
                <a:cxn ang="0">
                  <a:pos x="23" y="3"/>
                </a:cxn>
              </a:cxnLst>
              <a:rect l="0" t="0" r="r" b="b"/>
              <a:pathLst>
                <a:path w="23" h="23">
                  <a:moveTo>
                    <a:pt x="11" y="0"/>
                  </a:moveTo>
                  <a:lnTo>
                    <a:pt x="9" y="6"/>
                  </a:lnTo>
                  <a:lnTo>
                    <a:pt x="3" y="3"/>
                  </a:lnTo>
                  <a:lnTo>
                    <a:pt x="0" y="3"/>
                  </a:lnTo>
                  <a:lnTo>
                    <a:pt x="6" y="12"/>
                  </a:lnTo>
                  <a:lnTo>
                    <a:pt x="6" y="20"/>
                  </a:lnTo>
                  <a:lnTo>
                    <a:pt x="11" y="23"/>
                  </a:lnTo>
                  <a:lnTo>
                    <a:pt x="20" y="23"/>
                  </a:lnTo>
                  <a:lnTo>
                    <a:pt x="20" y="12"/>
                  </a:lnTo>
                  <a:lnTo>
                    <a:pt x="23" y="12"/>
                  </a:lnTo>
                  <a:lnTo>
                    <a:pt x="23" y="3"/>
                  </a:lnTo>
                  <a:close/>
                </a:path>
              </a:pathLst>
            </a:custGeom>
            <a:solidFill>
              <a:srgbClr val="FFC17D"/>
            </a:solidFill>
            <a:ln w="12700">
              <a:noFill/>
              <a:round/>
              <a:headEnd/>
              <a:tailEnd/>
            </a:ln>
            <a:effectLst/>
          </p:spPr>
          <p:txBody>
            <a:bodyPr wrap="none"/>
            <a:lstStyle/>
            <a:p>
              <a:endParaRPr lang="en-US"/>
            </a:p>
          </p:txBody>
        </p:sp>
        <p:sp>
          <p:nvSpPr>
            <p:cNvPr id="249964" name="Freeform 108"/>
            <p:cNvSpPr>
              <a:spLocks noChangeArrowheads="1"/>
            </p:cNvSpPr>
            <p:nvPr/>
          </p:nvSpPr>
          <p:spPr bwMode="auto">
            <a:xfrm>
              <a:off x="3270" y="2193"/>
              <a:ext cx="18" cy="10"/>
            </a:xfrm>
            <a:custGeom>
              <a:avLst/>
              <a:gdLst/>
              <a:ahLst/>
              <a:cxnLst>
                <a:cxn ang="0">
                  <a:pos x="28" y="3"/>
                </a:cxn>
                <a:cxn ang="0">
                  <a:pos x="25" y="3"/>
                </a:cxn>
                <a:cxn ang="0">
                  <a:pos x="25" y="3"/>
                </a:cxn>
                <a:cxn ang="0">
                  <a:pos x="23" y="3"/>
                </a:cxn>
                <a:cxn ang="0">
                  <a:pos x="23" y="0"/>
                </a:cxn>
                <a:cxn ang="0">
                  <a:pos x="20" y="0"/>
                </a:cxn>
                <a:cxn ang="0">
                  <a:pos x="17" y="0"/>
                </a:cxn>
                <a:cxn ang="0">
                  <a:pos x="17" y="0"/>
                </a:cxn>
                <a:cxn ang="0">
                  <a:pos x="14" y="0"/>
                </a:cxn>
                <a:cxn ang="0">
                  <a:pos x="14" y="3"/>
                </a:cxn>
                <a:cxn ang="0">
                  <a:pos x="11" y="3"/>
                </a:cxn>
                <a:cxn ang="0">
                  <a:pos x="11" y="5"/>
                </a:cxn>
                <a:cxn ang="0">
                  <a:pos x="9" y="3"/>
                </a:cxn>
                <a:cxn ang="0">
                  <a:pos x="9" y="3"/>
                </a:cxn>
                <a:cxn ang="0">
                  <a:pos x="9" y="0"/>
                </a:cxn>
                <a:cxn ang="0">
                  <a:pos x="6" y="0"/>
                </a:cxn>
                <a:cxn ang="0">
                  <a:pos x="6" y="0"/>
                </a:cxn>
                <a:cxn ang="0">
                  <a:pos x="3" y="0"/>
                </a:cxn>
                <a:cxn ang="0">
                  <a:pos x="0" y="3"/>
                </a:cxn>
                <a:cxn ang="0">
                  <a:pos x="0" y="3"/>
                </a:cxn>
                <a:cxn ang="0">
                  <a:pos x="0" y="3"/>
                </a:cxn>
                <a:cxn ang="0">
                  <a:pos x="0" y="5"/>
                </a:cxn>
                <a:cxn ang="0">
                  <a:pos x="3" y="5"/>
                </a:cxn>
                <a:cxn ang="0">
                  <a:pos x="3" y="7"/>
                </a:cxn>
                <a:cxn ang="0">
                  <a:pos x="3" y="7"/>
                </a:cxn>
                <a:cxn ang="0">
                  <a:pos x="3" y="11"/>
                </a:cxn>
                <a:cxn ang="0">
                  <a:pos x="0" y="13"/>
                </a:cxn>
                <a:cxn ang="0">
                  <a:pos x="0" y="13"/>
                </a:cxn>
                <a:cxn ang="0">
                  <a:pos x="3" y="13"/>
                </a:cxn>
                <a:cxn ang="0">
                  <a:pos x="6" y="13"/>
                </a:cxn>
                <a:cxn ang="0">
                  <a:pos x="9" y="13"/>
                </a:cxn>
                <a:cxn ang="0">
                  <a:pos x="9" y="13"/>
                </a:cxn>
                <a:cxn ang="0">
                  <a:pos x="11" y="13"/>
                </a:cxn>
                <a:cxn ang="0">
                  <a:pos x="14" y="13"/>
                </a:cxn>
                <a:cxn ang="0">
                  <a:pos x="14" y="16"/>
                </a:cxn>
                <a:cxn ang="0">
                  <a:pos x="17" y="16"/>
                </a:cxn>
                <a:cxn ang="0">
                  <a:pos x="17" y="16"/>
                </a:cxn>
                <a:cxn ang="0">
                  <a:pos x="20" y="13"/>
                </a:cxn>
                <a:cxn ang="0">
                  <a:pos x="20" y="11"/>
                </a:cxn>
                <a:cxn ang="0">
                  <a:pos x="23" y="11"/>
                </a:cxn>
                <a:cxn ang="0">
                  <a:pos x="23" y="11"/>
                </a:cxn>
                <a:cxn ang="0">
                  <a:pos x="25" y="11"/>
                </a:cxn>
                <a:cxn ang="0">
                  <a:pos x="25" y="11"/>
                </a:cxn>
                <a:cxn ang="0">
                  <a:pos x="28" y="11"/>
                </a:cxn>
                <a:cxn ang="0">
                  <a:pos x="28" y="7"/>
                </a:cxn>
                <a:cxn ang="0">
                  <a:pos x="28" y="7"/>
                </a:cxn>
                <a:cxn ang="0">
                  <a:pos x="28" y="5"/>
                </a:cxn>
                <a:cxn ang="0">
                  <a:pos x="31" y="3"/>
                </a:cxn>
              </a:cxnLst>
              <a:rect l="0" t="0" r="r" b="b"/>
              <a:pathLst>
                <a:path w="31" h="16">
                  <a:moveTo>
                    <a:pt x="28" y="3"/>
                  </a:moveTo>
                  <a:lnTo>
                    <a:pt x="25" y="3"/>
                  </a:lnTo>
                  <a:lnTo>
                    <a:pt x="25" y="3"/>
                  </a:lnTo>
                  <a:lnTo>
                    <a:pt x="23" y="3"/>
                  </a:lnTo>
                  <a:lnTo>
                    <a:pt x="23" y="0"/>
                  </a:lnTo>
                  <a:lnTo>
                    <a:pt x="20" y="0"/>
                  </a:lnTo>
                  <a:lnTo>
                    <a:pt x="17" y="0"/>
                  </a:lnTo>
                  <a:lnTo>
                    <a:pt x="17" y="0"/>
                  </a:lnTo>
                  <a:lnTo>
                    <a:pt x="14" y="0"/>
                  </a:lnTo>
                  <a:lnTo>
                    <a:pt x="14" y="3"/>
                  </a:lnTo>
                  <a:lnTo>
                    <a:pt x="11" y="3"/>
                  </a:lnTo>
                  <a:lnTo>
                    <a:pt x="11" y="5"/>
                  </a:lnTo>
                  <a:lnTo>
                    <a:pt x="9" y="3"/>
                  </a:lnTo>
                  <a:lnTo>
                    <a:pt x="9" y="3"/>
                  </a:lnTo>
                  <a:lnTo>
                    <a:pt x="9" y="0"/>
                  </a:lnTo>
                  <a:lnTo>
                    <a:pt x="6" y="0"/>
                  </a:lnTo>
                  <a:lnTo>
                    <a:pt x="6" y="0"/>
                  </a:lnTo>
                  <a:lnTo>
                    <a:pt x="3" y="0"/>
                  </a:lnTo>
                  <a:lnTo>
                    <a:pt x="0" y="3"/>
                  </a:lnTo>
                  <a:lnTo>
                    <a:pt x="0" y="3"/>
                  </a:lnTo>
                  <a:lnTo>
                    <a:pt x="0" y="3"/>
                  </a:lnTo>
                  <a:lnTo>
                    <a:pt x="0" y="5"/>
                  </a:lnTo>
                  <a:lnTo>
                    <a:pt x="3" y="5"/>
                  </a:lnTo>
                  <a:lnTo>
                    <a:pt x="3" y="7"/>
                  </a:lnTo>
                  <a:lnTo>
                    <a:pt x="3" y="7"/>
                  </a:lnTo>
                  <a:lnTo>
                    <a:pt x="3" y="11"/>
                  </a:lnTo>
                  <a:lnTo>
                    <a:pt x="0" y="13"/>
                  </a:lnTo>
                  <a:lnTo>
                    <a:pt x="0" y="13"/>
                  </a:lnTo>
                  <a:lnTo>
                    <a:pt x="3" y="13"/>
                  </a:lnTo>
                  <a:lnTo>
                    <a:pt x="6" y="13"/>
                  </a:lnTo>
                  <a:lnTo>
                    <a:pt x="9" y="13"/>
                  </a:lnTo>
                  <a:lnTo>
                    <a:pt x="9" y="13"/>
                  </a:lnTo>
                  <a:lnTo>
                    <a:pt x="11" y="13"/>
                  </a:lnTo>
                  <a:lnTo>
                    <a:pt x="14" y="13"/>
                  </a:lnTo>
                  <a:lnTo>
                    <a:pt x="14" y="16"/>
                  </a:lnTo>
                  <a:lnTo>
                    <a:pt x="17" y="16"/>
                  </a:lnTo>
                  <a:lnTo>
                    <a:pt x="17" y="16"/>
                  </a:lnTo>
                  <a:lnTo>
                    <a:pt x="20" y="13"/>
                  </a:lnTo>
                  <a:lnTo>
                    <a:pt x="20" y="11"/>
                  </a:lnTo>
                  <a:lnTo>
                    <a:pt x="23" y="11"/>
                  </a:lnTo>
                  <a:lnTo>
                    <a:pt x="23" y="11"/>
                  </a:lnTo>
                  <a:lnTo>
                    <a:pt x="25" y="11"/>
                  </a:lnTo>
                  <a:lnTo>
                    <a:pt x="25" y="11"/>
                  </a:lnTo>
                  <a:lnTo>
                    <a:pt x="28" y="11"/>
                  </a:lnTo>
                  <a:lnTo>
                    <a:pt x="28" y="7"/>
                  </a:lnTo>
                  <a:lnTo>
                    <a:pt x="28" y="7"/>
                  </a:lnTo>
                  <a:lnTo>
                    <a:pt x="28" y="5"/>
                  </a:lnTo>
                  <a:lnTo>
                    <a:pt x="31" y="3"/>
                  </a:lnTo>
                  <a:close/>
                </a:path>
              </a:pathLst>
            </a:custGeom>
            <a:solidFill>
              <a:srgbClr val="FFC17D"/>
            </a:solidFill>
            <a:ln w="12700">
              <a:noFill/>
              <a:round/>
              <a:headEnd/>
              <a:tailEnd/>
            </a:ln>
            <a:effectLst/>
          </p:spPr>
          <p:txBody>
            <a:bodyPr wrap="none"/>
            <a:lstStyle/>
            <a:p>
              <a:endParaRPr lang="en-US"/>
            </a:p>
          </p:txBody>
        </p:sp>
        <p:sp>
          <p:nvSpPr>
            <p:cNvPr id="249965" name="Freeform 109"/>
            <p:cNvSpPr>
              <a:spLocks noChangeArrowheads="1"/>
            </p:cNvSpPr>
            <p:nvPr/>
          </p:nvSpPr>
          <p:spPr bwMode="auto">
            <a:xfrm>
              <a:off x="3227" y="2164"/>
              <a:ext cx="17" cy="8"/>
            </a:xfrm>
            <a:custGeom>
              <a:avLst/>
              <a:gdLst/>
              <a:ahLst/>
              <a:cxnLst>
                <a:cxn ang="0">
                  <a:pos x="25" y="5"/>
                </a:cxn>
                <a:cxn ang="0">
                  <a:pos x="25" y="5"/>
                </a:cxn>
                <a:cxn ang="0">
                  <a:pos x="22" y="3"/>
                </a:cxn>
                <a:cxn ang="0">
                  <a:pos x="22" y="3"/>
                </a:cxn>
                <a:cxn ang="0">
                  <a:pos x="20" y="3"/>
                </a:cxn>
                <a:cxn ang="0">
                  <a:pos x="20" y="3"/>
                </a:cxn>
                <a:cxn ang="0">
                  <a:pos x="20" y="3"/>
                </a:cxn>
                <a:cxn ang="0">
                  <a:pos x="17" y="3"/>
                </a:cxn>
                <a:cxn ang="0">
                  <a:pos x="14" y="3"/>
                </a:cxn>
                <a:cxn ang="0">
                  <a:pos x="14" y="3"/>
                </a:cxn>
                <a:cxn ang="0">
                  <a:pos x="11" y="3"/>
                </a:cxn>
                <a:cxn ang="0">
                  <a:pos x="11" y="5"/>
                </a:cxn>
                <a:cxn ang="0">
                  <a:pos x="8" y="3"/>
                </a:cxn>
                <a:cxn ang="0">
                  <a:pos x="8" y="3"/>
                </a:cxn>
                <a:cxn ang="0">
                  <a:pos x="8" y="3"/>
                </a:cxn>
                <a:cxn ang="0">
                  <a:pos x="8" y="0"/>
                </a:cxn>
                <a:cxn ang="0">
                  <a:pos x="6" y="0"/>
                </a:cxn>
                <a:cxn ang="0">
                  <a:pos x="6" y="3"/>
                </a:cxn>
                <a:cxn ang="0">
                  <a:pos x="3" y="3"/>
                </a:cxn>
                <a:cxn ang="0">
                  <a:pos x="0" y="3"/>
                </a:cxn>
                <a:cxn ang="0">
                  <a:pos x="3" y="3"/>
                </a:cxn>
                <a:cxn ang="0">
                  <a:pos x="3" y="5"/>
                </a:cxn>
                <a:cxn ang="0">
                  <a:pos x="3" y="5"/>
                </a:cxn>
                <a:cxn ang="0">
                  <a:pos x="3" y="9"/>
                </a:cxn>
                <a:cxn ang="0">
                  <a:pos x="3" y="9"/>
                </a:cxn>
                <a:cxn ang="0">
                  <a:pos x="3" y="9"/>
                </a:cxn>
                <a:cxn ang="0">
                  <a:pos x="3" y="12"/>
                </a:cxn>
                <a:cxn ang="0">
                  <a:pos x="3" y="12"/>
                </a:cxn>
                <a:cxn ang="0">
                  <a:pos x="3" y="12"/>
                </a:cxn>
                <a:cxn ang="0">
                  <a:pos x="6" y="12"/>
                </a:cxn>
                <a:cxn ang="0">
                  <a:pos x="8" y="12"/>
                </a:cxn>
                <a:cxn ang="0">
                  <a:pos x="8" y="12"/>
                </a:cxn>
                <a:cxn ang="0">
                  <a:pos x="11" y="12"/>
                </a:cxn>
                <a:cxn ang="0">
                  <a:pos x="11" y="12"/>
                </a:cxn>
                <a:cxn ang="0">
                  <a:pos x="14" y="13"/>
                </a:cxn>
                <a:cxn ang="0">
                  <a:pos x="14" y="13"/>
                </a:cxn>
                <a:cxn ang="0">
                  <a:pos x="17" y="13"/>
                </a:cxn>
                <a:cxn ang="0">
                  <a:pos x="17" y="12"/>
                </a:cxn>
                <a:cxn ang="0">
                  <a:pos x="20" y="12"/>
                </a:cxn>
                <a:cxn ang="0">
                  <a:pos x="20" y="9"/>
                </a:cxn>
                <a:cxn ang="0">
                  <a:pos x="22" y="9"/>
                </a:cxn>
                <a:cxn ang="0">
                  <a:pos x="22" y="9"/>
                </a:cxn>
                <a:cxn ang="0">
                  <a:pos x="25" y="9"/>
                </a:cxn>
                <a:cxn ang="0">
                  <a:pos x="25" y="9"/>
                </a:cxn>
                <a:cxn ang="0">
                  <a:pos x="25" y="9"/>
                </a:cxn>
                <a:cxn ang="0">
                  <a:pos x="25" y="9"/>
                </a:cxn>
                <a:cxn ang="0">
                  <a:pos x="28" y="5"/>
                </a:cxn>
                <a:cxn ang="0">
                  <a:pos x="28" y="5"/>
                </a:cxn>
              </a:cxnLst>
              <a:rect l="0" t="0" r="r" b="b"/>
              <a:pathLst>
                <a:path w="28" h="13">
                  <a:moveTo>
                    <a:pt x="25" y="5"/>
                  </a:moveTo>
                  <a:lnTo>
                    <a:pt x="25" y="5"/>
                  </a:lnTo>
                  <a:lnTo>
                    <a:pt x="22" y="3"/>
                  </a:lnTo>
                  <a:lnTo>
                    <a:pt x="22" y="3"/>
                  </a:lnTo>
                  <a:lnTo>
                    <a:pt x="20" y="3"/>
                  </a:lnTo>
                  <a:lnTo>
                    <a:pt x="20" y="3"/>
                  </a:lnTo>
                  <a:lnTo>
                    <a:pt x="20" y="3"/>
                  </a:lnTo>
                  <a:lnTo>
                    <a:pt x="17" y="3"/>
                  </a:lnTo>
                  <a:lnTo>
                    <a:pt x="14" y="3"/>
                  </a:lnTo>
                  <a:lnTo>
                    <a:pt x="14" y="3"/>
                  </a:lnTo>
                  <a:lnTo>
                    <a:pt x="11" y="3"/>
                  </a:lnTo>
                  <a:lnTo>
                    <a:pt x="11" y="5"/>
                  </a:lnTo>
                  <a:lnTo>
                    <a:pt x="8" y="3"/>
                  </a:lnTo>
                  <a:lnTo>
                    <a:pt x="8" y="3"/>
                  </a:lnTo>
                  <a:lnTo>
                    <a:pt x="8" y="3"/>
                  </a:lnTo>
                  <a:lnTo>
                    <a:pt x="8" y="0"/>
                  </a:lnTo>
                  <a:lnTo>
                    <a:pt x="6" y="0"/>
                  </a:lnTo>
                  <a:lnTo>
                    <a:pt x="6" y="3"/>
                  </a:lnTo>
                  <a:lnTo>
                    <a:pt x="3" y="3"/>
                  </a:lnTo>
                  <a:lnTo>
                    <a:pt x="0" y="3"/>
                  </a:lnTo>
                  <a:lnTo>
                    <a:pt x="3" y="3"/>
                  </a:lnTo>
                  <a:lnTo>
                    <a:pt x="3" y="5"/>
                  </a:lnTo>
                  <a:lnTo>
                    <a:pt x="3" y="5"/>
                  </a:lnTo>
                  <a:lnTo>
                    <a:pt x="3" y="9"/>
                  </a:lnTo>
                  <a:lnTo>
                    <a:pt x="3" y="9"/>
                  </a:lnTo>
                  <a:lnTo>
                    <a:pt x="3" y="9"/>
                  </a:lnTo>
                  <a:lnTo>
                    <a:pt x="3" y="12"/>
                  </a:lnTo>
                  <a:lnTo>
                    <a:pt x="3" y="12"/>
                  </a:lnTo>
                  <a:lnTo>
                    <a:pt x="3" y="12"/>
                  </a:lnTo>
                  <a:lnTo>
                    <a:pt x="6" y="12"/>
                  </a:lnTo>
                  <a:lnTo>
                    <a:pt x="8" y="12"/>
                  </a:lnTo>
                  <a:lnTo>
                    <a:pt x="8" y="12"/>
                  </a:lnTo>
                  <a:lnTo>
                    <a:pt x="11" y="12"/>
                  </a:lnTo>
                  <a:lnTo>
                    <a:pt x="11" y="12"/>
                  </a:lnTo>
                  <a:lnTo>
                    <a:pt x="14" y="13"/>
                  </a:lnTo>
                  <a:lnTo>
                    <a:pt x="14" y="13"/>
                  </a:lnTo>
                  <a:lnTo>
                    <a:pt x="17" y="13"/>
                  </a:lnTo>
                  <a:lnTo>
                    <a:pt x="17" y="12"/>
                  </a:lnTo>
                  <a:lnTo>
                    <a:pt x="20" y="12"/>
                  </a:lnTo>
                  <a:lnTo>
                    <a:pt x="20" y="9"/>
                  </a:lnTo>
                  <a:lnTo>
                    <a:pt x="22" y="9"/>
                  </a:lnTo>
                  <a:lnTo>
                    <a:pt x="22" y="9"/>
                  </a:lnTo>
                  <a:lnTo>
                    <a:pt x="25" y="9"/>
                  </a:lnTo>
                  <a:lnTo>
                    <a:pt x="25" y="9"/>
                  </a:lnTo>
                  <a:lnTo>
                    <a:pt x="25" y="9"/>
                  </a:lnTo>
                  <a:lnTo>
                    <a:pt x="25" y="9"/>
                  </a:lnTo>
                  <a:lnTo>
                    <a:pt x="28" y="5"/>
                  </a:lnTo>
                  <a:lnTo>
                    <a:pt x="28" y="5"/>
                  </a:lnTo>
                  <a:close/>
                </a:path>
              </a:pathLst>
            </a:custGeom>
            <a:solidFill>
              <a:srgbClr val="FFC17D"/>
            </a:solidFill>
            <a:ln w="12700">
              <a:noFill/>
              <a:round/>
              <a:headEnd/>
              <a:tailEnd/>
            </a:ln>
            <a:effectLst/>
          </p:spPr>
          <p:txBody>
            <a:bodyPr wrap="none"/>
            <a:lstStyle/>
            <a:p>
              <a:endParaRPr lang="en-US"/>
            </a:p>
          </p:txBody>
        </p:sp>
        <p:sp>
          <p:nvSpPr>
            <p:cNvPr id="249966" name="Freeform 110"/>
            <p:cNvSpPr>
              <a:spLocks noChangeArrowheads="1"/>
            </p:cNvSpPr>
            <p:nvPr/>
          </p:nvSpPr>
          <p:spPr bwMode="auto">
            <a:xfrm>
              <a:off x="3334" y="2225"/>
              <a:ext cx="9" cy="20"/>
            </a:xfrm>
            <a:custGeom>
              <a:avLst/>
              <a:gdLst/>
              <a:ahLst/>
              <a:cxnLst>
                <a:cxn ang="0">
                  <a:pos x="0" y="3"/>
                </a:cxn>
                <a:cxn ang="0">
                  <a:pos x="0" y="9"/>
                </a:cxn>
                <a:cxn ang="0">
                  <a:pos x="0" y="12"/>
                </a:cxn>
                <a:cxn ang="0">
                  <a:pos x="0" y="17"/>
                </a:cxn>
                <a:cxn ang="0">
                  <a:pos x="0" y="17"/>
                </a:cxn>
                <a:cxn ang="0">
                  <a:pos x="0" y="20"/>
                </a:cxn>
                <a:cxn ang="0">
                  <a:pos x="4" y="20"/>
                </a:cxn>
                <a:cxn ang="0">
                  <a:pos x="4" y="20"/>
                </a:cxn>
                <a:cxn ang="0">
                  <a:pos x="4" y="23"/>
                </a:cxn>
                <a:cxn ang="0">
                  <a:pos x="4" y="26"/>
                </a:cxn>
                <a:cxn ang="0">
                  <a:pos x="0" y="26"/>
                </a:cxn>
                <a:cxn ang="0">
                  <a:pos x="0" y="29"/>
                </a:cxn>
                <a:cxn ang="0">
                  <a:pos x="0" y="29"/>
                </a:cxn>
                <a:cxn ang="0">
                  <a:pos x="0" y="31"/>
                </a:cxn>
                <a:cxn ang="0">
                  <a:pos x="4" y="34"/>
                </a:cxn>
                <a:cxn ang="0">
                  <a:pos x="4" y="34"/>
                </a:cxn>
                <a:cxn ang="0">
                  <a:pos x="4" y="31"/>
                </a:cxn>
                <a:cxn ang="0">
                  <a:pos x="7" y="31"/>
                </a:cxn>
                <a:cxn ang="0">
                  <a:pos x="7" y="29"/>
                </a:cxn>
                <a:cxn ang="0">
                  <a:pos x="8" y="26"/>
                </a:cxn>
                <a:cxn ang="0">
                  <a:pos x="8" y="26"/>
                </a:cxn>
                <a:cxn ang="0">
                  <a:pos x="12" y="26"/>
                </a:cxn>
                <a:cxn ang="0">
                  <a:pos x="12" y="26"/>
                </a:cxn>
                <a:cxn ang="0">
                  <a:pos x="12" y="26"/>
                </a:cxn>
                <a:cxn ang="0">
                  <a:pos x="12" y="23"/>
                </a:cxn>
                <a:cxn ang="0">
                  <a:pos x="12" y="20"/>
                </a:cxn>
                <a:cxn ang="0">
                  <a:pos x="12" y="20"/>
                </a:cxn>
                <a:cxn ang="0">
                  <a:pos x="12" y="17"/>
                </a:cxn>
                <a:cxn ang="0">
                  <a:pos x="12" y="14"/>
                </a:cxn>
                <a:cxn ang="0">
                  <a:pos x="12" y="12"/>
                </a:cxn>
                <a:cxn ang="0">
                  <a:pos x="12" y="9"/>
                </a:cxn>
                <a:cxn ang="0">
                  <a:pos x="15" y="6"/>
                </a:cxn>
                <a:cxn ang="0">
                  <a:pos x="12" y="6"/>
                </a:cxn>
                <a:cxn ang="0">
                  <a:pos x="12" y="6"/>
                </a:cxn>
                <a:cxn ang="0">
                  <a:pos x="8" y="6"/>
                </a:cxn>
                <a:cxn ang="0">
                  <a:pos x="8" y="6"/>
                </a:cxn>
                <a:cxn ang="0">
                  <a:pos x="8" y="3"/>
                </a:cxn>
                <a:cxn ang="0">
                  <a:pos x="8" y="3"/>
                </a:cxn>
                <a:cxn ang="0">
                  <a:pos x="7" y="0"/>
                </a:cxn>
                <a:cxn ang="0">
                  <a:pos x="7" y="0"/>
                </a:cxn>
                <a:cxn ang="0">
                  <a:pos x="7" y="0"/>
                </a:cxn>
                <a:cxn ang="0">
                  <a:pos x="4" y="0"/>
                </a:cxn>
                <a:cxn ang="0">
                  <a:pos x="4" y="0"/>
                </a:cxn>
                <a:cxn ang="0">
                  <a:pos x="0" y="0"/>
                </a:cxn>
              </a:cxnLst>
              <a:rect l="0" t="0" r="r" b="b"/>
              <a:pathLst>
                <a:path w="15" h="34">
                  <a:moveTo>
                    <a:pt x="0" y="3"/>
                  </a:moveTo>
                  <a:lnTo>
                    <a:pt x="0" y="9"/>
                  </a:lnTo>
                  <a:lnTo>
                    <a:pt x="0" y="12"/>
                  </a:lnTo>
                  <a:lnTo>
                    <a:pt x="0" y="17"/>
                  </a:lnTo>
                  <a:lnTo>
                    <a:pt x="0" y="17"/>
                  </a:lnTo>
                  <a:lnTo>
                    <a:pt x="0" y="20"/>
                  </a:lnTo>
                  <a:lnTo>
                    <a:pt x="4" y="20"/>
                  </a:lnTo>
                  <a:lnTo>
                    <a:pt x="4" y="20"/>
                  </a:lnTo>
                  <a:lnTo>
                    <a:pt x="4" y="23"/>
                  </a:lnTo>
                  <a:lnTo>
                    <a:pt x="4" y="26"/>
                  </a:lnTo>
                  <a:lnTo>
                    <a:pt x="0" y="26"/>
                  </a:lnTo>
                  <a:lnTo>
                    <a:pt x="0" y="29"/>
                  </a:lnTo>
                  <a:lnTo>
                    <a:pt x="0" y="29"/>
                  </a:lnTo>
                  <a:lnTo>
                    <a:pt x="0" y="31"/>
                  </a:lnTo>
                  <a:lnTo>
                    <a:pt x="4" y="34"/>
                  </a:lnTo>
                  <a:lnTo>
                    <a:pt x="4" y="34"/>
                  </a:lnTo>
                  <a:lnTo>
                    <a:pt x="4" y="31"/>
                  </a:lnTo>
                  <a:lnTo>
                    <a:pt x="7" y="31"/>
                  </a:lnTo>
                  <a:lnTo>
                    <a:pt x="7" y="29"/>
                  </a:lnTo>
                  <a:lnTo>
                    <a:pt x="8" y="26"/>
                  </a:lnTo>
                  <a:lnTo>
                    <a:pt x="8" y="26"/>
                  </a:lnTo>
                  <a:lnTo>
                    <a:pt x="12" y="26"/>
                  </a:lnTo>
                  <a:lnTo>
                    <a:pt x="12" y="26"/>
                  </a:lnTo>
                  <a:lnTo>
                    <a:pt x="12" y="26"/>
                  </a:lnTo>
                  <a:lnTo>
                    <a:pt x="12" y="23"/>
                  </a:lnTo>
                  <a:lnTo>
                    <a:pt x="12" y="20"/>
                  </a:lnTo>
                  <a:lnTo>
                    <a:pt x="12" y="20"/>
                  </a:lnTo>
                  <a:lnTo>
                    <a:pt x="12" y="17"/>
                  </a:lnTo>
                  <a:lnTo>
                    <a:pt x="12" y="14"/>
                  </a:lnTo>
                  <a:lnTo>
                    <a:pt x="12" y="12"/>
                  </a:lnTo>
                  <a:lnTo>
                    <a:pt x="12" y="9"/>
                  </a:lnTo>
                  <a:lnTo>
                    <a:pt x="15" y="6"/>
                  </a:lnTo>
                  <a:lnTo>
                    <a:pt x="12" y="6"/>
                  </a:lnTo>
                  <a:lnTo>
                    <a:pt x="12" y="6"/>
                  </a:lnTo>
                  <a:lnTo>
                    <a:pt x="8" y="6"/>
                  </a:lnTo>
                  <a:lnTo>
                    <a:pt x="8" y="6"/>
                  </a:lnTo>
                  <a:lnTo>
                    <a:pt x="8" y="3"/>
                  </a:lnTo>
                  <a:lnTo>
                    <a:pt x="8" y="3"/>
                  </a:lnTo>
                  <a:lnTo>
                    <a:pt x="7" y="0"/>
                  </a:lnTo>
                  <a:lnTo>
                    <a:pt x="7" y="0"/>
                  </a:lnTo>
                  <a:lnTo>
                    <a:pt x="7" y="0"/>
                  </a:lnTo>
                  <a:lnTo>
                    <a:pt x="4" y="0"/>
                  </a:lnTo>
                  <a:lnTo>
                    <a:pt x="4" y="0"/>
                  </a:lnTo>
                  <a:lnTo>
                    <a:pt x="0" y="0"/>
                  </a:lnTo>
                  <a:close/>
                </a:path>
              </a:pathLst>
            </a:custGeom>
            <a:solidFill>
              <a:srgbClr val="FFC17D"/>
            </a:solidFill>
            <a:ln w="12700">
              <a:noFill/>
              <a:round/>
              <a:headEnd/>
              <a:tailEnd/>
            </a:ln>
            <a:effectLst/>
          </p:spPr>
          <p:txBody>
            <a:bodyPr wrap="none"/>
            <a:lstStyle/>
            <a:p>
              <a:endParaRPr lang="en-US"/>
            </a:p>
          </p:txBody>
        </p:sp>
        <p:sp>
          <p:nvSpPr>
            <p:cNvPr id="249967" name="Freeform 111"/>
            <p:cNvSpPr>
              <a:spLocks noChangeArrowheads="1"/>
            </p:cNvSpPr>
            <p:nvPr/>
          </p:nvSpPr>
          <p:spPr bwMode="auto">
            <a:xfrm>
              <a:off x="3454" y="2242"/>
              <a:ext cx="10" cy="10"/>
            </a:xfrm>
            <a:custGeom>
              <a:avLst/>
              <a:gdLst/>
              <a:ahLst/>
              <a:cxnLst>
                <a:cxn ang="0">
                  <a:pos x="0" y="2"/>
                </a:cxn>
                <a:cxn ang="0">
                  <a:pos x="9" y="14"/>
                </a:cxn>
                <a:cxn ang="0">
                  <a:pos x="17" y="16"/>
                </a:cxn>
                <a:cxn ang="0">
                  <a:pos x="17" y="8"/>
                </a:cxn>
                <a:cxn ang="0">
                  <a:pos x="9" y="0"/>
                </a:cxn>
              </a:cxnLst>
              <a:rect l="0" t="0" r="r" b="b"/>
              <a:pathLst>
                <a:path w="17" h="16">
                  <a:moveTo>
                    <a:pt x="0" y="2"/>
                  </a:moveTo>
                  <a:lnTo>
                    <a:pt x="9" y="14"/>
                  </a:lnTo>
                  <a:lnTo>
                    <a:pt x="17" y="16"/>
                  </a:lnTo>
                  <a:lnTo>
                    <a:pt x="17" y="8"/>
                  </a:lnTo>
                  <a:lnTo>
                    <a:pt x="9" y="0"/>
                  </a:lnTo>
                  <a:close/>
                </a:path>
              </a:pathLst>
            </a:custGeom>
            <a:solidFill>
              <a:srgbClr val="FFC17D"/>
            </a:solidFill>
            <a:ln w="12700">
              <a:noFill/>
              <a:round/>
              <a:headEnd/>
              <a:tailEnd/>
            </a:ln>
            <a:effectLst/>
          </p:spPr>
          <p:txBody>
            <a:bodyPr wrap="none"/>
            <a:lstStyle/>
            <a:p>
              <a:endParaRPr lang="en-US"/>
            </a:p>
          </p:txBody>
        </p:sp>
        <p:sp>
          <p:nvSpPr>
            <p:cNvPr id="249968" name="Freeform 112"/>
            <p:cNvSpPr>
              <a:spLocks noChangeArrowheads="1"/>
            </p:cNvSpPr>
            <p:nvPr/>
          </p:nvSpPr>
          <p:spPr bwMode="auto">
            <a:xfrm>
              <a:off x="3472" y="2310"/>
              <a:ext cx="21" cy="21"/>
            </a:xfrm>
            <a:custGeom>
              <a:avLst/>
              <a:gdLst/>
              <a:ahLst/>
              <a:cxnLst>
                <a:cxn ang="0">
                  <a:pos x="14" y="3"/>
                </a:cxn>
                <a:cxn ang="0">
                  <a:pos x="12" y="5"/>
                </a:cxn>
                <a:cxn ang="0">
                  <a:pos x="12" y="5"/>
                </a:cxn>
                <a:cxn ang="0">
                  <a:pos x="9" y="8"/>
                </a:cxn>
                <a:cxn ang="0">
                  <a:pos x="9" y="11"/>
                </a:cxn>
                <a:cxn ang="0">
                  <a:pos x="6" y="11"/>
                </a:cxn>
                <a:cxn ang="0">
                  <a:pos x="6" y="14"/>
                </a:cxn>
                <a:cxn ang="0">
                  <a:pos x="3" y="17"/>
                </a:cxn>
                <a:cxn ang="0">
                  <a:pos x="6" y="17"/>
                </a:cxn>
                <a:cxn ang="0">
                  <a:pos x="6" y="20"/>
                </a:cxn>
                <a:cxn ang="0">
                  <a:pos x="9" y="20"/>
                </a:cxn>
                <a:cxn ang="0">
                  <a:pos x="9" y="20"/>
                </a:cxn>
                <a:cxn ang="0">
                  <a:pos x="6" y="22"/>
                </a:cxn>
                <a:cxn ang="0">
                  <a:pos x="6" y="25"/>
                </a:cxn>
                <a:cxn ang="0">
                  <a:pos x="3" y="25"/>
                </a:cxn>
                <a:cxn ang="0">
                  <a:pos x="0" y="25"/>
                </a:cxn>
                <a:cxn ang="0">
                  <a:pos x="0" y="28"/>
                </a:cxn>
                <a:cxn ang="0">
                  <a:pos x="0" y="31"/>
                </a:cxn>
                <a:cxn ang="0">
                  <a:pos x="0" y="31"/>
                </a:cxn>
                <a:cxn ang="0">
                  <a:pos x="3" y="34"/>
                </a:cxn>
                <a:cxn ang="0">
                  <a:pos x="3" y="34"/>
                </a:cxn>
                <a:cxn ang="0">
                  <a:pos x="6" y="31"/>
                </a:cxn>
                <a:cxn ang="0">
                  <a:pos x="6" y="31"/>
                </a:cxn>
                <a:cxn ang="0">
                  <a:pos x="6" y="31"/>
                </a:cxn>
                <a:cxn ang="0">
                  <a:pos x="9" y="31"/>
                </a:cxn>
                <a:cxn ang="0">
                  <a:pos x="9" y="28"/>
                </a:cxn>
                <a:cxn ang="0">
                  <a:pos x="12" y="28"/>
                </a:cxn>
                <a:cxn ang="0">
                  <a:pos x="14" y="25"/>
                </a:cxn>
                <a:cxn ang="0">
                  <a:pos x="14" y="28"/>
                </a:cxn>
                <a:cxn ang="0">
                  <a:pos x="17" y="28"/>
                </a:cxn>
                <a:cxn ang="0">
                  <a:pos x="20" y="28"/>
                </a:cxn>
                <a:cxn ang="0">
                  <a:pos x="23" y="28"/>
                </a:cxn>
                <a:cxn ang="0">
                  <a:pos x="23" y="25"/>
                </a:cxn>
                <a:cxn ang="0">
                  <a:pos x="23" y="22"/>
                </a:cxn>
                <a:cxn ang="0">
                  <a:pos x="23" y="20"/>
                </a:cxn>
                <a:cxn ang="0">
                  <a:pos x="23" y="17"/>
                </a:cxn>
                <a:cxn ang="0">
                  <a:pos x="26" y="14"/>
                </a:cxn>
                <a:cxn ang="0">
                  <a:pos x="28" y="14"/>
                </a:cxn>
                <a:cxn ang="0">
                  <a:pos x="31" y="11"/>
                </a:cxn>
                <a:cxn ang="0">
                  <a:pos x="34" y="8"/>
                </a:cxn>
                <a:cxn ang="0">
                  <a:pos x="31" y="8"/>
                </a:cxn>
                <a:cxn ang="0">
                  <a:pos x="28" y="8"/>
                </a:cxn>
                <a:cxn ang="0">
                  <a:pos x="26" y="5"/>
                </a:cxn>
                <a:cxn ang="0">
                  <a:pos x="23" y="5"/>
                </a:cxn>
                <a:cxn ang="0">
                  <a:pos x="23" y="5"/>
                </a:cxn>
                <a:cxn ang="0">
                  <a:pos x="26" y="3"/>
                </a:cxn>
                <a:cxn ang="0">
                  <a:pos x="26" y="3"/>
                </a:cxn>
                <a:cxn ang="0">
                  <a:pos x="26" y="0"/>
                </a:cxn>
                <a:cxn ang="0">
                  <a:pos x="23" y="0"/>
                </a:cxn>
                <a:cxn ang="0">
                  <a:pos x="23" y="0"/>
                </a:cxn>
                <a:cxn ang="0">
                  <a:pos x="20" y="0"/>
                </a:cxn>
                <a:cxn ang="0">
                  <a:pos x="20" y="0"/>
                </a:cxn>
                <a:cxn ang="0">
                  <a:pos x="17" y="0"/>
                </a:cxn>
                <a:cxn ang="0">
                  <a:pos x="17" y="0"/>
                </a:cxn>
                <a:cxn ang="0">
                  <a:pos x="17" y="0"/>
                </a:cxn>
                <a:cxn ang="0">
                  <a:pos x="14" y="0"/>
                </a:cxn>
              </a:cxnLst>
              <a:rect l="0" t="0" r="r" b="b"/>
              <a:pathLst>
                <a:path w="34" h="34">
                  <a:moveTo>
                    <a:pt x="14" y="3"/>
                  </a:moveTo>
                  <a:lnTo>
                    <a:pt x="12" y="5"/>
                  </a:lnTo>
                  <a:lnTo>
                    <a:pt x="12" y="5"/>
                  </a:lnTo>
                  <a:lnTo>
                    <a:pt x="9" y="8"/>
                  </a:lnTo>
                  <a:lnTo>
                    <a:pt x="9" y="11"/>
                  </a:lnTo>
                  <a:lnTo>
                    <a:pt x="6" y="11"/>
                  </a:lnTo>
                  <a:lnTo>
                    <a:pt x="6" y="14"/>
                  </a:lnTo>
                  <a:lnTo>
                    <a:pt x="3" y="17"/>
                  </a:lnTo>
                  <a:lnTo>
                    <a:pt x="6" y="17"/>
                  </a:lnTo>
                  <a:lnTo>
                    <a:pt x="6" y="20"/>
                  </a:lnTo>
                  <a:lnTo>
                    <a:pt x="9" y="20"/>
                  </a:lnTo>
                  <a:lnTo>
                    <a:pt x="9" y="20"/>
                  </a:lnTo>
                  <a:lnTo>
                    <a:pt x="6" y="22"/>
                  </a:lnTo>
                  <a:lnTo>
                    <a:pt x="6" y="25"/>
                  </a:lnTo>
                  <a:lnTo>
                    <a:pt x="3" y="25"/>
                  </a:lnTo>
                  <a:lnTo>
                    <a:pt x="0" y="25"/>
                  </a:lnTo>
                  <a:lnTo>
                    <a:pt x="0" y="28"/>
                  </a:lnTo>
                  <a:lnTo>
                    <a:pt x="0" y="31"/>
                  </a:lnTo>
                  <a:lnTo>
                    <a:pt x="0" y="31"/>
                  </a:lnTo>
                  <a:lnTo>
                    <a:pt x="3" y="34"/>
                  </a:lnTo>
                  <a:lnTo>
                    <a:pt x="3" y="34"/>
                  </a:lnTo>
                  <a:lnTo>
                    <a:pt x="6" y="31"/>
                  </a:lnTo>
                  <a:lnTo>
                    <a:pt x="6" y="31"/>
                  </a:lnTo>
                  <a:lnTo>
                    <a:pt x="6" y="31"/>
                  </a:lnTo>
                  <a:lnTo>
                    <a:pt x="9" y="31"/>
                  </a:lnTo>
                  <a:lnTo>
                    <a:pt x="9" y="28"/>
                  </a:lnTo>
                  <a:lnTo>
                    <a:pt x="12" y="28"/>
                  </a:lnTo>
                  <a:lnTo>
                    <a:pt x="14" y="25"/>
                  </a:lnTo>
                  <a:lnTo>
                    <a:pt x="14" y="28"/>
                  </a:lnTo>
                  <a:lnTo>
                    <a:pt x="17" y="28"/>
                  </a:lnTo>
                  <a:lnTo>
                    <a:pt x="20" y="28"/>
                  </a:lnTo>
                  <a:lnTo>
                    <a:pt x="23" y="28"/>
                  </a:lnTo>
                  <a:lnTo>
                    <a:pt x="23" y="25"/>
                  </a:lnTo>
                  <a:lnTo>
                    <a:pt x="23" y="22"/>
                  </a:lnTo>
                  <a:lnTo>
                    <a:pt x="23" y="20"/>
                  </a:lnTo>
                  <a:lnTo>
                    <a:pt x="23" y="17"/>
                  </a:lnTo>
                  <a:lnTo>
                    <a:pt x="26" y="14"/>
                  </a:lnTo>
                  <a:lnTo>
                    <a:pt x="28" y="14"/>
                  </a:lnTo>
                  <a:lnTo>
                    <a:pt x="31" y="11"/>
                  </a:lnTo>
                  <a:lnTo>
                    <a:pt x="34" y="8"/>
                  </a:lnTo>
                  <a:lnTo>
                    <a:pt x="31" y="8"/>
                  </a:lnTo>
                  <a:lnTo>
                    <a:pt x="28" y="8"/>
                  </a:lnTo>
                  <a:lnTo>
                    <a:pt x="26" y="5"/>
                  </a:lnTo>
                  <a:lnTo>
                    <a:pt x="23" y="5"/>
                  </a:lnTo>
                  <a:lnTo>
                    <a:pt x="23" y="5"/>
                  </a:lnTo>
                  <a:lnTo>
                    <a:pt x="26" y="3"/>
                  </a:lnTo>
                  <a:lnTo>
                    <a:pt x="26" y="3"/>
                  </a:lnTo>
                  <a:lnTo>
                    <a:pt x="26" y="0"/>
                  </a:lnTo>
                  <a:lnTo>
                    <a:pt x="23" y="0"/>
                  </a:lnTo>
                  <a:lnTo>
                    <a:pt x="23" y="0"/>
                  </a:lnTo>
                  <a:lnTo>
                    <a:pt x="20" y="0"/>
                  </a:lnTo>
                  <a:lnTo>
                    <a:pt x="20" y="0"/>
                  </a:lnTo>
                  <a:lnTo>
                    <a:pt x="17" y="0"/>
                  </a:lnTo>
                  <a:lnTo>
                    <a:pt x="17" y="0"/>
                  </a:lnTo>
                  <a:lnTo>
                    <a:pt x="17" y="0"/>
                  </a:lnTo>
                  <a:lnTo>
                    <a:pt x="14" y="0"/>
                  </a:lnTo>
                  <a:close/>
                </a:path>
              </a:pathLst>
            </a:custGeom>
            <a:solidFill>
              <a:srgbClr val="FFC17D"/>
            </a:solidFill>
            <a:ln w="12700">
              <a:noFill/>
              <a:round/>
              <a:headEnd/>
              <a:tailEnd/>
            </a:ln>
            <a:effectLst/>
          </p:spPr>
          <p:txBody>
            <a:bodyPr wrap="none"/>
            <a:lstStyle/>
            <a:p>
              <a:endParaRPr lang="en-US"/>
            </a:p>
          </p:txBody>
        </p:sp>
        <p:sp>
          <p:nvSpPr>
            <p:cNvPr id="249969" name="Freeform 113"/>
            <p:cNvSpPr>
              <a:spLocks noChangeArrowheads="1"/>
            </p:cNvSpPr>
            <p:nvPr/>
          </p:nvSpPr>
          <p:spPr bwMode="auto">
            <a:xfrm>
              <a:off x="3314" y="2268"/>
              <a:ext cx="27" cy="27"/>
            </a:xfrm>
            <a:custGeom>
              <a:avLst/>
              <a:gdLst/>
              <a:ahLst/>
              <a:cxnLst>
                <a:cxn ang="0">
                  <a:pos x="41" y="22"/>
                </a:cxn>
                <a:cxn ang="0">
                  <a:pos x="41" y="19"/>
                </a:cxn>
                <a:cxn ang="0">
                  <a:pos x="40" y="19"/>
                </a:cxn>
                <a:cxn ang="0">
                  <a:pos x="40" y="16"/>
                </a:cxn>
                <a:cxn ang="0">
                  <a:pos x="37" y="14"/>
                </a:cxn>
                <a:cxn ang="0">
                  <a:pos x="33" y="11"/>
                </a:cxn>
                <a:cxn ang="0">
                  <a:pos x="33" y="8"/>
                </a:cxn>
                <a:cxn ang="0">
                  <a:pos x="30" y="5"/>
                </a:cxn>
                <a:cxn ang="0">
                  <a:pos x="28" y="8"/>
                </a:cxn>
                <a:cxn ang="0">
                  <a:pos x="28" y="8"/>
                </a:cxn>
                <a:cxn ang="0">
                  <a:pos x="26" y="8"/>
                </a:cxn>
                <a:cxn ang="0">
                  <a:pos x="26" y="11"/>
                </a:cxn>
                <a:cxn ang="0">
                  <a:pos x="22" y="11"/>
                </a:cxn>
                <a:cxn ang="0">
                  <a:pos x="22" y="11"/>
                </a:cxn>
                <a:cxn ang="0">
                  <a:pos x="20" y="11"/>
                </a:cxn>
                <a:cxn ang="0">
                  <a:pos x="20" y="14"/>
                </a:cxn>
                <a:cxn ang="0">
                  <a:pos x="20" y="11"/>
                </a:cxn>
                <a:cxn ang="0">
                  <a:pos x="20" y="5"/>
                </a:cxn>
                <a:cxn ang="0">
                  <a:pos x="17" y="2"/>
                </a:cxn>
                <a:cxn ang="0">
                  <a:pos x="17" y="0"/>
                </a:cxn>
                <a:cxn ang="0">
                  <a:pos x="17" y="0"/>
                </a:cxn>
                <a:cxn ang="0">
                  <a:pos x="14" y="0"/>
                </a:cxn>
                <a:cxn ang="0">
                  <a:pos x="14" y="0"/>
                </a:cxn>
                <a:cxn ang="0">
                  <a:pos x="10" y="0"/>
                </a:cxn>
                <a:cxn ang="0">
                  <a:pos x="10" y="0"/>
                </a:cxn>
                <a:cxn ang="0">
                  <a:pos x="9" y="0"/>
                </a:cxn>
                <a:cxn ang="0">
                  <a:pos x="9" y="0"/>
                </a:cxn>
                <a:cxn ang="0">
                  <a:pos x="6" y="0"/>
                </a:cxn>
                <a:cxn ang="0">
                  <a:pos x="9" y="2"/>
                </a:cxn>
                <a:cxn ang="0">
                  <a:pos x="9" y="8"/>
                </a:cxn>
                <a:cxn ang="0">
                  <a:pos x="9" y="11"/>
                </a:cxn>
                <a:cxn ang="0">
                  <a:pos x="9" y="16"/>
                </a:cxn>
                <a:cxn ang="0">
                  <a:pos x="6" y="19"/>
                </a:cxn>
                <a:cxn ang="0">
                  <a:pos x="6" y="22"/>
                </a:cxn>
                <a:cxn ang="0">
                  <a:pos x="2" y="25"/>
                </a:cxn>
                <a:cxn ang="0">
                  <a:pos x="0" y="28"/>
                </a:cxn>
                <a:cxn ang="0">
                  <a:pos x="2" y="28"/>
                </a:cxn>
                <a:cxn ang="0">
                  <a:pos x="6" y="28"/>
                </a:cxn>
                <a:cxn ang="0">
                  <a:pos x="6" y="28"/>
                </a:cxn>
                <a:cxn ang="0">
                  <a:pos x="9" y="28"/>
                </a:cxn>
                <a:cxn ang="0">
                  <a:pos x="10" y="28"/>
                </a:cxn>
                <a:cxn ang="0">
                  <a:pos x="10" y="31"/>
                </a:cxn>
                <a:cxn ang="0">
                  <a:pos x="14" y="31"/>
                </a:cxn>
                <a:cxn ang="0">
                  <a:pos x="14" y="31"/>
                </a:cxn>
                <a:cxn ang="0">
                  <a:pos x="17" y="33"/>
                </a:cxn>
                <a:cxn ang="0">
                  <a:pos x="17" y="36"/>
                </a:cxn>
                <a:cxn ang="0">
                  <a:pos x="20" y="42"/>
                </a:cxn>
                <a:cxn ang="0">
                  <a:pos x="22" y="45"/>
                </a:cxn>
                <a:cxn ang="0">
                  <a:pos x="22" y="42"/>
                </a:cxn>
                <a:cxn ang="0">
                  <a:pos x="26" y="39"/>
                </a:cxn>
                <a:cxn ang="0">
                  <a:pos x="28" y="36"/>
                </a:cxn>
                <a:cxn ang="0">
                  <a:pos x="30" y="33"/>
                </a:cxn>
                <a:cxn ang="0">
                  <a:pos x="33" y="36"/>
                </a:cxn>
                <a:cxn ang="0">
                  <a:pos x="33" y="36"/>
                </a:cxn>
                <a:cxn ang="0">
                  <a:pos x="37" y="36"/>
                </a:cxn>
                <a:cxn ang="0">
                  <a:pos x="40" y="36"/>
                </a:cxn>
                <a:cxn ang="0">
                  <a:pos x="40" y="33"/>
                </a:cxn>
                <a:cxn ang="0">
                  <a:pos x="41" y="31"/>
                </a:cxn>
                <a:cxn ang="0">
                  <a:pos x="45" y="28"/>
                </a:cxn>
                <a:cxn ang="0">
                  <a:pos x="45" y="25"/>
                </a:cxn>
              </a:cxnLst>
              <a:rect l="0" t="0" r="r" b="b"/>
              <a:pathLst>
                <a:path w="45" h="45">
                  <a:moveTo>
                    <a:pt x="41" y="22"/>
                  </a:moveTo>
                  <a:lnTo>
                    <a:pt x="41" y="19"/>
                  </a:lnTo>
                  <a:lnTo>
                    <a:pt x="40" y="19"/>
                  </a:lnTo>
                  <a:lnTo>
                    <a:pt x="40" y="16"/>
                  </a:lnTo>
                  <a:lnTo>
                    <a:pt x="37" y="14"/>
                  </a:lnTo>
                  <a:lnTo>
                    <a:pt x="33" y="11"/>
                  </a:lnTo>
                  <a:lnTo>
                    <a:pt x="33" y="8"/>
                  </a:lnTo>
                  <a:lnTo>
                    <a:pt x="30" y="5"/>
                  </a:lnTo>
                  <a:lnTo>
                    <a:pt x="28" y="8"/>
                  </a:lnTo>
                  <a:lnTo>
                    <a:pt x="28" y="8"/>
                  </a:lnTo>
                  <a:lnTo>
                    <a:pt x="26" y="8"/>
                  </a:lnTo>
                  <a:lnTo>
                    <a:pt x="26" y="11"/>
                  </a:lnTo>
                  <a:lnTo>
                    <a:pt x="22" y="11"/>
                  </a:lnTo>
                  <a:lnTo>
                    <a:pt x="22" y="11"/>
                  </a:lnTo>
                  <a:lnTo>
                    <a:pt x="20" y="11"/>
                  </a:lnTo>
                  <a:lnTo>
                    <a:pt x="20" y="14"/>
                  </a:lnTo>
                  <a:lnTo>
                    <a:pt x="20" y="11"/>
                  </a:lnTo>
                  <a:lnTo>
                    <a:pt x="20" y="5"/>
                  </a:lnTo>
                  <a:lnTo>
                    <a:pt x="17" y="2"/>
                  </a:lnTo>
                  <a:lnTo>
                    <a:pt x="17" y="0"/>
                  </a:lnTo>
                  <a:lnTo>
                    <a:pt x="17" y="0"/>
                  </a:lnTo>
                  <a:lnTo>
                    <a:pt x="14" y="0"/>
                  </a:lnTo>
                  <a:lnTo>
                    <a:pt x="14" y="0"/>
                  </a:lnTo>
                  <a:lnTo>
                    <a:pt x="10" y="0"/>
                  </a:lnTo>
                  <a:lnTo>
                    <a:pt x="10" y="0"/>
                  </a:lnTo>
                  <a:lnTo>
                    <a:pt x="9" y="0"/>
                  </a:lnTo>
                  <a:lnTo>
                    <a:pt x="9" y="0"/>
                  </a:lnTo>
                  <a:lnTo>
                    <a:pt x="6" y="0"/>
                  </a:lnTo>
                  <a:lnTo>
                    <a:pt x="9" y="2"/>
                  </a:lnTo>
                  <a:lnTo>
                    <a:pt x="9" y="8"/>
                  </a:lnTo>
                  <a:lnTo>
                    <a:pt x="9" y="11"/>
                  </a:lnTo>
                  <a:lnTo>
                    <a:pt x="9" y="16"/>
                  </a:lnTo>
                  <a:lnTo>
                    <a:pt x="6" y="19"/>
                  </a:lnTo>
                  <a:lnTo>
                    <a:pt x="6" y="22"/>
                  </a:lnTo>
                  <a:lnTo>
                    <a:pt x="2" y="25"/>
                  </a:lnTo>
                  <a:lnTo>
                    <a:pt x="0" y="28"/>
                  </a:lnTo>
                  <a:lnTo>
                    <a:pt x="2" y="28"/>
                  </a:lnTo>
                  <a:lnTo>
                    <a:pt x="6" y="28"/>
                  </a:lnTo>
                  <a:lnTo>
                    <a:pt x="6" y="28"/>
                  </a:lnTo>
                  <a:lnTo>
                    <a:pt x="9" y="28"/>
                  </a:lnTo>
                  <a:lnTo>
                    <a:pt x="10" y="28"/>
                  </a:lnTo>
                  <a:lnTo>
                    <a:pt x="10" y="31"/>
                  </a:lnTo>
                  <a:lnTo>
                    <a:pt x="14" y="31"/>
                  </a:lnTo>
                  <a:lnTo>
                    <a:pt x="14" y="31"/>
                  </a:lnTo>
                  <a:lnTo>
                    <a:pt x="17" y="33"/>
                  </a:lnTo>
                  <a:lnTo>
                    <a:pt x="17" y="36"/>
                  </a:lnTo>
                  <a:lnTo>
                    <a:pt x="20" y="42"/>
                  </a:lnTo>
                  <a:lnTo>
                    <a:pt x="22" y="45"/>
                  </a:lnTo>
                  <a:lnTo>
                    <a:pt x="22" y="42"/>
                  </a:lnTo>
                  <a:lnTo>
                    <a:pt x="26" y="39"/>
                  </a:lnTo>
                  <a:lnTo>
                    <a:pt x="28" y="36"/>
                  </a:lnTo>
                  <a:lnTo>
                    <a:pt x="30" y="33"/>
                  </a:lnTo>
                  <a:lnTo>
                    <a:pt x="33" y="36"/>
                  </a:lnTo>
                  <a:lnTo>
                    <a:pt x="33" y="36"/>
                  </a:lnTo>
                  <a:lnTo>
                    <a:pt x="37" y="36"/>
                  </a:lnTo>
                  <a:lnTo>
                    <a:pt x="40" y="36"/>
                  </a:lnTo>
                  <a:lnTo>
                    <a:pt x="40" y="33"/>
                  </a:lnTo>
                  <a:lnTo>
                    <a:pt x="41" y="31"/>
                  </a:lnTo>
                  <a:lnTo>
                    <a:pt x="45" y="28"/>
                  </a:lnTo>
                  <a:lnTo>
                    <a:pt x="45" y="25"/>
                  </a:lnTo>
                  <a:close/>
                </a:path>
              </a:pathLst>
            </a:custGeom>
            <a:solidFill>
              <a:srgbClr val="FFC17D"/>
            </a:solidFill>
            <a:ln w="12700">
              <a:noFill/>
              <a:round/>
              <a:headEnd/>
              <a:tailEnd/>
            </a:ln>
            <a:effectLst/>
          </p:spPr>
          <p:txBody>
            <a:bodyPr wrap="none"/>
            <a:lstStyle/>
            <a:p>
              <a:endParaRPr lang="en-US"/>
            </a:p>
          </p:txBody>
        </p:sp>
        <p:sp>
          <p:nvSpPr>
            <p:cNvPr id="249970" name="Freeform 114"/>
            <p:cNvSpPr>
              <a:spLocks noChangeArrowheads="1"/>
            </p:cNvSpPr>
            <p:nvPr/>
          </p:nvSpPr>
          <p:spPr bwMode="auto">
            <a:xfrm>
              <a:off x="3219" y="2264"/>
              <a:ext cx="20" cy="17"/>
            </a:xfrm>
            <a:custGeom>
              <a:avLst/>
              <a:gdLst/>
              <a:ahLst/>
              <a:cxnLst>
                <a:cxn ang="0">
                  <a:pos x="31" y="3"/>
                </a:cxn>
                <a:cxn ang="0">
                  <a:pos x="28" y="3"/>
                </a:cxn>
                <a:cxn ang="0">
                  <a:pos x="28" y="3"/>
                </a:cxn>
                <a:cxn ang="0">
                  <a:pos x="25" y="3"/>
                </a:cxn>
                <a:cxn ang="0">
                  <a:pos x="22" y="0"/>
                </a:cxn>
                <a:cxn ang="0">
                  <a:pos x="22" y="0"/>
                </a:cxn>
                <a:cxn ang="0">
                  <a:pos x="20" y="0"/>
                </a:cxn>
                <a:cxn ang="0">
                  <a:pos x="17" y="0"/>
                </a:cxn>
                <a:cxn ang="0">
                  <a:pos x="17" y="3"/>
                </a:cxn>
                <a:cxn ang="0">
                  <a:pos x="14" y="6"/>
                </a:cxn>
                <a:cxn ang="0">
                  <a:pos x="14" y="6"/>
                </a:cxn>
                <a:cxn ang="0">
                  <a:pos x="11" y="8"/>
                </a:cxn>
                <a:cxn ang="0">
                  <a:pos x="11" y="6"/>
                </a:cxn>
                <a:cxn ang="0">
                  <a:pos x="11" y="6"/>
                </a:cxn>
                <a:cxn ang="0">
                  <a:pos x="8" y="3"/>
                </a:cxn>
                <a:cxn ang="0">
                  <a:pos x="8" y="3"/>
                </a:cxn>
                <a:cxn ang="0">
                  <a:pos x="6" y="3"/>
                </a:cxn>
                <a:cxn ang="0">
                  <a:pos x="3" y="6"/>
                </a:cxn>
                <a:cxn ang="0">
                  <a:pos x="3" y="6"/>
                </a:cxn>
                <a:cxn ang="0">
                  <a:pos x="0" y="6"/>
                </a:cxn>
                <a:cxn ang="0">
                  <a:pos x="3" y="8"/>
                </a:cxn>
                <a:cxn ang="0">
                  <a:pos x="3" y="11"/>
                </a:cxn>
                <a:cxn ang="0">
                  <a:pos x="6" y="14"/>
                </a:cxn>
                <a:cxn ang="0">
                  <a:pos x="6" y="17"/>
                </a:cxn>
                <a:cxn ang="0">
                  <a:pos x="6" y="17"/>
                </a:cxn>
                <a:cxn ang="0">
                  <a:pos x="6" y="20"/>
                </a:cxn>
                <a:cxn ang="0">
                  <a:pos x="6" y="22"/>
                </a:cxn>
                <a:cxn ang="0">
                  <a:pos x="6" y="25"/>
                </a:cxn>
                <a:cxn ang="0">
                  <a:pos x="8" y="25"/>
                </a:cxn>
                <a:cxn ang="0">
                  <a:pos x="11" y="22"/>
                </a:cxn>
                <a:cxn ang="0">
                  <a:pos x="11" y="22"/>
                </a:cxn>
                <a:cxn ang="0">
                  <a:pos x="14" y="20"/>
                </a:cxn>
                <a:cxn ang="0">
                  <a:pos x="17" y="22"/>
                </a:cxn>
                <a:cxn ang="0">
                  <a:pos x="20" y="25"/>
                </a:cxn>
                <a:cxn ang="0">
                  <a:pos x="20" y="25"/>
                </a:cxn>
                <a:cxn ang="0">
                  <a:pos x="22" y="28"/>
                </a:cxn>
                <a:cxn ang="0">
                  <a:pos x="22" y="25"/>
                </a:cxn>
                <a:cxn ang="0">
                  <a:pos x="25" y="20"/>
                </a:cxn>
                <a:cxn ang="0">
                  <a:pos x="25" y="20"/>
                </a:cxn>
                <a:cxn ang="0">
                  <a:pos x="25" y="17"/>
                </a:cxn>
                <a:cxn ang="0">
                  <a:pos x="28" y="17"/>
                </a:cxn>
                <a:cxn ang="0">
                  <a:pos x="28" y="14"/>
                </a:cxn>
                <a:cxn ang="0">
                  <a:pos x="31" y="14"/>
                </a:cxn>
                <a:cxn ang="0">
                  <a:pos x="31" y="14"/>
                </a:cxn>
                <a:cxn ang="0">
                  <a:pos x="31" y="11"/>
                </a:cxn>
                <a:cxn ang="0">
                  <a:pos x="31" y="8"/>
                </a:cxn>
                <a:cxn ang="0">
                  <a:pos x="31" y="6"/>
                </a:cxn>
                <a:cxn ang="0">
                  <a:pos x="34" y="3"/>
                </a:cxn>
              </a:cxnLst>
              <a:rect l="0" t="0" r="r" b="b"/>
              <a:pathLst>
                <a:path w="34" h="28">
                  <a:moveTo>
                    <a:pt x="31" y="3"/>
                  </a:moveTo>
                  <a:lnTo>
                    <a:pt x="28" y="3"/>
                  </a:lnTo>
                  <a:lnTo>
                    <a:pt x="28" y="3"/>
                  </a:lnTo>
                  <a:lnTo>
                    <a:pt x="25" y="3"/>
                  </a:lnTo>
                  <a:lnTo>
                    <a:pt x="22" y="0"/>
                  </a:lnTo>
                  <a:lnTo>
                    <a:pt x="22" y="0"/>
                  </a:lnTo>
                  <a:lnTo>
                    <a:pt x="20" y="0"/>
                  </a:lnTo>
                  <a:lnTo>
                    <a:pt x="17" y="0"/>
                  </a:lnTo>
                  <a:lnTo>
                    <a:pt x="17" y="3"/>
                  </a:lnTo>
                  <a:lnTo>
                    <a:pt x="14" y="6"/>
                  </a:lnTo>
                  <a:lnTo>
                    <a:pt x="14" y="6"/>
                  </a:lnTo>
                  <a:lnTo>
                    <a:pt x="11" y="8"/>
                  </a:lnTo>
                  <a:lnTo>
                    <a:pt x="11" y="6"/>
                  </a:lnTo>
                  <a:lnTo>
                    <a:pt x="11" y="6"/>
                  </a:lnTo>
                  <a:lnTo>
                    <a:pt x="8" y="3"/>
                  </a:lnTo>
                  <a:lnTo>
                    <a:pt x="8" y="3"/>
                  </a:lnTo>
                  <a:lnTo>
                    <a:pt x="6" y="3"/>
                  </a:lnTo>
                  <a:lnTo>
                    <a:pt x="3" y="6"/>
                  </a:lnTo>
                  <a:lnTo>
                    <a:pt x="3" y="6"/>
                  </a:lnTo>
                  <a:lnTo>
                    <a:pt x="0" y="6"/>
                  </a:lnTo>
                  <a:lnTo>
                    <a:pt x="3" y="8"/>
                  </a:lnTo>
                  <a:lnTo>
                    <a:pt x="3" y="11"/>
                  </a:lnTo>
                  <a:lnTo>
                    <a:pt x="6" y="14"/>
                  </a:lnTo>
                  <a:lnTo>
                    <a:pt x="6" y="17"/>
                  </a:lnTo>
                  <a:lnTo>
                    <a:pt x="6" y="17"/>
                  </a:lnTo>
                  <a:lnTo>
                    <a:pt x="6" y="20"/>
                  </a:lnTo>
                  <a:lnTo>
                    <a:pt x="6" y="22"/>
                  </a:lnTo>
                  <a:lnTo>
                    <a:pt x="6" y="25"/>
                  </a:lnTo>
                  <a:lnTo>
                    <a:pt x="8" y="25"/>
                  </a:lnTo>
                  <a:lnTo>
                    <a:pt x="11" y="22"/>
                  </a:lnTo>
                  <a:lnTo>
                    <a:pt x="11" y="22"/>
                  </a:lnTo>
                  <a:lnTo>
                    <a:pt x="14" y="20"/>
                  </a:lnTo>
                  <a:lnTo>
                    <a:pt x="17" y="22"/>
                  </a:lnTo>
                  <a:lnTo>
                    <a:pt x="20" y="25"/>
                  </a:lnTo>
                  <a:lnTo>
                    <a:pt x="20" y="25"/>
                  </a:lnTo>
                  <a:lnTo>
                    <a:pt x="22" y="28"/>
                  </a:lnTo>
                  <a:lnTo>
                    <a:pt x="22" y="25"/>
                  </a:lnTo>
                  <a:lnTo>
                    <a:pt x="25" y="20"/>
                  </a:lnTo>
                  <a:lnTo>
                    <a:pt x="25" y="20"/>
                  </a:lnTo>
                  <a:lnTo>
                    <a:pt x="25" y="17"/>
                  </a:lnTo>
                  <a:lnTo>
                    <a:pt x="28" y="17"/>
                  </a:lnTo>
                  <a:lnTo>
                    <a:pt x="28" y="14"/>
                  </a:lnTo>
                  <a:lnTo>
                    <a:pt x="31" y="14"/>
                  </a:lnTo>
                  <a:lnTo>
                    <a:pt x="31" y="14"/>
                  </a:lnTo>
                  <a:lnTo>
                    <a:pt x="31" y="11"/>
                  </a:lnTo>
                  <a:lnTo>
                    <a:pt x="31" y="8"/>
                  </a:lnTo>
                  <a:lnTo>
                    <a:pt x="31" y="6"/>
                  </a:lnTo>
                  <a:lnTo>
                    <a:pt x="34" y="3"/>
                  </a:lnTo>
                  <a:close/>
                </a:path>
              </a:pathLst>
            </a:custGeom>
            <a:solidFill>
              <a:srgbClr val="C0A250"/>
            </a:solidFill>
            <a:ln w="12700">
              <a:noFill/>
              <a:round/>
              <a:headEnd/>
              <a:tailEnd/>
            </a:ln>
            <a:effectLst/>
          </p:spPr>
          <p:txBody>
            <a:bodyPr wrap="none"/>
            <a:lstStyle/>
            <a:p>
              <a:endParaRPr lang="en-US"/>
            </a:p>
          </p:txBody>
        </p:sp>
        <p:sp>
          <p:nvSpPr>
            <p:cNvPr id="249971" name="Freeform 115"/>
            <p:cNvSpPr>
              <a:spLocks noChangeArrowheads="1"/>
            </p:cNvSpPr>
            <p:nvPr/>
          </p:nvSpPr>
          <p:spPr bwMode="auto">
            <a:xfrm>
              <a:off x="3437" y="2308"/>
              <a:ext cx="22" cy="29"/>
            </a:xfrm>
            <a:custGeom>
              <a:avLst/>
              <a:gdLst/>
              <a:ahLst/>
              <a:cxnLst>
                <a:cxn ang="0">
                  <a:pos x="31" y="3"/>
                </a:cxn>
                <a:cxn ang="0">
                  <a:pos x="28" y="3"/>
                </a:cxn>
                <a:cxn ang="0">
                  <a:pos x="28" y="0"/>
                </a:cxn>
                <a:cxn ang="0">
                  <a:pos x="26" y="0"/>
                </a:cxn>
                <a:cxn ang="0">
                  <a:pos x="23" y="0"/>
                </a:cxn>
                <a:cxn ang="0">
                  <a:pos x="20" y="0"/>
                </a:cxn>
                <a:cxn ang="0">
                  <a:pos x="20" y="0"/>
                </a:cxn>
                <a:cxn ang="0">
                  <a:pos x="17" y="0"/>
                </a:cxn>
                <a:cxn ang="0">
                  <a:pos x="17" y="3"/>
                </a:cxn>
                <a:cxn ang="0">
                  <a:pos x="17" y="8"/>
                </a:cxn>
                <a:cxn ang="0">
                  <a:pos x="14" y="11"/>
                </a:cxn>
                <a:cxn ang="0">
                  <a:pos x="14" y="17"/>
                </a:cxn>
                <a:cxn ang="0">
                  <a:pos x="12" y="14"/>
                </a:cxn>
                <a:cxn ang="0">
                  <a:pos x="12" y="11"/>
                </a:cxn>
                <a:cxn ang="0">
                  <a:pos x="9" y="8"/>
                </a:cxn>
                <a:cxn ang="0">
                  <a:pos x="6" y="6"/>
                </a:cxn>
                <a:cxn ang="0">
                  <a:pos x="6" y="8"/>
                </a:cxn>
                <a:cxn ang="0">
                  <a:pos x="3" y="11"/>
                </a:cxn>
                <a:cxn ang="0">
                  <a:pos x="3" y="11"/>
                </a:cxn>
                <a:cxn ang="0">
                  <a:pos x="0" y="14"/>
                </a:cxn>
                <a:cxn ang="0">
                  <a:pos x="3" y="17"/>
                </a:cxn>
                <a:cxn ang="0">
                  <a:pos x="6" y="23"/>
                </a:cxn>
                <a:cxn ang="0">
                  <a:pos x="9" y="25"/>
                </a:cxn>
                <a:cxn ang="0">
                  <a:pos x="12" y="31"/>
                </a:cxn>
                <a:cxn ang="0">
                  <a:pos x="12" y="34"/>
                </a:cxn>
                <a:cxn ang="0">
                  <a:pos x="12" y="39"/>
                </a:cxn>
                <a:cxn ang="0">
                  <a:pos x="12" y="42"/>
                </a:cxn>
                <a:cxn ang="0">
                  <a:pos x="12" y="48"/>
                </a:cxn>
                <a:cxn ang="0">
                  <a:pos x="14" y="45"/>
                </a:cxn>
                <a:cxn ang="0">
                  <a:pos x="17" y="42"/>
                </a:cxn>
                <a:cxn ang="0">
                  <a:pos x="20" y="39"/>
                </a:cxn>
                <a:cxn ang="0">
                  <a:pos x="20" y="37"/>
                </a:cxn>
                <a:cxn ang="0">
                  <a:pos x="23" y="39"/>
                </a:cxn>
                <a:cxn ang="0">
                  <a:pos x="23" y="39"/>
                </a:cxn>
                <a:cxn ang="0">
                  <a:pos x="26" y="39"/>
                </a:cxn>
                <a:cxn ang="0">
                  <a:pos x="26" y="42"/>
                </a:cxn>
                <a:cxn ang="0">
                  <a:pos x="26" y="42"/>
                </a:cxn>
                <a:cxn ang="0">
                  <a:pos x="28" y="42"/>
                </a:cxn>
                <a:cxn ang="0">
                  <a:pos x="28" y="45"/>
                </a:cxn>
                <a:cxn ang="0">
                  <a:pos x="31" y="45"/>
                </a:cxn>
                <a:cxn ang="0">
                  <a:pos x="31" y="39"/>
                </a:cxn>
                <a:cxn ang="0">
                  <a:pos x="31" y="37"/>
                </a:cxn>
                <a:cxn ang="0">
                  <a:pos x="31" y="31"/>
                </a:cxn>
                <a:cxn ang="0">
                  <a:pos x="31" y="25"/>
                </a:cxn>
                <a:cxn ang="0">
                  <a:pos x="34" y="25"/>
                </a:cxn>
                <a:cxn ang="0">
                  <a:pos x="34" y="25"/>
                </a:cxn>
                <a:cxn ang="0">
                  <a:pos x="37" y="23"/>
                </a:cxn>
                <a:cxn ang="0">
                  <a:pos x="37" y="23"/>
                </a:cxn>
                <a:cxn ang="0">
                  <a:pos x="37" y="17"/>
                </a:cxn>
                <a:cxn ang="0">
                  <a:pos x="37" y="11"/>
                </a:cxn>
                <a:cxn ang="0">
                  <a:pos x="34" y="8"/>
                </a:cxn>
                <a:cxn ang="0">
                  <a:pos x="34" y="3"/>
                </a:cxn>
              </a:cxnLst>
              <a:rect l="0" t="0" r="r" b="b"/>
              <a:pathLst>
                <a:path w="37" h="48">
                  <a:moveTo>
                    <a:pt x="31" y="3"/>
                  </a:moveTo>
                  <a:lnTo>
                    <a:pt x="28" y="3"/>
                  </a:lnTo>
                  <a:lnTo>
                    <a:pt x="28" y="0"/>
                  </a:lnTo>
                  <a:lnTo>
                    <a:pt x="26" y="0"/>
                  </a:lnTo>
                  <a:lnTo>
                    <a:pt x="23" y="0"/>
                  </a:lnTo>
                  <a:lnTo>
                    <a:pt x="20" y="0"/>
                  </a:lnTo>
                  <a:lnTo>
                    <a:pt x="20" y="0"/>
                  </a:lnTo>
                  <a:lnTo>
                    <a:pt x="17" y="0"/>
                  </a:lnTo>
                  <a:lnTo>
                    <a:pt x="17" y="3"/>
                  </a:lnTo>
                  <a:lnTo>
                    <a:pt x="17" y="8"/>
                  </a:lnTo>
                  <a:lnTo>
                    <a:pt x="14" y="11"/>
                  </a:lnTo>
                  <a:lnTo>
                    <a:pt x="14" y="17"/>
                  </a:lnTo>
                  <a:lnTo>
                    <a:pt x="12" y="14"/>
                  </a:lnTo>
                  <a:lnTo>
                    <a:pt x="12" y="11"/>
                  </a:lnTo>
                  <a:lnTo>
                    <a:pt x="9" y="8"/>
                  </a:lnTo>
                  <a:lnTo>
                    <a:pt x="6" y="6"/>
                  </a:lnTo>
                  <a:lnTo>
                    <a:pt x="6" y="8"/>
                  </a:lnTo>
                  <a:lnTo>
                    <a:pt x="3" y="11"/>
                  </a:lnTo>
                  <a:lnTo>
                    <a:pt x="3" y="11"/>
                  </a:lnTo>
                  <a:lnTo>
                    <a:pt x="0" y="14"/>
                  </a:lnTo>
                  <a:lnTo>
                    <a:pt x="3" y="17"/>
                  </a:lnTo>
                  <a:lnTo>
                    <a:pt x="6" y="23"/>
                  </a:lnTo>
                  <a:lnTo>
                    <a:pt x="9" y="25"/>
                  </a:lnTo>
                  <a:lnTo>
                    <a:pt x="12" y="31"/>
                  </a:lnTo>
                  <a:lnTo>
                    <a:pt x="12" y="34"/>
                  </a:lnTo>
                  <a:lnTo>
                    <a:pt x="12" y="39"/>
                  </a:lnTo>
                  <a:lnTo>
                    <a:pt x="12" y="42"/>
                  </a:lnTo>
                  <a:lnTo>
                    <a:pt x="12" y="48"/>
                  </a:lnTo>
                  <a:lnTo>
                    <a:pt x="14" y="45"/>
                  </a:lnTo>
                  <a:lnTo>
                    <a:pt x="17" y="42"/>
                  </a:lnTo>
                  <a:lnTo>
                    <a:pt x="20" y="39"/>
                  </a:lnTo>
                  <a:lnTo>
                    <a:pt x="20" y="37"/>
                  </a:lnTo>
                  <a:lnTo>
                    <a:pt x="23" y="39"/>
                  </a:lnTo>
                  <a:lnTo>
                    <a:pt x="23" y="39"/>
                  </a:lnTo>
                  <a:lnTo>
                    <a:pt x="26" y="39"/>
                  </a:lnTo>
                  <a:lnTo>
                    <a:pt x="26" y="42"/>
                  </a:lnTo>
                  <a:lnTo>
                    <a:pt x="26" y="42"/>
                  </a:lnTo>
                  <a:lnTo>
                    <a:pt x="28" y="42"/>
                  </a:lnTo>
                  <a:lnTo>
                    <a:pt x="28" y="45"/>
                  </a:lnTo>
                  <a:lnTo>
                    <a:pt x="31" y="45"/>
                  </a:lnTo>
                  <a:lnTo>
                    <a:pt x="31" y="39"/>
                  </a:lnTo>
                  <a:lnTo>
                    <a:pt x="31" y="37"/>
                  </a:lnTo>
                  <a:lnTo>
                    <a:pt x="31" y="31"/>
                  </a:lnTo>
                  <a:lnTo>
                    <a:pt x="31" y="25"/>
                  </a:lnTo>
                  <a:lnTo>
                    <a:pt x="34" y="25"/>
                  </a:lnTo>
                  <a:lnTo>
                    <a:pt x="34" y="25"/>
                  </a:lnTo>
                  <a:lnTo>
                    <a:pt x="37" y="23"/>
                  </a:lnTo>
                  <a:lnTo>
                    <a:pt x="37" y="23"/>
                  </a:lnTo>
                  <a:lnTo>
                    <a:pt x="37" y="17"/>
                  </a:lnTo>
                  <a:lnTo>
                    <a:pt x="37" y="11"/>
                  </a:lnTo>
                  <a:lnTo>
                    <a:pt x="34" y="8"/>
                  </a:lnTo>
                  <a:lnTo>
                    <a:pt x="34" y="3"/>
                  </a:lnTo>
                  <a:close/>
                </a:path>
              </a:pathLst>
            </a:custGeom>
            <a:solidFill>
              <a:srgbClr val="FFC17D"/>
            </a:solidFill>
            <a:ln w="12700">
              <a:noFill/>
              <a:round/>
              <a:headEnd/>
              <a:tailEnd/>
            </a:ln>
            <a:effectLst/>
          </p:spPr>
          <p:txBody>
            <a:bodyPr wrap="none"/>
            <a:lstStyle/>
            <a:p>
              <a:endParaRPr lang="en-US"/>
            </a:p>
          </p:txBody>
        </p:sp>
        <p:sp>
          <p:nvSpPr>
            <p:cNvPr id="249972" name="Freeform 116"/>
            <p:cNvSpPr>
              <a:spLocks noChangeArrowheads="1"/>
            </p:cNvSpPr>
            <p:nvPr/>
          </p:nvSpPr>
          <p:spPr bwMode="auto">
            <a:xfrm>
              <a:off x="3489" y="2268"/>
              <a:ext cx="17" cy="11"/>
            </a:xfrm>
            <a:custGeom>
              <a:avLst/>
              <a:gdLst/>
              <a:ahLst/>
              <a:cxnLst>
                <a:cxn ang="0">
                  <a:pos x="0" y="0"/>
                </a:cxn>
                <a:cxn ang="0">
                  <a:pos x="14" y="16"/>
                </a:cxn>
                <a:cxn ang="0">
                  <a:pos x="17" y="14"/>
                </a:cxn>
                <a:cxn ang="0">
                  <a:pos x="23" y="19"/>
                </a:cxn>
                <a:cxn ang="0">
                  <a:pos x="20" y="8"/>
                </a:cxn>
                <a:cxn ang="0">
                  <a:pos x="28" y="14"/>
                </a:cxn>
                <a:cxn ang="0">
                  <a:pos x="17" y="2"/>
                </a:cxn>
              </a:cxnLst>
              <a:rect l="0" t="0" r="r" b="b"/>
              <a:pathLst>
                <a:path w="28" h="19">
                  <a:moveTo>
                    <a:pt x="0" y="0"/>
                  </a:moveTo>
                  <a:lnTo>
                    <a:pt x="14" y="16"/>
                  </a:lnTo>
                  <a:lnTo>
                    <a:pt x="17" y="14"/>
                  </a:lnTo>
                  <a:lnTo>
                    <a:pt x="23" y="19"/>
                  </a:lnTo>
                  <a:lnTo>
                    <a:pt x="20" y="8"/>
                  </a:lnTo>
                  <a:lnTo>
                    <a:pt x="28" y="14"/>
                  </a:lnTo>
                  <a:lnTo>
                    <a:pt x="17" y="2"/>
                  </a:lnTo>
                  <a:close/>
                </a:path>
              </a:pathLst>
            </a:custGeom>
            <a:solidFill>
              <a:srgbClr val="FFC17D"/>
            </a:solidFill>
            <a:ln w="12700">
              <a:noFill/>
              <a:round/>
              <a:headEnd/>
              <a:tailEnd/>
            </a:ln>
            <a:effectLst/>
          </p:spPr>
          <p:txBody>
            <a:bodyPr wrap="none"/>
            <a:lstStyle/>
            <a:p>
              <a:endParaRPr lang="en-US"/>
            </a:p>
          </p:txBody>
        </p:sp>
        <p:sp>
          <p:nvSpPr>
            <p:cNvPr id="249973" name="Freeform 117"/>
            <p:cNvSpPr>
              <a:spLocks noChangeArrowheads="1"/>
            </p:cNvSpPr>
            <p:nvPr/>
          </p:nvSpPr>
          <p:spPr bwMode="auto">
            <a:xfrm>
              <a:off x="3530" y="2346"/>
              <a:ext cx="17" cy="16"/>
            </a:xfrm>
            <a:custGeom>
              <a:avLst/>
              <a:gdLst/>
              <a:ahLst/>
              <a:cxnLst>
                <a:cxn ang="0">
                  <a:pos x="15" y="5"/>
                </a:cxn>
                <a:cxn ang="0">
                  <a:pos x="0" y="3"/>
                </a:cxn>
                <a:cxn ang="0">
                  <a:pos x="8" y="17"/>
                </a:cxn>
                <a:cxn ang="0">
                  <a:pos x="26" y="27"/>
                </a:cxn>
                <a:cxn ang="0">
                  <a:pos x="29" y="0"/>
                </a:cxn>
              </a:cxnLst>
              <a:rect l="0" t="0" r="r" b="b"/>
              <a:pathLst>
                <a:path w="29" h="27">
                  <a:moveTo>
                    <a:pt x="15" y="5"/>
                  </a:moveTo>
                  <a:lnTo>
                    <a:pt x="0" y="3"/>
                  </a:lnTo>
                  <a:lnTo>
                    <a:pt x="8" y="17"/>
                  </a:lnTo>
                  <a:lnTo>
                    <a:pt x="26" y="27"/>
                  </a:lnTo>
                  <a:lnTo>
                    <a:pt x="29" y="0"/>
                  </a:lnTo>
                  <a:close/>
                </a:path>
              </a:pathLst>
            </a:custGeom>
            <a:solidFill>
              <a:srgbClr val="FFC17D"/>
            </a:solidFill>
            <a:ln w="12700">
              <a:noFill/>
              <a:round/>
              <a:headEnd/>
              <a:tailEnd/>
            </a:ln>
            <a:effectLst/>
          </p:spPr>
          <p:txBody>
            <a:bodyPr wrap="none"/>
            <a:lstStyle/>
            <a:p>
              <a:endParaRPr lang="en-US"/>
            </a:p>
          </p:txBody>
        </p:sp>
        <p:sp>
          <p:nvSpPr>
            <p:cNvPr id="249974" name="Freeform 118"/>
            <p:cNvSpPr>
              <a:spLocks noChangeArrowheads="1"/>
            </p:cNvSpPr>
            <p:nvPr/>
          </p:nvSpPr>
          <p:spPr bwMode="auto">
            <a:xfrm>
              <a:off x="3357" y="2281"/>
              <a:ext cx="34" cy="27"/>
            </a:xfrm>
            <a:custGeom>
              <a:avLst/>
              <a:gdLst/>
              <a:ahLst/>
              <a:cxnLst>
                <a:cxn ang="0">
                  <a:pos x="48" y="3"/>
                </a:cxn>
                <a:cxn ang="0">
                  <a:pos x="43" y="3"/>
                </a:cxn>
                <a:cxn ang="0">
                  <a:pos x="35" y="0"/>
                </a:cxn>
                <a:cxn ang="0">
                  <a:pos x="28" y="0"/>
                </a:cxn>
                <a:cxn ang="0">
                  <a:pos x="27" y="6"/>
                </a:cxn>
                <a:cxn ang="0">
                  <a:pos x="23" y="14"/>
                </a:cxn>
                <a:cxn ang="0">
                  <a:pos x="17" y="11"/>
                </a:cxn>
                <a:cxn ang="0">
                  <a:pos x="12" y="6"/>
                </a:cxn>
                <a:cxn ang="0">
                  <a:pos x="9" y="6"/>
                </a:cxn>
                <a:cxn ang="0">
                  <a:pos x="9" y="9"/>
                </a:cxn>
                <a:cxn ang="0">
                  <a:pos x="7" y="11"/>
                </a:cxn>
                <a:cxn ang="0">
                  <a:pos x="0" y="14"/>
                </a:cxn>
                <a:cxn ang="0">
                  <a:pos x="7" y="17"/>
                </a:cxn>
                <a:cxn ang="0">
                  <a:pos x="9" y="20"/>
                </a:cxn>
                <a:cxn ang="0">
                  <a:pos x="12" y="25"/>
                </a:cxn>
                <a:cxn ang="0">
                  <a:pos x="15" y="28"/>
                </a:cxn>
                <a:cxn ang="0">
                  <a:pos x="15" y="37"/>
                </a:cxn>
                <a:cxn ang="0">
                  <a:pos x="15" y="45"/>
                </a:cxn>
                <a:cxn ang="0">
                  <a:pos x="17" y="42"/>
                </a:cxn>
                <a:cxn ang="0">
                  <a:pos x="23" y="39"/>
                </a:cxn>
                <a:cxn ang="0">
                  <a:pos x="27" y="39"/>
                </a:cxn>
                <a:cxn ang="0">
                  <a:pos x="28" y="37"/>
                </a:cxn>
                <a:cxn ang="0">
                  <a:pos x="35" y="39"/>
                </a:cxn>
                <a:cxn ang="0">
                  <a:pos x="37" y="39"/>
                </a:cxn>
                <a:cxn ang="0">
                  <a:pos x="40" y="42"/>
                </a:cxn>
                <a:cxn ang="0">
                  <a:pos x="45" y="45"/>
                </a:cxn>
                <a:cxn ang="0">
                  <a:pos x="45" y="37"/>
                </a:cxn>
                <a:cxn ang="0">
                  <a:pos x="48" y="25"/>
                </a:cxn>
                <a:cxn ang="0">
                  <a:pos x="54" y="25"/>
                </a:cxn>
                <a:cxn ang="0">
                  <a:pos x="56" y="23"/>
                </a:cxn>
                <a:cxn ang="0">
                  <a:pos x="56" y="14"/>
                </a:cxn>
                <a:cxn ang="0">
                  <a:pos x="54" y="6"/>
                </a:cxn>
              </a:cxnLst>
              <a:rect l="0" t="0" r="r" b="b"/>
              <a:pathLst>
                <a:path w="56" h="45">
                  <a:moveTo>
                    <a:pt x="51" y="6"/>
                  </a:moveTo>
                  <a:lnTo>
                    <a:pt x="48" y="3"/>
                  </a:lnTo>
                  <a:lnTo>
                    <a:pt x="45" y="3"/>
                  </a:lnTo>
                  <a:lnTo>
                    <a:pt x="43" y="3"/>
                  </a:lnTo>
                  <a:lnTo>
                    <a:pt x="40" y="3"/>
                  </a:lnTo>
                  <a:lnTo>
                    <a:pt x="35" y="0"/>
                  </a:lnTo>
                  <a:lnTo>
                    <a:pt x="31" y="0"/>
                  </a:lnTo>
                  <a:lnTo>
                    <a:pt x="28" y="0"/>
                  </a:lnTo>
                  <a:lnTo>
                    <a:pt x="28" y="3"/>
                  </a:lnTo>
                  <a:lnTo>
                    <a:pt x="27" y="6"/>
                  </a:lnTo>
                  <a:lnTo>
                    <a:pt x="23" y="11"/>
                  </a:lnTo>
                  <a:lnTo>
                    <a:pt x="23" y="14"/>
                  </a:lnTo>
                  <a:lnTo>
                    <a:pt x="20" y="11"/>
                  </a:lnTo>
                  <a:lnTo>
                    <a:pt x="17" y="11"/>
                  </a:lnTo>
                  <a:lnTo>
                    <a:pt x="15" y="9"/>
                  </a:lnTo>
                  <a:lnTo>
                    <a:pt x="12" y="6"/>
                  </a:lnTo>
                  <a:lnTo>
                    <a:pt x="12" y="6"/>
                  </a:lnTo>
                  <a:lnTo>
                    <a:pt x="9" y="6"/>
                  </a:lnTo>
                  <a:lnTo>
                    <a:pt x="9" y="9"/>
                  </a:lnTo>
                  <a:lnTo>
                    <a:pt x="9" y="9"/>
                  </a:lnTo>
                  <a:lnTo>
                    <a:pt x="7" y="9"/>
                  </a:lnTo>
                  <a:lnTo>
                    <a:pt x="7" y="11"/>
                  </a:lnTo>
                  <a:lnTo>
                    <a:pt x="4" y="11"/>
                  </a:lnTo>
                  <a:lnTo>
                    <a:pt x="0" y="14"/>
                  </a:lnTo>
                  <a:lnTo>
                    <a:pt x="4" y="14"/>
                  </a:lnTo>
                  <a:lnTo>
                    <a:pt x="7" y="17"/>
                  </a:lnTo>
                  <a:lnTo>
                    <a:pt x="7" y="20"/>
                  </a:lnTo>
                  <a:lnTo>
                    <a:pt x="9" y="20"/>
                  </a:lnTo>
                  <a:lnTo>
                    <a:pt x="9" y="23"/>
                  </a:lnTo>
                  <a:lnTo>
                    <a:pt x="12" y="25"/>
                  </a:lnTo>
                  <a:lnTo>
                    <a:pt x="12" y="25"/>
                  </a:lnTo>
                  <a:lnTo>
                    <a:pt x="15" y="28"/>
                  </a:lnTo>
                  <a:lnTo>
                    <a:pt x="15" y="34"/>
                  </a:lnTo>
                  <a:lnTo>
                    <a:pt x="15" y="37"/>
                  </a:lnTo>
                  <a:lnTo>
                    <a:pt x="15" y="39"/>
                  </a:lnTo>
                  <a:lnTo>
                    <a:pt x="15" y="45"/>
                  </a:lnTo>
                  <a:lnTo>
                    <a:pt x="17" y="42"/>
                  </a:lnTo>
                  <a:lnTo>
                    <a:pt x="17" y="42"/>
                  </a:lnTo>
                  <a:lnTo>
                    <a:pt x="20" y="42"/>
                  </a:lnTo>
                  <a:lnTo>
                    <a:pt x="23" y="39"/>
                  </a:lnTo>
                  <a:lnTo>
                    <a:pt x="23" y="39"/>
                  </a:lnTo>
                  <a:lnTo>
                    <a:pt x="27" y="39"/>
                  </a:lnTo>
                  <a:lnTo>
                    <a:pt x="28" y="37"/>
                  </a:lnTo>
                  <a:lnTo>
                    <a:pt x="28" y="37"/>
                  </a:lnTo>
                  <a:lnTo>
                    <a:pt x="31" y="37"/>
                  </a:lnTo>
                  <a:lnTo>
                    <a:pt x="35" y="39"/>
                  </a:lnTo>
                  <a:lnTo>
                    <a:pt x="35" y="39"/>
                  </a:lnTo>
                  <a:lnTo>
                    <a:pt x="37" y="39"/>
                  </a:lnTo>
                  <a:lnTo>
                    <a:pt x="40" y="42"/>
                  </a:lnTo>
                  <a:lnTo>
                    <a:pt x="40" y="42"/>
                  </a:lnTo>
                  <a:lnTo>
                    <a:pt x="43" y="45"/>
                  </a:lnTo>
                  <a:lnTo>
                    <a:pt x="45" y="45"/>
                  </a:lnTo>
                  <a:lnTo>
                    <a:pt x="45" y="39"/>
                  </a:lnTo>
                  <a:lnTo>
                    <a:pt x="45" y="37"/>
                  </a:lnTo>
                  <a:lnTo>
                    <a:pt x="45" y="31"/>
                  </a:lnTo>
                  <a:lnTo>
                    <a:pt x="48" y="25"/>
                  </a:lnTo>
                  <a:lnTo>
                    <a:pt x="51" y="25"/>
                  </a:lnTo>
                  <a:lnTo>
                    <a:pt x="54" y="25"/>
                  </a:lnTo>
                  <a:lnTo>
                    <a:pt x="54" y="23"/>
                  </a:lnTo>
                  <a:lnTo>
                    <a:pt x="56" y="23"/>
                  </a:lnTo>
                  <a:lnTo>
                    <a:pt x="56" y="17"/>
                  </a:lnTo>
                  <a:lnTo>
                    <a:pt x="56" y="14"/>
                  </a:lnTo>
                  <a:lnTo>
                    <a:pt x="56" y="9"/>
                  </a:lnTo>
                  <a:lnTo>
                    <a:pt x="54" y="6"/>
                  </a:lnTo>
                  <a:close/>
                </a:path>
              </a:pathLst>
            </a:custGeom>
            <a:solidFill>
              <a:srgbClr val="FFC17D"/>
            </a:solidFill>
            <a:ln w="12700">
              <a:noFill/>
              <a:round/>
              <a:headEnd/>
              <a:tailEnd/>
            </a:ln>
            <a:effectLst/>
          </p:spPr>
          <p:txBody>
            <a:bodyPr wrap="none"/>
            <a:lstStyle/>
            <a:p>
              <a:endParaRPr lang="en-US"/>
            </a:p>
          </p:txBody>
        </p:sp>
        <p:sp>
          <p:nvSpPr>
            <p:cNvPr id="249975" name="Freeform 119"/>
            <p:cNvSpPr>
              <a:spLocks noChangeArrowheads="1"/>
            </p:cNvSpPr>
            <p:nvPr/>
          </p:nvSpPr>
          <p:spPr bwMode="auto">
            <a:xfrm>
              <a:off x="3226" y="2195"/>
              <a:ext cx="16" cy="13"/>
            </a:xfrm>
            <a:custGeom>
              <a:avLst/>
              <a:gdLst/>
              <a:ahLst/>
              <a:cxnLst>
                <a:cxn ang="0">
                  <a:pos x="11" y="4"/>
                </a:cxn>
                <a:cxn ang="0">
                  <a:pos x="9" y="0"/>
                </a:cxn>
                <a:cxn ang="0">
                  <a:pos x="0" y="13"/>
                </a:cxn>
                <a:cxn ang="0">
                  <a:pos x="6" y="21"/>
                </a:cxn>
                <a:cxn ang="0">
                  <a:pos x="17" y="16"/>
                </a:cxn>
                <a:cxn ang="0">
                  <a:pos x="28" y="10"/>
                </a:cxn>
                <a:cxn ang="0">
                  <a:pos x="20" y="0"/>
                </a:cxn>
              </a:cxnLst>
              <a:rect l="0" t="0" r="r" b="b"/>
              <a:pathLst>
                <a:path w="28" h="21">
                  <a:moveTo>
                    <a:pt x="11" y="4"/>
                  </a:moveTo>
                  <a:lnTo>
                    <a:pt x="9" y="0"/>
                  </a:lnTo>
                  <a:lnTo>
                    <a:pt x="0" y="13"/>
                  </a:lnTo>
                  <a:lnTo>
                    <a:pt x="6" y="21"/>
                  </a:lnTo>
                  <a:lnTo>
                    <a:pt x="17" y="16"/>
                  </a:lnTo>
                  <a:lnTo>
                    <a:pt x="28" y="10"/>
                  </a:lnTo>
                  <a:lnTo>
                    <a:pt x="20" y="0"/>
                  </a:lnTo>
                  <a:close/>
                </a:path>
              </a:pathLst>
            </a:custGeom>
            <a:solidFill>
              <a:srgbClr val="FFC17D"/>
            </a:solidFill>
            <a:ln w="12700">
              <a:noFill/>
              <a:round/>
              <a:headEnd/>
              <a:tailEnd/>
            </a:ln>
            <a:effectLst/>
          </p:spPr>
          <p:txBody>
            <a:bodyPr wrap="none"/>
            <a:lstStyle/>
            <a:p>
              <a:endParaRPr lang="en-US"/>
            </a:p>
          </p:txBody>
        </p:sp>
        <p:sp>
          <p:nvSpPr>
            <p:cNvPr id="249976" name="Freeform 120"/>
            <p:cNvSpPr>
              <a:spLocks noChangeArrowheads="1"/>
            </p:cNvSpPr>
            <p:nvPr/>
          </p:nvSpPr>
          <p:spPr bwMode="auto">
            <a:xfrm>
              <a:off x="3352" y="2200"/>
              <a:ext cx="14" cy="8"/>
            </a:xfrm>
            <a:custGeom>
              <a:avLst/>
              <a:gdLst/>
              <a:ahLst/>
              <a:cxnLst>
                <a:cxn ang="0">
                  <a:pos x="20" y="2"/>
                </a:cxn>
                <a:cxn ang="0">
                  <a:pos x="17" y="0"/>
                </a:cxn>
                <a:cxn ang="0">
                  <a:pos x="15" y="0"/>
                </a:cxn>
                <a:cxn ang="0">
                  <a:pos x="12" y="0"/>
                </a:cxn>
                <a:cxn ang="0">
                  <a:pos x="12" y="0"/>
                </a:cxn>
                <a:cxn ang="0">
                  <a:pos x="12" y="2"/>
                </a:cxn>
                <a:cxn ang="0">
                  <a:pos x="8" y="2"/>
                </a:cxn>
                <a:cxn ang="0">
                  <a:pos x="8" y="2"/>
                </a:cxn>
                <a:cxn ang="0">
                  <a:pos x="8" y="2"/>
                </a:cxn>
                <a:cxn ang="0">
                  <a:pos x="5" y="2"/>
                </a:cxn>
                <a:cxn ang="0">
                  <a:pos x="5" y="0"/>
                </a:cxn>
                <a:cxn ang="0">
                  <a:pos x="5" y="0"/>
                </a:cxn>
                <a:cxn ang="0">
                  <a:pos x="4" y="0"/>
                </a:cxn>
                <a:cxn ang="0">
                  <a:pos x="4" y="0"/>
                </a:cxn>
                <a:cxn ang="0">
                  <a:pos x="4" y="0"/>
                </a:cxn>
                <a:cxn ang="0">
                  <a:pos x="0" y="2"/>
                </a:cxn>
                <a:cxn ang="0">
                  <a:pos x="4" y="2"/>
                </a:cxn>
                <a:cxn ang="0">
                  <a:pos x="4" y="2"/>
                </a:cxn>
                <a:cxn ang="0">
                  <a:pos x="4" y="5"/>
                </a:cxn>
                <a:cxn ang="0">
                  <a:pos x="5" y="5"/>
                </a:cxn>
                <a:cxn ang="0">
                  <a:pos x="5" y="8"/>
                </a:cxn>
                <a:cxn ang="0">
                  <a:pos x="5" y="8"/>
                </a:cxn>
                <a:cxn ang="0">
                  <a:pos x="5" y="12"/>
                </a:cxn>
                <a:cxn ang="0">
                  <a:pos x="5" y="12"/>
                </a:cxn>
                <a:cxn ang="0">
                  <a:pos x="5" y="12"/>
                </a:cxn>
                <a:cxn ang="0">
                  <a:pos x="8" y="12"/>
                </a:cxn>
                <a:cxn ang="0">
                  <a:pos x="8" y="12"/>
                </a:cxn>
                <a:cxn ang="0">
                  <a:pos x="12" y="12"/>
                </a:cxn>
                <a:cxn ang="0">
                  <a:pos x="12" y="12"/>
                </a:cxn>
                <a:cxn ang="0">
                  <a:pos x="15" y="12"/>
                </a:cxn>
                <a:cxn ang="0">
                  <a:pos x="15" y="13"/>
                </a:cxn>
                <a:cxn ang="0">
                  <a:pos x="17" y="13"/>
                </a:cxn>
                <a:cxn ang="0">
                  <a:pos x="17" y="12"/>
                </a:cxn>
                <a:cxn ang="0">
                  <a:pos x="17" y="12"/>
                </a:cxn>
                <a:cxn ang="0">
                  <a:pos x="17" y="12"/>
                </a:cxn>
                <a:cxn ang="0">
                  <a:pos x="20" y="8"/>
                </a:cxn>
                <a:cxn ang="0">
                  <a:pos x="20" y="8"/>
                </a:cxn>
                <a:cxn ang="0">
                  <a:pos x="20" y="8"/>
                </a:cxn>
                <a:cxn ang="0">
                  <a:pos x="23" y="8"/>
                </a:cxn>
                <a:cxn ang="0">
                  <a:pos x="23" y="8"/>
                </a:cxn>
                <a:cxn ang="0">
                  <a:pos x="23" y="5"/>
                </a:cxn>
                <a:cxn ang="0">
                  <a:pos x="23" y="5"/>
                </a:cxn>
                <a:cxn ang="0">
                  <a:pos x="23" y="5"/>
                </a:cxn>
                <a:cxn ang="0">
                  <a:pos x="23" y="2"/>
                </a:cxn>
              </a:cxnLst>
              <a:rect l="0" t="0" r="r" b="b"/>
              <a:pathLst>
                <a:path w="23" h="13">
                  <a:moveTo>
                    <a:pt x="20" y="2"/>
                  </a:moveTo>
                  <a:lnTo>
                    <a:pt x="17" y="0"/>
                  </a:lnTo>
                  <a:lnTo>
                    <a:pt x="15" y="0"/>
                  </a:lnTo>
                  <a:lnTo>
                    <a:pt x="12" y="0"/>
                  </a:lnTo>
                  <a:lnTo>
                    <a:pt x="12" y="0"/>
                  </a:lnTo>
                  <a:lnTo>
                    <a:pt x="12" y="2"/>
                  </a:lnTo>
                  <a:lnTo>
                    <a:pt x="8" y="2"/>
                  </a:lnTo>
                  <a:lnTo>
                    <a:pt x="8" y="2"/>
                  </a:lnTo>
                  <a:lnTo>
                    <a:pt x="8" y="2"/>
                  </a:lnTo>
                  <a:lnTo>
                    <a:pt x="5" y="2"/>
                  </a:lnTo>
                  <a:lnTo>
                    <a:pt x="5" y="0"/>
                  </a:lnTo>
                  <a:lnTo>
                    <a:pt x="5" y="0"/>
                  </a:lnTo>
                  <a:lnTo>
                    <a:pt x="4" y="0"/>
                  </a:lnTo>
                  <a:lnTo>
                    <a:pt x="4" y="0"/>
                  </a:lnTo>
                  <a:lnTo>
                    <a:pt x="4" y="0"/>
                  </a:lnTo>
                  <a:lnTo>
                    <a:pt x="0" y="2"/>
                  </a:lnTo>
                  <a:lnTo>
                    <a:pt x="4" y="2"/>
                  </a:lnTo>
                  <a:lnTo>
                    <a:pt x="4" y="2"/>
                  </a:lnTo>
                  <a:lnTo>
                    <a:pt x="4" y="5"/>
                  </a:lnTo>
                  <a:lnTo>
                    <a:pt x="5" y="5"/>
                  </a:lnTo>
                  <a:lnTo>
                    <a:pt x="5" y="8"/>
                  </a:lnTo>
                  <a:lnTo>
                    <a:pt x="5" y="8"/>
                  </a:lnTo>
                  <a:lnTo>
                    <a:pt x="5" y="12"/>
                  </a:lnTo>
                  <a:lnTo>
                    <a:pt x="5" y="12"/>
                  </a:lnTo>
                  <a:lnTo>
                    <a:pt x="5" y="12"/>
                  </a:lnTo>
                  <a:lnTo>
                    <a:pt x="8" y="12"/>
                  </a:lnTo>
                  <a:lnTo>
                    <a:pt x="8" y="12"/>
                  </a:lnTo>
                  <a:lnTo>
                    <a:pt x="12" y="12"/>
                  </a:lnTo>
                  <a:lnTo>
                    <a:pt x="12" y="12"/>
                  </a:lnTo>
                  <a:lnTo>
                    <a:pt x="15" y="12"/>
                  </a:lnTo>
                  <a:lnTo>
                    <a:pt x="15" y="13"/>
                  </a:lnTo>
                  <a:lnTo>
                    <a:pt x="17" y="13"/>
                  </a:lnTo>
                  <a:lnTo>
                    <a:pt x="17" y="12"/>
                  </a:lnTo>
                  <a:lnTo>
                    <a:pt x="17" y="12"/>
                  </a:lnTo>
                  <a:lnTo>
                    <a:pt x="17" y="12"/>
                  </a:lnTo>
                  <a:lnTo>
                    <a:pt x="20" y="8"/>
                  </a:lnTo>
                  <a:lnTo>
                    <a:pt x="20" y="8"/>
                  </a:lnTo>
                  <a:lnTo>
                    <a:pt x="20" y="8"/>
                  </a:lnTo>
                  <a:lnTo>
                    <a:pt x="23" y="8"/>
                  </a:lnTo>
                  <a:lnTo>
                    <a:pt x="23" y="8"/>
                  </a:lnTo>
                  <a:lnTo>
                    <a:pt x="23" y="5"/>
                  </a:lnTo>
                  <a:lnTo>
                    <a:pt x="23" y="5"/>
                  </a:lnTo>
                  <a:lnTo>
                    <a:pt x="23" y="5"/>
                  </a:lnTo>
                  <a:lnTo>
                    <a:pt x="23" y="2"/>
                  </a:lnTo>
                  <a:close/>
                </a:path>
              </a:pathLst>
            </a:custGeom>
            <a:solidFill>
              <a:srgbClr val="FFC17D"/>
            </a:solidFill>
            <a:ln w="12700">
              <a:noFill/>
              <a:round/>
              <a:headEnd/>
              <a:tailEnd/>
            </a:ln>
            <a:effectLst/>
          </p:spPr>
          <p:txBody>
            <a:bodyPr wrap="none"/>
            <a:lstStyle/>
            <a:p>
              <a:endParaRPr lang="en-US"/>
            </a:p>
          </p:txBody>
        </p:sp>
        <p:sp>
          <p:nvSpPr>
            <p:cNvPr id="249977" name="Freeform 121"/>
            <p:cNvSpPr>
              <a:spLocks noChangeArrowheads="1"/>
            </p:cNvSpPr>
            <p:nvPr/>
          </p:nvSpPr>
          <p:spPr bwMode="auto">
            <a:xfrm>
              <a:off x="3400" y="2300"/>
              <a:ext cx="15" cy="23"/>
            </a:xfrm>
            <a:custGeom>
              <a:avLst/>
              <a:gdLst/>
              <a:ahLst/>
              <a:cxnLst>
                <a:cxn ang="0">
                  <a:pos x="25" y="22"/>
                </a:cxn>
                <a:cxn ang="0">
                  <a:pos x="22" y="17"/>
                </a:cxn>
                <a:cxn ang="0">
                  <a:pos x="22" y="14"/>
                </a:cxn>
                <a:cxn ang="0">
                  <a:pos x="19" y="11"/>
                </a:cxn>
                <a:cxn ang="0">
                  <a:pos x="16" y="11"/>
                </a:cxn>
                <a:cxn ang="0">
                  <a:pos x="16" y="11"/>
                </a:cxn>
                <a:cxn ang="0">
                  <a:pos x="14" y="11"/>
                </a:cxn>
                <a:cxn ang="0">
                  <a:pos x="14" y="14"/>
                </a:cxn>
                <a:cxn ang="0">
                  <a:pos x="14" y="11"/>
                </a:cxn>
                <a:cxn ang="0">
                  <a:pos x="14" y="8"/>
                </a:cxn>
                <a:cxn ang="0">
                  <a:pos x="14" y="6"/>
                </a:cxn>
                <a:cxn ang="0">
                  <a:pos x="14" y="3"/>
                </a:cxn>
                <a:cxn ang="0">
                  <a:pos x="11" y="3"/>
                </a:cxn>
                <a:cxn ang="0">
                  <a:pos x="11" y="3"/>
                </a:cxn>
                <a:cxn ang="0">
                  <a:pos x="8" y="0"/>
                </a:cxn>
                <a:cxn ang="0">
                  <a:pos x="8" y="0"/>
                </a:cxn>
                <a:cxn ang="0">
                  <a:pos x="8" y="6"/>
                </a:cxn>
                <a:cxn ang="0">
                  <a:pos x="8" y="8"/>
                </a:cxn>
                <a:cxn ang="0">
                  <a:pos x="5" y="11"/>
                </a:cxn>
                <a:cxn ang="0">
                  <a:pos x="5" y="14"/>
                </a:cxn>
                <a:cxn ang="0">
                  <a:pos x="5" y="17"/>
                </a:cxn>
                <a:cxn ang="0">
                  <a:pos x="3" y="20"/>
                </a:cxn>
                <a:cxn ang="0">
                  <a:pos x="3" y="22"/>
                </a:cxn>
                <a:cxn ang="0">
                  <a:pos x="0" y="22"/>
                </a:cxn>
                <a:cxn ang="0">
                  <a:pos x="3" y="25"/>
                </a:cxn>
                <a:cxn ang="0">
                  <a:pos x="5" y="25"/>
                </a:cxn>
                <a:cxn ang="0">
                  <a:pos x="5" y="25"/>
                </a:cxn>
                <a:cxn ang="0">
                  <a:pos x="8" y="28"/>
                </a:cxn>
                <a:cxn ang="0">
                  <a:pos x="8" y="31"/>
                </a:cxn>
                <a:cxn ang="0">
                  <a:pos x="8" y="34"/>
                </a:cxn>
                <a:cxn ang="0">
                  <a:pos x="8" y="37"/>
                </a:cxn>
                <a:cxn ang="0">
                  <a:pos x="8" y="39"/>
                </a:cxn>
                <a:cxn ang="0">
                  <a:pos x="11" y="37"/>
                </a:cxn>
                <a:cxn ang="0">
                  <a:pos x="11" y="37"/>
                </a:cxn>
                <a:cxn ang="0">
                  <a:pos x="14" y="34"/>
                </a:cxn>
                <a:cxn ang="0">
                  <a:pos x="16" y="31"/>
                </a:cxn>
                <a:cxn ang="0">
                  <a:pos x="16" y="34"/>
                </a:cxn>
                <a:cxn ang="0">
                  <a:pos x="16" y="34"/>
                </a:cxn>
                <a:cxn ang="0">
                  <a:pos x="19" y="34"/>
                </a:cxn>
                <a:cxn ang="0">
                  <a:pos x="19" y="37"/>
                </a:cxn>
                <a:cxn ang="0">
                  <a:pos x="19" y="34"/>
                </a:cxn>
                <a:cxn ang="0">
                  <a:pos x="22" y="31"/>
                </a:cxn>
                <a:cxn ang="0">
                  <a:pos x="22" y="28"/>
                </a:cxn>
                <a:cxn ang="0">
                  <a:pos x="25" y="25"/>
                </a:cxn>
              </a:cxnLst>
              <a:rect l="0" t="0" r="r" b="b"/>
              <a:pathLst>
                <a:path w="25" h="39">
                  <a:moveTo>
                    <a:pt x="25" y="22"/>
                  </a:moveTo>
                  <a:lnTo>
                    <a:pt x="22" y="17"/>
                  </a:lnTo>
                  <a:lnTo>
                    <a:pt x="22" y="14"/>
                  </a:lnTo>
                  <a:lnTo>
                    <a:pt x="19" y="11"/>
                  </a:lnTo>
                  <a:lnTo>
                    <a:pt x="16" y="11"/>
                  </a:lnTo>
                  <a:lnTo>
                    <a:pt x="16" y="11"/>
                  </a:lnTo>
                  <a:lnTo>
                    <a:pt x="14" y="11"/>
                  </a:lnTo>
                  <a:lnTo>
                    <a:pt x="14" y="14"/>
                  </a:lnTo>
                  <a:lnTo>
                    <a:pt x="14" y="11"/>
                  </a:lnTo>
                  <a:lnTo>
                    <a:pt x="14" y="8"/>
                  </a:lnTo>
                  <a:lnTo>
                    <a:pt x="14" y="6"/>
                  </a:lnTo>
                  <a:lnTo>
                    <a:pt x="14" y="3"/>
                  </a:lnTo>
                  <a:lnTo>
                    <a:pt x="11" y="3"/>
                  </a:lnTo>
                  <a:lnTo>
                    <a:pt x="11" y="3"/>
                  </a:lnTo>
                  <a:lnTo>
                    <a:pt x="8" y="0"/>
                  </a:lnTo>
                  <a:lnTo>
                    <a:pt x="8" y="0"/>
                  </a:lnTo>
                  <a:lnTo>
                    <a:pt x="8" y="6"/>
                  </a:lnTo>
                  <a:lnTo>
                    <a:pt x="8" y="8"/>
                  </a:lnTo>
                  <a:lnTo>
                    <a:pt x="5" y="11"/>
                  </a:lnTo>
                  <a:lnTo>
                    <a:pt x="5" y="14"/>
                  </a:lnTo>
                  <a:lnTo>
                    <a:pt x="5" y="17"/>
                  </a:lnTo>
                  <a:lnTo>
                    <a:pt x="3" y="20"/>
                  </a:lnTo>
                  <a:lnTo>
                    <a:pt x="3" y="22"/>
                  </a:lnTo>
                  <a:lnTo>
                    <a:pt x="0" y="22"/>
                  </a:lnTo>
                  <a:lnTo>
                    <a:pt x="3" y="25"/>
                  </a:lnTo>
                  <a:lnTo>
                    <a:pt x="5" y="25"/>
                  </a:lnTo>
                  <a:lnTo>
                    <a:pt x="5" y="25"/>
                  </a:lnTo>
                  <a:lnTo>
                    <a:pt x="8" y="28"/>
                  </a:lnTo>
                  <a:lnTo>
                    <a:pt x="8" y="31"/>
                  </a:lnTo>
                  <a:lnTo>
                    <a:pt x="8" y="34"/>
                  </a:lnTo>
                  <a:lnTo>
                    <a:pt x="8" y="37"/>
                  </a:lnTo>
                  <a:lnTo>
                    <a:pt x="8" y="39"/>
                  </a:lnTo>
                  <a:lnTo>
                    <a:pt x="11" y="37"/>
                  </a:lnTo>
                  <a:lnTo>
                    <a:pt x="11" y="37"/>
                  </a:lnTo>
                  <a:lnTo>
                    <a:pt x="14" y="34"/>
                  </a:lnTo>
                  <a:lnTo>
                    <a:pt x="16" y="31"/>
                  </a:lnTo>
                  <a:lnTo>
                    <a:pt x="16" y="34"/>
                  </a:lnTo>
                  <a:lnTo>
                    <a:pt x="16" y="34"/>
                  </a:lnTo>
                  <a:lnTo>
                    <a:pt x="19" y="34"/>
                  </a:lnTo>
                  <a:lnTo>
                    <a:pt x="19" y="37"/>
                  </a:lnTo>
                  <a:lnTo>
                    <a:pt x="19" y="34"/>
                  </a:lnTo>
                  <a:lnTo>
                    <a:pt x="22" y="31"/>
                  </a:lnTo>
                  <a:lnTo>
                    <a:pt x="22" y="28"/>
                  </a:lnTo>
                  <a:lnTo>
                    <a:pt x="25" y="25"/>
                  </a:lnTo>
                  <a:close/>
                </a:path>
              </a:pathLst>
            </a:custGeom>
            <a:solidFill>
              <a:srgbClr val="FFC17D"/>
            </a:solidFill>
            <a:ln w="12700">
              <a:noFill/>
              <a:round/>
              <a:headEnd/>
              <a:tailEnd/>
            </a:ln>
            <a:effectLst/>
          </p:spPr>
          <p:txBody>
            <a:bodyPr wrap="none"/>
            <a:lstStyle/>
            <a:p>
              <a:endParaRPr lang="en-US"/>
            </a:p>
          </p:txBody>
        </p:sp>
        <p:sp>
          <p:nvSpPr>
            <p:cNvPr id="249978" name="Freeform 122"/>
            <p:cNvSpPr>
              <a:spLocks noChangeArrowheads="1"/>
            </p:cNvSpPr>
            <p:nvPr/>
          </p:nvSpPr>
          <p:spPr bwMode="auto">
            <a:xfrm>
              <a:off x="3212" y="2226"/>
              <a:ext cx="20" cy="14"/>
            </a:xfrm>
            <a:custGeom>
              <a:avLst/>
              <a:gdLst/>
              <a:ahLst/>
              <a:cxnLst>
                <a:cxn ang="0">
                  <a:pos x="14" y="6"/>
                </a:cxn>
                <a:cxn ang="0">
                  <a:pos x="8" y="0"/>
                </a:cxn>
                <a:cxn ang="0">
                  <a:pos x="5" y="11"/>
                </a:cxn>
                <a:cxn ang="0">
                  <a:pos x="0" y="20"/>
                </a:cxn>
                <a:cxn ang="0">
                  <a:pos x="11" y="17"/>
                </a:cxn>
                <a:cxn ang="0">
                  <a:pos x="19" y="23"/>
                </a:cxn>
                <a:cxn ang="0">
                  <a:pos x="28" y="14"/>
                </a:cxn>
                <a:cxn ang="0">
                  <a:pos x="33" y="3"/>
                </a:cxn>
                <a:cxn ang="0">
                  <a:pos x="22" y="0"/>
                </a:cxn>
              </a:cxnLst>
              <a:rect l="0" t="0" r="r" b="b"/>
              <a:pathLst>
                <a:path w="33" h="23">
                  <a:moveTo>
                    <a:pt x="14" y="6"/>
                  </a:moveTo>
                  <a:lnTo>
                    <a:pt x="8" y="0"/>
                  </a:lnTo>
                  <a:lnTo>
                    <a:pt x="5" y="11"/>
                  </a:lnTo>
                  <a:lnTo>
                    <a:pt x="0" y="20"/>
                  </a:lnTo>
                  <a:lnTo>
                    <a:pt x="11" y="17"/>
                  </a:lnTo>
                  <a:lnTo>
                    <a:pt x="19" y="23"/>
                  </a:lnTo>
                  <a:lnTo>
                    <a:pt x="28" y="14"/>
                  </a:lnTo>
                  <a:lnTo>
                    <a:pt x="33" y="3"/>
                  </a:lnTo>
                  <a:lnTo>
                    <a:pt x="22" y="0"/>
                  </a:lnTo>
                  <a:close/>
                </a:path>
              </a:pathLst>
            </a:custGeom>
            <a:solidFill>
              <a:srgbClr val="FFC17D"/>
            </a:solidFill>
            <a:ln w="12700">
              <a:noFill/>
              <a:round/>
              <a:headEnd/>
              <a:tailEnd/>
            </a:ln>
            <a:effectLst/>
          </p:spPr>
          <p:txBody>
            <a:bodyPr wrap="none"/>
            <a:lstStyle/>
            <a:p>
              <a:endParaRPr lang="en-US"/>
            </a:p>
          </p:txBody>
        </p:sp>
        <p:sp>
          <p:nvSpPr>
            <p:cNvPr id="249979" name="Freeform 123"/>
            <p:cNvSpPr>
              <a:spLocks noChangeArrowheads="1"/>
            </p:cNvSpPr>
            <p:nvPr/>
          </p:nvSpPr>
          <p:spPr bwMode="auto">
            <a:xfrm>
              <a:off x="3552" y="2378"/>
              <a:ext cx="17" cy="25"/>
            </a:xfrm>
            <a:custGeom>
              <a:avLst/>
              <a:gdLst/>
              <a:ahLst/>
              <a:cxnLst>
                <a:cxn ang="0">
                  <a:pos x="2" y="17"/>
                </a:cxn>
                <a:cxn ang="0">
                  <a:pos x="9" y="28"/>
                </a:cxn>
                <a:cxn ang="0">
                  <a:pos x="0" y="30"/>
                </a:cxn>
                <a:cxn ang="0">
                  <a:pos x="0" y="41"/>
                </a:cxn>
                <a:cxn ang="0">
                  <a:pos x="12" y="36"/>
                </a:cxn>
                <a:cxn ang="0">
                  <a:pos x="17" y="41"/>
                </a:cxn>
                <a:cxn ang="0">
                  <a:pos x="20" y="30"/>
                </a:cxn>
                <a:cxn ang="0">
                  <a:pos x="28" y="22"/>
                </a:cxn>
                <a:cxn ang="0">
                  <a:pos x="22" y="13"/>
                </a:cxn>
                <a:cxn ang="0">
                  <a:pos x="25" y="5"/>
                </a:cxn>
                <a:cxn ang="0">
                  <a:pos x="17" y="0"/>
                </a:cxn>
              </a:cxnLst>
              <a:rect l="0" t="0" r="r" b="b"/>
              <a:pathLst>
                <a:path w="28" h="41">
                  <a:moveTo>
                    <a:pt x="2" y="17"/>
                  </a:moveTo>
                  <a:lnTo>
                    <a:pt x="9" y="28"/>
                  </a:lnTo>
                  <a:lnTo>
                    <a:pt x="0" y="30"/>
                  </a:lnTo>
                  <a:lnTo>
                    <a:pt x="0" y="41"/>
                  </a:lnTo>
                  <a:lnTo>
                    <a:pt x="12" y="36"/>
                  </a:lnTo>
                  <a:lnTo>
                    <a:pt x="17" y="41"/>
                  </a:lnTo>
                  <a:lnTo>
                    <a:pt x="20" y="30"/>
                  </a:lnTo>
                  <a:lnTo>
                    <a:pt x="28" y="22"/>
                  </a:lnTo>
                  <a:lnTo>
                    <a:pt x="22" y="13"/>
                  </a:lnTo>
                  <a:lnTo>
                    <a:pt x="25" y="5"/>
                  </a:lnTo>
                  <a:lnTo>
                    <a:pt x="17" y="0"/>
                  </a:lnTo>
                  <a:close/>
                </a:path>
              </a:pathLst>
            </a:custGeom>
            <a:solidFill>
              <a:srgbClr val="C0A250"/>
            </a:solidFill>
            <a:ln w="12700">
              <a:noFill/>
              <a:round/>
              <a:headEnd/>
              <a:tailEnd/>
            </a:ln>
            <a:effectLst/>
          </p:spPr>
          <p:txBody>
            <a:bodyPr wrap="none"/>
            <a:lstStyle/>
            <a:p>
              <a:endParaRPr lang="en-US"/>
            </a:p>
          </p:txBody>
        </p:sp>
        <p:sp>
          <p:nvSpPr>
            <p:cNvPr id="249980" name="Freeform 124"/>
            <p:cNvSpPr>
              <a:spLocks noChangeArrowheads="1"/>
            </p:cNvSpPr>
            <p:nvPr/>
          </p:nvSpPr>
          <p:spPr bwMode="auto">
            <a:xfrm>
              <a:off x="3530" y="2405"/>
              <a:ext cx="17" cy="15"/>
            </a:xfrm>
            <a:custGeom>
              <a:avLst/>
              <a:gdLst/>
              <a:ahLst/>
              <a:cxnLst>
                <a:cxn ang="0">
                  <a:pos x="15" y="0"/>
                </a:cxn>
                <a:cxn ang="0">
                  <a:pos x="8" y="9"/>
                </a:cxn>
                <a:cxn ang="0">
                  <a:pos x="6" y="4"/>
                </a:cxn>
                <a:cxn ang="0">
                  <a:pos x="0" y="6"/>
                </a:cxn>
                <a:cxn ang="0">
                  <a:pos x="4" y="14"/>
                </a:cxn>
                <a:cxn ang="0">
                  <a:pos x="4" y="24"/>
                </a:cxn>
                <a:cxn ang="0">
                  <a:pos x="12" y="20"/>
                </a:cxn>
                <a:cxn ang="0">
                  <a:pos x="20" y="25"/>
                </a:cxn>
                <a:cxn ang="0">
                  <a:pos x="23" y="14"/>
                </a:cxn>
                <a:cxn ang="0">
                  <a:pos x="26" y="14"/>
                </a:cxn>
                <a:cxn ang="0">
                  <a:pos x="29" y="4"/>
                </a:cxn>
              </a:cxnLst>
              <a:rect l="0" t="0" r="r" b="b"/>
              <a:pathLst>
                <a:path w="29" h="25">
                  <a:moveTo>
                    <a:pt x="15" y="0"/>
                  </a:moveTo>
                  <a:lnTo>
                    <a:pt x="8" y="9"/>
                  </a:lnTo>
                  <a:lnTo>
                    <a:pt x="6" y="4"/>
                  </a:lnTo>
                  <a:lnTo>
                    <a:pt x="0" y="6"/>
                  </a:lnTo>
                  <a:lnTo>
                    <a:pt x="4" y="14"/>
                  </a:lnTo>
                  <a:lnTo>
                    <a:pt x="4" y="24"/>
                  </a:lnTo>
                  <a:lnTo>
                    <a:pt x="12" y="20"/>
                  </a:lnTo>
                  <a:lnTo>
                    <a:pt x="20" y="25"/>
                  </a:lnTo>
                  <a:lnTo>
                    <a:pt x="23" y="14"/>
                  </a:lnTo>
                  <a:lnTo>
                    <a:pt x="26" y="14"/>
                  </a:lnTo>
                  <a:lnTo>
                    <a:pt x="29" y="4"/>
                  </a:lnTo>
                  <a:close/>
                </a:path>
              </a:pathLst>
            </a:custGeom>
            <a:solidFill>
              <a:srgbClr val="C0A250"/>
            </a:solidFill>
            <a:ln w="12700">
              <a:noFill/>
              <a:round/>
              <a:headEnd/>
              <a:tailEnd/>
            </a:ln>
            <a:effectLst/>
          </p:spPr>
          <p:txBody>
            <a:bodyPr wrap="none"/>
            <a:lstStyle/>
            <a:p>
              <a:endParaRPr lang="en-US"/>
            </a:p>
          </p:txBody>
        </p:sp>
        <p:sp>
          <p:nvSpPr>
            <p:cNvPr id="249981" name="Freeform 125"/>
            <p:cNvSpPr>
              <a:spLocks noChangeArrowheads="1"/>
            </p:cNvSpPr>
            <p:nvPr/>
          </p:nvSpPr>
          <p:spPr bwMode="auto">
            <a:xfrm>
              <a:off x="3512" y="2376"/>
              <a:ext cx="10" cy="15"/>
            </a:xfrm>
            <a:custGeom>
              <a:avLst/>
              <a:gdLst/>
              <a:ahLst/>
              <a:cxnLst>
                <a:cxn ang="0">
                  <a:pos x="17" y="8"/>
                </a:cxn>
                <a:cxn ang="0">
                  <a:pos x="8" y="12"/>
                </a:cxn>
                <a:cxn ang="0">
                  <a:pos x="14" y="0"/>
                </a:cxn>
                <a:cxn ang="0">
                  <a:pos x="0" y="5"/>
                </a:cxn>
                <a:cxn ang="0">
                  <a:pos x="3" y="23"/>
                </a:cxn>
                <a:cxn ang="0">
                  <a:pos x="11" y="25"/>
                </a:cxn>
                <a:cxn ang="0">
                  <a:pos x="17" y="23"/>
                </a:cxn>
              </a:cxnLst>
              <a:rect l="0" t="0" r="r" b="b"/>
              <a:pathLst>
                <a:path w="17" h="25">
                  <a:moveTo>
                    <a:pt x="17" y="8"/>
                  </a:moveTo>
                  <a:lnTo>
                    <a:pt x="8" y="12"/>
                  </a:lnTo>
                  <a:lnTo>
                    <a:pt x="14" y="0"/>
                  </a:lnTo>
                  <a:lnTo>
                    <a:pt x="0" y="5"/>
                  </a:lnTo>
                  <a:lnTo>
                    <a:pt x="3" y="23"/>
                  </a:lnTo>
                  <a:lnTo>
                    <a:pt x="11" y="25"/>
                  </a:lnTo>
                  <a:lnTo>
                    <a:pt x="17" y="23"/>
                  </a:lnTo>
                  <a:close/>
                </a:path>
              </a:pathLst>
            </a:custGeom>
            <a:solidFill>
              <a:srgbClr val="C0A250"/>
            </a:solidFill>
            <a:ln w="12700">
              <a:noFill/>
              <a:round/>
              <a:headEnd/>
              <a:tailEnd/>
            </a:ln>
            <a:effectLst/>
          </p:spPr>
          <p:txBody>
            <a:bodyPr wrap="none"/>
            <a:lstStyle/>
            <a:p>
              <a:endParaRPr lang="en-US"/>
            </a:p>
          </p:txBody>
        </p:sp>
        <p:sp>
          <p:nvSpPr>
            <p:cNvPr id="249982" name="Freeform 126"/>
            <p:cNvSpPr>
              <a:spLocks noChangeArrowheads="1"/>
            </p:cNvSpPr>
            <p:nvPr/>
          </p:nvSpPr>
          <p:spPr bwMode="auto">
            <a:xfrm>
              <a:off x="3457" y="2386"/>
              <a:ext cx="14" cy="19"/>
            </a:xfrm>
            <a:custGeom>
              <a:avLst/>
              <a:gdLst/>
              <a:ahLst/>
              <a:cxnLst>
                <a:cxn ang="0">
                  <a:pos x="3" y="0"/>
                </a:cxn>
                <a:cxn ang="0">
                  <a:pos x="6" y="9"/>
                </a:cxn>
                <a:cxn ang="0">
                  <a:pos x="0" y="28"/>
                </a:cxn>
                <a:cxn ang="0">
                  <a:pos x="8" y="23"/>
                </a:cxn>
                <a:cxn ang="0">
                  <a:pos x="14" y="31"/>
                </a:cxn>
                <a:cxn ang="0">
                  <a:pos x="17" y="20"/>
                </a:cxn>
                <a:cxn ang="0">
                  <a:pos x="22" y="20"/>
                </a:cxn>
                <a:cxn ang="0">
                  <a:pos x="22" y="9"/>
                </a:cxn>
              </a:cxnLst>
              <a:rect l="0" t="0" r="r" b="b"/>
              <a:pathLst>
                <a:path w="22" h="31">
                  <a:moveTo>
                    <a:pt x="3" y="0"/>
                  </a:moveTo>
                  <a:lnTo>
                    <a:pt x="6" y="9"/>
                  </a:lnTo>
                  <a:lnTo>
                    <a:pt x="0" y="28"/>
                  </a:lnTo>
                  <a:lnTo>
                    <a:pt x="8" y="23"/>
                  </a:lnTo>
                  <a:lnTo>
                    <a:pt x="14" y="31"/>
                  </a:lnTo>
                  <a:lnTo>
                    <a:pt x="17" y="20"/>
                  </a:lnTo>
                  <a:lnTo>
                    <a:pt x="22" y="20"/>
                  </a:lnTo>
                  <a:lnTo>
                    <a:pt x="22" y="9"/>
                  </a:lnTo>
                  <a:close/>
                </a:path>
              </a:pathLst>
            </a:custGeom>
            <a:solidFill>
              <a:srgbClr val="C0A250"/>
            </a:solidFill>
            <a:ln w="12700">
              <a:noFill/>
              <a:round/>
              <a:headEnd/>
              <a:tailEnd/>
            </a:ln>
            <a:effectLst/>
          </p:spPr>
          <p:txBody>
            <a:bodyPr wrap="none"/>
            <a:lstStyle/>
            <a:p>
              <a:endParaRPr lang="en-US"/>
            </a:p>
          </p:txBody>
        </p:sp>
        <p:sp>
          <p:nvSpPr>
            <p:cNvPr id="249983" name="Freeform 127"/>
            <p:cNvSpPr>
              <a:spLocks noChangeArrowheads="1"/>
            </p:cNvSpPr>
            <p:nvPr/>
          </p:nvSpPr>
          <p:spPr bwMode="auto">
            <a:xfrm>
              <a:off x="3267" y="2303"/>
              <a:ext cx="23" cy="19"/>
            </a:xfrm>
            <a:custGeom>
              <a:avLst/>
              <a:gdLst/>
              <a:ahLst/>
              <a:cxnLst>
                <a:cxn ang="0">
                  <a:pos x="0" y="2"/>
                </a:cxn>
                <a:cxn ang="0">
                  <a:pos x="5" y="14"/>
                </a:cxn>
                <a:cxn ang="0">
                  <a:pos x="5" y="28"/>
                </a:cxn>
                <a:cxn ang="0">
                  <a:pos x="16" y="22"/>
                </a:cxn>
                <a:cxn ang="0">
                  <a:pos x="25" y="31"/>
                </a:cxn>
                <a:cxn ang="0">
                  <a:pos x="30" y="16"/>
                </a:cxn>
                <a:cxn ang="0">
                  <a:pos x="39" y="14"/>
                </a:cxn>
                <a:cxn ang="0">
                  <a:pos x="39" y="0"/>
                </a:cxn>
              </a:cxnLst>
              <a:rect l="0" t="0" r="r" b="b"/>
              <a:pathLst>
                <a:path w="39" h="31">
                  <a:moveTo>
                    <a:pt x="0" y="2"/>
                  </a:moveTo>
                  <a:lnTo>
                    <a:pt x="5" y="14"/>
                  </a:lnTo>
                  <a:lnTo>
                    <a:pt x="5" y="28"/>
                  </a:lnTo>
                  <a:lnTo>
                    <a:pt x="16" y="22"/>
                  </a:lnTo>
                  <a:lnTo>
                    <a:pt x="25" y="31"/>
                  </a:lnTo>
                  <a:lnTo>
                    <a:pt x="30" y="16"/>
                  </a:lnTo>
                  <a:lnTo>
                    <a:pt x="39" y="14"/>
                  </a:lnTo>
                  <a:lnTo>
                    <a:pt x="39" y="0"/>
                  </a:lnTo>
                  <a:close/>
                </a:path>
              </a:pathLst>
            </a:custGeom>
            <a:solidFill>
              <a:srgbClr val="C0A250"/>
            </a:solidFill>
            <a:ln w="12700">
              <a:noFill/>
              <a:round/>
              <a:headEnd/>
              <a:tailEnd/>
            </a:ln>
            <a:effectLst/>
          </p:spPr>
          <p:txBody>
            <a:bodyPr wrap="none"/>
            <a:lstStyle/>
            <a:p>
              <a:endParaRPr lang="en-US"/>
            </a:p>
          </p:txBody>
        </p:sp>
        <p:sp>
          <p:nvSpPr>
            <p:cNvPr id="249984" name="Freeform 128"/>
            <p:cNvSpPr>
              <a:spLocks noChangeArrowheads="1"/>
            </p:cNvSpPr>
            <p:nvPr/>
          </p:nvSpPr>
          <p:spPr bwMode="auto">
            <a:xfrm>
              <a:off x="3373" y="2339"/>
              <a:ext cx="20" cy="18"/>
            </a:xfrm>
            <a:custGeom>
              <a:avLst/>
              <a:gdLst/>
              <a:ahLst/>
              <a:cxnLst>
                <a:cxn ang="0">
                  <a:pos x="0" y="25"/>
                </a:cxn>
                <a:cxn ang="0">
                  <a:pos x="18" y="30"/>
                </a:cxn>
                <a:cxn ang="0">
                  <a:pos x="29" y="25"/>
                </a:cxn>
                <a:cxn ang="0">
                  <a:pos x="32" y="0"/>
                </a:cxn>
              </a:cxnLst>
              <a:rect l="0" t="0" r="r" b="b"/>
              <a:pathLst>
                <a:path w="32" h="30">
                  <a:moveTo>
                    <a:pt x="0" y="25"/>
                  </a:moveTo>
                  <a:lnTo>
                    <a:pt x="18" y="30"/>
                  </a:lnTo>
                  <a:lnTo>
                    <a:pt x="29" y="25"/>
                  </a:lnTo>
                  <a:lnTo>
                    <a:pt x="32" y="0"/>
                  </a:lnTo>
                  <a:close/>
                </a:path>
              </a:pathLst>
            </a:custGeom>
            <a:solidFill>
              <a:srgbClr val="C0A250"/>
            </a:solidFill>
            <a:ln w="12700">
              <a:noFill/>
              <a:round/>
              <a:headEnd/>
              <a:tailEnd/>
            </a:ln>
            <a:effectLst/>
          </p:spPr>
          <p:txBody>
            <a:bodyPr wrap="none"/>
            <a:lstStyle/>
            <a:p>
              <a:endParaRPr lang="en-US"/>
            </a:p>
          </p:txBody>
        </p:sp>
        <p:sp>
          <p:nvSpPr>
            <p:cNvPr id="249985" name="Freeform 129"/>
            <p:cNvSpPr>
              <a:spLocks noChangeArrowheads="1"/>
            </p:cNvSpPr>
            <p:nvPr/>
          </p:nvSpPr>
          <p:spPr bwMode="auto">
            <a:xfrm>
              <a:off x="3322" y="2327"/>
              <a:ext cx="16" cy="22"/>
            </a:xfrm>
            <a:custGeom>
              <a:avLst/>
              <a:gdLst/>
              <a:ahLst/>
              <a:cxnLst>
                <a:cxn ang="0">
                  <a:pos x="14" y="14"/>
                </a:cxn>
                <a:cxn ang="0">
                  <a:pos x="3" y="14"/>
                </a:cxn>
                <a:cxn ang="0">
                  <a:pos x="0" y="28"/>
                </a:cxn>
                <a:cxn ang="0">
                  <a:pos x="14" y="28"/>
                </a:cxn>
                <a:cxn ang="0">
                  <a:pos x="19" y="36"/>
                </a:cxn>
                <a:cxn ang="0">
                  <a:pos x="26" y="22"/>
                </a:cxn>
                <a:cxn ang="0">
                  <a:pos x="12" y="0"/>
                </a:cxn>
              </a:cxnLst>
              <a:rect l="0" t="0" r="r" b="b"/>
              <a:pathLst>
                <a:path w="26" h="36">
                  <a:moveTo>
                    <a:pt x="14" y="14"/>
                  </a:moveTo>
                  <a:lnTo>
                    <a:pt x="3" y="14"/>
                  </a:lnTo>
                  <a:lnTo>
                    <a:pt x="0" y="28"/>
                  </a:lnTo>
                  <a:lnTo>
                    <a:pt x="14" y="28"/>
                  </a:lnTo>
                  <a:lnTo>
                    <a:pt x="19" y="36"/>
                  </a:lnTo>
                  <a:lnTo>
                    <a:pt x="26" y="22"/>
                  </a:lnTo>
                  <a:lnTo>
                    <a:pt x="12" y="0"/>
                  </a:lnTo>
                  <a:close/>
                </a:path>
              </a:pathLst>
            </a:custGeom>
            <a:solidFill>
              <a:srgbClr val="C0A250"/>
            </a:solidFill>
            <a:ln w="12700">
              <a:noFill/>
              <a:round/>
              <a:headEnd/>
              <a:tailEnd/>
            </a:ln>
            <a:effectLst/>
          </p:spPr>
          <p:txBody>
            <a:bodyPr wrap="none"/>
            <a:lstStyle/>
            <a:p>
              <a:endParaRPr lang="en-US"/>
            </a:p>
          </p:txBody>
        </p:sp>
        <p:sp>
          <p:nvSpPr>
            <p:cNvPr id="249986" name="Freeform 130"/>
            <p:cNvSpPr>
              <a:spLocks noChangeArrowheads="1"/>
            </p:cNvSpPr>
            <p:nvPr/>
          </p:nvSpPr>
          <p:spPr bwMode="auto">
            <a:xfrm>
              <a:off x="3420" y="2371"/>
              <a:ext cx="17" cy="15"/>
            </a:xfrm>
            <a:custGeom>
              <a:avLst/>
              <a:gdLst/>
              <a:ahLst/>
              <a:cxnLst>
                <a:cxn ang="0">
                  <a:pos x="14" y="0"/>
                </a:cxn>
                <a:cxn ang="0">
                  <a:pos x="9" y="8"/>
                </a:cxn>
                <a:cxn ang="0">
                  <a:pos x="6" y="3"/>
                </a:cxn>
                <a:cxn ang="0">
                  <a:pos x="0" y="5"/>
                </a:cxn>
                <a:cxn ang="0">
                  <a:pos x="6" y="13"/>
                </a:cxn>
                <a:cxn ang="0">
                  <a:pos x="3" y="21"/>
                </a:cxn>
                <a:cxn ang="0">
                  <a:pos x="11" y="20"/>
                </a:cxn>
                <a:cxn ang="0">
                  <a:pos x="20" y="24"/>
                </a:cxn>
                <a:cxn ang="0">
                  <a:pos x="23" y="13"/>
                </a:cxn>
                <a:cxn ang="0">
                  <a:pos x="25" y="13"/>
                </a:cxn>
                <a:cxn ang="0">
                  <a:pos x="28" y="3"/>
                </a:cxn>
              </a:cxnLst>
              <a:rect l="0" t="0" r="r" b="b"/>
              <a:pathLst>
                <a:path w="28" h="24">
                  <a:moveTo>
                    <a:pt x="14" y="0"/>
                  </a:moveTo>
                  <a:lnTo>
                    <a:pt x="9" y="8"/>
                  </a:lnTo>
                  <a:lnTo>
                    <a:pt x="6" y="3"/>
                  </a:lnTo>
                  <a:lnTo>
                    <a:pt x="0" y="5"/>
                  </a:lnTo>
                  <a:lnTo>
                    <a:pt x="6" y="13"/>
                  </a:lnTo>
                  <a:lnTo>
                    <a:pt x="3" y="21"/>
                  </a:lnTo>
                  <a:lnTo>
                    <a:pt x="11" y="20"/>
                  </a:lnTo>
                  <a:lnTo>
                    <a:pt x="20" y="24"/>
                  </a:lnTo>
                  <a:lnTo>
                    <a:pt x="23" y="13"/>
                  </a:lnTo>
                  <a:lnTo>
                    <a:pt x="25" y="13"/>
                  </a:lnTo>
                  <a:lnTo>
                    <a:pt x="28" y="3"/>
                  </a:lnTo>
                  <a:close/>
                </a:path>
              </a:pathLst>
            </a:custGeom>
            <a:solidFill>
              <a:srgbClr val="C0A250"/>
            </a:solidFill>
            <a:ln w="12700">
              <a:noFill/>
              <a:round/>
              <a:headEnd/>
              <a:tailEnd/>
            </a:ln>
            <a:effectLst/>
          </p:spPr>
          <p:txBody>
            <a:bodyPr wrap="none"/>
            <a:lstStyle/>
            <a:p>
              <a:endParaRPr lang="en-US"/>
            </a:p>
          </p:txBody>
        </p:sp>
        <p:sp>
          <p:nvSpPr>
            <p:cNvPr id="249987" name="Freeform 131"/>
            <p:cNvSpPr>
              <a:spLocks noChangeArrowheads="1"/>
            </p:cNvSpPr>
            <p:nvPr/>
          </p:nvSpPr>
          <p:spPr bwMode="auto">
            <a:xfrm>
              <a:off x="2973" y="2340"/>
              <a:ext cx="353" cy="79"/>
            </a:xfrm>
            <a:custGeom>
              <a:avLst/>
              <a:gdLst/>
              <a:ahLst/>
              <a:cxnLst>
                <a:cxn ang="0">
                  <a:pos x="389" y="87"/>
                </a:cxn>
                <a:cxn ang="0">
                  <a:pos x="429" y="67"/>
                </a:cxn>
                <a:cxn ang="0">
                  <a:pos x="431" y="87"/>
                </a:cxn>
                <a:cxn ang="0">
                  <a:pos x="457" y="67"/>
                </a:cxn>
                <a:cxn ang="0">
                  <a:pos x="474" y="75"/>
                </a:cxn>
                <a:cxn ang="0">
                  <a:pos x="499" y="67"/>
                </a:cxn>
                <a:cxn ang="0">
                  <a:pos x="521" y="84"/>
                </a:cxn>
                <a:cxn ang="0">
                  <a:pos x="530" y="62"/>
                </a:cxn>
                <a:cxn ang="0">
                  <a:pos x="552" y="71"/>
                </a:cxn>
                <a:cxn ang="0">
                  <a:pos x="547" y="92"/>
                </a:cxn>
                <a:cxn ang="0">
                  <a:pos x="568" y="92"/>
                </a:cxn>
                <a:cxn ang="0">
                  <a:pos x="576" y="130"/>
                </a:cxn>
                <a:cxn ang="0">
                  <a:pos x="583" y="98"/>
                </a:cxn>
                <a:cxn ang="0">
                  <a:pos x="586" y="59"/>
                </a:cxn>
                <a:cxn ang="0">
                  <a:pos x="586" y="34"/>
                </a:cxn>
                <a:cxn ang="0">
                  <a:pos x="558" y="31"/>
                </a:cxn>
                <a:cxn ang="0">
                  <a:pos x="555" y="14"/>
                </a:cxn>
                <a:cxn ang="0">
                  <a:pos x="521" y="12"/>
                </a:cxn>
                <a:cxn ang="0">
                  <a:pos x="507" y="0"/>
                </a:cxn>
                <a:cxn ang="0">
                  <a:pos x="482" y="17"/>
                </a:cxn>
                <a:cxn ang="0">
                  <a:pos x="451" y="40"/>
                </a:cxn>
                <a:cxn ang="0">
                  <a:pos x="403" y="43"/>
                </a:cxn>
                <a:cxn ang="0">
                  <a:pos x="384" y="51"/>
                </a:cxn>
                <a:cxn ang="0">
                  <a:pos x="381" y="67"/>
                </a:cxn>
                <a:cxn ang="0">
                  <a:pos x="358" y="72"/>
                </a:cxn>
                <a:cxn ang="0">
                  <a:pos x="353" y="59"/>
                </a:cxn>
                <a:cxn ang="0">
                  <a:pos x="298" y="87"/>
                </a:cxn>
                <a:cxn ang="0">
                  <a:pos x="286" y="90"/>
                </a:cxn>
                <a:cxn ang="0">
                  <a:pos x="244" y="90"/>
                </a:cxn>
                <a:cxn ang="0">
                  <a:pos x="232" y="82"/>
                </a:cxn>
                <a:cxn ang="0">
                  <a:pos x="224" y="90"/>
                </a:cxn>
                <a:cxn ang="0">
                  <a:pos x="199" y="90"/>
                </a:cxn>
                <a:cxn ang="0">
                  <a:pos x="185" y="79"/>
                </a:cxn>
                <a:cxn ang="0">
                  <a:pos x="174" y="82"/>
                </a:cxn>
                <a:cxn ang="0">
                  <a:pos x="101" y="102"/>
                </a:cxn>
                <a:cxn ang="0">
                  <a:pos x="81" y="84"/>
                </a:cxn>
                <a:cxn ang="0">
                  <a:pos x="45" y="95"/>
                </a:cxn>
                <a:cxn ang="0">
                  <a:pos x="36" y="82"/>
                </a:cxn>
                <a:cxn ang="0">
                  <a:pos x="0" y="90"/>
                </a:cxn>
                <a:cxn ang="0">
                  <a:pos x="28" y="92"/>
                </a:cxn>
                <a:cxn ang="0">
                  <a:pos x="50" y="112"/>
                </a:cxn>
                <a:cxn ang="0">
                  <a:pos x="67" y="98"/>
                </a:cxn>
                <a:cxn ang="0">
                  <a:pos x="87" y="110"/>
                </a:cxn>
                <a:cxn ang="0">
                  <a:pos x="118" y="106"/>
                </a:cxn>
                <a:cxn ang="0">
                  <a:pos x="129" y="118"/>
                </a:cxn>
                <a:cxn ang="0">
                  <a:pos x="143" y="118"/>
                </a:cxn>
                <a:cxn ang="0">
                  <a:pos x="149" y="110"/>
                </a:cxn>
                <a:cxn ang="0">
                  <a:pos x="180" y="112"/>
                </a:cxn>
                <a:cxn ang="0">
                  <a:pos x="199" y="126"/>
                </a:cxn>
                <a:cxn ang="0">
                  <a:pos x="216" y="123"/>
                </a:cxn>
                <a:cxn ang="0">
                  <a:pos x="240" y="112"/>
                </a:cxn>
                <a:cxn ang="0">
                  <a:pos x="255" y="123"/>
                </a:cxn>
                <a:cxn ang="0">
                  <a:pos x="268" y="120"/>
                </a:cxn>
                <a:cxn ang="0">
                  <a:pos x="283" y="112"/>
                </a:cxn>
                <a:cxn ang="0">
                  <a:pos x="302" y="112"/>
                </a:cxn>
                <a:cxn ang="0">
                  <a:pos x="313" y="118"/>
                </a:cxn>
                <a:cxn ang="0">
                  <a:pos x="322" y="120"/>
                </a:cxn>
                <a:cxn ang="0">
                  <a:pos x="325" y="110"/>
                </a:cxn>
                <a:cxn ang="0">
                  <a:pos x="344" y="112"/>
                </a:cxn>
              </a:cxnLst>
              <a:rect l="0" t="0" r="r" b="b"/>
              <a:pathLst>
                <a:path w="586" h="130">
                  <a:moveTo>
                    <a:pt x="389" y="87"/>
                  </a:moveTo>
                  <a:lnTo>
                    <a:pt x="429" y="67"/>
                  </a:lnTo>
                  <a:lnTo>
                    <a:pt x="431" y="87"/>
                  </a:lnTo>
                  <a:lnTo>
                    <a:pt x="457" y="67"/>
                  </a:lnTo>
                  <a:lnTo>
                    <a:pt x="474" y="75"/>
                  </a:lnTo>
                  <a:lnTo>
                    <a:pt x="499" y="67"/>
                  </a:lnTo>
                  <a:lnTo>
                    <a:pt x="521" y="84"/>
                  </a:lnTo>
                  <a:lnTo>
                    <a:pt x="530" y="62"/>
                  </a:lnTo>
                  <a:lnTo>
                    <a:pt x="552" y="71"/>
                  </a:lnTo>
                  <a:lnTo>
                    <a:pt x="547" y="92"/>
                  </a:lnTo>
                  <a:lnTo>
                    <a:pt x="568" y="92"/>
                  </a:lnTo>
                  <a:lnTo>
                    <a:pt x="576" y="130"/>
                  </a:lnTo>
                  <a:lnTo>
                    <a:pt x="583" y="98"/>
                  </a:lnTo>
                  <a:lnTo>
                    <a:pt x="586" y="59"/>
                  </a:lnTo>
                  <a:lnTo>
                    <a:pt x="586" y="34"/>
                  </a:lnTo>
                  <a:lnTo>
                    <a:pt x="558" y="31"/>
                  </a:lnTo>
                  <a:lnTo>
                    <a:pt x="555" y="14"/>
                  </a:lnTo>
                  <a:lnTo>
                    <a:pt x="521" y="12"/>
                  </a:lnTo>
                  <a:lnTo>
                    <a:pt x="507" y="0"/>
                  </a:lnTo>
                  <a:lnTo>
                    <a:pt x="482" y="17"/>
                  </a:lnTo>
                  <a:lnTo>
                    <a:pt x="451" y="40"/>
                  </a:lnTo>
                  <a:lnTo>
                    <a:pt x="403" y="43"/>
                  </a:lnTo>
                  <a:lnTo>
                    <a:pt x="384" y="51"/>
                  </a:lnTo>
                  <a:lnTo>
                    <a:pt x="381" y="67"/>
                  </a:lnTo>
                  <a:lnTo>
                    <a:pt x="358" y="72"/>
                  </a:lnTo>
                  <a:lnTo>
                    <a:pt x="353" y="59"/>
                  </a:lnTo>
                  <a:lnTo>
                    <a:pt x="298" y="87"/>
                  </a:lnTo>
                  <a:lnTo>
                    <a:pt x="286" y="90"/>
                  </a:lnTo>
                  <a:lnTo>
                    <a:pt x="244" y="90"/>
                  </a:lnTo>
                  <a:lnTo>
                    <a:pt x="232" y="82"/>
                  </a:lnTo>
                  <a:lnTo>
                    <a:pt x="224" y="90"/>
                  </a:lnTo>
                  <a:lnTo>
                    <a:pt x="199" y="90"/>
                  </a:lnTo>
                  <a:lnTo>
                    <a:pt x="185" y="79"/>
                  </a:lnTo>
                  <a:lnTo>
                    <a:pt x="174" y="82"/>
                  </a:lnTo>
                  <a:lnTo>
                    <a:pt x="101" y="102"/>
                  </a:lnTo>
                  <a:lnTo>
                    <a:pt x="81" y="84"/>
                  </a:lnTo>
                  <a:lnTo>
                    <a:pt x="45" y="95"/>
                  </a:lnTo>
                  <a:lnTo>
                    <a:pt x="36" y="82"/>
                  </a:lnTo>
                  <a:lnTo>
                    <a:pt x="0" y="90"/>
                  </a:lnTo>
                  <a:lnTo>
                    <a:pt x="28" y="92"/>
                  </a:lnTo>
                  <a:lnTo>
                    <a:pt x="50" y="112"/>
                  </a:lnTo>
                  <a:lnTo>
                    <a:pt x="67" y="98"/>
                  </a:lnTo>
                  <a:lnTo>
                    <a:pt x="87" y="110"/>
                  </a:lnTo>
                  <a:lnTo>
                    <a:pt x="118" y="106"/>
                  </a:lnTo>
                  <a:lnTo>
                    <a:pt x="129" y="118"/>
                  </a:lnTo>
                  <a:lnTo>
                    <a:pt x="143" y="118"/>
                  </a:lnTo>
                  <a:lnTo>
                    <a:pt x="149" y="110"/>
                  </a:lnTo>
                  <a:lnTo>
                    <a:pt x="180" y="112"/>
                  </a:lnTo>
                  <a:lnTo>
                    <a:pt x="199" y="126"/>
                  </a:lnTo>
                  <a:lnTo>
                    <a:pt x="216" y="123"/>
                  </a:lnTo>
                  <a:lnTo>
                    <a:pt x="240" y="112"/>
                  </a:lnTo>
                  <a:lnTo>
                    <a:pt x="255" y="123"/>
                  </a:lnTo>
                  <a:lnTo>
                    <a:pt x="268" y="120"/>
                  </a:lnTo>
                  <a:lnTo>
                    <a:pt x="283" y="112"/>
                  </a:lnTo>
                  <a:lnTo>
                    <a:pt x="302" y="112"/>
                  </a:lnTo>
                  <a:lnTo>
                    <a:pt x="313" y="118"/>
                  </a:lnTo>
                  <a:lnTo>
                    <a:pt x="322" y="120"/>
                  </a:lnTo>
                  <a:lnTo>
                    <a:pt x="325" y="110"/>
                  </a:lnTo>
                  <a:lnTo>
                    <a:pt x="344" y="112"/>
                  </a:lnTo>
                  <a:close/>
                </a:path>
              </a:pathLst>
            </a:custGeom>
            <a:solidFill>
              <a:srgbClr val="8F460D"/>
            </a:solidFill>
            <a:ln w="12700">
              <a:noFill/>
              <a:round/>
              <a:headEnd/>
              <a:tailEnd/>
            </a:ln>
            <a:effectLst/>
          </p:spPr>
          <p:txBody>
            <a:bodyPr wrap="none"/>
            <a:lstStyle/>
            <a:p>
              <a:endParaRPr lang="en-US"/>
            </a:p>
          </p:txBody>
        </p:sp>
        <p:sp>
          <p:nvSpPr>
            <p:cNvPr id="249988" name="Freeform 132"/>
            <p:cNvSpPr>
              <a:spLocks noChangeArrowheads="1"/>
            </p:cNvSpPr>
            <p:nvPr/>
          </p:nvSpPr>
          <p:spPr bwMode="auto">
            <a:xfrm>
              <a:off x="3147" y="2367"/>
              <a:ext cx="567" cy="190"/>
            </a:xfrm>
            <a:custGeom>
              <a:avLst/>
              <a:gdLst/>
              <a:ahLst/>
              <a:cxnLst>
                <a:cxn ang="0">
                  <a:pos x="832" y="29"/>
                </a:cxn>
                <a:cxn ang="0">
                  <a:pos x="754" y="47"/>
                </a:cxn>
                <a:cxn ang="0">
                  <a:pos x="858" y="55"/>
                </a:cxn>
                <a:cxn ang="0">
                  <a:pos x="754" y="75"/>
                </a:cxn>
                <a:cxn ang="0">
                  <a:pos x="919" y="87"/>
                </a:cxn>
                <a:cxn ang="0">
                  <a:pos x="777" y="94"/>
                </a:cxn>
                <a:cxn ang="0">
                  <a:pos x="939" y="126"/>
                </a:cxn>
                <a:cxn ang="0">
                  <a:pos x="746" y="128"/>
                </a:cxn>
                <a:cxn ang="0">
                  <a:pos x="894" y="150"/>
                </a:cxn>
                <a:cxn ang="0">
                  <a:pos x="687" y="147"/>
                </a:cxn>
                <a:cxn ang="0">
                  <a:pos x="356" y="126"/>
                </a:cxn>
                <a:cxn ang="0">
                  <a:pos x="530" y="153"/>
                </a:cxn>
                <a:cxn ang="0">
                  <a:pos x="343" y="153"/>
                </a:cxn>
                <a:cxn ang="0">
                  <a:pos x="488" y="190"/>
                </a:cxn>
                <a:cxn ang="0">
                  <a:pos x="315" y="190"/>
                </a:cxn>
                <a:cxn ang="0">
                  <a:pos x="462" y="220"/>
                </a:cxn>
                <a:cxn ang="0">
                  <a:pos x="289" y="220"/>
                </a:cxn>
                <a:cxn ang="0">
                  <a:pos x="406" y="254"/>
                </a:cxn>
                <a:cxn ang="0">
                  <a:pos x="256" y="249"/>
                </a:cxn>
                <a:cxn ang="0">
                  <a:pos x="356" y="285"/>
                </a:cxn>
                <a:cxn ang="0">
                  <a:pos x="185" y="277"/>
                </a:cxn>
                <a:cxn ang="0">
                  <a:pos x="272" y="315"/>
                </a:cxn>
                <a:cxn ang="0">
                  <a:pos x="0" y="296"/>
                </a:cxn>
                <a:cxn ang="0">
                  <a:pos x="25" y="277"/>
                </a:cxn>
                <a:cxn ang="0">
                  <a:pos x="42" y="291"/>
                </a:cxn>
                <a:cxn ang="0">
                  <a:pos x="84" y="291"/>
                </a:cxn>
                <a:cxn ang="0">
                  <a:pos x="107" y="265"/>
                </a:cxn>
                <a:cxn ang="0">
                  <a:pos x="126" y="260"/>
                </a:cxn>
                <a:cxn ang="0">
                  <a:pos x="152" y="263"/>
                </a:cxn>
                <a:cxn ang="0">
                  <a:pos x="174" y="249"/>
                </a:cxn>
                <a:cxn ang="0">
                  <a:pos x="197" y="212"/>
                </a:cxn>
                <a:cxn ang="0">
                  <a:pos x="213" y="218"/>
                </a:cxn>
                <a:cxn ang="0">
                  <a:pos x="244" y="206"/>
                </a:cxn>
                <a:cxn ang="0">
                  <a:pos x="261" y="161"/>
                </a:cxn>
                <a:cxn ang="0">
                  <a:pos x="277" y="126"/>
                </a:cxn>
                <a:cxn ang="0">
                  <a:pos x="297" y="77"/>
                </a:cxn>
                <a:cxn ang="0">
                  <a:pos x="303" y="19"/>
                </a:cxn>
                <a:cxn ang="0">
                  <a:pos x="301" y="0"/>
                </a:cxn>
                <a:cxn ang="0">
                  <a:pos x="316" y="16"/>
                </a:cxn>
                <a:cxn ang="0">
                  <a:pos x="375" y="39"/>
                </a:cxn>
                <a:cxn ang="0">
                  <a:pos x="409" y="63"/>
                </a:cxn>
                <a:cxn ang="0">
                  <a:pos x="440" y="63"/>
                </a:cxn>
                <a:cxn ang="0">
                  <a:pos x="457" y="77"/>
                </a:cxn>
                <a:cxn ang="0">
                  <a:pos x="499" y="94"/>
                </a:cxn>
                <a:cxn ang="0">
                  <a:pos x="527" y="91"/>
                </a:cxn>
                <a:cxn ang="0">
                  <a:pos x="550" y="98"/>
                </a:cxn>
                <a:cxn ang="0">
                  <a:pos x="575" y="108"/>
                </a:cxn>
                <a:cxn ang="0">
                  <a:pos x="600" y="108"/>
                </a:cxn>
                <a:cxn ang="0">
                  <a:pos x="631" y="100"/>
                </a:cxn>
                <a:cxn ang="0">
                  <a:pos x="648" y="108"/>
                </a:cxn>
                <a:cxn ang="0">
                  <a:pos x="676" y="114"/>
                </a:cxn>
                <a:cxn ang="0">
                  <a:pos x="700" y="98"/>
                </a:cxn>
                <a:cxn ang="0">
                  <a:pos x="723" y="83"/>
                </a:cxn>
                <a:cxn ang="0">
                  <a:pos x="741" y="55"/>
                </a:cxn>
                <a:cxn ang="0">
                  <a:pos x="751" y="39"/>
                </a:cxn>
                <a:cxn ang="0">
                  <a:pos x="754" y="24"/>
                </a:cxn>
              </a:cxnLst>
              <a:rect l="0" t="0" r="r" b="b"/>
              <a:pathLst>
                <a:path w="939" h="315">
                  <a:moveTo>
                    <a:pt x="832" y="29"/>
                  </a:moveTo>
                  <a:lnTo>
                    <a:pt x="754" y="47"/>
                  </a:lnTo>
                  <a:lnTo>
                    <a:pt x="858" y="55"/>
                  </a:lnTo>
                  <a:lnTo>
                    <a:pt x="754" y="75"/>
                  </a:lnTo>
                  <a:lnTo>
                    <a:pt x="919" y="87"/>
                  </a:lnTo>
                  <a:lnTo>
                    <a:pt x="777" y="94"/>
                  </a:lnTo>
                  <a:lnTo>
                    <a:pt x="939" y="126"/>
                  </a:lnTo>
                  <a:lnTo>
                    <a:pt x="746" y="128"/>
                  </a:lnTo>
                  <a:lnTo>
                    <a:pt x="894" y="150"/>
                  </a:lnTo>
                  <a:lnTo>
                    <a:pt x="687" y="147"/>
                  </a:lnTo>
                  <a:lnTo>
                    <a:pt x="356" y="126"/>
                  </a:lnTo>
                  <a:lnTo>
                    <a:pt x="530" y="153"/>
                  </a:lnTo>
                  <a:lnTo>
                    <a:pt x="343" y="153"/>
                  </a:lnTo>
                  <a:lnTo>
                    <a:pt x="488" y="190"/>
                  </a:lnTo>
                  <a:lnTo>
                    <a:pt x="315" y="190"/>
                  </a:lnTo>
                  <a:lnTo>
                    <a:pt x="462" y="220"/>
                  </a:lnTo>
                  <a:lnTo>
                    <a:pt x="289" y="220"/>
                  </a:lnTo>
                  <a:lnTo>
                    <a:pt x="406" y="254"/>
                  </a:lnTo>
                  <a:lnTo>
                    <a:pt x="256" y="249"/>
                  </a:lnTo>
                  <a:lnTo>
                    <a:pt x="356" y="285"/>
                  </a:lnTo>
                  <a:lnTo>
                    <a:pt x="185" y="277"/>
                  </a:lnTo>
                  <a:lnTo>
                    <a:pt x="272" y="315"/>
                  </a:lnTo>
                  <a:lnTo>
                    <a:pt x="0" y="296"/>
                  </a:lnTo>
                  <a:lnTo>
                    <a:pt x="25" y="277"/>
                  </a:lnTo>
                  <a:lnTo>
                    <a:pt x="42" y="291"/>
                  </a:lnTo>
                  <a:lnTo>
                    <a:pt x="84" y="291"/>
                  </a:lnTo>
                  <a:lnTo>
                    <a:pt x="107" y="265"/>
                  </a:lnTo>
                  <a:lnTo>
                    <a:pt x="126" y="260"/>
                  </a:lnTo>
                  <a:lnTo>
                    <a:pt x="152" y="263"/>
                  </a:lnTo>
                  <a:lnTo>
                    <a:pt x="174" y="249"/>
                  </a:lnTo>
                  <a:lnTo>
                    <a:pt x="197" y="212"/>
                  </a:lnTo>
                  <a:lnTo>
                    <a:pt x="213" y="218"/>
                  </a:lnTo>
                  <a:lnTo>
                    <a:pt x="244" y="206"/>
                  </a:lnTo>
                  <a:lnTo>
                    <a:pt x="261" y="161"/>
                  </a:lnTo>
                  <a:lnTo>
                    <a:pt x="277" y="126"/>
                  </a:lnTo>
                  <a:lnTo>
                    <a:pt x="297" y="77"/>
                  </a:lnTo>
                  <a:lnTo>
                    <a:pt x="303" y="19"/>
                  </a:lnTo>
                  <a:lnTo>
                    <a:pt x="301" y="0"/>
                  </a:lnTo>
                  <a:lnTo>
                    <a:pt x="316" y="16"/>
                  </a:lnTo>
                  <a:lnTo>
                    <a:pt x="375" y="39"/>
                  </a:lnTo>
                  <a:lnTo>
                    <a:pt x="409" y="63"/>
                  </a:lnTo>
                  <a:lnTo>
                    <a:pt x="440" y="63"/>
                  </a:lnTo>
                  <a:lnTo>
                    <a:pt x="457" y="77"/>
                  </a:lnTo>
                  <a:lnTo>
                    <a:pt x="499" y="94"/>
                  </a:lnTo>
                  <a:lnTo>
                    <a:pt x="527" y="91"/>
                  </a:lnTo>
                  <a:lnTo>
                    <a:pt x="550" y="98"/>
                  </a:lnTo>
                  <a:lnTo>
                    <a:pt x="575" y="108"/>
                  </a:lnTo>
                  <a:lnTo>
                    <a:pt x="600" y="108"/>
                  </a:lnTo>
                  <a:lnTo>
                    <a:pt x="631" y="100"/>
                  </a:lnTo>
                  <a:lnTo>
                    <a:pt x="648" y="108"/>
                  </a:lnTo>
                  <a:lnTo>
                    <a:pt x="676" y="114"/>
                  </a:lnTo>
                  <a:lnTo>
                    <a:pt x="700" y="98"/>
                  </a:lnTo>
                  <a:lnTo>
                    <a:pt x="723" y="83"/>
                  </a:lnTo>
                  <a:lnTo>
                    <a:pt x="741" y="55"/>
                  </a:lnTo>
                  <a:lnTo>
                    <a:pt x="751" y="39"/>
                  </a:lnTo>
                  <a:lnTo>
                    <a:pt x="754" y="24"/>
                  </a:lnTo>
                  <a:close/>
                </a:path>
              </a:pathLst>
            </a:custGeom>
            <a:solidFill>
              <a:srgbClr val="5C0082"/>
            </a:solidFill>
            <a:ln w="12700">
              <a:noFill/>
              <a:round/>
              <a:headEnd/>
              <a:tailEnd/>
            </a:ln>
            <a:effectLst/>
          </p:spPr>
          <p:txBody>
            <a:bodyPr wrap="none"/>
            <a:lstStyle/>
            <a:p>
              <a:endParaRPr lang="en-US"/>
            </a:p>
          </p:txBody>
        </p:sp>
      </p:grpSp>
      <p:sp>
        <p:nvSpPr>
          <p:cNvPr id="249989" name="Rectangle 133"/>
          <p:cNvSpPr>
            <a:spLocks noGrp="1" noChangeArrowheads="1"/>
          </p:cNvSpPr>
          <p:nvPr>
            <p:ph type="title"/>
          </p:nvPr>
        </p:nvSpPr>
        <p:spPr/>
        <p:txBody>
          <a:bodyPr/>
          <a:lstStyle/>
          <a:p>
            <a:r>
              <a:rPr lang="en-US"/>
              <a:t>Cookies</a:t>
            </a:r>
          </a:p>
        </p:txBody>
      </p:sp>
      <p:sp>
        <p:nvSpPr>
          <p:cNvPr id="249990" name="Rectangle 134"/>
          <p:cNvSpPr>
            <a:spLocks noGrp="1" noChangeArrowheads="1"/>
          </p:cNvSpPr>
          <p:nvPr>
            <p:ph type="body" idx="1"/>
          </p:nvPr>
        </p:nvSpPr>
        <p:spPr/>
        <p:txBody>
          <a:bodyPr/>
          <a:lstStyle/>
          <a:p>
            <a:r>
              <a:rPr lang="en-US"/>
              <a:t>Cookies are a way to place persistent information on the client machine (accessible from the browser)</a:t>
            </a:r>
          </a:p>
          <a:p>
            <a:pPr lvl="1"/>
            <a:r>
              <a:rPr lang="en-US"/>
              <a:t>A good way to handle preferences or shortcuts</a:t>
            </a:r>
          </a:p>
          <a:p>
            <a:r>
              <a:rPr lang="en-US"/>
              <a:t>Cookies have a name and a value </a:t>
            </a:r>
          </a:p>
          <a:p>
            <a:endParaRPr lang="en-US" dirty="0"/>
          </a:p>
        </p:txBody>
      </p:sp>
    </p:spTree>
    <p:extLst>
      <p:ext uri="{BB962C8B-B14F-4D97-AF65-F5344CB8AC3E}">
        <p14:creationId xmlns:p14="http://schemas.microsoft.com/office/powerpoint/2010/main" val="74159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Cookie API</a:t>
            </a:r>
            <a:endParaRPr lang="en-US" dirty="0"/>
          </a:p>
        </p:txBody>
      </p:sp>
      <p:sp>
        <p:nvSpPr>
          <p:cNvPr id="251907" name="Rectangle 3"/>
          <p:cNvSpPr>
            <a:spLocks noGrp="1" noChangeArrowheads="1"/>
          </p:cNvSpPr>
          <p:nvPr>
            <p:ph type="body" idx="1"/>
          </p:nvPr>
        </p:nvSpPr>
        <p:spPr/>
        <p:txBody>
          <a:bodyPr>
            <a:normAutofit fontScale="92500" lnSpcReduction="20000"/>
          </a:bodyPr>
          <a:lstStyle/>
          <a:p>
            <a:r>
              <a:rPr lang="en-US" dirty="0"/>
              <a:t>Creating cookies</a:t>
            </a:r>
          </a:p>
          <a:p>
            <a:pPr lvl="1"/>
            <a:r>
              <a:rPr lang="en-US" dirty="0"/>
              <a:t>Cookie(</a:t>
            </a:r>
            <a:r>
              <a:rPr lang="en-US"/>
              <a:t>String name, </a:t>
            </a:r>
            <a:r>
              <a:rPr lang="en-US" dirty="0"/>
              <a:t>String value)</a:t>
            </a:r>
          </a:p>
          <a:p>
            <a:r>
              <a:rPr lang="en-US" dirty="0"/>
              <a:t>Sending a cookie back to the browser</a:t>
            </a:r>
          </a:p>
          <a:p>
            <a:pPr lvl="1"/>
            <a:r>
              <a:rPr lang="en-US" dirty="0" err="1"/>
              <a:t>HttpServletResponse.addCookie</a:t>
            </a:r>
            <a:r>
              <a:rPr lang="en-US" dirty="0"/>
              <a:t>(Cookie </a:t>
            </a:r>
            <a:r>
              <a:rPr lang="en-US" dirty="0" err="1"/>
              <a:t>aCookie</a:t>
            </a:r>
            <a:r>
              <a:rPr lang="en-US" dirty="0"/>
              <a:t>)</a:t>
            </a:r>
          </a:p>
          <a:p>
            <a:r>
              <a:rPr lang="en-US" dirty="0"/>
              <a:t>Retrieving cookies</a:t>
            </a:r>
          </a:p>
          <a:p>
            <a:pPr lvl="1"/>
            <a:r>
              <a:rPr lang="en-US" dirty="0" err="1"/>
              <a:t>HttpServletRequest.getCookies</a:t>
            </a:r>
            <a:r>
              <a:rPr lang="en-US" dirty="0"/>
              <a:t>()</a:t>
            </a:r>
          </a:p>
          <a:p>
            <a:r>
              <a:rPr lang="en-US" dirty="0"/>
              <a:t>Retrieving a cookie’s name</a:t>
            </a:r>
          </a:p>
          <a:p>
            <a:pPr lvl="1"/>
            <a:r>
              <a:rPr lang="en-US" dirty="0" err="1"/>
              <a:t>aCookie.getName</a:t>
            </a:r>
            <a:r>
              <a:rPr lang="en-US" dirty="0"/>
              <a:t>()</a:t>
            </a:r>
          </a:p>
          <a:p>
            <a:r>
              <a:rPr lang="en-US" dirty="0"/>
              <a:t>Retrieving a cookie’s value</a:t>
            </a:r>
          </a:p>
          <a:p>
            <a:pPr lvl="1"/>
            <a:r>
              <a:rPr lang="en-US" dirty="0" err="1"/>
              <a:t>aCookie.getValue</a:t>
            </a:r>
            <a:r>
              <a:rPr lang="en-US" dirty="0"/>
              <a:t>()</a:t>
            </a:r>
          </a:p>
          <a:p>
            <a:r>
              <a:rPr lang="en-US" dirty="0"/>
              <a:t>Changing a cookie's value</a:t>
            </a:r>
          </a:p>
          <a:p>
            <a:pPr lvl="1"/>
            <a:r>
              <a:rPr lang="en-US" dirty="0" err="1"/>
              <a:t>aCookie.setValue</a:t>
            </a:r>
            <a:r>
              <a:rPr lang="en-US" dirty="0"/>
              <a:t>(String)</a:t>
            </a:r>
          </a:p>
        </p:txBody>
      </p:sp>
    </p:spTree>
    <p:extLst>
      <p:ext uri="{BB962C8B-B14F-4D97-AF65-F5344CB8AC3E}">
        <p14:creationId xmlns:p14="http://schemas.microsoft.com/office/powerpoint/2010/main" val="418428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38200" y="365125"/>
            <a:ext cx="10515600" cy="569595"/>
          </a:xfrm>
        </p:spPr>
        <p:txBody>
          <a:bodyPr>
            <a:normAutofit fontScale="90000"/>
          </a:bodyPr>
          <a:lstStyle/>
          <a:p>
            <a:r>
              <a:rPr lang="en-US" dirty="0"/>
              <a:t>Cookie usage example</a:t>
            </a:r>
          </a:p>
        </p:txBody>
      </p:sp>
      <p:sp>
        <p:nvSpPr>
          <p:cNvPr id="253956" name="Rectangle 4"/>
          <p:cNvSpPr>
            <a:spLocks noGrp="1" noChangeArrowheads="1"/>
          </p:cNvSpPr>
          <p:nvPr>
            <p:ph type="body" idx="1"/>
          </p:nvPr>
        </p:nvSpPr>
        <p:spPr>
          <a:xfrm>
            <a:off x="924560" y="1107440"/>
            <a:ext cx="10429240" cy="5069523"/>
          </a:xfrm>
        </p:spPr>
        <p:txBody>
          <a:bodyPr>
            <a:normAutofit/>
          </a:bodyPr>
          <a:lstStyle/>
          <a:p>
            <a:pPr marL="0" indent="0">
              <a:buNone/>
            </a:pPr>
            <a:r>
              <a:rPr lang="en-US" sz="1600" dirty="0"/>
              <a:t>public void </a:t>
            </a:r>
            <a:r>
              <a:rPr lang="en-US" sz="1600" dirty="0" err="1"/>
              <a:t>doGet</a:t>
            </a:r>
            <a:r>
              <a:rPr lang="en-US" sz="1600" dirty="0"/>
              <a:t>(</a:t>
            </a:r>
            <a:r>
              <a:rPr lang="en-US" sz="1600" err="1"/>
              <a:t>HttpServletRequest</a:t>
            </a:r>
            <a:r>
              <a:rPr lang="en-US" sz="1600"/>
              <a:t> req, </a:t>
            </a:r>
            <a:r>
              <a:rPr lang="en-US" sz="1600" dirty="0" err="1"/>
              <a:t>HttpServletResponse</a:t>
            </a:r>
            <a:r>
              <a:rPr lang="en-US" sz="1600" dirty="0"/>
              <a:t> res) {</a:t>
            </a:r>
          </a:p>
          <a:p>
            <a:pPr marL="0" indent="0">
              <a:buNone/>
            </a:pPr>
            <a:r>
              <a:rPr lang="en-US" sz="1600" dirty="0"/>
              <a:t>  String </a:t>
            </a:r>
            <a:r>
              <a:rPr lang="en-US" sz="1600" dirty="0" err="1"/>
              <a:t>userType</a:t>
            </a:r>
            <a:r>
              <a:rPr lang="en-US" sz="1600" dirty="0"/>
              <a:t> = "novice";</a:t>
            </a:r>
          </a:p>
          <a:p>
            <a:pPr marL="0" indent="0">
              <a:buNone/>
            </a:pPr>
            <a:r>
              <a:rPr lang="en-US" sz="1600" dirty="0"/>
              <a:t>  Cookie[] cookies = </a:t>
            </a:r>
            <a:r>
              <a:rPr lang="en-US" sz="1600" dirty="0" err="1"/>
              <a:t>req.getCookies</a:t>
            </a:r>
            <a:r>
              <a:rPr lang="en-US" sz="1600" dirty="0"/>
              <a:t>();</a:t>
            </a:r>
          </a:p>
          <a:p>
            <a:pPr marL="0" indent="0">
              <a:buNone/>
            </a:pPr>
            <a:r>
              <a:rPr lang="en-US" sz="1600" dirty="0"/>
              <a:t>  if (cookies != null) {</a:t>
            </a:r>
          </a:p>
          <a:p>
            <a:pPr marL="0" indent="0">
              <a:buNone/>
            </a:pPr>
            <a:r>
              <a:rPr lang="en-US" sz="1600" dirty="0"/>
              <a:t>    for (int </a:t>
            </a:r>
            <a:r>
              <a:rPr lang="en-US" sz="1600" dirty="0" err="1"/>
              <a:t>i</a:t>
            </a:r>
            <a:r>
              <a:rPr lang="en-US" sz="1600" dirty="0"/>
              <a:t>=0; </a:t>
            </a:r>
            <a:r>
              <a:rPr lang="en-US" sz="1600" dirty="0" err="1"/>
              <a:t>i</a:t>
            </a:r>
            <a:r>
              <a:rPr lang="en-US" sz="1600" dirty="0"/>
              <a:t>&lt;</a:t>
            </a:r>
            <a:r>
              <a:rPr lang="en-US" sz="1600" dirty="0" err="1"/>
              <a:t>cookies.length</a:t>
            </a:r>
            <a:r>
              <a:rPr lang="en-US" sz="1600" dirty="0"/>
              <a:t>; </a:t>
            </a:r>
            <a:r>
              <a:rPr lang="en-US" sz="1600" dirty="0" err="1"/>
              <a:t>i</a:t>
            </a:r>
            <a:r>
              <a:rPr lang="en-US" sz="1600" dirty="0"/>
              <a:t>++) {</a:t>
            </a:r>
          </a:p>
          <a:p>
            <a:pPr marL="0" indent="0">
              <a:buNone/>
            </a:pPr>
            <a:r>
              <a:rPr lang="en-US" sz="1600" dirty="0"/>
              <a:t>      if(cookies[</a:t>
            </a:r>
            <a:r>
              <a:rPr lang="en-US" sz="1600" dirty="0" err="1"/>
              <a:t>i</a:t>
            </a:r>
            <a:r>
              <a:rPr lang="en-US" sz="1600" dirty="0"/>
              <a:t>].</a:t>
            </a:r>
            <a:r>
              <a:rPr lang="en-US" sz="1600" dirty="0" err="1"/>
              <a:t>getName</a:t>
            </a:r>
            <a:r>
              <a:rPr lang="en-US" sz="1600" dirty="0"/>
              <a:t>().equals("</a:t>
            </a:r>
            <a:r>
              <a:rPr lang="en-US" sz="1600" dirty="0" err="1"/>
              <a:t>userType</a:t>
            </a:r>
            <a:r>
              <a:rPr lang="en-US" sz="1600" dirty="0"/>
              <a:t>"))</a:t>
            </a:r>
          </a:p>
          <a:p>
            <a:pPr marL="0" indent="0">
              <a:buNone/>
            </a:pPr>
            <a:r>
              <a:rPr lang="en-US" sz="1600" dirty="0"/>
              <a:t>        </a:t>
            </a:r>
            <a:r>
              <a:rPr lang="en-US" sz="1600" dirty="0" err="1"/>
              <a:t>userType</a:t>
            </a:r>
            <a:r>
              <a:rPr lang="en-US" sz="1600" dirty="0"/>
              <a:t> = cookies[</a:t>
            </a:r>
            <a:r>
              <a:rPr lang="en-US" sz="1600" dirty="0" err="1"/>
              <a:t>i</a:t>
            </a:r>
            <a:r>
              <a:rPr lang="en-US" sz="1600" dirty="0"/>
              <a:t>].</a:t>
            </a:r>
            <a:r>
              <a:rPr lang="en-US" sz="1600" dirty="0" err="1"/>
              <a:t>getValue</a:t>
            </a:r>
            <a:r>
              <a:rPr lang="en-US" sz="1600" dirty="0"/>
              <a:t>();</a:t>
            </a:r>
          </a:p>
          <a:p>
            <a:pPr marL="0" indent="0">
              <a:buNone/>
            </a:pPr>
            <a:r>
              <a:rPr lang="en-US" sz="1600" dirty="0"/>
              <a:t>    }</a:t>
            </a:r>
          </a:p>
          <a:p>
            <a:pPr marL="0" indent="0">
              <a:buNone/>
            </a:pPr>
            <a:r>
              <a:rPr lang="en-US" sz="1600" dirty="0"/>
              <a:t>  }</a:t>
            </a:r>
          </a:p>
          <a:p>
            <a:pPr marL="0" indent="0">
              <a:buNone/>
            </a:pPr>
            <a:r>
              <a:rPr lang="en-US" sz="1600" dirty="0"/>
              <a:t>  if (</a:t>
            </a:r>
            <a:r>
              <a:rPr lang="en-US" sz="1600" dirty="0" err="1"/>
              <a:t>userType.equals</a:t>
            </a:r>
            <a:r>
              <a:rPr lang="en-US" sz="1600" dirty="0"/>
              <a:t>("expert"))</a:t>
            </a:r>
          </a:p>
          <a:p>
            <a:pPr marL="0" indent="0">
              <a:buNone/>
            </a:pPr>
            <a:r>
              <a:rPr lang="en-US" sz="1600" dirty="0"/>
              <a:t>      // do expert HTML</a:t>
            </a:r>
          </a:p>
          <a:p>
            <a:pPr marL="0" indent="0">
              <a:buNone/>
            </a:pPr>
            <a:r>
              <a:rPr lang="en-US" sz="1600" dirty="0"/>
              <a:t>  else	</a:t>
            </a:r>
          </a:p>
          <a:p>
            <a:pPr marL="0" indent="0">
              <a:buNone/>
            </a:pPr>
            <a:r>
              <a:rPr lang="en-US" sz="1600" dirty="0"/>
              <a:t>     // do novice HTML</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4212412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Proper cookie usage</a:t>
            </a:r>
            <a:endParaRPr lang="en-US" dirty="0"/>
          </a:p>
        </p:txBody>
      </p:sp>
      <p:sp>
        <p:nvSpPr>
          <p:cNvPr id="256003" name="Rectangle 3"/>
          <p:cNvSpPr>
            <a:spLocks noGrp="1" noChangeArrowheads="1"/>
          </p:cNvSpPr>
          <p:nvPr>
            <p:ph type="body" idx="1"/>
          </p:nvPr>
        </p:nvSpPr>
        <p:spPr/>
        <p:txBody>
          <a:bodyPr/>
          <a:lstStyle/>
          <a:p>
            <a:r>
              <a:rPr lang="en-US" dirty="0"/>
              <a:t>Because cookies are stored as plain text on the </a:t>
            </a:r>
            <a:r>
              <a:rPr lang="en-US"/>
              <a:t>client machine, </a:t>
            </a:r>
            <a:r>
              <a:rPr lang="en-US" dirty="0"/>
              <a:t>cookies can be viewed and altered by the client</a:t>
            </a:r>
          </a:p>
          <a:p>
            <a:r>
              <a:rPr lang="en-US" dirty="0"/>
              <a:t>Cookies should not be used for information such as:</a:t>
            </a:r>
          </a:p>
          <a:p>
            <a:pPr lvl="1"/>
            <a:r>
              <a:rPr lang="en-US" dirty="0"/>
              <a:t>Validation information</a:t>
            </a:r>
          </a:p>
          <a:p>
            <a:pPr lvl="1"/>
            <a:r>
              <a:rPr lang="en-US" dirty="0"/>
              <a:t>Secure information (credit card numbers and the like)</a:t>
            </a:r>
          </a:p>
          <a:p>
            <a:endParaRPr lang="en-US" dirty="0"/>
          </a:p>
        </p:txBody>
      </p:sp>
    </p:spTree>
    <p:extLst>
      <p:ext uri="{BB962C8B-B14F-4D97-AF65-F5344CB8AC3E}">
        <p14:creationId xmlns:p14="http://schemas.microsoft.com/office/powerpoint/2010/main" val="39188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Cookie applicability</a:t>
            </a:r>
          </a:p>
        </p:txBody>
      </p:sp>
      <p:sp>
        <p:nvSpPr>
          <p:cNvPr id="258051" name="Rectangle 3"/>
          <p:cNvSpPr>
            <a:spLocks noGrp="1" noChangeArrowheads="1"/>
          </p:cNvSpPr>
          <p:nvPr>
            <p:ph type="body" idx="1"/>
          </p:nvPr>
        </p:nvSpPr>
        <p:spPr/>
        <p:txBody>
          <a:bodyPr/>
          <a:lstStyle/>
          <a:p>
            <a:r>
              <a:rPr lang="en-US"/>
              <a:t>Cookies have an expiration date</a:t>
            </a:r>
          </a:p>
          <a:p>
            <a:pPr lvl="1"/>
            <a:r>
              <a:rPr lang="en-US"/>
              <a:t>setMaxAge(int expiryInSeconds)</a:t>
            </a:r>
          </a:p>
          <a:p>
            <a:r>
              <a:rPr lang="en-US"/>
              <a:t>Default expiration date is -1</a:t>
            </a:r>
          </a:p>
          <a:p>
            <a:pPr lvl="1"/>
            <a:r>
              <a:rPr lang="en-US"/>
              <a:t>This means that the cookie is not stored persistently</a:t>
            </a:r>
          </a:p>
          <a:p>
            <a:pPr lvl="1"/>
            <a:r>
              <a:rPr lang="en-US"/>
              <a:t>It lasts only as long as the browser is open</a:t>
            </a:r>
          </a:p>
          <a:p>
            <a:r>
              <a:rPr lang="en-US"/>
              <a:t>Can restrict the applicable URLs to which a cookie will be sent</a:t>
            </a:r>
          </a:p>
          <a:p>
            <a:pPr lvl="1"/>
            <a:r>
              <a:rPr lang="en-US"/>
              <a:t>setDomain(String)</a:t>
            </a:r>
          </a:p>
          <a:p>
            <a:pPr lvl="1"/>
            <a:r>
              <a:rPr lang="en-US"/>
              <a:t>setPath(String)</a:t>
            </a:r>
          </a:p>
          <a:p>
            <a:endParaRPr lang="en-US" dirty="0"/>
          </a:p>
        </p:txBody>
      </p:sp>
    </p:spTree>
    <p:extLst>
      <p:ext uri="{BB962C8B-B14F-4D97-AF65-F5344CB8AC3E}">
        <p14:creationId xmlns:p14="http://schemas.microsoft.com/office/powerpoint/2010/main" val="122692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normAutofit/>
          </a:bodyPr>
          <a:lstStyle/>
          <a:p>
            <a:r>
              <a:rPr lang="en-US" sz="4000" dirty="0"/>
              <a:t>Client data and session tracking with cookies</a:t>
            </a:r>
          </a:p>
        </p:txBody>
      </p:sp>
      <p:sp>
        <p:nvSpPr>
          <p:cNvPr id="260099" name="Rectangle 3"/>
          <p:cNvSpPr>
            <a:spLocks noGrp="1" noChangeArrowheads="1"/>
          </p:cNvSpPr>
          <p:nvPr>
            <p:ph type="body" idx="1"/>
          </p:nvPr>
        </p:nvSpPr>
        <p:spPr/>
        <p:txBody>
          <a:bodyPr/>
          <a:lstStyle/>
          <a:p>
            <a:r>
              <a:rPr lang="en-US"/>
              <a:t>Cookies can be made to persist within or across browser interactions</a:t>
            </a:r>
          </a:p>
          <a:p>
            <a:r>
              <a:rPr lang="en-US"/>
              <a:t>Cookies are passed to the Web server in the header of the request</a:t>
            </a:r>
          </a:p>
          <a:p>
            <a:r>
              <a:rPr lang="en-US"/>
              <a:t>Any updates are passed back in the header of the response</a:t>
            </a:r>
          </a:p>
          <a:p>
            <a:r>
              <a:rPr lang="en-US"/>
              <a:t>Session data tracking via HTTP cookies is the most commonly used session tracking mechanism</a:t>
            </a:r>
          </a:p>
          <a:p>
            <a:pPr lvl="1"/>
            <a:r>
              <a:rPr lang="en-US"/>
              <a:t>Required to be supported by all Web containers</a:t>
            </a:r>
          </a:p>
          <a:p>
            <a:endParaRPr lang="en-US" dirty="0"/>
          </a:p>
        </p:txBody>
      </p:sp>
    </p:spTree>
    <p:extLst>
      <p:ext uri="{BB962C8B-B14F-4D97-AF65-F5344CB8AC3E}">
        <p14:creationId xmlns:p14="http://schemas.microsoft.com/office/powerpoint/2010/main" val="267573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38200" y="365125"/>
            <a:ext cx="10515600" cy="762635"/>
          </a:xfrm>
        </p:spPr>
        <p:txBody>
          <a:bodyPr/>
          <a:lstStyle/>
          <a:p>
            <a:r>
              <a:rPr lang="en-US" dirty="0"/>
              <a:t>Http Session</a:t>
            </a:r>
          </a:p>
        </p:txBody>
      </p:sp>
      <p:sp>
        <p:nvSpPr>
          <p:cNvPr id="253955" name="Rectangle 3"/>
          <p:cNvSpPr>
            <a:spLocks noGrp="1" noChangeArrowheads="1"/>
          </p:cNvSpPr>
          <p:nvPr>
            <p:ph type="body" idx="1"/>
          </p:nvPr>
        </p:nvSpPr>
        <p:spPr>
          <a:xfrm>
            <a:off x="838200" y="1300480"/>
            <a:ext cx="10515600" cy="5120640"/>
          </a:xfrm>
        </p:spPr>
        <p:txBody>
          <a:bodyPr>
            <a:normAutofit lnSpcReduction="10000"/>
          </a:bodyPr>
          <a:lstStyle/>
          <a:p>
            <a:r>
              <a:rPr lang="en-US" sz="3200" dirty="0"/>
              <a:t>The </a:t>
            </a:r>
            <a:r>
              <a:rPr lang="en-US" sz="3200" err="1"/>
              <a:t>HttpSession</a:t>
            </a:r>
            <a:r>
              <a:rPr lang="en-US" sz="3200"/>
              <a:t> interface, </a:t>
            </a:r>
            <a:r>
              <a:rPr lang="en-US" sz="3200" dirty="0"/>
              <a:t>part of the </a:t>
            </a:r>
            <a:r>
              <a:rPr lang="en-US" sz="3200"/>
              <a:t>Servlet API, </a:t>
            </a:r>
            <a:r>
              <a:rPr lang="en-US" sz="3200" dirty="0"/>
              <a:t>provides an interface for managing application state on the server</a:t>
            </a:r>
          </a:p>
          <a:p>
            <a:r>
              <a:rPr lang="en-US" sz="3200" dirty="0"/>
              <a:t>Session Usage:</a:t>
            </a:r>
          </a:p>
          <a:p>
            <a:pPr lvl="1"/>
            <a:r>
              <a:rPr lang="en-US" sz="2800" dirty="0"/>
              <a:t>Servlet asks to bind to the Session object representing the current session:</a:t>
            </a:r>
          </a:p>
          <a:p>
            <a:pPr lvl="2"/>
            <a:r>
              <a:rPr lang="en-US" sz="2400" dirty="0"/>
              <a:t>A session is requested – </a:t>
            </a:r>
            <a:r>
              <a:rPr lang="en-US" sz="2400" dirty="0" err="1"/>
              <a:t>request.getSession</a:t>
            </a:r>
            <a:r>
              <a:rPr lang="en-US" sz="2400" dirty="0"/>
              <a:t>(</a:t>
            </a:r>
            <a:r>
              <a:rPr lang="en-US" sz="2400" dirty="0" err="1"/>
              <a:t>boolean</a:t>
            </a:r>
            <a:r>
              <a:rPr lang="en-US" sz="2400" dirty="0"/>
              <a:t> create)</a:t>
            </a:r>
          </a:p>
          <a:p>
            <a:pPr lvl="2"/>
            <a:r>
              <a:rPr lang="en-US" sz="2400" dirty="0"/>
              <a:t>The method returns the </a:t>
            </a:r>
            <a:r>
              <a:rPr lang="en-US" sz="2400"/>
              <a:t>current HttpSession, </a:t>
            </a:r>
            <a:r>
              <a:rPr lang="en-US" sz="2400" dirty="0"/>
              <a:t>if it exists</a:t>
            </a:r>
          </a:p>
          <a:p>
            <a:pPr lvl="2"/>
            <a:r>
              <a:rPr lang="en-US" sz="2400" dirty="0"/>
              <a:t>If create is true (or no parameter is specified) AND no current </a:t>
            </a:r>
            <a:r>
              <a:rPr lang="en-US" sz="2400"/>
              <a:t>Session exists, </a:t>
            </a:r>
            <a:r>
              <a:rPr lang="en-US" sz="2400" dirty="0"/>
              <a:t>a newly created session is returned</a:t>
            </a:r>
          </a:p>
          <a:p>
            <a:pPr lvl="1"/>
            <a:r>
              <a:rPr lang="en-US" sz="2800" dirty="0"/>
              <a:t>The session is unavailable when:</a:t>
            </a:r>
          </a:p>
          <a:p>
            <a:pPr lvl="2"/>
            <a:r>
              <a:rPr lang="en-US" sz="2400" dirty="0"/>
              <a:t>The client browser is closed</a:t>
            </a:r>
          </a:p>
          <a:p>
            <a:pPr lvl="2"/>
            <a:r>
              <a:rPr lang="en-US" sz="2400" dirty="0"/>
              <a:t>The session is explicitly invalidated</a:t>
            </a:r>
          </a:p>
          <a:p>
            <a:pPr lvl="2"/>
            <a:r>
              <a:rPr lang="en-US" sz="2400" dirty="0"/>
              <a:t>The session times out</a:t>
            </a:r>
          </a:p>
          <a:p>
            <a:endParaRPr lang="en-US" sz="3200" dirty="0"/>
          </a:p>
        </p:txBody>
      </p:sp>
    </p:spTree>
    <p:extLst>
      <p:ext uri="{BB962C8B-B14F-4D97-AF65-F5344CB8AC3E}">
        <p14:creationId xmlns:p14="http://schemas.microsoft.com/office/powerpoint/2010/main" val="422171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HttpSession data store</a:t>
            </a:r>
          </a:p>
        </p:txBody>
      </p:sp>
      <p:sp>
        <p:nvSpPr>
          <p:cNvPr id="256003" name="Rectangle 3"/>
          <p:cNvSpPr>
            <a:spLocks noGrp="1" noChangeArrowheads="1"/>
          </p:cNvSpPr>
          <p:nvPr>
            <p:ph type="body" idx="1"/>
          </p:nvPr>
        </p:nvSpPr>
        <p:spPr/>
        <p:txBody>
          <a:bodyPr>
            <a:normAutofit/>
          </a:bodyPr>
          <a:lstStyle/>
          <a:p>
            <a:r>
              <a:rPr lang="en-US" sz="3600" dirty="0" err="1"/>
              <a:t>HttpSessions</a:t>
            </a:r>
            <a:r>
              <a:rPr lang="en-US" sz="3600" dirty="0"/>
              <a:t> store application-specific information </a:t>
            </a:r>
          </a:p>
          <a:p>
            <a:pPr lvl="1"/>
            <a:r>
              <a:rPr lang="en-US" sz="3200" dirty="0"/>
              <a:t>Stored as &lt;"</a:t>
            </a:r>
            <a:r>
              <a:rPr lang="en-US" sz="3200"/>
              <a:t>key", </a:t>
            </a:r>
            <a:r>
              <a:rPr lang="en-US" sz="3200" dirty="0"/>
              <a:t>object&gt; pairs</a:t>
            </a:r>
          </a:p>
          <a:p>
            <a:pPr lvl="2"/>
            <a:r>
              <a:rPr lang="en-US" sz="2800" dirty="0"/>
              <a:t>void </a:t>
            </a:r>
            <a:r>
              <a:rPr lang="en-US" sz="2800" dirty="0" err="1"/>
              <a:t>setAttribute</a:t>
            </a:r>
            <a:r>
              <a:rPr lang="en-US" sz="2800"/>
              <a:t>(String, </a:t>
            </a:r>
            <a:r>
              <a:rPr lang="en-US" sz="2800" dirty="0"/>
              <a:t>Object)</a:t>
            </a:r>
          </a:p>
          <a:p>
            <a:pPr lvl="2"/>
            <a:r>
              <a:rPr lang="en-US" sz="2800" dirty="0"/>
              <a:t>Object </a:t>
            </a:r>
            <a:r>
              <a:rPr lang="en-US" sz="2800" dirty="0" err="1"/>
              <a:t>getAttribute</a:t>
            </a:r>
            <a:r>
              <a:rPr lang="en-US" sz="2800" dirty="0"/>
              <a:t>(String)</a:t>
            </a:r>
          </a:p>
        </p:txBody>
      </p:sp>
    </p:spTree>
    <p:extLst>
      <p:ext uri="{BB962C8B-B14F-4D97-AF65-F5344CB8AC3E}">
        <p14:creationId xmlns:p14="http://schemas.microsoft.com/office/powerpoint/2010/main" val="333336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6595221" y="1371601"/>
            <a:ext cx="3730388" cy="4344560"/>
          </a:xfrm>
          <a:prstGeom prst="rect">
            <a:avLst/>
          </a:prstGeom>
          <a:solidFill>
            <a:srgbClr val="E1FFE1"/>
          </a:solidFill>
          <a:ln w="50800">
            <a:solidFill>
              <a:srgbClr val="000000"/>
            </a:solidFill>
            <a:miter lim="800000"/>
            <a:headEnd/>
            <a:tailEnd/>
          </a:ln>
          <a:effectLst/>
        </p:spPr>
        <p:txBody>
          <a:bodyPr wrap="none" lIns="136063" tIns="68031" rIns="136063" bIns="68031"/>
          <a:lstStyle/>
          <a:p>
            <a:endParaRPr lang="en-US"/>
          </a:p>
        </p:txBody>
      </p:sp>
      <p:sp>
        <p:nvSpPr>
          <p:cNvPr id="262147" name="Rectangle 3"/>
          <p:cNvSpPr>
            <a:spLocks noChangeArrowheads="1"/>
          </p:cNvSpPr>
          <p:nvPr/>
        </p:nvSpPr>
        <p:spPr bwMode="auto">
          <a:xfrm>
            <a:off x="7584086" y="2137468"/>
            <a:ext cx="1257030" cy="276176"/>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ID</a:t>
            </a:r>
          </a:p>
        </p:txBody>
      </p:sp>
      <p:sp>
        <p:nvSpPr>
          <p:cNvPr id="262148" name="Rectangle 4"/>
          <p:cNvSpPr>
            <a:spLocks noChangeArrowheads="1"/>
          </p:cNvSpPr>
          <p:nvPr/>
        </p:nvSpPr>
        <p:spPr bwMode="auto">
          <a:xfrm>
            <a:off x="8836326" y="2137468"/>
            <a:ext cx="1254636" cy="276176"/>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value</a:t>
            </a:r>
          </a:p>
        </p:txBody>
      </p:sp>
      <p:sp>
        <p:nvSpPr>
          <p:cNvPr id="262149" name="Rectangle 5"/>
          <p:cNvSpPr>
            <a:spLocks noChangeArrowheads="1"/>
          </p:cNvSpPr>
          <p:nvPr/>
        </p:nvSpPr>
        <p:spPr bwMode="auto">
          <a:xfrm>
            <a:off x="7584086" y="2409004"/>
            <a:ext cx="1257030" cy="26457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MKA42O...</a:t>
            </a:r>
          </a:p>
        </p:txBody>
      </p:sp>
      <p:sp>
        <p:nvSpPr>
          <p:cNvPr id="262150" name="Rectangle 6"/>
          <p:cNvSpPr>
            <a:spLocks noChangeArrowheads="1"/>
          </p:cNvSpPr>
          <p:nvPr/>
        </p:nvSpPr>
        <p:spPr bwMode="auto">
          <a:xfrm>
            <a:off x="8836326" y="2409004"/>
            <a:ext cx="1254636" cy="26457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SessionR1</a:t>
            </a:r>
          </a:p>
        </p:txBody>
      </p:sp>
      <p:sp>
        <p:nvSpPr>
          <p:cNvPr id="262151" name="Rectangle 7"/>
          <p:cNvSpPr>
            <a:spLocks noChangeArrowheads="1"/>
          </p:cNvSpPr>
          <p:nvPr/>
        </p:nvSpPr>
        <p:spPr bwMode="auto">
          <a:xfrm>
            <a:off x="7584086" y="2668934"/>
            <a:ext cx="1257030" cy="269214"/>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   ...</a:t>
            </a:r>
          </a:p>
        </p:txBody>
      </p:sp>
      <p:sp>
        <p:nvSpPr>
          <p:cNvPr id="262152" name="Rectangle 8"/>
          <p:cNvSpPr>
            <a:spLocks noChangeArrowheads="1"/>
          </p:cNvSpPr>
          <p:nvPr/>
        </p:nvSpPr>
        <p:spPr bwMode="auto">
          <a:xfrm>
            <a:off x="8836326" y="2668934"/>
            <a:ext cx="1254636" cy="269214"/>
          </a:xfrm>
          <a:prstGeom prst="rect">
            <a:avLst/>
          </a:prstGeom>
          <a:solidFill>
            <a:srgbClr val="FFFFFF"/>
          </a:solidFill>
          <a:ln w="25400">
            <a:solidFill>
              <a:srgbClr val="000000"/>
            </a:solidFill>
            <a:miter lim="800000"/>
            <a:headEnd/>
            <a:tailEnd/>
          </a:ln>
          <a:effectLst/>
        </p:spPr>
        <p:txBody>
          <a:bodyPr wrap="none" lIns="136063" tIns="68031" rIns="136063" bIns="68031"/>
          <a:lstStyle/>
          <a:p>
            <a:endParaRPr lang="en-US"/>
          </a:p>
        </p:txBody>
      </p:sp>
      <p:sp>
        <p:nvSpPr>
          <p:cNvPr id="262153" name="Rectangle 9"/>
          <p:cNvSpPr>
            <a:spLocks noChangeArrowheads="1"/>
          </p:cNvSpPr>
          <p:nvPr/>
        </p:nvSpPr>
        <p:spPr bwMode="auto">
          <a:xfrm>
            <a:off x="7584086" y="2931187"/>
            <a:ext cx="1257030" cy="26689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   ...</a:t>
            </a:r>
          </a:p>
        </p:txBody>
      </p:sp>
      <p:sp>
        <p:nvSpPr>
          <p:cNvPr id="262154" name="Rectangle 10"/>
          <p:cNvSpPr>
            <a:spLocks noChangeArrowheads="1"/>
          </p:cNvSpPr>
          <p:nvPr/>
        </p:nvSpPr>
        <p:spPr bwMode="auto">
          <a:xfrm>
            <a:off x="8836326" y="2931187"/>
            <a:ext cx="1254636" cy="266893"/>
          </a:xfrm>
          <a:prstGeom prst="rect">
            <a:avLst/>
          </a:prstGeom>
          <a:solidFill>
            <a:srgbClr val="FFFFFF"/>
          </a:solidFill>
          <a:ln w="25400">
            <a:solidFill>
              <a:srgbClr val="000000"/>
            </a:solidFill>
            <a:miter lim="800000"/>
            <a:headEnd/>
            <a:tailEnd/>
          </a:ln>
          <a:effectLst/>
        </p:spPr>
        <p:txBody>
          <a:bodyPr wrap="none" lIns="136063" tIns="68031" rIns="136063" bIns="68031"/>
          <a:lstStyle/>
          <a:p>
            <a:endParaRPr lang="en-US"/>
          </a:p>
        </p:txBody>
      </p:sp>
      <p:sp>
        <p:nvSpPr>
          <p:cNvPr id="262155" name="Rectangle 11"/>
          <p:cNvSpPr>
            <a:spLocks noChangeArrowheads="1"/>
          </p:cNvSpPr>
          <p:nvPr/>
        </p:nvSpPr>
        <p:spPr bwMode="auto">
          <a:xfrm>
            <a:off x="7584086" y="3193438"/>
            <a:ext cx="1257030"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YM4YLEI...</a:t>
            </a:r>
          </a:p>
        </p:txBody>
      </p:sp>
      <p:sp>
        <p:nvSpPr>
          <p:cNvPr id="262156" name="Rectangle 12"/>
          <p:cNvSpPr>
            <a:spLocks noChangeArrowheads="1"/>
          </p:cNvSpPr>
          <p:nvPr/>
        </p:nvSpPr>
        <p:spPr bwMode="auto">
          <a:xfrm>
            <a:off x="8836326" y="3193438"/>
            <a:ext cx="1254636"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SessionA3</a:t>
            </a:r>
          </a:p>
        </p:txBody>
      </p:sp>
      <p:sp>
        <p:nvSpPr>
          <p:cNvPr id="262157" name="Rectangle 13"/>
          <p:cNvSpPr>
            <a:spLocks noChangeArrowheads="1"/>
          </p:cNvSpPr>
          <p:nvPr/>
        </p:nvSpPr>
        <p:spPr bwMode="auto">
          <a:xfrm>
            <a:off x="6777190" y="4070705"/>
            <a:ext cx="1889138" cy="529145"/>
          </a:xfrm>
          <a:prstGeom prst="rect">
            <a:avLst/>
          </a:prstGeom>
          <a:solidFill>
            <a:srgbClr val="F0F0FF"/>
          </a:solidFill>
          <a:ln w="25400">
            <a:solidFill>
              <a:srgbClr val="000000"/>
            </a:solidFill>
            <a:miter lim="800000"/>
            <a:headEnd/>
            <a:tailEnd/>
          </a:ln>
          <a:effectLst/>
        </p:spPr>
        <p:txBody>
          <a:bodyPr lIns="0" tIns="0" rIns="0" bIns="0" anchor="ctr"/>
          <a:lstStyle/>
          <a:p>
            <a:pPr defTabSz="822046" eaLnBrk="0" hangingPunct="0">
              <a:spcAft>
                <a:spcPct val="15000"/>
              </a:spcAft>
            </a:pPr>
            <a:r>
              <a:rPr lang="en-US" sz="1600" b="1" dirty="0">
                <a:solidFill>
                  <a:srgbClr val="000000"/>
                </a:solidFill>
              </a:rPr>
              <a:t>SessionA3</a:t>
            </a:r>
          </a:p>
        </p:txBody>
      </p:sp>
      <p:sp>
        <p:nvSpPr>
          <p:cNvPr id="262158" name="Rectangle 14"/>
          <p:cNvSpPr>
            <a:spLocks noChangeArrowheads="1"/>
          </p:cNvSpPr>
          <p:nvPr/>
        </p:nvSpPr>
        <p:spPr bwMode="auto">
          <a:xfrm>
            <a:off x="7646339" y="4490773"/>
            <a:ext cx="1257030" cy="278497"/>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key</a:t>
            </a:r>
          </a:p>
        </p:txBody>
      </p:sp>
      <p:sp>
        <p:nvSpPr>
          <p:cNvPr id="262159" name="Rectangle 15"/>
          <p:cNvSpPr>
            <a:spLocks noChangeArrowheads="1"/>
          </p:cNvSpPr>
          <p:nvPr/>
        </p:nvSpPr>
        <p:spPr bwMode="auto">
          <a:xfrm>
            <a:off x="8900974" y="4490773"/>
            <a:ext cx="1254636" cy="278497"/>
          </a:xfrm>
          <a:prstGeom prst="rect">
            <a:avLst/>
          </a:prstGeom>
          <a:solidFill>
            <a:srgbClr val="FFFFD2"/>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value</a:t>
            </a:r>
          </a:p>
        </p:txBody>
      </p:sp>
      <p:sp>
        <p:nvSpPr>
          <p:cNvPr id="262160" name="Rectangle 16"/>
          <p:cNvSpPr>
            <a:spLocks noChangeArrowheads="1"/>
          </p:cNvSpPr>
          <p:nvPr/>
        </p:nvSpPr>
        <p:spPr bwMode="auto">
          <a:xfrm>
            <a:off x="7646339" y="4764628"/>
            <a:ext cx="1257030" cy="26689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"customer"</a:t>
            </a:r>
          </a:p>
        </p:txBody>
      </p:sp>
      <p:sp>
        <p:nvSpPr>
          <p:cNvPr id="262161" name="Rectangle 17"/>
          <p:cNvSpPr>
            <a:spLocks noChangeArrowheads="1"/>
          </p:cNvSpPr>
          <p:nvPr/>
        </p:nvSpPr>
        <p:spPr bwMode="auto">
          <a:xfrm>
            <a:off x="8900974" y="4764628"/>
            <a:ext cx="1254636" cy="266893"/>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err="1">
                <a:solidFill>
                  <a:srgbClr val="000000"/>
                </a:solidFill>
              </a:rPr>
              <a:t>aCustomer</a:t>
            </a:r>
            <a:endParaRPr lang="en-US" sz="1500" dirty="0">
              <a:solidFill>
                <a:srgbClr val="000000"/>
              </a:solidFill>
            </a:endParaRPr>
          </a:p>
        </p:txBody>
      </p:sp>
      <p:sp>
        <p:nvSpPr>
          <p:cNvPr id="262162" name="Rectangle 18"/>
          <p:cNvSpPr>
            <a:spLocks noChangeArrowheads="1"/>
          </p:cNvSpPr>
          <p:nvPr/>
        </p:nvSpPr>
        <p:spPr bwMode="auto">
          <a:xfrm>
            <a:off x="7646339" y="5024560"/>
            <a:ext cx="1257030"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"name"</a:t>
            </a:r>
          </a:p>
        </p:txBody>
      </p:sp>
      <p:sp>
        <p:nvSpPr>
          <p:cNvPr id="262163" name="Rectangle 19"/>
          <p:cNvSpPr>
            <a:spLocks noChangeArrowheads="1"/>
          </p:cNvSpPr>
          <p:nvPr/>
        </p:nvSpPr>
        <p:spPr bwMode="auto">
          <a:xfrm>
            <a:off x="8900974" y="5024560"/>
            <a:ext cx="1254636" cy="278497"/>
          </a:xfrm>
          <a:prstGeom prst="rect">
            <a:avLst/>
          </a:prstGeom>
          <a:solidFill>
            <a:srgbClr val="FFFFFF"/>
          </a:solidFill>
          <a:ln w="25400">
            <a:solidFill>
              <a:srgbClr val="000000"/>
            </a:solidFill>
            <a:miter lim="800000"/>
            <a:headEnd/>
            <a:tailEnd/>
          </a:ln>
          <a:effectLst/>
        </p:spPr>
        <p:txBody>
          <a:bodyPr lIns="0" tIns="0" rIns="0" bIns="0"/>
          <a:lstStyle/>
          <a:p>
            <a:pPr marL="59056" defTabSz="822046" eaLnBrk="0" hangingPunct="0"/>
            <a:r>
              <a:rPr lang="en-US" sz="1500" dirty="0">
                <a:solidFill>
                  <a:srgbClr val="000000"/>
                </a:solidFill>
              </a:rPr>
              <a:t>"Bob"</a:t>
            </a:r>
          </a:p>
        </p:txBody>
      </p:sp>
      <p:sp>
        <p:nvSpPr>
          <p:cNvPr id="262164" name="Text Box 20"/>
          <p:cNvSpPr txBox="1">
            <a:spLocks noChangeArrowheads="1"/>
          </p:cNvSpPr>
          <p:nvPr/>
        </p:nvSpPr>
        <p:spPr bwMode="auto">
          <a:xfrm>
            <a:off x="6681417" y="1441227"/>
            <a:ext cx="2253078" cy="290101"/>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1900" b="1" dirty="0">
                <a:solidFill>
                  <a:srgbClr val="000000"/>
                </a:solidFill>
              </a:rPr>
              <a:t>Application Server</a:t>
            </a:r>
          </a:p>
        </p:txBody>
      </p:sp>
      <p:sp>
        <p:nvSpPr>
          <p:cNvPr id="262165" name="Line 21"/>
          <p:cNvSpPr>
            <a:spLocks noChangeShapeType="1"/>
          </p:cNvSpPr>
          <p:nvPr/>
        </p:nvSpPr>
        <p:spPr bwMode="auto">
          <a:xfrm flipH="1">
            <a:off x="8249714" y="3430162"/>
            <a:ext cx="605768" cy="654469"/>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62166" name="Text Box 22"/>
          <p:cNvSpPr txBox="1">
            <a:spLocks noChangeArrowheads="1"/>
          </p:cNvSpPr>
          <p:nvPr/>
        </p:nvSpPr>
        <p:spPr bwMode="auto">
          <a:xfrm>
            <a:off x="8067743" y="1845048"/>
            <a:ext cx="1467732" cy="246221"/>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1600" b="1" dirty="0">
                <a:solidFill>
                  <a:srgbClr val="000000"/>
                </a:solidFill>
              </a:rPr>
              <a:t>Session Table</a:t>
            </a:r>
          </a:p>
        </p:txBody>
      </p:sp>
      <p:sp>
        <p:nvSpPr>
          <p:cNvPr id="262167" name="Line 23"/>
          <p:cNvSpPr>
            <a:spLocks noChangeShapeType="1"/>
          </p:cNvSpPr>
          <p:nvPr/>
        </p:nvSpPr>
        <p:spPr bwMode="auto">
          <a:xfrm>
            <a:off x="4658197" y="2295284"/>
            <a:ext cx="2746312" cy="0"/>
          </a:xfrm>
          <a:prstGeom prst="line">
            <a:avLst/>
          </a:prstGeom>
          <a:noFill/>
          <a:ln w="50800">
            <a:solidFill>
              <a:srgbClr val="BE0E00"/>
            </a:solidFill>
            <a:round/>
            <a:headEnd type="triangle" w="med" len="med"/>
            <a:tailEnd type="triangle" w="med" len="med"/>
          </a:ln>
          <a:effectLst/>
        </p:spPr>
        <p:txBody>
          <a:bodyPr wrap="none" lIns="136063" tIns="68031" rIns="136063" bIns="68031"/>
          <a:lstStyle/>
          <a:p>
            <a:endParaRPr lang="en-US"/>
          </a:p>
        </p:txBody>
      </p:sp>
      <p:sp>
        <p:nvSpPr>
          <p:cNvPr id="262168" name="Line 24"/>
          <p:cNvSpPr>
            <a:spLocks noChangeShapeType="1"/>
          </p:cNvSpPr>
          <p:nvPr/>
        </p:nvSpPr>
        <p:spPr bwMode="auto">
          <a:xfrm>
            <a:off x="3719614" y="2984600"/>
            <a:ext cx="0" cy="317951"/>
          </a:xfrm>
          <a:prstGeom prst="line">
            <a:avLst/>
          </a:prstGeom>
          <a:noFill/>
          <a:ln w="25400">
            <a:solidFill>
              <a:srgbClr val="BE0E00"/>
            </a:solidFill>
            <a:round/>
            <a:headEnd/>
            <a:tailEnd type="triangle" w="med" len="med"/>
          </a:ln>
          <a:effectLst/>
        </p:spPr>
        <p:txBody>
          <a:bodyPr wrap="none" lIns="136063" tIns="68031" rIns="136063" bIns="68031"/>
          <a:lstStyle/>
          <a:p>
            <a:endParaRPr lang="en-US"/>
          </a:p>
        </p:txBody>
      </p:sp>
      <p:sp>
        <p:nvSpPr>
          <p:cNvPr id="262169" name="Rectangle 25"/>
          <p:cNvSpPr>
            <a:spLocks noChangeArrowheads="1"/>
          </p:cNvSpPr>
          <p:nvPr/>
        </p:nvSpPr>
        <p:spPr bwMode="auto">
          <a:xfrm>
            <a:off x="1801745" y="3669238"/>
            <a:ext cx="1419847" cy="577883"/>
          </a:xfrm>
          <a:prstGeom prst="rect">
            <a:avLst/>
          </a:prstGeom>
          <a:solidFill>
            <a:srgbClr val="FFDEB1"/>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cookie name</a:t>
            </a:r>
          </a:p>
        </p:txBody>
      </p:sp>
      <p:sp>
        <p:nvSpPr>
          <p:cNvPr id="262170" name="Rectangle 26"/>
          <p:cNvSpPr>
            <a:spLocks noChangeArrowheads="1"/>
          </p:cNvSpPr>
          <p:nvPr/>
        </p:nvSpPr>
        <p:spPr bwMode="auto">
          <a:xfrm>
            <a:off x="3207225" y="3669238"/>
            <a:ext cx="1173228" cy="577883"/>
          </a:xfrm>
          <a:prstGeom prst="rect">
            <a:avLst/>
          </a:prstGeom>
          <a:solidFill>
            <a:srgbClr val="FFDEB1"/>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value</a:t>
            </a:r>
          </a:p>
        </p:txBody>
      </p:sp>
      <p:sp>
        <p:nvSpPr>
          <p:cNvPr id="262171" name="Rectangle 27"/>
          <p:cNvSpPr>
            <a:spLocks noChangeArrowheads="1"/>
          </p:cNvSpPr>
          <p:nvPr/>
        </p:nvSpPr>
        <p:spPr bwMode="auto">
          <a:xfrm>
            <a:off x="4366087" y="3669238"/>
            <a:ext cx="1271396" cy="577883"/>
          </a:xfrm>
          <a:prstGeom prst="rect">
            <a:avLst/>
          </a:prstGeom>
          <a:solidFill>
            <a:srgbClr val="FFDEB1"/>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domain</a:t>
            </a:r>
          </a:p>
        </p:txBody>
      </p:sp>
      <p:sp>
        <p:nvSpPr>
          <p:cNvPr id="262172" name="Rectangle 28"/>
          <p:cNvSpPr>
            <a:spLocks noChangeArrowheads="1"/>
          </p:cNvSpPr>
          <p:nvPr/>
        </p:nvSpPr>
        <p:spPr bwMode="auto">
          <a:xfrm>
            <a:off x="1801745" y="4233196"/>
            <a:ext cx="1419847" cy="563957"/>
          </a:xfrm>
          <a:prstGeom prst="rect">
            <a:avLst/>
          </a:prstGeom>
          <a:solidFill>
            <a:srgbClr val="FFFFFF"/>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"JSESSIONID"</a:t>
            </a:r>
          </a:p>
        </p:txBody>
      </p:sp>
      <p:sp>
        <p:nvSpPr>
          <p:cNvPr id="262173" name="Rectangle 29"/>
          <p:cNvSpPr>
            <a:spLocks noChangeArrowheads="1"/>
          </p:cNvSpPr>
          <p:nvPr/>
        </p:nvSpPr>
        <p:spPr bwMode="auto">
          <a:xfrm>
            <a:off x="3207225" y="4233196"/>
            <a:ext cx="1173228" cy="563957"/>
          </a:xfrm>
          <a:prstGeom prst="rect">
            <a:avLst/>
          </a:prstGeom>
          <a:solidFill>
            <a:srgbClr val="FFFFFF"/>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YM4YLEI...</a:t>
            </a:r>
          </a:p>
        </p:txBody>
      </p:sp>
      <p:sp>
        <p:nvSpPr>
          <p:cNvPr id="262174" name="Rectangle 30"/>
          <p:cNvSpPr>
            <a:spLocks noChangeArrowheads="1"/>
          </p:cNvSpPr>
          <p:nvPr/>
        </p:nvSpPr>
        <p:spPr bwMode="auto">
          <a:xfrm>
            <a:off x="4366087" y="4233196"/>
            <a:ext cx="1271396" cy="563957"/>
          </a:xfrm>
          <a:prstGeom prst="rect">
            <a:avLst/>
          </a:prstGeom>
          <a:solidFill>
            <a:srgbClr val="FFFFFF"/>
          </a:solidFill>
          <a:ln w="50800">
            <a:solidFill>
              <a:srgbClr val="FF6D50"/>
            </a:solidFill>
            <a:miter lim="800000"/>
            <a:headEnd/>
            <a:tailEnd/>
          </a:ln>
          <a:effectLst/>
        </p:spPr>
        <p:txBody>
          <a:bodyPr lIns="0" tIns="0" rIns="0" bIns="0" anchor="ctr"/>
          <a:lstStyle/>
          <a:p>
            <a:pPr marL="59056" defTabSz="822046" eaLnBrk="0" hangingPunct="0"/>
            <a:r>
              <a:rPr lang="en-US" sz="1200" b="1" dirty="0">
                <a:solidFill>
                  <a:srgbClr val="000000"/>
                </a:solidFill>
              </a:rPr>
              <a:t>.</a:t>
            </a:r>
            <a:r>
              <a:rPr lang="en-US" sz="1200" b="1" dirty="0" err="1">
                <a:solidFill>
                  <a:srgbClr val="000000"/>
                </a:solidFill>
              </a:rPr>
              <a:t>ibm.com</a:t>
            </a:r>
            <a:endParaRPr lang="en-US" sz="1200" b="1" dirty="0">
              <a:solidFill>
                <a:srgbClr val="000000"/>
              </a:solidFill>
            </a:endParaRPr>
          </a:p>
        </p:txBody>
      </p:sp>
      <p:sp>
        <p:nvSpPr>
          <p:cNvPr id="262175" name="Text Box 31"/>
          <p:cNvSpPr txBox="1">
            <a:spLocks noChangeArrowheads="1"/>
          </p:cNvSpPr>
          <p:nvPr/>
        </p:nvSpPr>
        <p:spPr bwMode="auto">
          <a:xfrm>
            <a:off x="3130607" y="3383780"/>
            <a:ext cx="1178017" cy="246221"/>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1600" b="1" dirty="0">
                <a:solidFill>
                  <a:srgbClr val="000000"/>
                </a:solidFill>
              </a:rPr>
              <a:t>Cookie List</a:t>
            </a:r>
          </a:p>
        </p:txBody>
      </p:sp>
      <p:sp>
        <p:nvSpPr>
          <p:cNvPr id="262176" name="Freeform 32"/>
          <p:cNvSpPr>
            <a:spLocks noChangeArrowheads="1"/>
          </p:cNvSpPr>
          <p:nvPr/>
        </p:nvSpPr>
        <p:spPr bwMode="auto">
          <a:xfrm>
            <a:off x="2955818" y="1473750"/>
            <a:ext cx="1573085" cy="1473716"/>
          </a:xfrm>
          <a:custGeom>
            <a:avLst/>
            <a:gdLst/>
            <a:ahLst/>
            <a:cxnLst>
              <a:cxn ang="0">
                <a:pos x="662" y="1001"/>
              </a:cxn>
              <a:cxn ang="0">
                <a:pos x="613" y="1034"/>
              </a:cxn>
              <a:cxn ang="0">
                <a:pos x="564" y="1049"/>
              </a:cxn>
              <a:cxn ang="0">
                <a:pos x="515" y="1038"/>
              </a:cxn>
              <a:cxn ang="0">
                <a:pos x="452" y="1004"/>
              </a:cxn>
              <a:cxn ang="0">
                <a:pos x="402" y="958"/>
              </a:cxn>
              <a:cxn ang="0">
                <a:pos x="369" y="937"/>
              </a:cxn>
              <a:cxn ang="0">
                <a:pos x="315" y="929"/>
              </a:cxn>
              <a:cxn ang="0">
                <a:pos x="236" y="934"/>
              </a:cxn>
              <a:cxn ang="0">
                <a:pos x="184" y="927"/>
              </a:cxn>
              <a:cxn ang="0">
                <a:pos x="170" y="899"/>
              </a:cxn>
              <a:cxn ang="0">
                <a:pos x="180" y="832"/>
              </a:cxn>
              <a:cxn ang="0">
                <a:pos x="164" y="823"/>
              </a:cxn>
              <a:cxn ang="0">
                <a:pos x="131" y="825"/>
              </a:cxn>
              <a:cxn ang="0">
                <a:pos x="73" y="816"/>
              </a:cxn>
              <a:cxn ang="0">
                <a:pos x="25" y="790"/>
              </a:cxn>
              <a:cxn ang="0">
                <a:pos x="2" y="740"/>
              </a:cxn>
              <a:cxn ang="0">
                <a:pos x="5" y="670"/>
              </a:cxn>
              <a:cxn ang="0">
                <a:pos x="27" y="602"/>
              </a:cxn>
              <a:cxn ang="0">
                <a:pos x="48" y="536"/>
              </a:cxn>
              <a:cxn ang="0">
                <a:pos x="45" y="497"/>
              </a:cxn>
              <a:cxn ang="0">
                <a:pos x="24" y="409"/>
              </a:cxn>
              <a:cxn ang="0">
                <a:pos x="17" y="332"/>
              </a:cxn>
              <a:cxn ang="0">
                <a:pos x="30" y="261"/>
              </a:cxn>
              <a:cxn ang="0">
                <a:pos x="54" y="204"/>
              </a:cxn>
              <a:cxn ang="0">
                <a:pos x="106" y="144"/>
              </a:cxn>
              <a:cxn ang="0">
                <a:pos x="175" y="100"/>
              </a:cxn>
              <a:cxn ang="0">
                <a:pos x="255" y="79"/>
              </a:cxn>
              <a:cxn ang="0">
                <a:pos x="299" y="63"/>
              </a:cxn>
              <a:cxn ang="0">
                <a:pos x="310" y="31"/>
              </a:cxn>
              <a:cxn ang="0">
                <a:pos x="521" y="3"/>
              </a:cxn>
              <a:cxn ang="0">
                <a:pos x="651" y="6"/>
              </a:cxn>
              <a:cxn ang="0">
                <a:pos x="655" y="46"/>
              </a:cxn>
              <a:cxn ang="0">
                <a:pos x="667" y="75"/>
              </a:cxn>
              <a:cxn ang="0">
                <a:pos x="694" y="68"/>
              </a:cxn>
              <a:cxn ang="0">
                <a:pos x="730" y="91"/>
              </a:cxn>
              <a:cxn ang="0">
                <a:pos x="776" y="145"/>
              </a:cxn>
              <a:cxn ang="0">
                <a:pos x="790" y="168"/>
              </a:cxn>
              <a:cxn ang="0">
                <a:pos x="784" y="193"/>
              </a:cxn>
              <a:cxn ang="0">
                <a:pos x="807" y="219"/>
              </a:cxn>
              <a:cxn ang="0">
                <a:pos x="832" y="257"/>
              </a:cxn>
              <a:cxn ang="0">
                <a:pos x="875" y="321"/>
              </a:cxn>
              <a:cxn ang="0">
                <a:pos x="935" y="369"/>
              </a:cxn>
              <a:cxn ang="0">
                <a:pos x="1005" y="405"/>
              </a:cxn>
              <a:cxn ang="0">
                <a:pos x="1056" y="443"/>
              </a:cxn>
              <a:cxn ang="0">
                <a:pos x="1083" y="502"/>
              </a:cxn>
              <a:cxn ang="0">
                <a:pos x="1088" y="556"/>
              </a:cxn>
              <a:cxn ang="0">
                <a:pos x="1076" y="609"/>
              </a:cxn>
              <a:cxn ang="0">
                <a:pos x="1043" y="670"/>
              </a:cxn>
              <a:cxn ang="0">
                <a:pos x="963" y="759"/>
              </a:cxn>
              <a:cxn ang="0">
                <a:pos x="930" y="799"/>
              </a:cxn>
              <a:cxn ang="0">
                <a:pos x="909" y="825"/>
              </a:cxn>
              <a:cxn ang="0">
                <a:pos x="821" y="889"/>
              </a:cxn>
              <a:cxn ang="0">
                <a:pos x="734" y="933"/>
              </a:cxn>
            </a:cxnLst>
            <a:rect l="0" t="0" r="r" b="b"/>
            <a:pathLst>
              <a:path w="1089" h="1049">
                <a:moveTo>
                  <a:pt x="705" y="954"/>
                </a:moveTo>
                <a:lnTo>
                  <a:pt x="690" y="974"/>
                </a:lnTo>
                <a:lnTo>
                  <a:pt x="681" y="983"/>
                </a:lnTo>
                <a:lnTo>
                  <a:pt x="672" y="992"/>
                </a:lnTo>
                <a:lnTo>
                  <a:pt x="662" y="1001"/>
                </a:lnTo>
                <a:lnTo>
                  <a:pt x="654" y="1009"/>
                </a:lnTo>
                <a:lnTo>
                  <a:pt x="645" y="1017"/>
                </a:lnTo>
                <a:lnTo>
                  <a:pt x="634" y="1024"/>
                </a:lnTo>
                <a:lnTo>
                  <a:pt x="623" y="1029"/>
                </a:lnTo>
                <a:lnTo>
                  <a:pt x="613" y="1034"/>
                </a:lnTo>
                <a:lnTo>
                  <a:pt x="603" y="1041"/>
                </a:lnTo>
                <a:lnTo>
                  <a:pt x="592" y="1044"/>
                </a:lnTo>
                <a:lnTo>
                  <a:pt x="580" y="1048"/>
                </a:lnTo>
                <a:lnTo>
                  <a:pt x="569" y="1049"/>
                </a:lnTo>
                <a:lnTo>
                  <a:pt x="564" y="1049"/>
                </a:lnTo>
                <a:lnTo>
                  <a:pt x="556" y="1049"/>
                </a:lnTo>
                <a:lnTo>
                  <a:pt x="549" y="1048"/>
                </a:lnTo>
                <a:lnTo>
                  <a:pt x="541" y="1048"/>
                </a:lnTo>
                <a:lnTo>
                  <a:pt x="528" y="1044"/>
                </a:lnTo>
                <a:lnTo>
                  <a:pt x="515" y="1038"/>
                </a:lnTo>
                <a:lnTo>
                  <a:pt x="501" y="1032"/>
                </a:lnTo>
                <a:lnTo>
                  <a:pt x="489" y="1025"/>
                </a:lnTo>
                <a:lnTo>
                  <a:pt x="476" y="1018"/>
                </a:lnTo>
                <a:lnTo>
                  <a:pt x="463" y="1010"/>
                </a:lnTo>
                <a:lnTo>
                  <a:pt x="452" y="1004"/>
                </a:lnTo>
                <a:lnTo>
                  <a:pt x="442" y="996"/>
                </a:lnTo>
                <a:lnTo>
                  <a:pt x="432" y="986"/>
                </a:lnTo>
                <a:lnTo>
                  <a:pt x="422" y="976"/>
                </a:lnTo>
                <a:lnTo>
                  <a:pt x="413" y="967"/>
                </a:lnTo>
                <a:lnTo>
                  <a:pt x="402" y="958"/>
                </a:lnTo>
                <a:lnTo>
                  <a:pt x="397" y="954"/>
                </a:lnTo>
                <a:lnTo>
                  <a:pt x="391" y="950"/>
                </a:lnTo>
                <a:lnTo>
                  <a:pt x="387" y="945"/>
                </a:lnTo>
                <a:lnTo>
                  <a:pt x="381" y="943"/>
                </a:lnTo>
                <a:lnTo>
                  <a:pt x="369" y="937"/>
                </a:lnTo>
                <a:lnTo>
                  <a:pt x="359" y="934"/>
                </a:lnTo>
                <a:lnTo>
                  <a:pt x="349" y="931"/>
                </a:lnTo>
                <a:lnTo>
                  <a:pt x="338" y="930"/>
                </a:lnTo>
                <a:lnTo>
                  <a:pt x="326" y="929"/>
                </a:lnTo>
                <a:lnTo>
                  <a:pt x="315" y="929"/>
                </a:lnTo>
                <a:lnTo>
                  <a:pt x="303" y="929"/>
                </a:lnTo>
                <a:lnTo>
                  <a:pt x="292" y="929"/>
                </a:lnTo>
                <a:lnTo>
                  <a:pt x="270" y="930"/>
                </a:lnTo>
                <a:lnTo>
                  <a:pt x="247" y="933"/>
                </a:lnTo>
                <a:lnTo>
                  <a:pt x="236" y="934"/>
                </a:lnTo>
                <a:lnTo>
                  <a:pt x="224" y="934"/>
                </a:lnTo>
                <a:lnTo>
                  <a:pt x="213" y="933"/>
                </a:lnTo>
                <a:lnTo>
                  <a:pt x="202" y="931"/>
                </a:lnTo>
                <a:lnTo>
                  <a:pt x="193" y="930"/>
                </a:lnTo>
                <a:lnTo>
                  <a:pt x="184" y="927"/>
                </a:lnTo>
                <a:lnTo>
                  <a:pt x="179" y="922"/>
                </a:lnTo>
                <a:lnTo>
                  <a:pt x="175" y="918"/>
                </a:lnTo>
                <a:lnTo>
                  <a:pt x="172" y="913"/>
                </a:lnTo>
                <a:lnTo>
                  <a:pt x="170" y="907"/>
                </a:lnTo>
                <a:lnTo>
                  <a:pt x="170" y="899"/>
                </a:lnTo>
                <a:lnTo>
                  <a:pt x="170" y="893"/>
                </a:lnTo>
                <a:lnTo>
                  <a:pt x="172" y="877"/>
                </a:lnTo>
                <a:lnTo>
                  <a:pt x="175" y="862"/>
                </a:lnTo>
                <a:lnTo>
                  <a:pt x="178" y="846"/>
                </a:lnTo>
                <a:lnTo>
                  <a:pt x="180" y="832"/>
                </a:lnTo>
                <a:lnTo>
                  <a:pt x="179" y="828"/>
                </a:lnTo>
                <a:lnTo>
                  <a:pt x="176" y="825"/>
                </a:lnTo>
                <a:lnTo>
                  <a:pt x="174" y="824"/>
                </a:lnTo>
                <a:lnTo>
                  <a:pt x="169" y="823"/>
                </a:lnTo>
                <a:lnTo>
                  <a:pt x="164" y="823"/>
                </a:lnTo>
                <a:lnTo>
                  <a:pt x="161" y="823"/>
                </a:lnTo>
                <a:lnTo>
                  <a:pt x="156" y="823"/>
                </a:lnTo>
                <a:lnTo>
                  <a:pt x="154" y="824"/>
                </a:lnTo>
                <a:lnTo>
                  <a:pt x="142" y="825"/>
                </a:lnTo>
                <a:lnTo>
                  <a:pt x="131" y="825"/>
                </a:lnTo>
                <a:lnTo>
                  <a:pt x="119" y="825"/>
                </a:lnTo>
                <a:lnTo>
                  <a:pt x="108" y="823"/>
                </a:lnTo>
                <a:lnTo>
                  <a:pt x="96" y="822"/>
                </a:lnTo>
                <a:lnTo>
                  <a:pt x="85" y="820"/>
                </a:lnTo>
                <a:lnTo>
                  <a:pt x="73" y="816"/>
                </a:lnTo>
                <a:lnTo>
                  <a:pt x="62" y="811"/>
                </a:lnTo>
                <a:lnTo>
                  <a:pt x="52" y="808"/>
                </a:lnTo>
                <a:lnTo>
                  <a:pt x="43" y="802"/>
                </a:lnTo>
                <a:lnTo>
                  <a:pt x="34" y="796"/>
                </a:lnTo>
                <a:lnTo>
                  <a:pt x="25" y="790"/>
                </a:lnTo>
                <a:lnTo>
                  <a:pt x="19" y="782"/>
                </a:lnTo>
                <a:lnTo>
                  <a:pt x="13" y="772"/>
                </a:lnTo>
                <a:lnTo>
                  <a:pt x="8" y="764"/>
                </a:lnTo>
                <a:lnTo>
                  <a:pt x="5" y="754"/>
                </a:lnTo>
                <a:lnTo>
                  <a:pt x="2" y="740"/>
                </a:lnTo>
                <a:lnTo>
                  <a:pt x="0" y="726"/>
                </a:lnTo>
                <a:lnTo>
                  <a:pt x="0" y="712"/>
                </a:lnTo>
                <a:lnTo>
                  <a:pt x="1" y="699"/>
                </a:lnTo>
                <a:lnTo>
                  <a:pt x="2" y="684"/>
                </a:lnTo>
                <a:lnTo>
                  <a:pt x="5" y="670"/>
                </a:lnTo>
                <a:lnTo>
                  <a:pt x="8" y="656"/>
                </a:lnTo>
                <a:lnTo>
                  <a:pt x="13" y="643"/>
                </a:lnTo>
                <a:lnTo>
                  <a:pt x="18" y="628"/>
                </a:lnTo>
                <a:lnTo>
                  <a:pt x="23" y="615"/>
                </a:lnTo>
                <a:lnTo>
                  <a:pt x="27" y="602"/>
                </a:lnTo>
                <a:lnTo>
                  <a:pt x="32" y="588"/>
                </a:lnTo>
                <a:lnTo>
                  <a:pt x="37" y="576"/>
                </a:lnTo>
                <a:lnTo>
                  <a:pt x="40" y="562"/>
                </a:lnTo>
                <a:lnTo>
                  <a:pt x="45" y="549"/>
                </a:lnTo>
                <a:lnTo>
                  <a:pt x="48" y="536"/>
                </a:lnTo>
                <a:lnTo>
                  <a:pt x="49" y="532"/>
                </a:lnTo>
                <a:lnTo>
                  <a:pt x="49" y="527"/>
                </a:lnTo>
                <a:lnTo>
                  <a:pt x="49" y="521"/>
                </a:lnTo>
                <a:lnTo>
                  <a:pt x="48" y="513"/>
                </a:lnTo>
                <a:lnTo>
                  <a:pt x="45" y="497"/>
                </a:lnTo>
                <a:lnTo>
                  <a:pt x="40" y="476"/>
                </a:lnTo>
                <a:lnTo>
                  <a:pt x="35" y="457"/>
                </a:lnTo>
                <a:lnTo>
                  <a:pt x="30" y="438"/>
                </a:lnTo>
                <a:lnTo>
                  <a:pt x="25" y="422"/>
                </a:lnTo>
                <a:lnTo>
                  <a:pt x="24" y="409"/>
                </a:lnTo>
                <a:lnTo>
                  <a:pt x="21" y="393"/>
                </a:lnTo>
                <a:lnTo>
                  <a:pt x="19" y="378"/>
                </a:lnTo>
                <a:lnTo>
                  <a:pt x="18" y="362"/>
                </a:lnTo>
                <a:lnTo>
                  <a:pt x="17" y="347"/>
                </a:lnTo>
                <a:lnTo>
                  <a:pt x="17" y="332"/>
                </a:lnTo>
                <a:lnTo>
                  <a:pt x="18" y="317"/>
                </a:lnTo>
                <a:lnTo>
                  <a:pt x="20" y="302"/>
                </a:lnTo>
                <a:lnTo>
                  <a:pt x="24" y="286"/>
                </a:lnTo>
                <a:lnTo>
                  <a:pt x="26" y="274"/>
                </a:lnTo>
                <a:lnTo>
                  <a:pt x="30" y="261"/>
                </a:lnTo>
                <a:lnTo>
                  <a:pt x="34" y="250"/>
                </a:lnTo>
                <a:lnTo>
                  <a:pt x="38" y="239"/>
                </a:lnTo>
                <a:lnTo>
                  <a:pt x="43" y="227"/>
                </a:lnTo>
                <a:lnTo>
                  <a:pt x="48" y="215"/>
                </a:lnTo>
                <a:lnTo>
                  <a:pt x="54" y="204"/>
                </a:lnTo>
                <a:lnTo>
                  <a:pt x="61" y="193"/>
                </a:lnTo>
                <a:lnTo>
                  <a:pt x="71" y="179"/>
                </a:lnTo>
                <a:lnTo>
                  <a:pt x="82" y="167"/>
                </a:lnTo>
                <a:lnTo>
                  <a:pt x="94" y="154"/>
                </a:lnTo>
                <a:lnTo>
                  <a:pt x="106" y="144"/>
                </a:lnTo>
                <a:lnTo>
                  <a:pt x="118" y="132"/>
                </a:lnTo>
                <a:lnTo>
                  <a:pt x="132" y="124"/>
                </a:lnTo>
                <a:lnTo>
                  <a:pt x="145" y="114"/>
                </a:lnTo>
                <a:lnTo>
                  <a:pt x="160" y="108"/>
                </a:lnTo>
                <a:lnTo>
                  <a:pt x="175" y="100"/>
                </a:lnTo>
                <a:lnTo>
                  <a:pt x="191" y="95"/>
                </a:lnTo>
                <a:lnTo>
                  <a:pt x="206" y="89"/>
                </a:lnTo>
                <a:lnTo>
                  <a:pt x="221" y="85"/>
                </a:lnTo>
                <a:lnTo>
                  <a:pt x="238" y="81"/>
                </a:lnTo>
                <a:lnTo>
                  <a:pt x="255" y="79"/>
                </a:lnTo>
                <a:lnTo>
                  <a:pt x="271" y="77"/>
                </a:lnTo>
                <a:lnTo>
                  <a:pt x="288" y="75"/>
                </a:lnTo>
                <a:lnTo>
                  <a:pt x="290" y="72"/>
                </a:lnTo>
                <a:lnTo>
                  <a:pt x="295" y="69"/>
                </a:lnTo>
                <a:lnTo>
                  <a:pt x="299" y="63"/>
                </a:lnTo>
                <a:lnTo>
                  <a:pt x="303" y="57"/>
                </a:lnTo>
                <a:lnTo>
                  <a:pt x="307" y="49"/>
                </a:lnTo>
                <a:lnTo>
                  <a:pt x="309" y="42"/>
                </a:lnTo>
                <a:lnTo>
                  <a:pt x="312" y="36"/>
                </a:lnTo>
                <a:lnTo>
                  <a:pt x="310" y="31"/>
                </a:lnTo>
                <a:lnTo>
                  <a:pt x="352" y="23"/>
                </a:lnTo>
                <a:lnTo>
                  <a:pt x="394" y="15"/>
                </a:lnTo>
                <a:lnTo>
                  <a:pt x="437" y="11"/>
                </a:lnTo>
                <a:lnTo>
                  <a:pt x="478" y="6"/>
                </a:lnTo>
                <a:lnTo>
                  <a:pt x="521" y="3"/>
                </a:lnTo>
                <a:lnTo>
                  <a:pt x="564" y="1"/>
                </a:lnTo>
                <a:lnTo>
                  <a:pt x="604" y="0"/>
                </a:lnTo>
                <a:lnTo>
                  <a:pt x="646" y="0"/>
                </a:lnTo>
                <a:lnTo>
                  <a:pt x="648" y="1"/>
                </a:lnTo>
                <a:lnTo>
                  <a:pt x="651" y="6"/>
                </a:lnTo>
                <a:lnTo>
                  <a:pt x="653" y="12"/>
                </a:lnTo>
                <a:lnTo>
                  <a:pt x="653" y="15"/>
                </a:lnTo>
                <a:lnTo>
                  <a:pt x="654" y="25"/>
                </a:lnTo>
                <a:lnTo>
                  <a:pt x="655" y="37"/>
                </a:lnTo>
                <a:lnTo>
                  <a:pt x="655" y="46"/>
                </a:lnTo>
                <a:lnTo>
                  <a:pt x="658" y="56"/>
                </a:lnTo>
                <a:lnTo>
                  <a:pt x="660" y="61"/>
                </a:lnTo>
                <a:lnTo>
                  <a:pt x="662" y="65"/>
                </a:lnTo>
                <a:lnTo>
                  <a:pt x="665" y="71"/>
                </a:lnTo>
                <a:lnTo>
                  <a:pt x="667" y="75"/>
                </a:lnTo>
                <a:lnTo>
                  <a:pt x="667" y="75"/>
                </a:lnTo>
                <a:lnTo>
                  <a:pt x="672" y="72"/>
                </a:lnTo>
                <a:lnTo>
                  <a:pt x="678" y="71"/>
                </a:lnTo>
                <a:lnTo>
                  <a:pt x="686" y="69"/>
                </a:lnTo>
                <a:lnTo>
                  <a:pt x="694" y="68"/>
                </a:lnTo>
                <a:lnTo>
                  <a:pt x="702" y="66"/>
                </a:lnTo>
                <a:lnTo>
                  <a:pt x="708" y="65"/>
                </a:lnTo>
                <a:lnTo>
                  <a:pt x="711" y="66"/>
                </a:lnTo>
                <a:lnTo>
                  <a:pt x="720" y="80"/>
                </a:lnTo>
                <a:lnTo>
                  <a:pt x="730" y="91"/>
                </a:lnTo>
                <a:lnTo>
                  <a:pt x="739" y="103"/>
                </a:lnTo>
                <a:lnTo>
                  <a:pt x="748" y="113"/>
                </a:lnTo>
                <a:lnTo>
                  <a:pt x="756" y="124"/>
                </a:lnTo>
                <a:lnTo>
                  <a:pt x="765" y="134"/>
                </a:lnTo>
                <a:lnTo>
                  <a:pt x="776" y="145"/>
                </a:lnTo>
                <a:lnTo>
                  <a:pt x="785" y="156"/>
                </a:lnTo>
                <a:lnTo>
                  <a:pt x="788" y="159"/>
                </a:lnTo>
                <a:lnTo>
                  <a:pt x="789" y="163"/>
                </a:lnTo>
                <a:lnTo>
                  <a:pt x="790" y="165"/>
                </a:lnTo>
                <a:lnTo>
                  <a:pt x="790" y="168"/>
                </a:lnTo>
                <a:lnTo>
                  <a:pt x="790" y="173"/>
                </a:lnTo>
                <a:lnTo>
                  <a:pt x="788" y="179"/>
                </a:lnTo>
                <a:lnTo>
                  <a:pt x="787" y="184"/>
                </a:lnTo>
                <a:lnTo>
                  <a:pt x="785" y="188"/>
                </a:lnTo>
                <a:lnTo>
                  <a:pt x="784" y="193"/>
                </a:lnTo>
                <a:lnTo>
                  <a:pt x="784" y="196"/>
                </a:lnTo>
                <a:lnTo>
                  <a:pt x="788" y="202"/>
                </a:lnTo>
                <a:lnTo>
                  <a:pt x="793" y="208"/>
                </a:lnTo>
                <a:lnTo>
                  <a:pt x="800" y="214"/>
                </a:lnTo>
                <a:lnTo>
                  <a:pt x="807" y="219"/>
                </a:lnTo>
                <a:lnTo>
                  <a:pt x="812" y="223"/>
                </a:lnTo>
                <a:lnTo>
                  <a:pt x="818" y="228"/>
                </a:lnTo>
                <a:lnTo>
                  <a:pt x="823" y="235"/>
                </a:lnTo>
                <a:lnTo>
                  <a:pt x="826" y="241"/>
                </a:lnTo>
                <a:lnTo>
                  <a:pt x="832" y="257"/>
                </a:lnTo>
                <a:lnTo>
                  <a:pt x="840" y="271"/>
                </a:lnTo>
                <a:lnTo>
                  <a:pt x="847" y="284"/>
                </a:lnTo>
                <a:lnTo>
                  <a:pt x="855" y="296"/>
                </a:lnTo>
                <a:lnTo>
                  <a:pt x="866" y="309"/>
                </a:lnTo>
                <a:lnTo>
                  <a:pt x="875" y="321"/>
                </a:lnTo>
                <a:lnTo>
                  <a:pt x="886" y="331"/>
                </a:lnTo>
                <a:lnTo>
                  <a:pt x="897" y="341"/>
                </a:lnTo>
                <a:lnTo>
                  <a:pt x="909" y="351"/>
                </a:lnTo>
                <a:lnTo>
                  <a:pt x="921" y="359"/>
                </a:lnTo>
                <a:lnTo>
                  <a:pt x="935" y="369"/>
                </a:lnTo>
                <a:lnTo>
                  <a:pt x="948" y="377"/>
                </a:lnTo>
                <a:lnTo>
                  <a:pt x="962" y="384"/>
                </a:lnTo>
                <a:lnTo>
                  <a:pt x="976" y="392"/>
                </a:lnTo>
                <a:lnTo>
                  <a:pt x="990" y="398"/>
                </a:lnTo>
                <a:lnTo>
                  <a:pt x="1005" y="405"/>
                </a:lnTo>
                <a:lnTo>
                  <a:pt x="1017" y="411"/>
                </a:lnTo>
                <a:lnTo>
                  <a:pt x="1029" y="418"/>
                </a:lnTo>
                <a:lnTo>
                  <a:pt x="1040" y="425"/>
                </a:lnTo>
                <a:lnTo>
                  <a:pt x="1049" y="434"/>
                </a:lnTo>
                <a:lnTo>
                  <a:pt x="1056" y="443"/>
                </a:lnTo>
                <a:lnTo>
                  <a:pt x="1064" y="456"/>
                </a:lnTo>
                <a:lnTo>
                  <a:pt x="1069" y="466"/>
                </a:lnTo>
                <a:lnTo>
                  <a:pt x="1076" y="480"/>
                </a:lnTo>
                <a:lnTo>
                  <a:pt x="1080" y="490"/>
                </a:lnTo>
                <a:lnTo>
                  <a:pt x="1083" y="502"/>
                </a:lnTo>
                <a:lnTo>
                  <a:pt x="1085" y="512"/>
                </a:lnTo>
                <a:lnTo>
                  <a:pt x="1087" y="523"/>
                </a:lnTo>
                <a:lnTo>
                  <a:pt x="1088" y="533"/>
                </a:lnTo>
                <a:lnTo>
                  <a:pt x="1089" y="545"/>
                </a:lnTo>
                <a:lnTo>
                  <a:pt x="1088" y="556"/>
                </a:lnTo>
                <a:lnTo>
                  <a:pt x="1087" y="567"/>
                </a:lnTo>
                <a:lnTo>
                  <a:pt x="1085" y="577"/>
                </a:lnTo>
                <a:lnTo>
                  <a:pt x="1082" y="587"/>
                </a:lnTo>
                <a:lnTo>
                  <a:pt x="1079" y="599"/>
                </a:lnTo>
                <a:lnTo>
                  <a:pt x="1076" y="609"/>
                </a:lnTo>
                <a:lnTo>
                  <a:pt x="1071" y="620"/>
                </a:lnTo>
                <a:lnTo>
                  <a:pt x="1066" y="631"/>
                </a:lnTo>
                <a:lnTo>
                  <a:pt x="1060" y="640"/>
                </a:lnTo>
                <a:lnTo>
                  <a:pt x="1056" y="651"/>
                </a:lnTo>
                <a:lnTo>
                  <a:pt x="1043" y="670"/>
                </a:lnTo>
                <a:lnTo>
                  <a:pt x="1028" y="690"/>
                </a:lnTo>
                <a:lnTo>
                  <a:pt x="1013" y="709"/>
                </a:lnTo>
                <a:lnTo>
                  <a:pt x="997" y="727"/>
                </a:lnTo>
                <a:lnTo>
                  <a:pt x="981" y="744"/>
                </a:lnTo>
                <a:lnTo>
                  <a:pt x="963" y="759"/>
                </a:lnTo>
                <a:lnTo>
                  <a:pt x="947" y="774"/>
                </a:lnTo>
                <a:lnTo>
                  <a:pt x="930" y="787"/>
                </a:lnTo>
                <a:lnTo>
                  <a:pt x="931" y="791"/>
                </a:lnTo>
                <a:lnTo>
                  <a:pt x="931" y="795"/>
                </a:lnTo>
                <a:lnTo>
                  <a:pt x="930" y="799"/>
                </a:lnTo>
                <a:lnTo>
                  <a:pt x="928" y="803"/>
                </a:lnTo>
                <a:lnTo>
                  <a:pt x="924" y="809"/>
                </a:lnTo>
                <a:lnTo>
                  <a:pt x="919" y="814"/>
                </a:lnTo>
                <a:lnTo>
                  <a:pt x="915" y="820"/>
                </a:lnTo>
                <a:lnTo>
                  <a:pt x="909" y="825"/>
                </a:lnTo>
                <a:lnTo>
                  <a:pt x="894" y="838"/>
                </a:lnTo>
                <a:lnTo>
                  <a:pt x="877" y="851"/>
                </a:lnTo>
                <a:lnTo>
                  <a:pt x="860" y="864"/>
                </a:lnTo>
                <a:lnTo>
                  <a:pt x="840" y="876"/>
                </a:lnTo>
                <a:lnTo>
                  <a:pt x="821" y="889"/>
                </a:lnTo>
                <a:lnTo>
                  <a:pt x="800" y="899"/>
                </a:lnTo>
                <a:lnTo>
                  <a:pt x="780" y="911"/>
                </a:lnTo>
                <a:lnTo>
                  <a:pt x="764" y="920"/>
                </a:lnTo>
                <a:lnTo>
                  <a:pt x="748" y="927"/>
                </a:lnTo>
                <a:lnTo>
                  <a:pt x="734" y="933"/>
                </a:lnTo>
                <a:lnTo>
                  <a:pt x="729" y="934"/>
                </a:lnTo>
                <a:lnTo>
                  <a:pt x="724" y="935"/>
                </a:lnTo>
                <a:lnTo>
                  <a:pt x="721" y="936"/>
                </a:lnTo>
                <a:lnTo>
                  <a:pt x="718" y="93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77" name="Freeform 33"/>
          <p:cNvSpPr>
            <a:spLocks noChangeArrowheads="1"/>
          </p:cNvSpPr>
          <p:nvPr/>
        </p:nvSpPr>
        <p:spPr bwMode="auto">
          <a:xfrm>
            <a:off x="3987782" y="1782420"/>
            <a:ext cx="493235" cy="782113"/>
          </a:xfrm>
          <a:custGeom>
            <a:avLst/>
            <a:gdLst/>
            <a:ahLst/>
            <a:cxnLst>
              <a:cxn ang="0">
                <a:pos x="146" y="118"/>
              </a:cxn>
              <a:cxn ang="0">
                <a:pos x="141" y="113"/>
              </a:cxn>
              <a:cxn ang="0">
                <a:pos x="130" y="102"/>
              </a:cxn>
              <a:cxn ang="0">
                <a:pos x="110" y="75"/>
              </a:cxn>
              <a:cxn ang="0">
                <a:pos x="97" y="43"/>
              </a:cxn>
              <a:cxn ang="0">
                <a:pos x="89" y="20"/>
              </a:cxn>
              <a:cxn ang="0">
                <a:pos x="79" y="6"/>
              </a:cxn>
              <a:cxn ang="0">
                <a:pos x="73" y="0"/>
              </a:cxn>
              <a:cxn ang="0">
                <a:pos x="66" y="2"/>
              </a:cxn>
              <a:cxn ang="0">
                <a:pos x="51" y="32"/>
              </a:cxn>
              <a:cxn ang="0">
                <a:pos x="42" y="72"/>
              </a:cxn>
              <a:cxn ang="0">
                <a:pos x="39" y="113"/>
              </a:cxn>
              <a:cxn ang="0">
                <a:pos x="40" y="116"/>
              </a:cxn>
              <a:cxn ang="0">
                <a:pos x="51" y="117"/>
              </a:cxn>
              <a:cxn ang="0">
                <a:pos x="62" y="120"/>
              </a:cxn>
              <a:cxn ang="0">
                <a:pos x="64" y="125"/>
              </a:cxn>
              <a:cxn ang="0">
                <a:pos x="90" y="184"/>
              </a:cxn>
              <a:cxn ang="0">
                <a:pos x="126" y="242"/>
              </a:cxn>
              <a:cxn ang="0">
                <a:pos x="147" y="283"/>
              </a:cxn>
              <a:cxn ang="0">
                <a:pos x="149" y="295"/>
              </a:cxn>
              <a:cxn ang="0">
                <a:pos x="147" y="307"/>
              </a:cxn>
              <a:cxn ang="0">
                <a:pos x="134" y="341"/>
              </a:cxn>
              <a:cxn ang="0">
                <a:pos x="121" y="400"/>
              </a:cxn>
              <a:cxn ang="0">
                <a:pos x="113" y="429"/>
              </a:cxn>
              <a:cxn ang="0">
                <a:pos x="98" y="438"/>
              </a:cxn>
              <a:cxn ang="0">
                <a:pos x="55" y="444"/>
              </a:cxn>
              <a:cxn ang="0">
                <a:pos x="12" y="451"/>
              </a:cxn>
              <a:cxn ang="0">
                <a:pos x="35" y="454"/>
              </a:cxn>
              <a:cxn ang="0">
                <a:pos x="75" y="451"/>
              </a:cxn>
              <a:cxn ang="0">
                <a:pos x="114" y="456"/>
              </a:cxn>
              <a:cxn ang="0">
                <a:pos x="121" y="474"/>
              </a:cxn>
              <a:cxn ang="0">
                <a:pos x="130" y="504"/>
              </a:cxn>
              <a:cxn ang="0">
                <a:pos x="132" y="517"/>
              </a:cxn>
              <a:cxn ang="0">
                <a:pos x="127" y="534"/>
              </a:cxn>
              <a:cxn ang="0">
                <a:pos x="121" y="551"/>
              </a:cxn>
              <a:cxn ang="0">
                <a:pos x="127" y="554"/>
              </a:cxn>
              <a:cxn ang="0">
                <a:pos x="149" y="547"/>
              </a:cxn>
              <a:cxn ang="0">
                <a:pos x="180" y="531"/>
              </a:cxn>
              <a:cxn ang="0">
                <a:pos x="196" y="529"/>
              </a:cxn>
              <a:cxn ang="0">
                <a:pos x="205" y="533"/>
              </a:cxn>
              <a:cxn ang="0">
                <a:pos x="210" y="543"/>
              </a:cxn>
              <a:cxn ang="0">
                <a:pos x="216" y="545"/>
              </a:cxn>
              <a:cxn ang="0">
                <a:pos x="229" y="537"/>
              </a:cxn>
              <a:cxn ang="0">
                <a:pos x="253" y="513"/>
              </a:cxn>
              <a:cxn ang="0">
                <a:pos x="276" y="486"/>
              </a:cxn>
              <a:cxn ang="0">
                <a:pos x="296" y="460"/>
              </a:cxn>
              <a:cxn ang="0">
                <a:pos x="311" y="435"/>
              </a:cxn>
              <a:cxn ang="0">
                <a:pos x="323" y="406"/>
              </a:cxn>
              <a:cxn ang="0">
                <a:pos x="331" y="381"/>
              </a:cxn>
              <a:cxn ang="0">
                <a:pos x="337" y="356"/>
              </a:cxn>
              <a:cxn ang="0">
                <a:pos x="342" y="331"/>
              </a:cxn>
              <a:cxn ang="0">
                <a:pos x="342" y="308"/>
              </a:cxn>
              <a:cxn ang="0">
                <a:pos x="337" y="285"/>
              </a:cxn>
              <a:cxn ang="0">
                <a:pos x="329" y="259"/>
              </a:cxn>
              <a:cxn ang="0">
                <a:pos x="316" y="235"/>
              </a:cxn>
              <a:cxn ang="0">
                <a:pos x="297" y="214"/>
              </a:cxn>
              <a:cxn ang="0">
                <a:pos x="273" y="194"/>
              </a:cxn>
              <a:cxn ang="0">
                <a:pos x="228" y="167"/>
              </a:cxn>
              <a:cxn ang="0">
                <a:pos x="172" y="137"/>
              </a:cxn>
            </a:cxnLst>
            <a:rect l="0" t="0" r="r" b="b"/>
            <a:pathLst>
              <a:path w="342" h="555">
                <a:moveTo>
                  <a:pt x="150" y="123"/>
                </a:moveTo>
                <a:lnTo>
                  <a:pt x="149" y="120"/>
                </a:lnTo>
                <a:lnTo>
                  <a:pt x="146" y="118"/>
                </a:lnTo>
                <a:lnTo>
                  <a:pt x="144" y="116"/>
                </a:lnTo>
                <a:lnTo>
                  <a:pt x="142" y="114"/>
                </a:lnTo>
                <a:lnTo>
                  <a:pt x="141" y="113"/>
                </a:lnTo>
                <a:lnTo>
                  <a:pt x="139" y="111"/>
                </a:lnTo>
                <a:lnTo>
                  <a:pt x="138" y="109"/>
                </a:lnTo>
                <a:lnTo>
                  <a:pt x="130" y="102"/>
                </a:lnTo>
                <a:lnTo>
                  <a:pt x="122" y="94"/>
                </a:lnTo>
                <a:lnTo>
                  <a:pt x="116" y="84"/>
                </a:lnTo>
                <a:lnTo>
                  <a:pt x="110" y="75"/>
                </a:lnTo>
                <a:lnTo>
                  <a:pt x="105" y="65"/>
                </a:lnTo>
                <a:lnTo>
                  <a:pt x="101" y="55"/>
                </a:lnTo>
                <a:lnTo>
                  <a:pt x="97" y="43"/>
                </a:lnTo>
                <a:lnTo>
                  <a:pt x="93" y="32"/>
                </a:lnTo>
                <a:lnTo>
                  <a:pt x="91" y="26"/>
                </a:lnTo>
                <a:lnTo>
                  <a:pt x="89" y="20"/>
                </a:lnTo>
                <a:lnTo>
                  <a:pt x="85" y="14"/>
                </a:lnTo>
                <a:lnTo>
                  <a:pt x="82" y="7"/>
                </a:lnTo>
                <a:lnTo>
                  <a:pt x="79" y="6"/>
                </a:lnTo>
                <a:lnTo>
                  <a:pt x="78" y="2"/>
                </a:lnTo>
                <a:lnTo>
                  <a:pt x="74" y="1"/>
                </a:lnTo>
                <a:lnTo>
                  <a:pt x="73" y="0"/>
                </a:lnTo>
                <a:lnTo>
                  <a:pt x="70" y="0"/>
                </a:lnTo>
                <a:lnTo>
                  <a:pt x="69" y="0"/>
                </a:lnTo>
                <a:lnTo>
                  <a:pt x="66" y="2"/>
                </a:lnTo>
                <a:lnTo>
                  <a:pt x="64" y="6"/>
                </a:lnTo>
                <a:lnTo>
                  <a:pt x="58" y="18"/>
                </a:lnTo>
                <a:lnTo>
                  <a:pt x="51" y="32"/>
                </a:lnTo>
                <a:lnTo>
                  <a:pt x="47" y="45"/>
                </a:lnTo>
                <a:lnTo>
                  <a:pt x="44" y="58"/>
                </a:lnTo>
                <a:lnTo>
                  <a:pt x="42" y="72"/>
                </a:lnTo>
                <a:lnTo>
                  <a:pt x="39" y="85"/>
                </a:lnTo>
                <a:lnTo>
                  <a:pt x="39" y="100"/>
                </a:lnTo>
                <a:lnTo>
                  <a:pt x="39" y="113"/>
                </a:lnTo>
                <a:lnTo>
                  <a:pt x="39" y="114"/>
                </a:lnTo>
                <a:lnTo>
                  <a:pt x="39" y="115"/>
                </a:lnTo>
                <a:lnTo>
                  <a:pt x="40" y="116"/>
                </a:lnTo>
                <a:lnTo>
                  <a:pt x="42" y="116"/>
                </a:lnTo>
                <a:lnTo>
                  <a:pt x="46" y="117"/>
                </a:lnTo>
                <a:lnTo>
                  <a:pt x="51" y="117"/>
                </a:lnTo>
                <a:lnTo>
                  <a:pt x="55" y="118"/>
                </a:lnTo>
                <a:lnTo>
                  <a:pt x="59" y="120"/>
                </a:lnTo>
                <a:lnTo>
                  <a:pt x="62" y="120"/>
                </a:lnTo>
                <a:lnTo>
                  <a:pt x="62" y="120"/>
                </a:lnTo>
                <a:lnTo>
                  <a:pt x="63" y="123"/>
                </a:lnTo>
                <a:lnTo>
                  <a:pt x="64" y="125"/>
                </a:lnTo>
                <a:lnTo>
                  <a:pt x="71" y="145"/>
                </a:lnTo>
                <a:lnTo>
                  <a:pt x="82" y="165"/>
                </a:lnTo>
                <a:lnTo>
                  <a:pt x="90" y="184"/>
                </a:lnTo>
                <a:lnTo>
                  <a:pt x="102" y="204"/>
                </a:lnTo>
                <a:lnTo>
                  <a:pt x="113" y="222"/>
                </a:lnTo>
                <a:lnTo>
                  <a:pt x="126" y="242"/>
                </a:lnTo>
                <a:lnTo>
                  <a:pt x="135" y="260"/>
                </a:lnTo>
                <a:lnTo>
                  <a:pt x="146" y="281"/>
                </a:lnTo>
                <a:lnTo>
                  <a:pt x="147" y="283"/>
                </a:lnTo>
                <a:lnTo>
                  <a:pt x="147" y="287"/>
                </a:lnTo>
                <a:lnTo>
                  <a:pt x="147" y="291"/>
                </a:lnTo>
                <a:lnTo>
                  <a:pt x="149" y="295"/>
                </a:lnTo>
                <a:lnTo>
                  <a:pt x="147" y="299"/>
                </a:lnTo>
                <a:lnTo>
                  <a:pt x="147" y="304"/>
                </a:lnTo>
                <a:lnTo>
                  <a:pt x="147" y="307"/>
                </a:lnTo>
                <a:lnTo>
                  <a:pt x="146" y="310"/>
                </a:lnTo>
                <a:lnTo>
                  <a:pt x="139" y="324"/>
                </a:lnTo>
                <a:lnTo>
                  <a:pt x="134" y="341"/>
                </a:lnTo>
                <a:lnTo>
                  <a:pt x="130" y="361"/>
                </a:lnTo>
                <a:lnTo>
                  <a:pt x="126" y="381"/>
                </a:lnTo>
                <a:lnTo>
                  <a:pt x="121" y="400"/>
                </a:lnTo>
                <a:lnTo>
                  <a:pt x="117" y="417"/>
                </a:lnTo>
                <a:lnTo>
                  <a:pt x="114" y="423"/>
                </a:lnTo>
                <a:lnTo>
                  <a:pt x="113" y="429"/>
                </a:lnTo>
                <a:lnTo>
                  <a:pt x="112" y="432"/>
                </a:lnTo>
                <a:lnTo>
                  <a:pt x="110" y="435"/>
                </a:lnTo>
                <a:lnTo>
                  <a:pt x="98" y="438"/>
                </a:lnTo>
                <a:lnTo>
                  <a:pt x="85" y="441"/>
                </a:lnTo>
                <a:lnTo>
                  <a:pt x="70" y="443"/>
                </a:lnTo>
                <a:lnTo>
                  <a:pt x="55" y="444"/>
                </a:lnTo>
                <a:lnTo>
                  <a:pt x="42" y="446"/>
                </a:lnTo>
                <a:lnTo>
                  <a:pt x="26" y="449"/>
                </a:lnTo>
                <a:lnTo>
                  <a:pt x="12" y="451"/>
                </a:lnTo>
                <a:lnTo>
                  <a:pt x="0" y="454"/>
                </a:lnTo>
                <a:lnTo>
                  <a:pt x="20" y="454"/>
                </a:lnTo>
                <a:lnTo>
                  <a:pt x="35" y="454"/>
                </a:lnTo>
                <a:lnTo>
                  <a:pt x="50" y="454"/>
                </a:lnTo>
                <a:lnTo>
                  <a:pt x="63" y="451"/>
                </a:lnTo>
                <a:lnTo>
                  <a:pt x="75" y="451"/>
                </a:lnTo>
                <a:lnTo>
                  <a:pt x="89" y="451"/>
                </a:lnTo>
                <a:lnTo>
                  <a:pt x="101" y="454"/>
                </a:lnTo>
                <a:lnTo>
                  <a:pt x="114" y="456"/>
                </a:lnTo>
                <a:lnTo>
                  <a:pt x="116" y="459"/>
                </a:lnTo>
                <a:lnTo>
                  <a:pt x="118" y="465"/>
                </a:lnTo>
                <a:lnTo>
                  <a:pt x="121" y="474"/>
                </a:lnTo>
                <a:lnTo>
                  <a:pt x="122" y="485"/>
                </a:lnTo>
                <a:lnTo>
                  <a:pt x="126" y="494"/>
                </a:lnTo>
                <a:lnTo>
                  <a:pt x="130" y="504"/>
                </a:lnTo>
                <a:lnTo>
                  <a:pt x="132" y="510"/>
                </a:lnTo>
                <a:lnTo>
                  <a:pt x="134" y="514"/>
                </a:lnTo>
                <a:lnTo>
                  <a:pt x="132" y="517"/>
                </a:lnTo>
                <a:lnTo>
                  <a:pt x="130" y="523"/>
                </a:lnTo>
                <a:lnTo>
                  <a:pt x="128" y="529"/>
                </a:lnTo>
                <a:lnTo>
                  <a:pt x="127" y="534"/>
                </a:lnTo>
                <a:lnTo>
                  <a:pt x="126" y="539"/>
                </a:lnTo>
                <a:lnTo>
                  <a:pt x="122" y="545"/>
                </a:lnTo>
                <a:lnTo>
                  <a:pt x="121" y="551"/>
                </a:lnTo>
                <a:lnTo>
                  <a:pt x="117" y="554"/>
                </a:lnTo>
                <a:lnTo>
                  <a:pt x="122" y="555"/>
                </a:lnTo>
                <a:lnTo>
                  <a:pt x="127" y="554"/>
                </a:lnTo>
                <a:lnTo>
                  <a:pt x="133" y="553"/>
                </a:lnTo>
                <a:lnTo>
                  <a:pt x="138" y="551"/>
                </a:lnTo>
                <a:lnTo>
                  <a:pt x="149" y="547"/>
                </a:lnTo>
                <a:lnTo>
                  <a:pt x="160" y="542"/>
                </a:lnTo>
                <a:lnTo>
                  <a:pt x="169" y="536"/>
                </a:lnTo>
                <a:lnTo>
                  <a:pt x="180" y="531"/>
                </a:lnTo>
                <a:lnTo>
                  <a:pt x="185" y="531"/>
                </a:lnTo>
                <a:lnTo>
                  <a:pt x="190" y="529"/>
                </a:lnTo>
                <a:lnTo>
                  <a:pt x="196" y="529"/>
                </a:lnTo>
                <a:lnTo>
                  <a:pt x="201" y="529"/>
                </a:lnTo>
                <a:lnTo>
                  <a:pt x="204" y="530"/>
                </a:lnTo>
                <a:lnTo>
                  <a:pt x="205" y="533"/>
                </a:lnTo>
                <a:lnTo>
                  <a:pt x="207" y="536"/>
                </a:lnTo>
                <a:lnTo>
                  <a:pt x="209" y="539"/>
                </a:lnTo>
                <a:lnTo>
                  <a:pt x="210" y="543"/>
                </a:lnTo>
                <a:lnTo>
                  <a:pt x="214" y="545"/>
                </a:lnTo>
                <a:lnTo>
                  <a:pt x="215" y="545"/>
                </a:lnTo>
                <a:lnTo>
                  <a:pt x="216" y="545"/>
                </a:lnTo>
                <a:lnTo>
                  <a:pt x="218" y="545"/>
                </a:lnTo>
                <a:lnTo>
                  <a:pt x="220" y="544"/>
                </a:lnTo>
                <a:lnTo>
                  <a:pt x="229" y="537"/>
                </a:lnTo>
                <a:lnTo>
                  <a:pt x="237" y="529"/>
                </a:lnTo>
                <a:lnTo>
                  <a:pt x="247" y="521"/>
                </a:lnTo>
                <a:lnTo>
                  <a:pt x="253" y="513"/>
                </a:lnTo>
                <a:lnTo>
                  <a:pt x="262" y="505"/>
                </a:lnTo>
                <a:lnTo>
                  <a:pt x="268" y="495"/>
                </a:lnTo>
                <a:lnTo>
                  <a:pt x="276" y="486"/>
                </a:lnTo>
                <a:lnTo>
                  <a:pt x="283" y="478"/>
                </a:lnTo>
                <a:lnTo>
                  <a:pt x="289" y="468"/>
                </a:lnTo>
                <a:lnTo>
                  <a:pt x="296" y="460"/>
                </a:lnTo>
                <a:lnTo>
                  <a:pt x="300" y="451"/>
                </a:lnTo>
                <a:lnTo>
                  <a:pt x="307" y="443"/>
                </a:lnTo>
                <a:lnTo>
                  <a:pt x="311" y="435"/>
                </a:lnTo>
                <a:lnTo>
                  <a:pt x="315" y="426"/>
                </a:lnTo>
                <a:lnTo>
                  <a:pt x="319" y="416"/>
                </a:lnTo>
                <a:lnTo>
                  <a:pt x="323" y="406"/>
                </a:lnTo>
                <a:lnTo>
                  <a:pt x="327" y="398"/>
                </a:lnTo>
                <a:lnTo>
                  <a:pt x="329" y="390"/>
                </a:lnTo>
                <a:lnTo>
                  <a:pt x="331" y="381"/>
                </a:lnTo>
                <a:lnTo>
                  <a:pt x="333" y="374"/>
                </a:lnTo>
                <a:lnTo>
                  <a:pt x="335" y="366"/>
                </a:lnTo>
                <a:lnTo>
                  <a:pt x="337" y="356"/>
                </a:lnTo>
                <a:lnTo>
                  <a:pt x="340" y="348"/>
                </a:lnTo>
                <a:lnTo>
                  <a:pt x="342" y="340"/>
                </a:lnTo>
                <a:lnTo>
                  <a:pt x="342" y="331"/>
                </a:lnTo>
                <a:lnTo>
                  <a:pt x="342" y="324"/>
                </a:lnTo>
                <a:lnTo>
                  <a:pt x="342" y="316"/>
                </a:lnTo>
                <a:lnTo>
                  <a:pt x="342" y="308"/>
                </a:lnTo>
                <a:lnTo>
                  <a:pt x="340" y="300"/>
                </a:lnTo>
                <a:lnTo>
                  <a:pt x="338" y="292"/>
                </a:lnTo>
                <a:lnTo>
                  <a:pt x="337" y="285"/>
                </a:lnTo>
                <a:lnTo>
                  <a:pt x="335" y="276"/>
                </a:lnTo>
                <a:lnTo>
                  <a:pt x="332" y="267"/>
                </a:lnTo>
                <a:lnTo>
                  <a:pt x="329" y="259"/>
                </a:lnTo>
                <a:lnTo>
                  <a:pt x="326" y="249"/>
                </a:lnTo>
                <a:lnTo>
                  <a:pt x="321" y="242"/>
                </a:lnTo>
                <a:lnTo>
                  <a:pt x="316" y="235"/>
                </a:lnTo>
                <a:lnTo>
                  <a:pt x="311" y="227"/>
                </a:lnTo>
                <a:lnTo>
                  <a:pt x="305" y="221"/>
                </a:lnTo>
                <a:lnTo>
                  <a:pt x="297" y="214"/>
                </a:lnTo>
                <a:lnTo>
                  <a:pt x="291" y="206"/>
                </a:lnTo>
                <a:lnTo>
                  <a:pt x="280" y="199"/>
                </a:lnTo>
                <a:lnTo>
                  <a:pt x="273" y="194"/>
                </a:lnTo>
                <a:lnTo>
                  <a:pt x="265" y="188"/>
                </a:lnTo>
                <a:lnTo>
                  <a:pt x="247" y="177"/>
                </a:lnTo>
                <a:lnTo>
                  <a:pt x="228" y="167"/>
                </a:lnTo>
                <a:lnTo>
                  <a:pt x="209" y="158"/>
                </a:lnTo>
                <a:lnTo>
                  <a:pt x="190" y="148"/>
                </a:lnTo>
                <a:lnTo>
                  <a:pt x="172" y="137"/>
                </a:lnTo>
                <a:lnTo>
                  <a:pt x="153" y="125"/>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62178" name="Freeform 34"/>
          <p:cNvSpPr>
            <a:spLocks noChangeArrowheads="1"/>
          </p:cNvSpPr>
          <p:nvPr/>
        </p:nvSpPr>
        <p:spPr bwMode="auto">
          <a:xfrm>
            <a:off x="3520884" y="2780368"/>
            <a:ext cx="440559" cy="123002"/>
          </a:xfrm>
          <a:custGeom>
            <a:avLst/>
            <a:gdLst/>
            <a:ahLst/>
            <a:cxnLst>
              <a:cxn ang="0">
                <a:pos x="226" y="74"/>
              </a:cxn>
              <a:cxn ang="0">
                <a:pos x="240" y="69"/>
              </a:cxn>
              <a:cxn ang="0">
                <a:pos x="252" y="61"/>
              </a:cxn>
              <a:cxn ang="0">
                <a:pos x="264" y="52"/>
              </a:cxn>
              <a:cxn ang="0">
                <a:pos x="276" y="43"/>
              </a:cxn>
              <a:cxn ang="0">
                <a:pos x="286" y="32"/>
              </a:cxn>
              <a:cxn ang="0">
                <a:pos x="296" y="22"/>
              </a:cxn>
              <a:cxn ang="0">
                <a:pos x="305" y="11"/>
              </a:cxn>
              <a:cxn ang="0">
                <a:pos x="278" y="6"/>
              </a:cxn>
              <a:cxn ang="0">
                <a:pos x="242" y="4"/>
              </a:cxn>
              <a:cxn ang="0">
                <a:pos x="199" y="3"/>
              </a:cxn>
              <a:cxn ang="0">
                <a:pos x="152" y="0"/>
              </a:cxn>
              <a:cxn ang="0">
                <a:pos x="105" y="0"/>
              </a:cxn>
              <a:cxn ang="0">
                <a:pos x="62" y="0"/>
              </a:cxn>
              <a:cxn ang="0">
                <a:pos x="27" y="0"/>
              </a:cxn>
              <a:cxn ang="0">
                <a:pos x="0" y="1"/>
              </a:cxn>
              <a:cxn ang="0">
                <a:pos x="10" y="9"/>
              </a:cxn>
              <a:cxn ang="0">
                <a:pos x="19" y="17"/>
              </a:cxn>
              <a:cxn ang="0">
                <a:pos x="29" y="24"/>
              </a:cxn>
              <a:cxn ang="0">
                <a:pos x="35" y="32"/>
              </a:cxn>
              <a:cxn ang="0">
                <a:pos x="45" y="39"/>
              </a:cxn>
              <a:cxn ang="0">
                <a:pos x="53" y="47"/>
              </a:cxn>
              <a:cxn ang="0">
                <a:pos x="62" y="53"/>
              </a:cxn>
              <a:cxn ang="0">
                <a:pos x="72" y="57"/>
              </a:cxn>
              <a:cxn ang="0">
                <a:pos x="89" y="66"/>
              </a:cxn>
              <a:cxn ang="0">
                <a:pos x="105" y="73"/>
              </a:cxn>
              <a:cxn ang="0">
                <a:pos x="122" y="79"/>
              </a:cxn>
              <a:cxn ang="0">
                <a:pos x="141" y="82"/>
              </a:cxn>
              <a:cxn ang="0">
                <a:pos x="149" y="85"/>
              </a:cxn>
              <a:cxn ang="0">
                <a:pos x="158" y="85"/>
              </a:cxn>
              <a:cxn ang="0">
                <a:pos x="167" y="87"/>
              </a:cxn>
              <a:cxn ang="0">
                <a:pos x="175" y="87"/>
              </a:cxn>
              <a:cxn ang="0">
                <a:pos x="185" y="85"/>
              </a:cxn>
              <a:cxn ang="0">
                <a:pos x="194" y="85"/>
              </a:cxn>
              <a:cxn ang="0">
                <a:pos x="204" y="82"/>
              </a:cxn>
              <a:cxn ang="0">
                <a:pos x="212" y="80"/>
              </a:cxn>
            </a:cxnLst>
            <a:rect l="0" t="0" r="r" b="b"/>
            <a:pathLst>
              <a:path w="305" h="87">
                <a:moveTo>
                  <a:pt x="226" y="74"/>
                </a:moveTo>
                <a:lnTo>
                  <a:pt x="240" y="69"/>
                </a:lnTo>
                <a:lnTo>
                  <a:pt x="252" y="61"/>
                </a:lnTo>
                <a:lnTo>
                  <a:pt x="264" y="52"/>
                </a:lnTo>
                <a:lnTo>
                  <a:pt x="276" y="43"/>
                </a:lnTo>
                <a:lnTo>
                  <a:pt x="286" y="32"/>
                </a:lnTo>
                <a:lnTo>
                  <a:pt x="296" y="22"/>
                </a:lnTo>
                <a:lnTo>
                  <a:pt x="305" y="11"/>
                </a:lnTo>
                <a:lnTo>
                  <a:pt x="278" y="6"/>
                </a:lnTo>
                <a:lnTo>
                  <a:pt x="242" y="4"/>
                </a:lnTo>
                <a:lnTo>
                  <a:pt x="199" y="3"/>
                </a:lnTo>
                <a:lnTo>
                  <a:pt x="152" y="0"/>
                </a:lnTo>
                <a:lnTo>
                  <a:pt x="105" y="0"/>
                </a:lnTo>
                <a:lnTo>
                  <a:pt x="62" y="0"/>
                </a:lnTo>
                <a:lnTo>
                  <a:pt x="27" y="0"/>
                </a:lnTo>
                <a:lnTo>
                  <a:pt x="0" y="1"/>
                </a:lnTo>
                <a:lnTo>
                  <a:pt x="10" y="9"/>
                </a:lnTo>
                <a:lnTo>
                  <a:pt x="19" y="17"/>
                </a:lnTo>
                <a:lnTo>
                  <a:pt x="29" y="24"/>
                </a:lnTo>
                <a:lnTo>
                  <a:pt x="35" y="32"/>
                </a:lnTo>
                <a:lnTo>
                  <a:pt x="45" y="39"/>
                </a:lnTo>
                <a:lnTo>
                  <a:pt x="53" y="47"/>
                </a:lnTo>
                <a:lnTo>
                  <a:pt x="62" y="53"/>
                </a:lnTo>
                <a:lnTo>
                  <a:pt x="72" y="57"/>
                </a:lnTo>
                <a:lnTo>
                  <a:pt x="89" y="66"/>
                </a:lnTo>
                <a:lnTo>
                  <a:pt x="105" y="73"/>
                </a:lnTo>
                <a:lnTo>
                  <a:pt x="122" y="79"/>
                </a:lnTo>
                <a:lnTo>
                  <a:pt x="141" y="82"/>
                </a:lnTo>
                <a:lnTo>
                  <a:pt x="149" y="85"/>
                </a:lnTo>
                <a:lnTo>
                  <a:pt x="158" y="85"/>
                </a:lnTo>
                <a:lnTo>
                  <a:pt x="167" y="87"/>
                </a:lnTo>
                <a:lnTo>
                  <a:pt x="175" y="87"/>
                </a:lnTo>
                <a:lnTo>
                  <a:pt x="185" y="85"/>
                </a:lnTo>
                <a:lnTo>
                  <a:pt x="194" y="85"/>
                </a:lnTo>
                <a:lnTo>
                  <a:pt x="204" y="82"/>
                </a:lnTo>
                <a:lnTo>
                  <a:pt x="212" y="80"/>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62179" name="Freeform 35"/>
          <p:cNvSpPr>
            <a:spLocks noChangeArrowheads="1"/>
          </p:cNvSpPr>
          <p:nvPr/>
        </p:nvSpPr>
        <p:spPr bwMode="auto">
          <a:xfrm>
            <a:off x="2979761" y="1606038"/>
            <a:ext cx="373518" cy="1004911"/>
          </a:xfrm>
          <a:custGeom>
            <a:avLst/>
            <a:gdLst/>
            <a:ahLst/>
            <a:cxnLst>
              <a:cxn ang="0">
                <a:pos x="53" y="482"/>
              </a:cxn>
              <a:cxn ang="0">
                <a:pos x="46" y="500"/>
              </a:cxn>
              <a:cxn ang="0">
                <a:pos x="39" y="520"/>
              </a:cxn>
              <a:cxn ang="0">
                <a:pos x="25" y="550"/>
              </a:cxn>
              <a:cxn ang="0">
                <a:pos x="10" y="582"/>
              </a:cxn>
              <a:cxn ang="0">
                <a:pos x="0" y="612"/>
              </a:cxn>
              <a:cxn ang="0">
                <a:pos x="2" y="637"/>
              </a:cxn>
              <a:cxn ang="0">
                <a:pos x="13" y="661"/>
              </a:cxn>
              <a:cxn ang="0">
                <a:pos x="32" y="682"/>
              </a:cxn>
              <a:cxn ang="0">
                <a:pos x="57" y="696"/>
              </a:cxn>
              <a:cxn ang="0">
                <a:pos x="84" y="707"/>
              </a:cxn>
              <a:cxn ang="0">
                <a:pos x="120" y="709"/>
              </a:cxn>
              <a:cxn ang="0">
                <a:pos x="158" y="711"/>
              </a:cxn>
              <a:cxn ang="0">
                <a:pos x="173" y="711"/>
              </a:cxn>
              <a:cxn ang="0">
                <a:pos x="176" y="702"/>
              </a:cxn>
              <a:cxn ang="0">
                <a:pos x="181" y="682"/>
              </a:cxn>
              <a:cxn ang="0">
                <a:pos x="180" y="668"/>
              </a:cxn>
              <a:cxn ang="0">
                <a:pos x="162" y="665"/>
              </a:cxn>
              <a:cxn ang="0">
                <a:pos x="125" y="671"/>
              </a:cxn>
              <a:cxn ang="0">
                <a:pos x="102" y="669"/>
              </a:cxn>
              <a:cxn ang="0">
                <a:pos x="98" y="652"/>
              </a:cxn>
              <a:cxn ang="0">
                <a:pos x="119" y="622"/>
              </a:cxn>
              <a:cxn ang="0">
                <a:pos x="134" y="589"/>
              </a:cxn>
              <a:cxn ang="0">
                <a:pos x="137" y="569"/>
              </a:cxn>
              <a:cxn ang="0">
                <a:pos x="128" y="554"/>
              </a:cxn>
              <a:cxn ang="0">
                <a:pos x="110" y="536"/>
              </a:cxn>
              <a:cxn ang="0">
                <a:pos x="108" y="528"/>
              </a:cxn>
              <a:cxn ang="0">
                <a:pos x="125" y="496"/>
              </a:cxn>
              <a:cxn ang="0">
                <a:pos x="148" y="443"/>
              </a:cxn>
              <a:cxn ang="0">
                <a:pos x="179" y="391"/>
              </a:cxn>
              <a:cxn ang="0">
                <a:pos x="147" y="320"/>
              </a:cxn>
              <a:cxn ang="0">
                <a:pos x="113" y="251"/>
              </a:cxn>
              <a:cxn ang="0">
                <a:pos x="98" y="200"/>
              </a:cxn>
              <a:cxn ang="0">
                <a:pos x="120" y="188"/>
              </a:cxn>
              <a:cxn ang="0">
                <a:pos x="134" y="173"/>
              </a:cxn>
              <a:cxn ang="0">
                <a:pos x="136" y="163"/>
              </a:cxn>
              <a:cxn ang="0">
                <a:pos x="129" y="152"/>
              </a:cxn>
              <a:cxn ang="0">
                <a:pos x="127" y="141"/>
              </a:cxn>
              <a:cxn ang="0">
                <a:pos x="152" y="105"/>
              </a:cxn>
              <a:cxn ang="0">
                <a:pos x="180" y="68"/>
              </a:cxn>
              <a:cxn ang="0">
                <a:pos x="207" y="44"/>
              </a:cxn>
              <a:cxn ang="0">
                <a:pos x="223" y="38"/>
              </a:cxn>
              <a:cxn ang="0">
                <a:pos x="240" y="36"/>
              </a:cxn>
              <a:cxn ang="0">
                <a:pos x="252" y="24"/>
              </a:cxn>
              <a:cxn ang="0">
                <a:pos x="259" y="10"/>
              </a:cxn>
              <a:cxn ang="0">
                <a:pos x="259" y="2"/>
              </a:cxn>
              <a:cxn ang="0">
                <a:pos x="209" y="2"/>
              </a:cxn>
              <a:cxn ang="0">
                <a:pos x="165" y="18"/>
              </a:cxn>
              <a:cxn ang="0">
                <a:pos x="127" y="44"/>
              </a:cxn>
              <a:cxn ang="0">
                <a:pos x="94" y="77"/>
              </a:cxn>
              <a:cxn ang="0">
                <a:pos x="66" y="115"/>
              </a:cxn>
              <a:cxn ang="0">
                <a:pos x="41" y="159"/>
              </a:cxn>
              <a:cxn ang="0">
                <a:pos x="26" y="206"/>
              </a:cxn>
              <a:cxn ang="0">
                <a:pos x="25" y="240"/>
              </a:cxn>
              <a:cxn ang="0">
                <a:pos x="28" y="278"/>
              </a:cxn>
              <a:cxn ang="0">
                <a:pos x="39" y="339"/>
              </a:cxn>
              <a:cxn ang="0">
                <a:pos x="54" y="397"/>
              </a:cxn>
              <a:cxn ang="0">
                <a:pos x="59" y="430"/>
              </a:cxn>
              <a:cxn ang="0">
                <a:pos x="57" y="450"/>
              </a:cxn>
              <a:cxn ang="0">
                <a:pos x="54" y="466"/>
              </a:cxn>
            </a:cxnLst>
            <a:rect l="0" t="0" r="r" b="b"/>
            <a:pathLst>
              <a:path w="259" h="714">
                <a:moveTo>
                  <a:pt x="54" y="472"/>
                </a:moveTo>
                <a:lnTo>
                  <a:pt x="53" y="477"/>
                </a:lnTo>
                <a:lnTo>
                  <a:pt x="53" y="482"/>
                </a:lnTo>
                <a:lnTo>
                  <a:pt x="50" y="488"/>
                </a:lnTo>
                <a:lnTo>
                  <a:pt x="49" y="493"/>
                </a:lnTo>
                <a:lnTo>
                  <a:pt x="46" y="500"/>
                </a:lnTo>
                <a:lnTo>
                  <a:pt x="45" y="505"/>
                </a:lnTo>
                <a:lnTo>
                  <a:pt x="44" y="510"/>
                </a:lnTo>
                <a:lnTo>
                  <a:pt x="39" y="520"/>
                </a:lnTo>
                <a:lnTo>
                  <a:pt x="34" y="530"/>
                </a:lnTo>
                <a:lnTo>
                  <a:pt x="28" y="541"/>
                </a:lnTo>
                <a:lnTo>
                  <a:pt x="25" y="550"/>
                </a:lnTo>
                <a:lnTo>
                  <a:pt x="20" y="561"/>
                </a:lnTo>
                <a:lnTo>
                  <a:pt x="15" y="572"/>
                </a:lnTo>
                <a:lnTo>
                  <a:pt x="10" y="582"/>
                </a:lnTo>
                <a:lnTo>
                  <a:pt x="7" y="592"/>
                </a:lnTo>
                <a:lnTo>
                  <a:pt x="2" y="601"/>
                </a:lnTo>
                <a:lnTo>
                  <a:pt x="0" y="612"/>
                </a:lnTo>
                <a:lnTo>
                  <a:pt x="0" y="620"/>
                </a:lnTo>
                <a:lnTo>
                  <a:pt x="0" y="629"/>
                </a:lnTo>
                <a:lnTo>
                  <a:pt x="2" y="637"/>
                </a:lnTo>
                <a:lnTo>
                  <a:pt x="4" y="646"/>
                </a:lnTo>
                <a:lnTo>
                  <a:pt x="8" y="655"/>
                </a:lnTo>
                <a:lnTo>
                  <a:pt x="13" y="661"/>
                </a:lnTo>
                <a:lnTo>
                  <a:pt x="20" y="669"/>
                </a:lnTo>
                <a:lnTo>
                  <a:pt x="26" y="676"/>
                </a:lnTo>
                <a:lnTo>
                  <a:pt x="32" y="682"/>
                </a:lnTo>
                <a:lnTo>
                  <a:pt x="41" y="687"/>
                </a:lnTo>
                <a:lnTo>
                  <a:pt x="49" y="691"/>
                </a:lnTo>
                <a:lnTo>
                  <a:pt x="57" y="696"/>
                </a:lnTo>
                <a:lnTo>
                  <a:pt x="65" y="700"/>
                </a:lnTo>
                <a:lnTo>
                  <a:pt x="73" y="703"/>
                </a:lnTo>
                <a:lnTo>
                  <a:pt x="84" y="707"/>
                </a:lnTo>
                <a:lnTo>
                  <a:pt x="96" y="708"/>
                </a:lnTo>
                <a:lnTo>
                  <a:pt x="108" y="709"/>
                </a:lnTo>
                <a:lnTo>
                  <a:pt x="120" y="709"/>
                </a:lnTo>
                <a:lnTo>
                  <a:pt x="134" y="709"/>
                </a:lnTo>
                <a:lnTo>
                  <a:pt x="146" y="709"/>
                </a:lnTo>
                <a:lnTo>
                  <a:pt x="158" y="711"/>
                </a:lnTo>
                <a:lnTo>
                  <a:pt x="170" y="714"/>
                </a:lnTo>
                <a:lnTo>
                  <a:pt x="171" y="713"/>
                </a:lnTo>
                <a:lnTo>
                  <a:pt x="173" y="711"/>
                </a:lnTo>
                <a:lnTo>
                  <a:pt x="174" y="709"/>
                </a:lnTo>
                <a:lnTo>
                  <a:pt x="175" y="708"/>
                </a:lnTo>
                <a:lnTo>
                  <a:pt x="176" y="702"/>
                </a:lnTo>
                <a:lnTo>
                  <a:pt x="179" y="696"/>
                </a:lnTo>
                <a:lnTo>
                  <a:pt x="179" y="688"/>
                </a:lnTo>
                <a:lnTo>
                  <a:pt x="181" y="682"/>
                </a:lnTo>
                <a:lnTo>
                  <a:pt x="183" y="675"/>
                </a:lnTo>
                <a:lnTo>
                  <a:pt x="185" y="670"/>
                </a:lnTo>
                <a:lnTo>
                  <a:pt x="180" y="668"/>
                </a:lnTo>
                <a:lnTo>
                  <a:pt x="174" y="665"/>
                </a:lnTo>
                <a:lnTo>
                  <a:pt x="167" y="665"/>
                </a:lnTo>
                <a:lnTo>
                  <a:pt x="162" y="665"/>
                </a:lnTo>
                <a:lnTo>
                  <a:pt x="148" y="665"/>
                </a:lnTo>
                <a:lnTo>
                  <a:pt x="137" y="669"/>
                </a:lnTo>
                <a:lnTo>
                  <a:pt x="125" y="671"/>
                </a:lnTo>
                <a:lnTo>
                  <a:pt x="114" y="671"/>
                </a:lnTo>
                <a:lnTo>
                  <a:pt x="108" y="670"/>
                </a:lnTo>
                <a:lnTo>
                  <a:pt x="102" y="669"/>
                </a:lnTo>
                <a:lnTo>
                  <a:pt x="97" y="665"/>
                </a:lnTo>
                <a:lnTo>
                  <a:pt x="91" y="663"/>
                </a:lnTo>
                <a:lnTo>
                  <a:pt x="98" y="652"/>
                </a:lnTo>
                <a:lnTo>
                  <a:pt x="107" y="642"/>
                </a:lnTo>
                <a:lnTo>
                  <a:pt x="113" y="632"/>
                </a:lnTo>
                <a:lnTo>
                  <a:pt x="119" y="622"/>
                </a:lnTo>
                <a:lnTo>
                  <a:pt x="125" y="612"/>
                </a:lnTo>
                <a:lnTo>
                  <a:pt x="128" y="601"/>
                </a:lnTo>
                <a:lnTo>
                  <a:pt x="134" y="589"/>
                </a:lnTo>
                <a:lnTo>
                  <a:pt x="137" y="576"/>
                </a:lnTo>
                <a:lnTo>
                  <a:pt x="137" y="573"/>
                </a:lnTo>
                <a:lnTo>
                  <a:pt x="137" y="569"/>
                </a:lnTo>
                <a:lnTo>
                  <a:pt x="136" y="565"/>
                </a:lnTo>
                <a:lnTo>
                  <a:pt x="134" y="561"/>
                </a:lnTo>
                <a:lnTo>
                  <a:pt x="128" y="554"/>
                </a:lnTo>
                <a:lnTo>
                  <a:pt x="123" y="548"/>
                </a:lnTo>
                <a:lnTo>
                  <a:pt x="116" y="541"/>
                </a:lnTo>
                <a:lnTo>
                  <a:pt x="110" y="536"/>
                </a:lnTo>
                <a:lnTo>
                  <a:pt x="108" y="532"/>
                </a:lnTo>
                <a:lnTo>
                  <a:pt x="108" y="530"/>
                </a:lnTo>
                <a:lnTo>
                  <a:pt x="108" y="528"/>
                </a:lnTo>
                <a:lnTo>
                  <a:pt x="108" y="525"/>
                </a:lnTo>
                <a:lnTo>
                  <a:pt x="116" y="511"/>
                </a:lnTo>
                <a:lnTo>
                  <a:pt x="125" y="496"/>
                </a:lnTo>
                <a:lnTo>
                  <a:pt x="133" y="478"/>
                </a:lnTo>
                <a:lnTo>
                  <a:pt x="141" y="461"/>
                </a:lnTo>
                <a:lnTo>
                  <a:pt x="148" y="443"/>
                </a:lnTo>
                <a:lnTo>
                  <a:pt x="158" y="425"/>
                </a:lnTo>
                <a:lnTo>
                  <a:pt x="167" y="408"/>
                </a:lnTo>
                <a:lnTo>
                  <a:pt x="179" y="391"/>
                </a:lnTo>
                <a:lnTo>
                  <a:pt x="167" y="367"/>
                </a:lnTo>
                <a:lnTo>
                  <a:pt x="158" y="343"/>
                </a:lnTo>
                <a:lnTo>
                  <a:pt x="147" y="320"/>
                </a:lnTo>
                <a:lnTo>
                  <a:pt x="134" y="297"/>
                </a:lnTo>
                <a:lnTo>
                  <a:pt x="123" y="274"/>
                </a:lnTo>
                <a:lnTo>
                  <a:pt x="113" y="251"/>
                </a:lnTo>
                <a:lnTo>
                  <a:pt x="101" y="227"/>
                </a:lnTo>
                <a:lnTo>
                  <a:pt x="91" y="203"/>
                </a:lnTo>
                <a:lnTo>
                  <a:pt x="98" y="200"/>
                </a:lnTo>
                <a:lnTo>
                  <a:pt x="107" y="195"/>
                </a:lnTo>
                <a:lnTo>
                  <a:pt x="114" y="192"/>
                </a:lnTo>
                <a:lnTo>
                  <a:pt x="120" y="188"/>
                </a:lnTo>
                <a:lnTo>
                  <a:pt x="125" y="184"/>
                </a:lnTo>
                <a:lnTo>
                  <a:pt x="132" y="179"/>
                </a:lnTo>
                <a:lnTo>
                  <a:pt x="134" y="173"/>
                </a:lnTo>
                <a:lnTo>
                  <a:pt x="137" y="169"/>
                </a:lnTo>
                <a:lnTo>
                  <a:pt x="137" y="166"/>
                </a:lnTo>
                <a:lnTo>
                  <a:pt x="136" y="163"/>
                </a:lnTo>
                <a:lnTo>
                  <a:pt x="134" y="159"/>
                </a:lnTo>
                <a:lnTo>
                  <a:pt x="132" y="155"/>
                </a:lnTo>
                <a:lnTo>
                  <a:pt x="129" y="152"/>
                </a:lnTo>
                <a:lnTo>
                  <a:pt x="128" y="148"/>
                </a:lnTo>
                <a:lnTo>
                  <a:pt x="127" y="145"/>
                </a:lnTo>
                <a:lnTo>
                  <a:pt x="127" y="141"/>
                </a:lnTo>
                <a:lnTo>
                  <a:pt x="134" y="129"/>
                </a:lnTo>
                <a:lnTo>
                  <a:pt x="142" y="117"/>
                </a:lnTo>
                <a:lnTo>
                  <a:pt x="152" y="105"/>
                </a:lnTo>
                <a:lnTo>
                  <a:pt x="160" y="93"/>
                </a:lnTo>
                <a:lnTo>
                  <a:pt x="170" y="81"/>
                </a:lnTo>
                <a:lnTo>
                  <a:pt x="180" y="68"/>
                </a:lnTo>
                <a:lnTo>
                  <a:pt x="190" y="56"/>
                </a:lnTo>
                <a:lnTo>
                  <a:pt x="202" y="45"/>
                </a:lnTo>
                <a:lnTo>
                  <a:pt x="207" y="44"/>
                </a:lnTo>
                <a:lnTo>
                  <a:pt x="211" y="41"/>
                </a:lnTo>
                <a:lnTo>
                  <a:pt x="216" y="40"/>
                </a:lnTo>
                <a:lnTo>
                  <a:pt x="223" y="38"/>
                </a:lnTo>
                <a:lnTo>
                  <a:pt x="229" y="37"/>
                </a:lnTo>
                <a:lnTo>
                  <a:pt x="234" y="36"/>
                </a:lnTo>
                <a:lnTo>
                  <a:pt x="240" y="36"/>
                </a:lnTo>
                <a:lnTo>
                  <a:pt x="247" y="32"/>
                </a:lnTo>
                <a:lnTo>
                  <a:pt x="249" y="29"/>
                </a:lnTo>
                <a:lnTo>
                  <a:pt x="252" y="24"/>
                </a:lnTo>
                <a:lnTo>
                  <a:pt x="255" y="19"/>
                </a:lnTo>
                <a:lnTo>
                  <a:pt x="258" y="14"/>
                </a:lnTo>
                <a:lnTo>
                  <a:pt x="259" y="10"/>
                </a:lnTo>
                <a:lnTo>
                  <a:pt x="259" y="5"/>
                </a:lnTo>
                <a:lnTo>
                  <a:pt x="259" y="2"/>
                </a:lnTo>
                <a:lnTo>
                  <a:pt x="259" y="2"/>
                </a:lnTo>
                <a:lnTo>
                  <a:pt x="242" y="0"/>
                </a:lnTo>
                <a:lnTo>
                  <a:pt x="226" y="1"/>
                </a:lnTo>
                <a:lnTo>
                  <a:pt x="209" y="2"/>
                </a:lnTo>
                <a:lnTo>
                  <a:pt x="195" y="6"/>
                </a:lnTo>
                <a:lnTo>
                  <a:pt x="179" y="12"/>
                </a:lnTo>
                <a:lnTo>
                  <a:pt x="165" y="18"/>
                </a:lnTo>
                <a:lnTo>
                  <a:pt x="152" y="26"/>
                </a:lnTo>
                <a:lnTo>
                  <a:pt x="139" y="33"/>
                </a:lnTo>
                <a:lnTo>
                  <a:pt x="127" y="44"/>
                </a:lnTo>
                <a:lnTo>
                  <a:pt x="115" y="55"/>
                </a:lnTo>
                <a:lnTo>
                  <a:pt x="104" y="65"/>
                </a:lnTo>
                <a:lnTo>
                  <a:pt x="94" y="77"/>
                </a:lnTo>
                <a:lnTo>
                  <a:pt x="84" y="89"/>
                </a:lnTo>
                <a:lnTo>
                  <a:pt x="73" y="101"/>
                </a:lnTo>
                <a:lnTo>
                  <a:pt x="66" y="115"/>
                </a:lnTo>
                <a:lnTo>
                  <a:pt x="57" y="128"/>
                </a:lnTo>
                <a:lnTo>
                  <a:pt x="50" y="144"/>
                </a:lnTo>
                <a:lnTo>
                  <a:pt x="41" y="159"/>
                </a:lnTo>
                <a:lnTo>
                  <a:pt x="35" y="173"/>
                </a:lnTo>
                <a:lnTo>
                  <a:pt x="30" y="190"/>
                </a:lnTo>
                <a:lnTo>
                  <a:pt x="26" y="206"/>
                </a:lnTo>
                <a:lnTo>
                  <a:pt x="25" y="223"/>
                </a:lnTo>
                <a:lnTo>
                  <a:pt x="25" y="232"/>
                </a:lnTo>
                <a:lnTo>
                  <a:pt x="25" y="240"/>
                </a:lnTo>
                <a:lnTo>
                  <a:pt x="25" y="249"/>
                </a:lnTo>
                <a:lnTo>
                  <a:pt x="25" y="258"/>
                </a:lnTo>
                <a:lnTo>
                  <a:pt x="28" y="278"/>
                </a:lnTo>
                <a:lnTo>
                  <a:pt x="30" y="298"/>
                </a:lnTo>
                <a:lnTo>
                  <a:pt x="34" y="318"/>
                </a:lnTo>
                <a:lnTo>
                  <a:pt x="39" y="339"/>
                </a:lnTo>
                <a:lnTo>
                  <a:pt x="45" y="357"/>
                </a:lnTo>
                <a:lnTo>
                  <a:pt x="49" y="377"/>
                </a:lnTo>
                <a:lnTo>
                  <a:pt x="54" y="397"/>
                </a:lnTo>
                <a:lnTo>
                  <a:pt x="58" y="417"/>
                </a:lnTo>
                <a:lnTo>
                  <a:pt x="59" y="425"/>
                </a:lnTo>
                <a:lnTo>
                  <a:pt x="59" y="430"/>
                </a:lnTo>
                <a:lnTo>
                  <a:pt x="58" y="437"/>
                </a:lnTo>
                <a:lnTo>
                  <a:pt x="57" y="443"/>
                </a:lnTo>
                <a:lnTo>
                  <a:pt x="57" y="450"/>
                </a:lnTo>
                <a:lnTo>
                  <a:pt x="56" y="454"/>
                </a:lnTo>
                <a:lnTo>
                  <a:pt x="54" y="459"/>
                </a:lnTo>
                <a:lnTo>
                  <a:pt x="54" y="466"/>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62180" name="Freeform 36"/>
          <p:cNvSpPr>
            <a:spLocks noChangeArrowheads="1"/>
          </p:cNvSpPr>
          <p:nvPr/>
        </p:nvSpPr>
        <p:spPr bwMode="auto">
          <a:xfrm>
            <a:off x="3219197" y="1619963"/>
            <a:ext cx="811683" cy="181023"/>
          </a:xfrm>
          <a:custGeom>
            <a:avLst/>
            <a:gdLst/>
            <a:ahLst/>
            <a:cxnLst>
              <a:cxn ang="0">
                <a:pos x="29" y="77"/>
              </a:cxn>
              <a:cxn ang="0">
                <a:pos x="18" y="91"/>
              </a:cxn>
              <a:cxn ang="0">
                <a:pos x="8" y="106"/>
              </a:cxn>
              <a:cxn ang="0">
                <a:pos x="0" y="123"/>
              </a:cxn>
              <a:cxn ang="0">
                <a:pos x="0" y="126"/>
              </a:cxn>
              <a:cxn ang="0">
                <a:pos x="0" y="127"/>
              </a:cxn>
              <a:cxn ang="0">
                <a:pos x="1" y="130"/>
              </a:cxn>
              <a:cxn ang="0">
                <a:pos x="4" y="130"/>
              </a:cxn>
              <a:cxn ang="0">
                <a:pos x="115" y="115"/>
              </a:cxn>
              <a:cxn ang="0">
                <a:pos x="280" y="88"/>
              </a:cxn>
              <a:cxn ang="0">
                <a:pos x="446" y="59"/>
              </a:cxn>
              <a:cxn ang="0">
                <a:pos x="561" y="38"/>
              </a:cxn>
              <a:cxn ang="0">
                <a:pos x="544" y="36"/>
              </a:cxn>
              <a:cxn ang="0">
                <a:pos x="509" y="39"/>
              </a:cxn>
              <a:cxn ang="0">
                <a:pos x="407" y="50"/>
              </a:cxn>
              <a:cxn ang="0">
                <a:pos x="302" y="66"/>
              </a:cxn>
              <a:cxn ang="0">
                <a:pos x="243" y="72"/>
              </a:cxn>
              <a:cxn ang="0">
                <a:pos x="297" y="60"/>
              </a:cxn>
              <a:cxn ang="0">
                <a:pos x="347" y="47"/>
              </a:cxn>
              <a:cxn ang="0">
                <a:pos x="381" y="38"/>
              </a:cxn>
              <a:cxn ang="0">
                <a:pos x="391" y="35"/>
              </a:cxn>
              <a:cxn ang="0">
                <a:pos x="328" y="43"/>
              </a:cxn>
              <a:cxn ang="0">
                <a:pos x="259" y="52"/>
              </a:cxn>
              <a:cxn ang="0">
                <a:pos x="186" y="62"/>
              </a:cxn>
              <a:cxn ang="0">
                <a:pos x="112" y="67"/>
              </a:cxn>
              <a:cxn ang="0">
                <a:pos x="148" y="60"/>
              </a:cxn>
              <a:cxn ang="0">
                <a:pos x="239" y="43"/>
              </a:cxn>
              <a:cxn ang="0">
                <a:pos x="350" y="22"/>
              </a:cxn>
              <a:cxn ang="0">
                <a:pos x="449" y="4"/>
              </a:cxn>
              <a:cxn ang="0">
                <a:pos x="432" y="1"/>
              </a:cxn>
              <a:cxn ang="0">
                <a:pos x="412" y="1"/>
              </a:cxn>
              <a:cxn ang="0">
                <a:pos x="392" y="3"/>
              </a:cxn>
              <a:cxn ang="0">
                <a:pos x="376" y="4"/>
              </a:cxn>
              <a:cxn ang="0">
                <a:pos x="289" y="16"/>
              </a:cxn>
              <a:cxn ang="0">
                <a:pos x="180" y="35"/>
              </a:cxn>
              <a:cxn ang="0">
                <a:pos x="86" y="50"/>
              </a:cxn>
              <a:cxn ang="0">
                <a:pos x="55" y="59"/>
              </a:cxn>
              <a:cxn ang="0">
                <a:pos x="41" y="64"/>
              </a:cxn>
            </a:cxnLst>
            <a:rect l="0" t="0" r="r" b="b"/>
            <a:pathLst>
              <a:path w="561" h="130">
                <a:moveTo>
                  <a:pt x="36" y="69"/>
                </a:moveTo>
                <a:lnTo>
                  <a:pt x="29" y="77"/>
                </a:lnTo>
                <a:lnTo>
                  <a:pt x="23" y="84"/>
                </a:lnTo>
                <a:lnTo>
                  <a:pt x="18" y="91"/>
                </a:lnTo>
                <a:lnTo>
                  <a:pt x="13" y="98"/>
                </a:lnTo>
                <a:lnTo>
                  <a:pt x="8" y="106"/>
                </a:lnTo>
                <a:lnTo>
                  <a:pt x="4" y="114"/>
                </a:lnTo>
                <a:lnTo>
                  <a:pt x="0" y="123"/>
                </a:lnTo>
                <a:lnTo>
                  <a:pt x="0" y="124"/>
                </a:lnTo>
                <a:lnTo>
                  <a:pt x="0" y="126"/>
                </a:lnTo>
                <a:lnTo>
                  <a:pt x="0" y="127"/>
                </a:lnTo>
                <a:lnTo>
                  <a:pt x="0" y="127"/>
                </a:lnTo>
                <a:lnTo>
                  <a:pt x="1" y="129"/>
                </a:lnTo>
                <a:lnTo>
                  <a:pt x="1" y="130"/>
                </a:lnTo>
                <a:lnTo>
                  <a:pt x="4" y="130"/>
                </a:lnTo>
                <a:lnTo>
                  <a:pt x="4" y="130"/>
                </a:lnTo>
                <a:lnTo>
                  <a:pt x="49" y="124"/>
                </a:lnTo>
                <a:lnTo>
                  <a:pt x="115" y="115"/>
                </a:lnTo>
                <a:lnTo>
                  <a:pt x="194" y="103"/>
                </a:lnTo>
                <a:lnTo>
                  <a:pt x="280" y="88"/>
                </a:lnTo>
                <a:lnTo>
                  <a:pt x="366" y="73"/>
                </a:lnTo>
                <a:lnTo>
                  <a:pt x="446" y="59"/>
                </a:lnTo>
                <a:lnTo>
                  <a:pt x="513" y="47"/>
                </a:lnTo>
                <a:lnTo>
                  <a:pt x="561" y="38"/>
                </a:lnTo>
                <a:lnTo>
                  <a:pt x="556" y="36"/>
                </a:lnTo>
                <a:lnTo>
                  <a:pt x="544" y="36"/>
                </a:lnTo>
                <a:lnTo>
                  <a:pt x="529" y="36"/>
                </a:lnTo>
                <a:lnTo>
                  <a:pt x="509" y="39"/>
                </a:lnTo>
                <a:lnTo>
                  <a:pt x="462" y="44"/>
                </a:lnTo>
                <a:lnTo>
                  <a:pt x="407" y="50"/>
                </a:lnTo>
                <a:lnTo>
                  <a:pt x="352" y="59"/>
                </a:lnTo>
                <a:lnTo>
                  <a:pt x="302" y="66"/>
                </a:lnTo>
                <a:lnTo>
                  <a:pt x="263" y="71"/>
                </a:lnTo>
                <a:lnTo>
                  <a:pt x="243" y="72"/>
                </a:lnTo>
                <a:lnTo>
                  <a:pt x="270" y="66"/>
                </a:lnTo>
                <a:lnTo>
                  <a:pt x="297" y="60"/>
                </a:lnTo>
                <a:lnTo>
                  <a:pt x="324" y="54"/>
                </a:lnTo>
                <a:lnTo>
                  <a:pt x="347" y="47"/>
                </a:lnTo>
                <a:lnTo>
                  <a:pt x="368" y="42"/>
                </a:lnTo>
                <a:lnTo>
                  <a:pt x="381" y="38"/>
                </a:lnTo>
                <a:lnTo>
                  <a:pt x="391" y="35"/>
                </a:lnTo>
                <a:lnTo>
                  <a:pt x="391" y="35"/>
                </a:lnTo>
                <a:lnTo>
                  <a:pt x="360" y="39"/>
                </a:lnTo>
                <a:lnTo>
                  <a:pt x="328" y="43"/>
                </a:lnTo>
                <a:lnTo>
                  <a:pt x="295" y="47"/>
                </a:lnTo>
                <a:lnTo>
                  <a:pt x="259" y="52"/>
                </a:lnTo>
                <a:lnTo>
                  <a:pt x="223" y="56"/>
                </a:lnTo>
                <a:lnTo>
                  <a:pt x="186" y="62"/>
                </a:lnTo>
                <a:lnTo>
                  <a:pt x="149" y="64"/>
                </a:lnTo>
                <a:lnTo>
                  <a:pt x="112" y="67"/>
                </a:lnTo>
                <a:lnTo>
                  <a:pt x="120" y="66"/>
                </a:lnTo>
                <a:lnTo>
                  <a:pt x="148" y="60"/>
                </a:lnTo>
                <a:lnTo>
                  <a:pt x="188" y="52"/>
                </a:lnTo>
                <a:lnTo>
                  <a:pt x="239" y="43"/>
                </a:lnTo>
                <a:lnTo>
                  <a:pt x="293" y="32"/>
                </a:lnTo>
                <a:lnTo>
                  <a:pt x="350" y="22"/>
                </a:lnTo>
                <a:lnTo>
                  <a:pt x="403" y="11"/>
                </a:lnTo>
                <a:lnTo>
                  <a:pt x="449" y="4"/>
                </a:lnTo>
                <a:lnTo>
                  <a:pt x="440" y="2"/>
                </a:lnTo>
                <a:lnTo>
                  <a:pt x="432" y="1"/>
                </a:lnTo>
                <a:lnTo>
                  <a:pt x="421" y="0"/>
                </a:lnTo>
                <a:lnTo>
                  <a:pt x="412" y="1"/>
                </a:lnTo>
                <a:lnTo>
                  <a:pt x="401" y="2"/>
                </a:lnTo>
                <a:lnTo>
                  <a:pt x="392" y="3"/>
                </a:lnTo>
                <a:lnTo>
                  <a:pt x="383" y="4"/>
                </a:lnTo>
                <a:lnTo>
                  <a:pt x="376" y="4"/>
                </a:lnTo>
                <a:lnTo>
                  <a:pt x="337" y="9"/>
                </a:lnTo>
                <a:lnTo>
                  <a:pt x="289" y="16"/>
                </a:lnTo>
                <a:lnTo>
                  <a:pt x="235" y="24"/>
                </a:lnTo>
                <a:lnTo>
                  <a:pt x="180" y="35"/>
                </a:lnTo>
                <a:lnTo>
                  <a:pt x="130" y="43"/>
                </a:lnTo>
                <a:lnTo>
                  <a:pt x="86" y="50"/>
                </a:lnTo>
                <a:lnTo>
                  <a:pt x="69" y="55"/>
                </a:lnTo>
                <a:lnTo>
                  <a:pt x="55" y="59"/>
                </a:lnTo>
                <a:lnTo>
                  <a:pt x="45" y="61"/>
                </a:lnTo>
                <a:lnTo>
                  <a:pt x="41" y="64"/>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62181" name="Freeform 37"/>
          <p:cNvSpPr>
            <a:spLocks noChangeArrowheads="1"/>
          </p:cNvSpPr>
          <p:nvPr/>
        </p:nvSpPr>
        <p:spPr bwMode="auto">
          <a:xfrm>
            <a:off x="3219196" y="1708154"/>
            <a:ext cx="838020" cy="503615"/>
          </a:xfrm>
          <a:custGeom>
            <a:avLst/>
            <a:gdLst/>
            <a:ahLst/>
            <a:cxnLst>
              <a:cxn ang="0">
                <a:pos x="55" y="226"/>
              </a:cxn>
              <a:cxn ang="0">
                <a:pos x="64" y="245"/>
              </a:cxn>
              <a:cxn ang="0">
                <a:pos x="74" y="265"/>
              </a:cxn>
              <a:cxn ang="0">
                <a:pos x="84" y="281"/>
              </a:cxn>
              <a:cxn ang="0">
                <a:pos x="93" y="301"/>
              </a:cxn>
              <a:cxn ang="0">
                <a:pos x="102" y="318"/>
              </a:cxn>
              <a:cxn ang="0">
                <a:pos x="109" y="337"/>
              </a:cxn>
              <a:cxn ang="0">
                <a:pos x="115" y="358"/>
              </a:cxn>
              <a:cxn ang="0">
                <a:pos x="168" y="349"/>
              </a:cxn>
              <a:cxn ang="0">
                <a:pos x="219" y="341"/>
              </a:cxn>
              <a:cxn ang="0">
                <a:pos x="271" y="336"/>
              </a:cxn>
              <a:cxn ang="0">
                <a:pos x="324" y="328"/>
              </a:cxn>
              <a:cxn ang="0">
                <a:pos x="375" y="321"/>
              </a:cxn>
              <a:cxn ang="0">
                <a:pos x="426" y="313"/>
              </a:cxn>
              <a:cxn ang="0">
                <a:pos x="451" y="308"/>
              </a:cxn>
              <a:cxn ang="0">
                <a:pos x="477" y="302"/>
              </a:cxn>
              <a:cxn ang="0">
                <a:pos x="503" y="297"/>
              </a:cxn>
              <a:cxn ang="0">
                <a:pos x="528" y="290"/>
              </a:cxn>
              <a:cxn ang="0">
                <a:pos x="533" y="258"/>
              </a:cxn>
              <a:cxn ang="0">
                <a:pos x="540" y="226"/>
              </a:cxn>
              <a:cxn ang="0">
                <a:pos x="546" y="193"/>
              </a:cxn>
              <a:cxn ang="0">
                <a:pos x="552" y="162"/>
              </a:cxn>
              <a:cxn ang="0">
                <a:pos x="559" y="129"/>
              </a:cxn>
              <a:cxn ang="0">
                <a:pos x="565" y="97"/>
              </a:cxn>
              <a:cxn ang="0">
                <a:pos x="573" y="64"/>
              </a:cxn>
              <a:cxn ang="0">
                <a:pos x="579" y="29"/>
              </a:cxn>
              <a:cxn ang="0">
                <a:pos x="579" y="25"/>
              </a:cxn>
              <a:cxn ang="0">
                <a:pos x="579" y="21"/>
              </a:cxn>
              <a:cxn ang="0">
                <a:pos x="579" y="16"/>
              </a:cxn>
              <a:cxn ang="0">
                <a:pos x="579" y="11"/>
              </a:cxn>
              <a:cxn ang="0">
                <a:pos x="578" y="6"/>
              </a:cxn>
              <a:cxn ang="0">
                <a:pos x="577" y="3"/>
              </a:cxn>
              <a:cxn ang="0">
                <a:pos x="575" y="1"/>
              </a:cxn>
              <a:cxn ang="0">
                <a:pos x="573" y="1"/>
              </a:cxn>
              <a:cxn ang="0">
                <a:pos x="563" y="0"/>
              </a:cxn>
              <a:cxn ang="0">
                <a:pos x="544" y="1"/>
              </a:cxn>
              <a:cxn ang="0">
                <a:pos x="515" y="5"/>
              </a:cxn>
              <a:cxn ang="0">
                <a:pos x="479" y="9"/>
              </a:cxn>
              <a:cxn ang="0">
                <a:pos x="392" y="23"/>
              </a:cxn>
              <a:cxn ang="0">
                <a:pos x="293" y="39"/>
              </a:cxn>
              <a:cxn ang="0">
                <a:pos x="191" y="55"/>
              </a:cxn>
              <a:cxn ang="0">
                <a:pos x="101" y="72"/>
              </a:cxn>
              <a:cxn ang="0">
                <a:pos x="64" y="79"/>
              </a:cxn>
              <a:cxn ang="0">
                <a:pos x="34" y="85"/>
              </a:cxn>
              <a:cxn ang="0">
                <a:pos x="13" y="90"/>
              </a:cxn>
              <a:cxn ang="0">
                <a:pos x="0" y="93"/>
              </a:cxn>
              <a:cxn ang="0">
                <a:pos x="1" y="109"/>
              </a:cxn>
              <a:cxn ang="0">
                <a:pos x="7" y="123"/>
              </a:cxn>
              <a:cxn ang="0">
                <a:pos x="12" y="137"/>
              </a:cxn>
              <a:cxn ang="0">
                <a:pos x="18" y="151"/>
              </a:cxn>
              <a:cxn ang="0">
                <a:pos x="24" y="166"/>
              </a:cxn>
              <a:cxn ang="0">
                <a:pos x="30" y="180"/>
              </a:cxn>
              <a:cxn ang="0">
                <a:pos x="38" y="195"/>
              </a:cxn>
              <a:cxn ang="0">
                <a:pos x="45" y="207"/>
              </a:cxn>
            </a:cxnLst>
            <a:rect l="0" t="0" r="r" b="b"/>
            <a:pathLst>
              <a:path w="579" h="358">
                <a:moveTo>
                  <a:pt x="55" y="226"/>
                </a:moveTo>
                <a:lnTo>
                  <a:pt x="64" y="245"/>
                </a:lnTo>
                <a:lnTo>
                  <a:pt x="74" y="265"/>
                </a:lnTo>
                <a:lnTo>
                  <a:pt x="84" y="281"/>
                </a:lnTo>
                <a:lnTo>
                  <a:pt x="93" y="301"/>
                </a:lnTo>
                <a:lnTo>
                  <a:pt x="102" y="318"/>
                </a:lnTo>
                <a:lnTo>
                  <a:pt x="109" y="337"/>
                </a:lnTo>
                <a:lnTo>
                  <a:pt x="115" y="358"/>
                </a:lnTo>
                <a:lnTo>
                  <a:pt x="168" y="349"/>
                </a:lnTo>
                <a:lnTo>
                  <a:pt x="219" y="341"/>
                </a:lnTo>
                <a:lnTo>
                  <a:pt x="271" y="336"/>
                </a:lnTo>
                <a:lnTo>
                  <a:pt x="324" y="328"/>
                </a:lnTo>
                <a:lnTo>
                  <a:pt x="375" y="321"/>
                </a:lnTo>
                <a:lnTo>
                  <a:pt x="426" y="313"/>
                </a:lnTo>
                <a:lnTo>
                  <a:pt x="451" y="308"/>
                </a:lnTo>
                <a:lnTo>
                  <a:pt x="477" y="302"/>
                </a:lnTo>
                <a:lnTo>
                  <a:pt x="503" y="297"/>
                </a:lnTo>
                <a:lnTo>
                  <a:pt x="528" y="290"/>
                </a:lnTo>
                <a:lnTo>
                  <a:pt x="533" y="258"/>
                </a:lnTo>
                <a:lnTo>
                  <a:pt x="540" y="226"/>
                </a:lnTo>
                <a:lnTo>
                  <a:pt x="546" y="193"/>
                </a:lnTo>
                <a:lnTo>
                  <a:pt x="552" y="162"/>
                </a:lnTo>
                <a:lnTo>
                  <a:pt x="559" y="129"/>
                </a:lnTo>
                <a:lnTo>
                  <a:pt x="565" y="97"/>
                </a:lnTo>
                <a:lnTo>
                  <a:pt x="573" y="64"/>
                </a:lnTo>
                <a:lnTo>
                  <a:pt x="579" y="29"/>
                </a:lnTo>
                <a:lnTo>
                  <a:pt x="579" y="25"/>
                </a:lnTo>
                <a:lnTo>
                  <a:pt x="579" y="21"/>
                </a:lnTo>
                <a:lnTo>
                  <a:pt x="579" y="16"/>
                </a:lnTo>
                <a:lnTo>
                  <a:pt x="579" y="11"/>
                </a:lnTo>
                <a:lnTo>
                  <a:pt x="578" y="6"/>
                </a:lnTo>
                <a:lnTo>
                  <a:pt x="577" y="3"/>
                </a:lnTo>
                <a:lnTo>
                  <a:pt x="575" y="1"/>
                </a:lnTo>
                <a:lnTo>
                  <a:pt x="573" y="1"/>
                </a:lnTo>
                <a:lnTo>
                  <a:pt x="563" y="0"/>
                </a:lnTo>
                <a:lnTo>
                  <a:pt x="544" y="1"/>
                </a:lnTo>
                <a:lnTo>
                  <a:pt x="515" y="5"/>
                </a:lnTo>
                <a:lnTo>
                  <a:pt x="479" y="9"/>
                </a:lnTo>
                <a:lnTo>
                  <a:pt x="392" y="23"/>
                </a:lnTo>
                <a:lnTo>
                  <a:pt x="293" y="39"/>
                </a:lnTo>
                <a:lnTo>
                  <a:pt x="191" y="55"/>
                </a:lnTo>
                <a:lnTo>
                  <a:pt x="101" y="72"/>
                </a:lnTo>
                <a:lnTo>
                  <a:pt x="64" y="79"/>
                </a:lnTo>
                <a:lnTo>
                  <a:pt x="34" y="85"/>
                </a:lnTo>
                <a:lnTo>
                  <a:pt x="13" y="90"/>
                </a:lnTo>
                <a:lnTo>
                  <a:pt x="0" y="93"/>
                </a:lnTo>
                <a:lnTo>
                  <a:pt x="1" y="109"/>
                </a:lnTo>
                <a:lnTo>
                  <a:pt x="7" y="123"/>
                </a:lnTo>
                <a:lnTo>
                  <a:pt x="12" y="137"/>
                </a:lnTo>
                <a:lnTo>
                  <a:pt x="18" y="151"/>
                </a:lnTo>
                <a:lnTo>
                  <a:pt x="24" y="166"/>
                </a:lnTo>
                <a:lnTo>
                  <a:pt x="30" y="180"/>
                </a:lnTo>
                <a:lnTo>
                  <a:pt x="38" y="195"/>
                </a:lnTo>
                <a:lnTo>
                  <a:pt x="45" y="207"/>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2" name="Freeform 38"/>
          <p:cNvSpPr>
            <a:spLocks noChangeArrowheads="1"/>
          </p:cNvSpPr>
          <p:nvPr/>
        </p:nvSpPr>
        <p:spPr bwMode="auto">
          <a:xfrm>
            <a:off x="3372433" y="1489996"/>
            <a:ext cx="452532" cy="167098"/>
          </a:xfrm>
          <a:custGeom>
            <a:avLst/>
            <a:gdLst/>
            <a:ahLst/>
            <a:cxnLst>
              <a:cxn ang="0">
                <a:pos x="300" y="0"/>
              </a:cxn>
              <a:cxn ang="0">
                <a:pos x="272" y="0"/>
              </a:cxn>
              <a:cxn ang="0">
                <a:pos x="196" y="5"/>
              </a:cxn>
              <a:cxn ang="0">
                <a:pos x="110" y="16"/>
              </a:cxn>
              <a:cxn ang="0">
                <a:pos x="41" y="28"/>
              </a:cxn>
              <a:cxn ang="0">
                <a:pos x="29" y="51"/>
              </a:cxn>
              <a:cxn ang="0">
                <a:pos x="17" y="72"/>
              </a:cxn>
              <a:cxn ang="0">
                <a:pos x="7" y="94"/>
              </a:cxn>
              <a:cxn ang="0">
                <a:pos x="0" y="119"/>
              </a:cxn>
              <a:cxn ang="0">
                <a:pos x="37" y="116"/>
              </a:cxn>
              <a:cxn ang="0">
                <a:pos x="99" y="107"/>
              </a:cxn>
              <a:cxn ang="0">
                <a:pos x="162" y="96"/>
              </a:cxn>
              <a:cxn ang="0">
                <a:pos x="197" y="88"/>
              </a:cxn>
              <a:cxn ang="0">
                <a:pos x="190" y="85"/>
              </a:cxn>
              <a:cxn ang="0">
                <a:pos x="171" y="87"/>
              </a:cxn>
              <a:cxn ang="0">
                <a:pos x="122" y="91"/>
              </a:cxn>
              <a:cxn ang="0">
                <a:pos x="69" y="97"/>
              </a:cxn>
              <a:cxn ang="0">
                <a:pos x="36" y="99"/>
              </a:cxn>
              <a:cxn ang="0">
                <a:pos x="103" y="85"/>
              </a:cxn>
              <a:cxn ang="0">
                <a:pos x="170" y="76"/>
              </a:cxn>
              <a:cxn ang="0">
                <a:pos x="237" y="68"/>
              </a:cxn>
              <a:cxn ang="0">
                <a:pos x="304" y="59"/>
              </a:cxn>
              <a:cxn ang="0">
                <a:pos x="268" y="57"/>
              </a:cxn>
              <a:cxn ang="0">
                <a:pos x="227" y="59"/>
              </a:cxn>
              <a:cxn ang="0">
                <a:pos x="140" y="65"/>
              </a:cxn>
              <a:cxn ang="0">
                <a:pos x="71" y="72"/>
              </a:cxn>
              <a:cxn ang="0">
                <a:pos x="43" y="76"/>
              </a:cxn>
              <a:cxn ang="0">
                <a:pos x="103" y="63"/>
              </a:cxn>
              <a:cxn ang="0">
                <a:pos x="165" y="51"/>
              </a:cxn>
              <a:cxn ang="0">
                <a:pos x="227" y="41"/>
              </a:cxn>
              <a:cxn ang="0">
                <a:pos x="286" y="32"/>
              </a:cxn>
              <a:cxn ang="0">
                <a:pos x="256" y="31"/>
              </a:cxn>
              <a:cxn ang="0">
                <a:pos x="227" y="31"/>
              </a:cxn>
              <a:cxn ang="0">
                <a:pos x="168" y="39"/>
              </a:cxn>
              <a:cxn ang="0">
                <a:pos x="110" y="49"/>
              </a:cxn>
              <a:cxn ang="0">
                <a:pos x="81" y="53"/>
              </a:cxn>
              <a:cxn ang="0">
                <a:pos x="52" y="53"/>
              </a:cxn>
              <a:cxn ang="0">
                <a:pos x="81" y="47"/>
              </a:cxn>
              <a:cxn ang="0">
                <a:pos x="151" y="34"/>
              </a:cxn>
              <a:cxn ang="0">
                <a:pos x="237" y="19"/>
              </a:cxn>
              <a:cxn ang="0">
                <a:pos x="315" y="3"/>
              </a:cxn>
            </a:cxnLst>
            <a:rect l="0" t="0" r="r" b="b"/>
            <a:pathLst>
              <a:path w="315" h="119">
                <a:moveTo>
                  <a:pt x="309" y="1"/>
                </a:moveTo>
                <a:lnTo>
                  <a:pt x="300" y="0"/>
                </a:lnTo>
                <a:lnTo>
                  <a:pt x="288" y="0"/>
                </a:lnTo>
                <a:lnTo>
                  <a:pt x="272" y="0"/>
                </a:lnTo>
                <a:lnTo>
                  <a:pt x="237" y="1"/>
                </a:lnTo>
                <a:lnTo>
                  <a:pt x="196" y="5"/>
                </a:lnTo>
                <a:lnTo>
                  <a:pt x="152" y="9"/>
                </a:lnTo>
                <a:lnTo>
                  <a:pt x="110" y="16"/>
                </a:lnTo>
                <a:lnTo>
                  <a:pt x="72" y="21"/>
                </a:lnTo>
                <a:lnTo>
                  <a:pt x="41" y="28"/>
                </a:lnTo>
                <a:lnTo>
                  <a:pt x="34" y="40"/>
                </a:lnTo>
                <a:lnTo>
                  <a:pt x="29" y="51"/>
                </a:lnTo>
                <a:lnTo>
                  <a:pt x="24" y="63"/>
                </a:lnTo>
                <a:lnTo>
                  <a:pt x="17" y="72"/>
                </a:lnTo>
                <a:lnTo>
                  <a:pt x="11" y="83"/>
                </a:lnTo>
                <a:lnTo>
                  <a:pt x="7" y="94"/>
                </a:lnTo>
                <a:lnTo>
                  <a:pt x="2" y="106"/>
                </a:lnTo>
                <a:lnTo>
                  <a:pt x="0" y="119"/>
                </a:lnTo>
                <a:lnTo>
                  <a:pt x="13" y="119"/>
                </a:lnTo>
                <a:lnTo>
                  <a:pt x="37" y="116"/>
                </a:lnTo>
                <a:lnTo>
                  <a:pt x="66" y="112"/>
                </a:lnTo>
                <a:lnTo>
                  <a:pt x="99" y="107"/>
                </a:lnTo>
                <a:lnTo>
                  <a:pt x="133" y="101"/>
                </a:lnTo>
                <a:lnTo>
                  <a:pt x="162" y="96"/>
                </a:lnTo>
                <a:lnTo>
                  <a:pt x="184" y="91"/>
                </a:lnTo>
                <a:lnTo>
                  <a:pt x="197" y="88"/>
                </a:lnTo>
                <a:lnTo>
                  <a:pt x="195" y="87"/>
                </a:lnTo>
                <a:lnTo>
                  <a:pt x="190" y="85"/>
                </a:lnTo>
                <a:lnTo>
                  <a:pt x="181" y="85"/>
                </a:lnTo>
                <a:lnTo>
                  <a:pt x="171" y="87"/>
                </a:lnTo>
                <a:lnTo>
                  <a:pt x="149" y="88"/>
                </a:lnTo>
                <a:lnTo>
                  <a:pt x="122" y="91"/>
                </a:lnTo>
                <a:lnTo>
                  <a:pt x="94" y="95"/>
                </a:lnTo>
                <a:lnTo>
                  <a:pt x="69" y="97"/>
                </a:lnTo>
                <a:lnTo>
                  <a:pt x="49" y="99"/>
                </a:lnTo>
                <a:lnTo>
                  <a:pt x="36" y="99"/>
                </a:lnTo>
                <a:lnTo>
                  <a:pt x="70" y="92"/>
                </a:lnTo>
                <a:lnTo>
                  <a:pt x="103" y="85"/>
                </a:lnTo>
                <a:lnTo>
                  <a:pt x="137" y="81"/>
                </a:lnTo>
                <a:lnTo>
                  <a:pt x="170" y="76"/>
                </a:lnTo>
                <a:lnTo>
                  <a:pt x="204" y="72"/>
                </a:lnTo>
                <a:lnTo>
                  <a:pt x="237" y="68"/>
                </a:lnTo>
                <a:lnTo>
                  <a:pt x="271" y="64"/>
                </a:lnTo>
                <a:lnTo>
                  <a:pt x="304" y="59"/>
                </a:lnTo>
                <a:lnTo>
                  <a:pt x="287" y="57"/>
                </a:lnTo>
                <a:lnTo>
                  <a:pt x="268" y="57"/>
                </a:lnTo>
                <a:lnTo>
                  <a:pt x="248" y="57"/>
                </a:lnTo>
                <a:lnTo>
                  <a:pt x="227" y="59"/>
                </a:lnTo>
                <a:lnTo>
                  <a:pt x="184" y="60"/>
                </a:lnTo>
                <a:lnTo>
                  <a:pt x="140" y="65"/>
                </a:lnTo>
                <a:lnTo>
                  <a:pt x="102" y="69"/>
                </a:lnTo>
                <a:lnTo>
                  <a:pt x="71" y="72"/>
                </a:lnTo>
                <a:lnTo>
                  <a:pt x="50" y="76"/>
                </a:lnTo>
                <a:lnTo>
                  <a:pt x="43" y="76"/>
                </a:lnTo>
                <a:lnTo>
                  <a:pt x="72" y="69"/>
                </a:lnTo>
                <a:lnTo>
                  <a:pt x="103" y="63"/>
                </a:lnTo>
                <a:lnTo>
                  <a:pt x="134" y="57"/>
                </a:lnTo>
                <a:lnTo>
                  <a:pt x="165" y="51"/>
                </a:lnTo>
                <a:lnTo>
                  <a:pt x="196" y="46"/>
                </a:lnTo>
                <a:lnTo>
                  <a:pt x="227" y="41"/>
                </a:lnTo>
                <a:lnTo>
                  <a:pt x="256" y="37"/>
                </a:lnTo>
                <a:lnTo>
                  <a:pt x="286" y="32"/>
                </a:lnTo>
                <a:lnTo>
                  <a:pt x="271" y="31"/>
                </a:lnTo>
                <a:lnTo>
                  <a:pt x="256" y="31"/>
                </a:lnTo>
                <a:lnTo>
                  <a:pt x="241" y="31"/>
                </a:lnTo>
                <a:lnTo>
                  <a:pt x="227" y="31"/>
                </a:lnTo>
                <a:lnTo>
                  <a:pt x="197" y="34"/>
                </a:lnTo>
                <a:lnTo>
                  <a:pt x="168" y="39"/>
                </a:lnTo>
                <a:lnTo>
                  <a:pt x="138" y="44"/>
                </a:lnTo>
                <a:lnTo>
                  <a:pt x="110" y="49"/>
                </a:lnTo>
                <a:lnTo>
                  <a:pt x="95" y="51"/>
                </a:lnTo>
                <a:lnTo>
                  <a:pt x="81" y="53"/>
                </a:lnTo>
                <a:lnTo>
                  <a:pt x="66" y="53"/>
                </a:lnTo>
                <a:lnTo>
                  <a:pt x="52" y="53"/>
                </a:lnTo>
                <a:lnTo>
                  <a:pt x="59" y="51"/>
                </a:lnTo>
                <a:lnTo>
                  <a:pt x="81" y="47"/>
                </a:lnTo>
                <a:lnTo>
                  <a:pt x="113" y="41"/>
                </a:lnTo>
                <a:lnTo>
                  <a:pt x="151" y="34"/>
                </a:lnTo>
                <a:lnTo>
                  <a:pt x="195" y="26"/>
                </a:lnTo>
                <a:lnTo>
                  <a:pt x="237" y="19"/>
                </a:lnTo>
                <a:lnTo>
                  <a:pt x="280" y="9"/>
                </a:lnTo>
                <a:lnTo>
                  <a:pt x="315" y="3"/>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62183" name="Freeform 39"/>
          <p:cNvSpPr>
            <a:spLocks noChangeArrowheads="1"/>
          </p:cNvSpPr>
          <p:nvPr/>
        </p:nvSpPr>
        <p:spPr bwMode="auto">
          <a:xfrm>
            <a:off x="3911161" y="2072520"/>
            <a:ext cx="249012" cy="171740"/>
          </a:xfrm>
          <a:custGeom>
            <a:avLst/>
            <a:gdLst/>
            <a:ahLst/>
            <a:cxnLst>
              <a:cxn ang="0">
                <a:pos x="122" y="2"/>
              </a:cxn>
              <a:cxn ang="0">
                <a:pos x="114" y="5"/>
              </a:cxn>
              <a:cxn ang="0">
                <a:pos x="103" y="7"/>
              </a:cxn>
              <a:cxn ang="0">
                <a:pos x="94" y="7"/>
              </a:cxn>
              <a:cxn ang="0">
                <a:pos x="86" y="8"/>
              </a:cxn>
              <a:cxn ang="0">
                <a:pos x="79" y="10"/>
              </a:cxn>
              <a:cxn ang="0">
                <a:pos x="75" y="11"/>
              </a:cxn>
              <a:cxn ang="0">
                <a:pos x="72" y="13"/>
              </a:cxn>
              <a:cxn ang="0">
                <a:pos x="70" y="16"/>
              </a:cxn>
              <a:cxn ang="0">
                <a:pos x="68" y="19"/>
              </a:cxn>
              <a:cxn ang="0">
                <a:pos x="65" y="23"/>
              </a:cxn>
              <a:cxn ang="0">
                <a:pos x="64" y="29"/>
              </a:cxn>
              <a:cxn ang="0">
                <a:pos x="62" y="34"/>
              </a:cxn>
              <a:cxn ang="0">
                <a:pos x="61" y="39"/>
              </a:cxn>
              <a:cxn ang="0">
                <a:pos x="61" y="45"/>
              </a:cxn>
              <a:cxn ang="0">
                <a:pos x="59" y="52"/>
              </a:cxn>
              <a:cxn ang="0">
                <a:pos x="59" y="58"/>
              </a:cxn>
              <a:cxn ang="0">
                <a:pos x="59" y="62"/>
              </a:cxn>
              <a:cxn ang="0">
                <a:pos x="55" y="62"/>
              </a:cxn>
              <a:cxn ang="0">
                <a:pos x="51" y="62"/>
              </a:cxn>
              <a:cxn ang="0">
                <a:pos x="46" y="61"/>
              </a:cxn>
              <a:cxn ang="0">
                <a:pos x="40" y="61"/>
              </a:cxn>
              <a:cxn ang="0">
                <a:pos x="35" y="62"/>
              </a:cxn>
              <a:cxn ang="0">
                <a:pos x="32" y="62"/>
              </a:cxn>
              <a:cxn ang="0">
                <a:pos x="29" y="65"/>
              </a:cxn>
              <a:cxn ang="0">
                <a:pos x="28" y="67"/>
              </a:cxn>
              <a:cxn ang="0">
                <a:pos x="21" y="72"/>
              </a:cxn>
              <a:cxn ang="0">
                <a:pos x="16" y="77"/>
              </a:cxn>
              <a:cxn ang="0">
                <a:pos x="12" y="84"/>
              </a:cxn>
              <a:cxn ang="0">
                <a:pos x="8" y="91"/>
              </a:cxn>
              <a:cxn ang="0">
                <a:pos x="5" y="98"/>
              </a:cxn>
              <a:cxn ang="0">
                <a:pos x="3" y="105"/>
              </a:cxn>
              <a:cxn ang="0">
                <a:pos x="0" y="115"/>
              </a:cxn>
              <a:cxn ang="0">
                <a:pos x="0" y="122"/>
              </a:cxn>
              <a:cxn ang="0">
                <a:pos x="21" y="118"/>
              </a:cxn>
              <a:cxn ang="0">
                <a:pos x="43" y="115"/>
              </a:cxn>
              <a:cxn ang="0">
                <a:pos x="64" y="112"/>
              </a:cxn>
              <a:cxn ang="0">
                <a:pos x="86" y="110"/>
              </a:cxn>
              <a:cxn ang="0">
                <a:pos x="107" y="109"/>
              </a:cxn>
              <a:cxn ang="0">
                <a:pos x="130" y="105"/>
              </a:cxn>
              <a:cxn ang="0">
                <a:pos x="141" y="103"/>
              </a:cxn>
              <a:cxn ang="0">
                <a:pos x="150" y="100"/>
              </a:cxn>
              <a:cxn ang="0">
                <a:pos x="162" y="98"/>
              </a:cxn>
              <a:cxn ang="0">
                <a:pos x="171" y="93"/>
              </a:cxn>
              <a:cxn ang="0">
                <a:pos x="169" y="86"/>
              </a:cxn>
              <a:cxn ang="0">
                <a:pos x="165" y="77"/>
              </a:cxn>
              <a:cxn ang="0">
                <a:pos x="160" y="63"/>
              </a:cxn>
              <a:cxn ang="0">
                <a:pos x="154" y="49"/>
              </a:cxn>
              <a:cxn ang="0">
                <a:pos x="147" y="34"/>
              </a:cxn>
              <a:cxn ang="0">
                <a:pos x="141" y="21"/>
              </a:cxn>
              <a:cxn ang="0">
                <a:pos x="136" y="10"/>
              </a:cxn>
              <a:cxn ang="0">
                <a:pos x="130" y="0"/>
              </a:cxn>
            </a:cxnLst>
            <a:rect l="0" t="0" r="r" b="b"/>
            <a:pathLst>
              <a:path w="171" h="122">
                <a:moveTo>
                  <a:pt x="122" y="2"/>
                </a:moveTo>
                <a:lnTo>
                  <a:pt x="114" y="5"/>
                </a:lnTo>
                <a:lnTo>
                  <a:pt x="103" y="7"/>
                </a:lnTo>
                <a:lnTo>
                  <a:pt x="94" y="7"/>
                </a:lnTo>
                <a:lnTo>
                  <a:pt x="86" y="8"/>
                </a:lnTo>
                <a:lnTo>
                  <a:pt x="79" y="10"/>
                </a:lnTo>
                <a:lnTo>
                  <a:pt x="75" y="11"/>
                </a:lnTo>
                <a:lnTo>
                  <a:pt x="72" y="13"/>
                </a:lnTo>
                <a:lnTo>
                  <a:pt x="70" y="16"/>
                </a:lnTo>
                <a:lnTo>
                  <a:pt x="68" y="19"/>
                </a:lnTo>
                <a:lnTo>
                  <a:pt x="65" y="23"/>
                </a:lnTo>
                <a:lnTo>
                  <a:pt x="64" y="29"/>
                </a:lnTo>
                <a:lnTo>
                  <a:pt x="62" y="34"/>
                </a:lnTo>
                <a:lnTo>
                  <a:pt x="61" y="39"/>
                </a:lnTo>
                <a:lnTo>
                  <a:pt x="61" y="45"/>
                </a:lnTo>
                <a:lnTo>
                  <a:pt x="59" y="52"/>
                </a:lnTo>
                <a:lnTo>
                  <a:pt x="59" y="58"/>
                </a:lnTo>
                <a:lnTo>
                  <a:pt x="59" y="62"/>
                </a:lnTo>
                <a:lnTo>
                  <a:pt x="55" y="62"/>
                </a:lnTo>
                <a:lnTo>
                  <a:pt x="51" y="62"/>
                </a:lnTo>
                <a:lnTo>
                  <a:pt x="46" y="61"/>
                </a:lnTo>
                <a:lnTo>
                  <a:pt x="40" y="61"/>
                </a:lnTo>
                <a:lnTo>
                  <a:pt x="35" y="62"/>
                </a:lnTo>
                <a:lnTo>
                  <a:pt x="32" y="62"/>
                </a:lnTo>
                <a:lnTo>
                  <a:pt x="29" y="65"/>
                </a:lnTo>
                <a:lnTo>
                  <a:pt x="28" y="67"/>
                </a:lnTo>
                <a:lnTo>
                  <a:pt x="21" y="72"/>
                </a:lnTo>
                <a:lnTo>
                  <a:pt x="16" y="77"/>
                </a:lnTo>
                <a:lnTo>
                  <a:pt x="12" y="84"/>
                </a:lnTo>
                <a:lnTo>
                  <a:pt x="8" y="91"/>
                </a:lnTo>
                <a:lnTo>
                  <a:pt x="5" y="98"/>
                </a:lnTo>
                <a:lnTo>
                  <a:pt x="3" y="105"/>
                </a:lnTo>
                <a:lnTo>
                  <a:pt x="0" y="115"/>
                </a:lnTo>
                <a:lnTo>
                  <a:pt x="0" y="122"/>
                </a:lnTo>
                <a:lnTo>
                  <a:pt x="21" y="118"/>
                </a:lnTo>
                <a:lnTo>
                  <a:pt x="43" y="115"/>
                </a:lnTo>
                <a:lnTo>
                  <a:pt x="64" y="112"/>
                </a:lnTo>
                <a:lnTo>
                  <a:pt x="86" y="110"/>
                </a:lnTo>
                <a:lnTo>
                  <a:pt x="107" y="109"/>
                </a:lnTo>
                <a:lnTo>
                  <a:pt x="130" y="105"/>
                </a:lnTo>
                <a:lnTo>
                  <a:pt x="141" y="103"/>
                </a:lnTo>
                <a:lnTo>
                  <a:pt x="150" y="100"/>
                </a:lnTo>
                <a:lnTo>
                  <a:pt x="162" y="98"/>
                </a:lnTo>
                <a:lnTo>
                  <a:pt x="171" y="93"/>
                </a:lnTo>
                <a:lnTo>
                  <a:pt x="169" y="86"/>
                </a:lnTo>
                <a:lnTo>
                  <a:pt x="165" y="77"/>
                </a:lnTo>
                <a:lnTo>
                  <a:pt x="160" y="63"/>
                </a:lnTo>
                <a:lnTo>
                  <a:pt x="154" y="49"/>
                </a:lnTo>
                <a:lnTo>
                  <a:pt x="147" y="34"/>
                </a:lnTo>
                <a:lnTo>
                  <a:pt x="141" y="21"/>
                </a:lnTo>
                <a:lnTo>
                  <a:pt x="136" y="10"/>
                </a:lnTo>
                <a:lnTo>
                  <a:pt x="130"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62184" name="Freeform 40"/>
          <p:cNvSpPr>
            <a:spLocks noChangeArrowheads="1"/>
          </p:cNvSpPr>
          <p:nvPr/>
        </p:nvSpPr>
        <p:spPr bwMode="auto">
          <a:xfrm>
            <a:off x="3200042" y="2237297"/>
            <a:ext cx="696755" cy="92832"/>
          </a:xfrm>
          <a:custGeom>
            <a:avLst/>
            <a:gdLst/>
            <a:ahLst/>
            <a:cxnLst>
              <a:cxn ang="0">
                <a:pos x="3" y="52"/>
              </a:cxn>
              <a:cxn ang="0">
                <a:pos x="2" y="53"/>
              </a:cxn>
              <a:cxn ang="0">
                <a:pos x="1" y="56"/>
              </a:cxn>
              <a:cxn ang="0">
                <a:pos x="1" y="58"/>
              </a:cxn>
              <a:cxn ang="0">
                <a:pos x="0" y="60"/>
              </a:cxn>
              <a:cxn ang="0">
                <a:pos x="0" y="62"/>
              </a:cxn>
              <a:cxn ang="0">
                <a:pos x="0" y="64"/>
              </a:cxn>
              <a:cxn ang="0">
                <a:pos x="0" y="65"/>
              </a:cxn>
              <a:cxn ang="0">
                <a:pos x="61" y="60"/>
              </a:cxn>
              <a:cxn ang="0">
                <a:pos x="121" y="55"/>
              </a:cxn>
              <a:cxn ang="0">
                <a:pos x="182" y="49"/>
              </a:cxn>
              <a:cxn ang="0">
                <a:pos x="244" y="41"/>
              </a:cxn>
              <a:cxn ang="0">
                <a:pos x="303" y="33"/>
              </a:cxn>
              <a:cxn ang="0">
                <a:pos x="363" y="24"/>
              </a:cxn>
              <a:cxn ang="0">
                <a:pos x="423" y="14"/>
              </a:cxn>
              <a:cxn ang="0">
                <a:pos x="482" y="5"/>
              </a:cxn>
              <a:cxn ang="0">
                <a:pos x="462" y="4"/>
              </a:cxn>
              <a:cxn ang="0">
                <a:pos x="439" y="1"/>
              </a:cxn>
              <a:cxn ang="0">
                <a:pos x="414" y="1"/>
              </a:cxn>
              <a:cxn ang="0">
                <a:pos x="387" y="0"/>
              </a:cxn>
              <a:cxn ang="0">
                <a:pos x="332" y="0"/>
              </a:cxn>
              <a:cxn ang="0">
                <a:pos x="279" y="1"/>
              </a:cxn>
              <a:cxn ang="0">
                <a:pos x="230" y="1"/>
              </a:cxn>
              <a:cxn ang="0">
                <a:pos x="189" y="4"/>
              </a:cxn>
              <a:cxn ang="0">
                <a:pos x="162" y="5"/>
              </a:cxn>
              <a:cxn ang="0">
                <a:pos x="148" y="5"/>
              </a:cxn>
              <a:cxn ang="0">
                <a:pos x="131" y="4"/>
              </a:cxn>
              <a:cxn ang="0">
                <a:pos x="115" y="4"/>
              </a:cxn>
              <a:cxn ang="0">
                <a:pos x="99" y="5"/>
              </a:cxn>
              <a:cxn ang="0">
                <a:pos x="83" y="8"/>
              </a:cxn>
              <a:cxn ang="0">
                <a:pos x="67" y="12"/>
              </a:cxn>
              <a:cxn ang="0">
                <a:pos x="51" y="14"/>
              </a:cxn>
              <a:cxn ang="0">
                <a:pos x="35" y="19"/>
              </a:cxn>
              <a:cxn ang="0">
                <a:pos x="18" y="24"/>
              </a:cxn>
              <a:cxn ang="0">
                <a:pos x="15" y="24"/>
              </a:cxn>
              <a:cxn ang="0">
                <a:pos x="14" y="27"/>
              </a:cxn>
              <a:cxn ang="0">
                <a:pos x="11" y="29"/>
              </a:cxn>
              <a:cxn ang="0">
                <a:pos x="9" y="33"/>
              </a:cxn>
              <a:cxn ang="0">
                <a:pos x="7" y="37"/>
              </a:cxn>
              <a:cxn ang="0">
                <a:pos x="6" y="41"/>
              </a:cxn>
              <a:cxn ang="0">
                <a:pos x="5" y="46"/>
              </a:cxn>
              <a:cxn ang="0">
                <a:pos x="3" y="51"/>
              </a:cxn>
            </a:cxnLst>
            <a:rect l="0" t="0" r="r" b="b"/>
            <a:pathLst>
              <a:path w="482" h="65">
                <a:moveTo>
                  <a:pt x="3" y="52"/>
                </a:moveTo>
                <a:lnTo>
                  <a:pt x="2" y="53"/>
                </a:lnTo>
                <a:lnTo>
                  <a:pt x="1" y="56"/>
                </a:lnTo>
                <a:lnTo>
                  <a:pt x="1" y="58"/>
                </a:lnTo>
                <a:lnTo>
                  <a:pt x="0" y="60"/>
                </a:lnTo>
                <a:lnTo>
                  <a:pt x="0" y="62"/>
                </a:lnTo>
                <a:lnTo>
                  <a:pt x="0" y="64"/>
                </a:lnTo>
                <a:lnTo>
                  <a:pt x="0" y="65"/>
                </a:lnTo>
                <a:lnTo>
                  <a:pt x="61" y="60"/>
                </a:lnTo>
                <a:lnTo>
                  <a:pt x="121" y="55"/>
                </a:lnTo>
                <a:lnTo>
                  <a:pt x="182" y="49"/>
                </a:lnTo>
                <a:lnTo>
                  <a:pt x="244" y="41"/>
                </a:lnTo>
                <a:lnTo>
                  <a:pt x="303" y="33"/>
                </a:lnTo>
                <a:lnTo>
                  <a:pt x="363" y="24"/>
                </a:lnTo>
                <a:lnTo>
                  <a:pt x="423" y="14"/>
                </a:lnTo>
                <a:lnTo>
                  <a:pt x="482" y="5"/>
                </a:lnTo>
                <a:lnTo>
                  <a:pt x="462" y="4"/>
                </a:lnTo>
                <a:lnTo>
                  <a:pt x="439" y="1"/>
                </a:lnTo>
                <a:lnTo>
                  <a:pt x="414" y="1"/>
                </a:lnTo>
                <a:lnTo>
                  <a:pt x="387" y="0"/>
                </a:lnTo>
                <a:lnTo>
                  <a:pt x="332" y="0"/>
                </a:lnTo>
                <a:lnTo>
                  <a:pt x="279" y="1"/>
                </a:lnTo>
                <a:lnTo>
                  <a:pt x="230" y="1"/>
                </a:lnTo>
                <a:lnTo>
                  <a:pt x="189" y="4"/>
                </a:lnTo>
                <a:lnTo>
                  <a:pt x="162" y="5"/>
                </a:lnTo>
                <a:lnTo>
                  <a:pt x="148" y="5"/>
                </a:lnTo>
                <a:lnTo>
                  <a:pt x="131" y="4"/>
                </a:lnTo>
                <a:lnTo>
                  <a:pt x="115" y="4"/>
                </a:lnTo>
                <a:lnTo>
                  <a:pt x="99" y="5"/>
                </a:lnTo>
                <a:lnTo>
                  <a:pt x="83" y="8"/>
                </a:lnTo>
                <a:lnTo>
                  <a:pt x="67" y="12"/>
                </a:lnTo>
                <a:lnTo>
                  <a:pt x="51" y="14"/>
                </a:lnTo>
                <a:lnTo>
                  <a:pt x="35" y="19"/>
                </a:lnTo>
                <a:lnTo>
                  <a:pt x="18" y="24"/>
                </a:lnTo>
                <a:lnTo>
                  <a:pt x="15" y="24"/>
                </a:lnTo>
                <a:lnTo>
                  <a:pt x="14" y="27"/>
                </a:lnTo>
                <a:lnTo>
                  <a:pt x="11" y="29"/>
                </a:lnTo>
                <a:lnTo>
                  <a:pt x="9" y="33"/>
                </a:lnTo>
                <a:lnTo>
                  <a:pt x="7" y="37"/>
                </a:lnTo>
                <a:lnTo>
                  <a:pt x="6" y="41"/>
                </a:lnTo>
                <a:lnTo>
                  <a:pt x="5" y="46"/>
                </a:lnTo>
                <a:lnTo>
                  <a:pt x="3" y="51"/>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62185" name="Freeform 41"/>
          <p:cNvSpPr>
            <a:spLocks noChangeArrowheads="1"/>
          </p:cNvSpPr>
          <p:nvPr/>
        </p:nvSpPr>
        <p:spPr bwMode="auto">
          <a:xfrm>
            <a:off x="3192860" y="2237299"/>
            <a:ext cx="952949" cy="236723"/>
          </a:xfrm>
          <a:custGeom>
            <a:avLst/>
            <a:gdLst/>
            <a:ahLst/>
            <a:cxnLst>
              <a:cxn ang="0">
                <a:pos x="616" y="9"/>
              </a:cxn>
              <a:cxn ang="0">
                <a:pos x="575" y="18"/>
              </a:cxn>
              <a:cxn ang="0">
                <a:pos x="533" y="26"/>
              </a:cxn>
              <a:cxn ang="0">
                <a:pos x="490" y="33"/>
              </a:cxn>
              <a:cxn ang="0">
                <a:pos x="450" y="38"/>
              </a:cxn>
              <a:cxn ang="0">
                <a:pos x="410" y="44"/>
              </a:cxn>
              <a:cxn ang="0">
                <a:pos x="368" y="48"/>
              </a:cxn>
              <a:cxn ang="0">
                <a:pos x="326" y="52"/>
              </a:cxn>
              <a:cxn ang="0">
                <a:pos x="244" y="58"/>
              </a:cxn>
              <a:cxn ang="0">
                <a:pos x="163" y="68"/>
              </a:cxn>
              <a:cxn ang="0">
                <a:pos x="122" y="72"/>
              </a:cxn>
              <a:cxn ang="0">
                <a:pos x="82" y="77"/>
              </a:cxn>
              <a:cxn ang="0">
                <a:pos x="42" y="84"/>
              </a:cxn>
              <a:cxn ang="0">
                <a:pos x="0" y="93"/>
              </a:cxn>
              <a:cxn ang="0">
                <a:pos x="8" y="101"/>
              </a:cxn>
              <a:cxn ang="0">
                <a:pos x="14" y="112"/>
              </a:cxn>
              <a:cxn ang="0">
                <a:pos x="19" y="122"/>
              </a:cxn>
              <a:cxn ang="0">
                <a:pos x="26" y="132"/>
              </a:cxn>
              <a:cxn ang="0">
                <a:pos x="33" y="141"/>
              </a:cxn>
              <a:cxn ang="0">
                <a:pos x="39" y="152"/>
              </a:cxn>
              <a:cxn ang="0">
                <a:pos x="48" y="161"/>
              </a:cxn>
              <a:cxn ang="0">
                <a:pos x="57" y="169"/>
              </a:cxn>
              <a:cxn ang="0">
                <a:pos x="57" y="169"/>
              </a:cxn>
              <a:cxn ang="0">
                <a:pos x="58" y="166"/>
              </a:cxn>
              <a:cxn ang="0">
                <a:pos x="60" y="164"/>
              </a:cxn>
              <a:cxn ang="0">
                <a:pos x="60" y="161"/>
              </a:cxn>
              <a:cxn ang="0">
                <a:pos x="61" y="158"/>
              </a:cxn>
              <a:cxn ang="0">
                <a:pos x="61" y="156"/>
              </a:cxn>
              <a:cxn ang="0">
                <a:pos x="61" y="153"/>
              </a:cxn>
              <a:cxn ang="0">
                <a:pos x="61" y="153"/>
              </a:cxn>
              <a:cxn ang="0">
                <a:pos x="103" y="146"/>
              </a:cxn>
              <a:cxn ang="0">
                <a:pos x="144" y="141"/>
              </a:cxn>
              <a:cxn ang="0">
                <a:pos x="185" y="137"/>
              </a:cxn>
              <a:cxn ang="0">
                <a:pos x="224" y="132"/>
              </a:cxn>
              <a:cxn ang="0">
                <a:pos x="264" y="129"/>
              </a:cxn>
              <a:cxn ang="0">
                <a:pos x="305" y="127"/>
              </a:cxn>
              <a:cxn ang="0">
                <a:pos x="346" y="124"/>
              </a:cxn>
              <a:cxn ang="0">
                <a:pos x="387" y="121"/>
              </a:cxn>
              <a:cxn ang="0">
                <a:pos x="419" y="121"/>
              </a:cxn>
              <a:cxn ang="0">
                <a:pos x="448" y="119"/>
              </a:cxn>
              <a:cxn ang="0">
                <a:pos x="479" y="118"/>
              </a:cxn>
              <a:cxn ang="0">
                <a:pos x="510" y="115"/>
              </a:cxn>
              <a:cxn ang="0">
                <a:pos x="539" y="112"/>
              </a:cxn>
              <a:cxn ang="0">
                <a:pos x="571" y="107"/>
              </a:cxn>
              <a:cxn ang="0">
                <a:pos x="587" y="104"/>
              </a:cxn>
              <a:cxn ang="0">
                <a:pos x="601" y="100"/>
              </a:cxn>
              <a:cxn ang="0">
                <a:pos x="616" y="96"/>
              </a:cxn>
              <a:cxn ang="0">
                <a:pos x="632" y="93"/>
              </a:cxn>
              <a:cxn ang="0">
                <a:pos x="635" y="90"/>
              </a:cxn>
              <a:cxn ang="0">
                <a:pos x="639" y="88"/>
              </a:cxn>
              <a:cxn ang="0">
                <a:pos x="640" y="82"/>
              </a:cxn>
              <a:cxn ang="0">
                <a:pos x="643" y="78"/>
              </a:cxn>
              <a:cxn ang="0">
                <a:pos x="648" y="65"/>
              </a:cxn>
              <a:cxn ang="0">
                <a:pos x="654" y="52"/>
              </a:cxn>
              <a:cxn ang="0">
                <a:pos x="658" y="36"/>
              </a:cxn>
              <a:cxn ang="0">
                <a:pos x="660" y="20"/>
              </a:cxn>
              <a:cxn ang="0">
                <a:pos x="660" y="14"/>
              </a:cxn>
              <a:cxn ang="0">
                <a:pos x="660" y="8"/>
              </a:cxn>
              <a:cxn ang="0">
                <a:pos x="660" y="2"/>
              </a:cxn>
              <a:cxn ang="0">
                <a:pos x="659" y="0"/>
              </a:cxn>
            </a:cxnLst>
            <a:rect l="0" t="0" r="r" b="b"/>
            <a:pathLst>
              <a:path w="660" h="169">
                <a:moveTo>
                  <a:pt x="616" y="9"/>
                </a:moveTo>
                <a:lnTo>
                  <a:pt x="575" y="18"/>
                </a:lnTo>
                <a:lnTo>
                  <a:pt x="533" y="26"/>
                </a:lnTo>
                <a:lnTo>
                  <a:pt x="490" y="33"/>
                </a:lnTo>
                <a:lnTo>
                  <a:pt x="450" y="38"/>
                </a:lnTo>
                <a:lnTo>
                  <a:pt x="410" y="44"/>
                </a:lnTo>
                <a:lnTo>
                  <a:pt x="368" y="48"/>
                </a:lnTo>
                <a:lnTo>
                  <a:pt x="326" y="52"/>
                </a:lnTo>
                <a:lnTo>
                  <a:pt x="244" y="58"/>
                </a:lnTo>
                <a:lnTo>
                  <a:pt x="163" y="68"/>
                </a:lnTo>
                <a:lnTo>
                  <a:pt x="122" y="72"/>
                </a:lnTo>
                <a:lnTo>
                  <a:pt x="82" y="77"/>
                </a:lnTo>
                <a:lnTo>
                  <a:pt x="42" y="84"/>
                </a:lnTo>
                <a:lnTo>
                  <a:pt x="0" y="93"/>
                </a:lnTo>
                <a:lnTo>
                  <a:pt x="8" y="101"/>
                </a:lnTo>
                <a:lnTo>
                  <a:pt x="14" y="112"/>
                </a:lnTo>
                <a:lnTo>
                  <a:pt x="19" y="122"/>
                </a:lnTo>
                <a:lnTo>
                  <a:pt x="26" y="132"/>
                </a:lnTo>
                <a:lnTo>
                  <a:pt x="33" y="141"/>
                </a:lnTo>
                <a:lnTo>
                  <a:pt x="39" y="152"/>
                </a:lnTo>
                <a:lnTo>
                  <a:pt x="48" y="161"/>
                </a:lnTo>
                <a:lnTo>
                  <a:pt x="57" y="169"/>
                </a:lnTo>
                <a:lnTo>
                  <a:pt x="57" y="169"/>
                </a:lnTo>
                <a:lnTo>
                  <a:pt x="58" y="166"/>
                </a:lnTo>
                <a:lnTo>
                  <a:pt x="60" y="164"/>
                </a:lnTo>
                <a:lnTo>
                  <a:pt x="60" y="161"/>
                </a:lnTo>
                <a:lnTo>
                  <a:pt x="61" y="158"/>
                </a:lnTo>
                <a:lnTo>
                  <a:pt x="61" y="156"/>
                </a:lnTo>
                <a:lnTo>
                  <a:pt x="61" y="153"/>
                </a:lnTo>
                <a:lnTo>
                  <a:pt x="61" y="153"/>
                </a:lnTo>
                <a:lnTo>
                  <a:pt x="103" y="146"/>
                </a:lnTo>
                <a:lnTo>
                  <a:pt x="144" y="141"/>
                </a:lnTo>
                <a:lnTo>
                  <a:pt x="185" y="137"/>
                </a:lnTo>
                <a:lnTo>
                  <a:pt x="224" y="132"/>
                </a:lnTo>
                <a:lnTo>
                  <a:pt x="264" y="129"/>
                </a:lnTo>
                <a:lnTo>
                  <a:pt x="305" y="127"/>
                </a:lnTo>
                <a:lnTo>
                  <a:pt x="346" y="124"/>
                </a:lnTo>
                <a:lnTo>
                  <a:pt x="387" y="121"/>
                </a:lnTo>
                <a:lnTo>
                  <a:pt x="419" y="121"/>
                </a:lnTo>
                <a:lnTo>
                  <a:pt x="448" y="119"/>
                </a:lnTo>
                <a:lnTo>
                  <a:pt x="479" y="118"/>
                </a:lnTo>
                <a:lnTo>
                  <a:pt x="510" y="115"/>
                </a:lnTo>
                <a:lnTo>
                  <a:pt x="539" y="112"/>
                </a:lnTo>
                <a:lnTo>
                  <a:pt x="571" y="107"/>
                </a:lnTo>
                <a:lnTo>
                  <a:pt x="587" y="104"/>
                </a:lnTo>
                <a:lnTo>
                  <a:pt x="601" y="100"/>
                </a:lnTo>
                <a:lnTo>
                  <a:pt x="616" y="96"/>
                </a:lnTo>
                <a:lnTo>
                  <a:pt x="632" y="93"/>
                </a:lnTo>
                <a:lnTo>
                  <a:pt x="635" y="90"/>
                </a:lnTo>
                <a:lnTo>
                  <a:pt x="639" y="88"/>
                </a:lnTo>
                <a:lnTo>
                  <a:pt x="640" y="82"/>
                </a:lnTo>
                <a:lnTo>
                  <a:pt x="643" y="78"/>
                </a:lnTo>
                <a:lnTo>
                  <a:pt x="648" y="65"/>
                </a:lnTo>
                <a:lnTo>
                  <a:pt x="654" y="52"/>
                </a:lnTo>
                <a:lnTo>
                  <a:pt x="658" y="36"/>
                </a:lnTo>
                <a:lnTo>
                  <a:pt x="660" y="20"/>
                </a:lnTo>
                <a:lnTo>
                  <a:pt x="660" y="14"/>
                </a:lnTo>
                <a:lnTo>
                  <a:pt x="660" y="8"/>
                </a:lnTo>
                <a:lnTo>
                  <a:pt x="660" y="2"/>
                </a:lnTo>
                <a:lnTo>
                  <a:pt x="65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6" name="Freeform 42"/>
          <p:cNvSpPr>
            <a:spLocks noChangeArrowheads="1"/>
          </p:cNvSpPr>
          <p:nvPr/>
        </p:nvSpPr>
        <p:spPr bwMode="auto">
          <a:xfrm>
            <a:off x="3250323" y="2441529"/>
            <a:ext cx="876330" cy="301706"/>
          </a:xfrm>
          <a:custGeom>
            <a:avLst/>
            <a:gdLst/>
            <a:ahLst/>
            <a:cxnLst>
              <a:cxn ang="0">
                <a:pos x="9" y="134"/>
              </a:cxn>
              <a:cxn ang="0">
                <a:pos x="3" y="170"/>
              </a:cxn>
              <a:cxn ang="0">
                <a:pos x="1" y="198"/>
              </a:cxn>
              <a:cxn ang="0">
                <a:pos x="2" y="211"/>
              </a:cxn>
              <a:cxn ang="0">
                <a:pos x="51" y="214"/>
              </a:cxn>
              <a:cxn ang="0">
                <a:pos x="92" y="215"/>
              </a:cxn>
              <a:cxn ang="0">
                <a:pos x="134" y="214"/>
              </a:cxn>
              <a:cxn ang="0">
                <a:pos x="177" y="211"/>
              </a:cxn>
              <a:cxn ang="0">
                <a:pos x="265" y="211"/>
              </a:cxn>
              <a:cxn ang="0">
                <a:pos x="356" y="211"/>
              </a:cxn>
              <a:cxn ang="0">
                <a:pos x="445" y="214"/>
              </a:cxn>
              <a:cxn ang="0">
                <a:pos x="536" y="214"/>
              </a:cxn>
              <a:cxn ang="0">
                <a:pos x="539" y="211"/>
              </a:cxn>
              <a:cxn ang="0">
                <a:pos x="544" y="206"/>
              </a:cxn>
              <a:cxn ang="0">
                <a:pos x="552" y="189"/>
              </a:cxn>
              <a:cxn ang="0">
                <a:pos x="557" y="172"/>
              </a:cxn>
              <a:cxn ang="0">
                <a:pos x="558" y="163"/>
              </a:cxn>
              <a:cxn ang="0">
                <a:pos x="565" y="135"/>
              </a:cxn>
              <a:cxn ang="0">
                <a:pos x="580" y="90"/>
              </a:cxn>
              <a:cxn ang="0">
                <a:pos x="596" y="44"/>
              </a:cxn>
              <a:cxn ang="0">
                <a:pos x="607" y="14"/>
              </a:cxn>
              <a:cxn ang="0">
                <a:pos x="584" y="7"/>
              </a:cxn>
              <a:cxn ang="0">
                <a:pos x="561" y="2"/>
              </a:cxn>
              <a:cxn ang="0">
                <a:pos x="516" y="0"/>
              </a:cxn>
              <a:cxn ang="0">
                <a:pos x="469" y="3"/>
              </a:cxn>
              <a:cxn ang="0">
                <a:pos x="422" y="7"/>
              </a:cxn>
              <a:cxn ang="0">
                <a:pos x="329" y="9"/>
              </a:cxn>
              <a:cxn ang="0">
                <a:pos x="236" y="12"/>
              </a:cxn>
              <a:cxn ang="0">
                <a:pos x="143" y="15"/>
              </a:cxn>
              <a:cxn ang="0">
                <a:pos x="51" y="18"/>
              </a:cxn>
              <a:cxn ang="0">
                <a:pos x="40" y="38"/>
              </a:cxn>
              <a:cxn ang="0">
                <a:pos x="29" y="58"/>
              </a:cxn>
              <a:cxn ang="0">
                <a:pos x="23" y="80"/>
              </a:cxn>
              <a:cxn ang="0">
                <a:pos x="17" y="103"/>
              </a:cxn>
            </a:cxnLst>
            <a:rect l="0" t="0" r="r" b="b"/>
            <a:pathLst>
              <a:path w="607" h="215">
                <a:moveTo>
                  <a:pt x="13" y="116"/>
                </a:moveTo>
                <a:lnTo>
                  <a:pt x="9" y="134"/>
                </a:lnTo>
                <a:lnTo>
                  <a:pt x="8" y="152"/>
                </a:lnTo>
                <a:lnTo>
                  <a:pt x="3" y="170"/>
                </a:lnTo>
                <a:lnTo>
                  <a:pt x="2" y="184"/>
                </a:lnTo>
                <a:lnTo>
                  <a:pt x="1" y="198"/>
                </a:lnTo>
                <a:lnTo>
                  <a:pt x="0" y="207"/>
                </a:lnTo>
                <a:lnTo>
                  <a:pt x="2" y="211"/>
                </a:lnTo>
                <a:lnTo>
                  <a:pt x="27" y="214"/>
                </a:lnTo>
                <a:lnTo>
                  <a:pt x="51" y="214"/>
                </a:lnTo>
                <a:lnTo>
                  <a:pt x="72" y="215"/>
                </a:lnTo>
                <a:lnTo>
                  <a:pt x="92" y="215"/>
                </a:lnTo>
                <a:lnTo>
                  <a:pt x="113" y="214"/>
                </a:lnTo>
                <a:lnTo>
                  <a:pt x="134" y="214"/>
                </a:lnTo>
                <a:lnTo>
                  <a:pt x="154" y="211"/>
                </a:lnTo>
                <a:lnTo>
                  <a:pt x="177" y="211"/>
                </a:lnTo>
                <a:lnTo>
                  <a:pt x="221" y="211"/>
                </a:lnTo>
                <a:lnTo>
                  <a:pt x="265" y="211"/>
                </a:lnTo>
                <a:lnTo>
                  <a:pt x="311" y="211"/>
                </a:lnTo>
                <a:lnTo>
                  <a:pt x="356" y="211"/>
                </a:lnTo>
                <a:lnTo>
                  <a:pt x="400" y="214"/>
                </a:lnTo>
                <a:lnTo>
                  <a:pt x="445" y="214"/>
                </a:lnTo>
                <a:lnTo>
                  <a:pt x="491" y="214"/>
                </a:lnTo>
                <a:lnTo>
                  <a:pt x="536" y="214"/>
                </a:lnTo>
                <a:lnTo>
                  <a:pt x="538" y="214"/>
                </a:lnTo>
                <a:lnTo>
                  <a:pt x="539" y="211"/>
                </a:lnTo>
                <a:lnTo>
                  <a:pt x="542" y="209"/>
                </a:lnTo>
                <a:lnTo>
                  <a:pt x="544" y="206"/>
                </a:lnTo>
                <a:lnTo>
                  <a:pt x="547" y="199"/>
                </a:lnTo>
                <a:lnTo>
                  <a:pt x="552" y="189"/>
                </a:lnTo>
                <a:lnTo>
                  <a:pt x="554" y="180"/>
                </a:lnTo>
                <a:lnTo>
                  <a:pt x="557" y="172"/>
                </a:lnTo>
                <a:lnTo>
                  <a:pt x="558" y="164"/>
                </a:lnTo>
                <a:lnTo>
                  <a:pt x="558" y="163"/>
                </a:lnTo>
                <a:lnTo>
                  <a:pt x="561" y="152"/>
                </a:lnTo>
                <a:lnTo>
                  <a:pt x="565" y="135"/>
                </a:lnTo>
                <a:lnTo>
                  <a:pt x="572" y="114"/>
                </a:lnTo>
                <a:lnTo>
                  <a:pt x="580" y="90"/>
                </a:lnTo>
                <a:lnTo>
                  <a:pt x="589" y="67"/>
                </a:lnTo>
                <a:lnTo>
                  <a:pt x="596" y="44"/>
                </a:lnTo>
                <a:lnTo>
                  <a:pt x="603" y="27"/>
                </a:lnTo>
                <a:lnTo>
                  <a:pt x="607" y="14"/>
                </a:lnTo>
                <a:lnTo>
                  <a:pt x="596" y="11"/>
                </a:lnTo>
                <a:lnTo>
                  <a:pt x="584" y="7"/>
                </a:lnTo>
                <a:lnTo>
                  <a:pt x="573" y="4"/>
                </a:lnTo>
                <a:lnTo>
                  <a:pt x="561" y="2"/>
                </a:lnTo>
                <a:lnTo>
                  <a:pt x="539" y="0"/>
                </a:lnTo>
                <a:lnTo>
                  <a:pt x="516" y="0"/>
                </a:lnTo>
                <a:lnTo>
                  <a:pt x="492" y="1"/>
                </a:lnTo>
                <a:lnTo>
                  <a:pt x="469" y="3"/>
                </a:lnTo>
                <a:lnTo>
                  <a:pt x="445" y="5"/>
                </a:lnTo>
                <a:lnTo>
                  <a:pt x="422" y="7"/>
                </a:lnTo>
                <a:lnTo>
                  <a:pt x="375" y="8"/>
                </a:lnTo>
                <a:lnTo>
                  <a:pt x="329" y="9"/>
                </a:lnTo>
                <a:lnTo>
                  <a:pt x="283" y="11"/>
                </a:lnTo>
                <a:lnTo>
                  <a:pt x="236" y="12"/>
                </a:lnTo>
                <a:lnTo>
                  <a:pt x="190" y="13"/>
                </a:lnTo>
                <a:lnTo>
                  <a:pt x="143" y="15"/>
                </a:lnTo>
                <a:lnTo>
                  <a:pt x="96" y="15"/>
                </a:lnTo>
                <a:lnTo>
                  <a:pt x="51" y="18"/>
                </a:lnTo>
                <a:lnTo>
                  <a:pt x="45" y="27"/>
                </a:lnTo>
                <a:lnTo>
                  <a:pt x="40" y="38"/>
                </a:lnTo>
                <a:lnTo>
                  <a:pt x="34" y="47"/>
                </a:lnTo>
                <a:lnTo>
                  <a:pt x="29" y="58"/>
                </a:lnTo>
                <a:lnTo>
                  <a:pt x="27" y="70"/>
                </a:lnTo>
                <a:lnTo>
                  <a:pt x="23" y="80"/>
                </a:lnTo>
                <a:lnTo>
                  <a:pt x="20" y="92"/>
                </a:lnTo>
                <a:lnTo>
                  <a:pt x="17" y="10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7" name="Freeform 43"/>
          <p:cNvSpPr>
            <a:spLocks noChangeArrowheads="1"/>
          </p:cNvSpPr>
          <p:nvPr/>
        </p:nvSpPr>
        <p:spPr bwMode="auto">
          <a:xfrm>
            <a:off x="4181722" y="2736272"/>
            <a:ext cx="107746" cy="69624"/>
          </a:xfrm>
          <a:custGeom>
            <a:avLst/>
            <a:gdLst/>
            <a:ahLst/>
            <a:cxnLst>
              <a:cxn ang="0">
                <a:pos x="39" y="0"/>
              </a:cxn>
              <a:cxn ang="0">
                <a:pos x="26" y="5"/>
              </a:cxn>
              <a:cxn ang="0">
                <a:pos x="12" y="12"/>
              </a:cxn>
              <a:cxn ang="0">
                <a:pos x="0" y="23"/>
              </a:cxn>
              <a:cxn ang="0">
                <a:pos x="0" y="31"/>
              </a:cxn>
              <a:cxn ang="0">
                <a:pos x="4" y="38"/>
              </a:cxn>
              <a:cxn ang="0">
                <a:pos x="8" y="45"/>
              </a:cxn>
              <a:cxn ang="0">
                <a:pos x="16" y="48"/>
              </a:cxn>
              <a:cxn ang="0">
                <a:pos x="18" y="48"/>
              </a:cxn>
              <a:cxn ang="0">
                <a:pos x="19" y="46"/>
              </a:cxn>
              <a:cxn ang="0">
                <a:pos x="18" y="42"/>
              </a:cxn>
              <a:cxn ang="0">
                <a:pos x="16" y="31"/>
              </a:cxn>
              <a:cxn ang="0">
                <a:pos x="19" y="23"/>
              </a:cxn>
              <a:cxn ang="0">
                <a:pos x="23" y="23"/>
              </a:cxn>
              <a:cxn ang="0">
                <a:pos x="26" y="23"/>
              </a:cxn>
              <a:cxn ang="0">
                <a:pos x="29" y="23"/>
              </a:cxn>
              <a:cxn ang="0">
                <a:pos x="30" y="23"/>
              </a:cxn>
              <a:cxn ang="0">
                <a:pos x="32" y="30"/>
              </a:cxn>
              <a:cxn ang="0">
                <a:pos x="36" y="35"/>
              </a:cxn>
              <a:cxn ang="0">
                <a:pos x="42" y="38"/>
              </a:cxn>
              <a:cxn ang="0">
                <a:pos x="48" y="40"/>
              </a:cxn>
              <a:cxn ang="0">
                <a:pos x="61" y="36"/>
              </a:cxn>
              <a:cxn ang="0">
                <a:pos x="71" y="30"/>
              </a:cxn>
              <a:cxn ang="0">
                <a:pos x="75" y="28"/>
              </a:cxn>
              <a:cxn ang="0">
                <a:pos x="75" y="25"/>
              </a:cxn>
              <a:cxn ang="0">
                <a:pos x="72" y="17"/>
              </a:cxn>
              <a:cxn ang="0">
                <a:pos x="68" y="9"/>
              </a:cxn>
              <a:cxn ang="0">
                <a:pos x="64" y="0"/>
              </a:cxn>
              <a:cxn ang="0">
                <a:pos x="62" y="0"/>
              </a:cxn>
              <a:cxn ang="0">
                <a:pos x="58" y="0"/>
              </a:cxn>
              <a:cxn ang="0">
                <a:pos x="56" y="0"/>
              </a:cxn>
              <a:cxn ang="0">
                <a:pos x="52" y="0"/>
              </a:cxn>
            </a:cxnLst>
            <a:rect l="0" t="0" r="r" b="b"/>
            <a:pathLst>
              <a:path w="75" h="49">
                <a:moveTo>
                  <a:pt x="46" y="0"/>
                </a:moveTo>
                <a:lnTo>
                  <a:pt x="39" y="0"/>
                </a:lnTo>
                <a:lnTo>
                  <a:pt x="31" y="3"/>
                </a:lnTo>
                <a:lnTo>
                  <a:pt x="26" y="5"/>
                </a:lnTo>
                <a:lnTo>
                  <a:pt x="18" y="9"/>
                </a:lnTo>
                <a:lnTo>
                  <a:pt x="12" y="12"/>
                </a:lnTo>
                <a:lnTo>
                  <a:pt x="5" y="16"/>
                </a:lnTo>
                <a:lnTo>
                  <a:pt x="0" y="23"/>
                </a:lnTo>
                <a:lnTo>
                  <a:pt x="0" y="26"/>
                </a:lnTo>
                <a:lnTo>
                  <a:pt x="0" y="31"/>
                </a:lnTo>
                <a:lnTo>
                  <a:pt x="1" y="35"/>
                </a:lnTo>
                <a:lnTo>
                  <a:pt x="4" y="38"/>
                </a:lnTo>
                <a:lnTo>
                  <a:pt x="7" y="42"/>
                </a:lnTo>
                <a:lnTo>
                  <a:pt x="8" y="45"/>
                </a:lnTo>
                <a:lnTo>
                  <a:pt x="12" y="46"/>
                </a:lnTo>
                <a:lnTo>
                  <a:pt x="16" y="48"/>
                </a:lnTo>
                <a:lnTo>
                  <a:pt x="18" y="49"/>
                </a:lnTo>
                <a:lnTo>
                  <a:pt x="18" y="48"/>
                </a:lnTo>
                <a:lnTo>
                  <a:pt x="19" y="48"/>
                </a:lnTo>
                <a:lnTo>
                  <a:pt x="19" y="46"/>
                </a:lnTo>
                <a:lnTo>
                  <a:pt x="19" y="44"/>
                </a:lnTo>
                <a:lnTo>
                  <a:pt x="18" y="42"/>
                </a:lnTo>
                <a:lnTo>
                  <a:pt x="18" y="36"/>
                </a:lnTo>
                <a:lnTo>
                  <a:pt x="16" y="31"/>
                </a:lnTo>
                <a:lnTo>
                  <a:pt x="18" y="26"/>
                </a:lnTo>
                <a:lnTo>
                  <a:pt x="19" y="23"/>
                </a:lnTo>
                <a:lnTo>
                  <a:pt x="21" y="23"/>
                </a:lnTo>
                <a:lnTo>
                  <a:pt x="23" y="23"/>
                </a:lnTo>
                <a:lnTo>
                  <a:pt x="25" y="23"/>
                </a:lnTo>
                <a:lnTo>
                  <a:pt x="26" y="23"/>
                </a:lnTo>
                <a:lnTo>
                  <a:pt x="27" y="23"/>
                </a:lnTo>
                <a:lnTo>
                  <a:pt x="29" y="23"/>
                </a:lnTo>
                <a:lnTo>
                  <a:pt x="30" y="23"/>
                </a:lnTo>
                <a:lnTo>
                  <a:pt x="30" y="23"/>
                </a:lnTo>
                <a:lnTo>
                  <a:pt x="30" y="26"/>
                </a:lnTo>
                <a:lnTo>
                  <a:pt x="32" y="30"/>
                </a:lnTo>
                <a:lnTo>
                  <a:pt x="34" y="34"/>
                </a:lnTo>
                <a:lnTo>
                  <a:pt x="36" y="35"/>
                </a:lnTo>
                <a:lnTo>
                  <a:pt x="39" y="37"/>
                </a:lnTo>
                <a:lnTo>
                  <a:pt x="42" y="38"/>
                </a:lnTo>
                <a:lnTo>
                  <a:pt x="45" y="38"/>
                </a:lnTo>
                <a:lnTo>
                  <a:pt x="48" y="40"/>
                </a:lnTo>
                <a:lnTo>
                  <a:pt x="53" y="38"/>
                </a:lnTo>
                <a:lnTo>
                  <a:pt x="61" y="36"/>
                </a:lnTo>
                <a:lnTo>
                  <a:pt x="67" y="34"/>
                </a:lnTo>
                <a:lnTo>
                  <a:pt x="71" y="30"/>
                </a:lnTo>
                <a:lnTo>
                  <a:pt x="72" y="28"/>
                </a:lnTo>
                <a:lnTo>
                  <a:pt x="75" y="28"/>
                </a:lnTo>
                <a:lnTo>
                  <a:pt x="75" y="26"/>
                </a:lnTo>
                <a:lnTo>
                  <a:pt x="75" y="25"/>
                </a:lnTo>
                <a:lnTo>
                  <a:pt x="75" y="21"/>
                </a:lnTo>
                <a:lnTo>
                  <a:pt x="72" y="17"/>
                </a:lnTo>
                <a:lnTo>
                  <a:pt x="71" y="12"/>
                </a:lnTo>
                <a:lnTo>
                  <a:pt x="68" y="9"/>
                </a:lnTo>
                <a:lnTo>
                  <a:pt x="66" y="4"/>
                </a:lnTo>
                <a:lnTo>
                  <a:pt x="64" y="0"/>
                </a:lnTo>
                <a:lnTo>
                  <a:pt x="63" y="0"/>
                </a:lnTo>
                <a:lnTo>
                  <a:pt x="62" y="0"/>
                </a:lnTo>
                <a:lnTo>
                  <a:pt x="61" y="0"/>
                </a:lnTo>
                <a:lnTo>
                  <a:pt x="58" y="0"/>
                </a:lnTo>
                <a:lnTo>
                  <a:pt x="58" y="0"/>
                </a:lnTo>
                <a:lnTo>
                  <a:pt x="56" y="0"/>
                </a:lnTo>
                <a:lnTo>
                  <a:pt x="53" y="0"/>
                </a:lnTo>
                <a:lnTo>
                  <a:pt x="5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88" name="Freeform 44"/>
          <p:cNvSpPr>
            <a:spLocks noChangeArrowheads="1"/>
          </p:cNvSpPr>
          <p:nvPr/>
        </p:nvSpPr>
        <p:spPr bwMode="auto">
          <a:xfrm>
            <a:off x="3573559" y="2172315"/>
            <a:ext cx="318448" cy="48736"/>
          </a:xfrm>
          <a:custGeom>
            <a:avLst/>
            <a:gdLst/>
            <a:ahLst/>
            <a:cxnLst>
              <a:cxn ang="0">
                <a:pos x="211" y="23"/>
              </a:cxn>
              <a:cxn ang="0">
                <a:pos x="213" y="21"/>
              </a:cxn>
              <a:cxn ang="0">
                <a:pos x="214" y="17"/>
              </a:cxn>
              <a:cxn ang="0">
                <a:pos x="214" y="15"/>
              </a:cxn>
              <a:cxn ang="0">
                <a:pos x="215" y="11"/>
              </a:cxn>
              <a:cxn ang="0">
                <a:pos x="215" y="9"/>
              </a:cxn>
              <a:cxn ang="0">
                <a:pos x="218" y="7"/>
              </a:cxn>
              <a:cxn ang="0">
                <a:pos x="220" y="5"/>
              </a:cxn>
              <a:cxn ang="0">
                <a:pos x="215" y="2"/>
              </a:cxn>
              <a:cxn ang="0">
                <a:pos x="211" y="1"/>
              </a:cxn>
              <a:cxn ang="0">
                <a:pos x="207" y="0"/>
              </a:cxn>
              <a:cxn ang="0">
                <a:pos x="203" y="0"/>
              </a:cxn>
              <a:cxn ang="0">
                <a:pos x="198" y="0"/>
              </a:cxn>
              <a:cxn ang="0">
                <a:pos x="195" y="0"/>
              </a:cxn>
              <a:cxn ang="0">
                <a:pos x="190" y="0"/>
              </a:cxn>
              <a:cxn ang="0">
                <a:pos x="186" y="0"/>
              </a:cxn>
              <a:cxn ang="0">
                <a:pos x="162" y="6"/>
              </a:cxn>
              <a:cxn ang="0">
                <a:pos x="138" y="9"/>
              </a:cxn>
              <a:cxn ang="0">
                <a:pos x="115" y="12"/>
              </a:cxn>
              <a:cxn ang="0">
                <a:pos x="92" y="16"/>
              </a:cxn>
              <a:cxn ang="0">
                <a:pos x="68" y="19"/>
              </a:cxn>
              <a:cxn ang="0">
                <a:pos x="45" y="23"/>
              </a:cxn>
              <a:cxn ang="0">
                <a:pos x="23" y="28"/>
              </a:cxn>
              <a:cxn ang="0">
                <a:pos x="0" y="34"/>
              </a:cxn>
              <a:cxn ang="0">
                <a:pos x="14" y="35"/>
              </a:cxn>
              <a:cxn ang="0">
                <a:pos x="26" y="35"/>
              </a:cxn>
              <a:cxn ang="0">
                <a:pos x="39" y="35"/>
              </a:cxn>
              <a:cxn ang="0">
                <a:pos x="54" y="35"/>
              </a:cxn>
              <a:cxn ang="0">
                <a:pos x="79" y="34"/>
              </a:cxn>
              <a:cxn ang="0">
                <a:pos x="105" y="31"/>
              </a:cxn>
              <a:cxn ang="0">
                <a:pos x="131" y="28"/>
              </a:cxn>
              <a:cxn ang="0">
                <a:pos x="156" y="26"/>
              </a:cxn>
              <a:cxn ang="0">
                <a:pos x="182" y="24"/>
              </a:cxn>
              <a:cxn ang="0">
                <a:pos x="207" y="23"/>
              </a:cxn>
            </a:cxnLst>
            <a:rect l="0" t="0" r="r" b="b"/>
            <a:pathLst>
              <a:path w="220" h="35">
                <a:moveTo>
                  <a:pt x="211" y="23"/>
                </a:moveTo>
                <a:lnTo>
                  <a:pt x="213" y="21"/>
                </a:lnTo>
                <a:lnTo>
                  <a:pt x="214" y="17"/>
                </a:lnTo>
                <a:lnTo>
                  <a:pt x="214" y="15"/>
                </a:lnTo>
                <a:lnTo>
                  <a:pt x="215" y="11"/>
                </a:lnTo>
                <a:lnTo>
                  <a:pt x="215" y="9"/>
                </a:lnTo>
                <a:lnTo>
                  <a:pt x="218" y="7"/>
                </a:lnTo>
                <a:lnTo>
                  <a:pt x="220" y="5"/>
                </a:lnTo>
                <a:lnTo>
                  <a:pt x="215" y="2"/>
                </a:lnTo>
                <a:lnTo>
                  <a:pt x="211" y="1"/>
                </a:lnTo>
                <a:lnTo>
                  <a:pt x="207" y="0"/>
                </a:lnTo>
                <a:lnTo>
                  <a:pt x="203" y="0"/>
                </a:lnTo>
                <a:lnTo>
                  <a:pt x="198" y="0"/>
                </a:lnTo>
                <a:lnTo>
                  <a:pt x="195" y="0"/>
                </a:lnTo>
                <a:lnTo>
                  <a:pt x="190" y="0"/>
                </a:lnTo>
                <a:lnTo>
                  <a:pt x="186" y="0"/>
                </a:lnTo>
                <a:lnTo>
                  <a:pt x="162" y="6"/>
                </a:lnTo>
                <a:lnTo>
                  <a:pt x="138" y="9"/>
                </a:lnTo>
                <a:lnTo>
                  <a:pt x="115" y="12"/>
                </a:lnTo>
                <a:lnTo>
                  <a:pt x="92" y="16"/>
                </a:lnTo>
                <a:lnTo>
                  <a:pt x="68" y="19"/>
                </a:lnTo>
                <a:lnTo>
                  <a:pt x="45" y="23"/>
                </a:lnTo>
                <a:lnTo>
                  <a:pt x="23" y="28"/>
                </a:lnTo>
                <a:lnTo>
                  <a:pt x="0" y="34"/>
                </a:lnTo>
                <a:lnTo>
                  <a:pt x="14" y="35"/>
                </a:lnTo>
                <a:lnTo>
                  <a:pt x="26" y="35"/>
                </a:lnTo>
                <a:lnTo>
                  <a:pt x="39" y="35"/>
                </a:lnTo>
                <a:lnTo>
                  <a:pt x="54" y="35"/>
                </a:lnTo>
                <a:lnTo>
                  <a:pt x="79" y="34"/>
                </a:lnTo>
                <a:lnTo>
                  <a:pt x="105" y="31"/>
                </a:lnTo>
                <a:lnTo>
                  <a:pt x="131" y="28"/>
                </a:lnTo>
                <a:lnTo>
                  <a:pt x="156" y="26"/>
                </a:lnTo>
                <a:lnTo>
                  <a:pt x="182" y="24"/>
                </a:lnTo>
                <a:lnTo>
                  <a:pt x="207" y="23"/>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62189" name="Freeform 45"/>
          <p:cNvSpPr>
            <a:spLocks noChangeArrowheads="1"/>
          </p:cNvSpPr>
          <p:nvPr/>
        </p:nvSpPr>
        <p:spPr bwMode="auto">
          <a:xfrm>
            <a:off x="4191300" y="1963443"/>
            <a:ext cx="155633" cy="141569"/>
          </a:xfrm>
          <a:custGeom>
            <a:avLst/>
            <a:gdLst/>
            <a:ahLst/>
            <a:cxnLst>
              <a:cxn ang="0">
                <a:pos x="6" y="101"/>
              </a:cxn>
              <a:cxn ang="0">
                <a:pos x="108" y="0"/>
              </a:cxn>
              <a:cxn ang="0">
                <a:pos x="0" y="71"/>
              </a:cxn>
            </a:cxnLst>
            <a:rect l="0" t="0" r="r" b="b"/>
            <a:pathLst>
              <a:path w="108" h="101">
                <a:moveTo>
                  <a:pt x="6" y="101"/>
                </a:moveTo>
                <a:lnTo>
                  <a:pt x="108" y="0"/>
                </a:lnTo>
                <a:lnTo>
                  <a:pt x="0" y="71"/>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0" name="Freeform 46"/>
          <p:cNvSpPr>
            <a:spLocks noChangeArrowheads="1"/>
          </p:cNvSpPr>
          <p:nvPr/>
        </p:nvSpPr>
        <p:spPr bwMode="auto">
          <a:xfrm>
            <a:off x="4243977" y="2211769"/>
            <a:ext cx="330419" cy="58021"/>
          </a:xfrm>
          <a:custGeom>
            <a:avLst/>
            <a:gdLst/>
            <a:ahLst/>
            <a:cxnLst>
              <a:cxn ang="0">
                <a:pos x="0" y="42"/>
              </a:cxn>
              <a:cxn ang="0">
                <a:pos x="228" y="13"/>
              </a:cxn>
              <a:cxn ang="0">
                <a:pos x="9" y="0"/>
              </a:cxn>
            </a:cxnLst>
            <a:rect l="0" t="0" r="r" b="b"/>
            <a:pathLst>
              <a:path w="228" h="42">
                <a:moveTo>
                  <a:pt x="0" y="42"/>
                </a:moveTo>
                <a:lnTo>
                  <a:pt x="228" y="13"/>
                </a:lnTo>
                <a:lnTo>
                  <a:pt x="9"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1" name="Freeform 47"/>
          <p:cNvSpPr>
            <a:spLocks noChangeArrowheads="1"/>
          </p:cNvSpPr>
          <p:nvPr/>
        </p:nvSpPr>
        <p:spPr bwMode="auto">
          <a:xfrm>
            <a:off x="4203273" y="2348696"/>
            <a:ext cx="119717" cy="99794"/>
          </a:xfrm>
          <a:custGeom>
            <a:avLst/>
            <a:gdLst/>
            <a:ahLst/>
            <a:cxnLst>
              <a:cxn ang="0">
                <a:pos x="0" y="23"/>
              </a:cxn>
              <a:cxn ang="0">
                <a:pos x="83" y="69"/>
              </a:cxn>
              <a:cxn ang="0">
                <a:pos x="18" y="0"/>
              </a:cxn>
            </a:cxnLst>
            <a:rect l="0" t="0" r="r" b="b"/>
            <a:pathLst>
              <a:path w="83" h="69">
                <a:moveTo>
                  <a:pt x="0" y="23"/>
                </a:moveTo>
                <a:lnTo>
                  <a:pt x="83" y="69"/>
                </a:lnTo>
                <a:lnTo>
                  <a:pt x="18"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2" name="Freeform 48"/>
          <p:cNvSpPr>
            <a:spLocks noChangeArrowheads="1"/>
          </p:cNvSpPr>
          <p:nvPr/>
        </p:nvSpPr>
        <p:spPr bwMode="auto">
          <a:xfrm>
            <a:off x="2862441" y="2105010"/>
            <a:ext cx="272955" cy="67304"/>
          </a:xfrm>
          <a:custGeom>
            <a:avLst/>
            <a:gdLst/>
            <a:ahLst/>
            <a:cxnLst>
              <a:cxn ang="0">
                <a:pos x="0" y="0"/>
              </a:cxn>
              <a:cxn ang="0">
                <a:pos x="189" y="47"/>
              </a:cxn>
              <a:cxn ang="0">
                <a:pos x="185" y="6"/>
              </a:cxn>
            </a:cxnLst>
            <a:rect l="0" t="0" r="r" b="b"/>
            <a:pathLst>
              <a:path w="189" h="47">
                <a:moveTo>
                  <a:pt x="0" y="0"/>
                </a:moveTo>
                <a:lnTo>
                  <a:pt x="189" y="47"/>
                </a:lnTo>
                <a:lnTo>
                  <a:pt x="185" y="6"/>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3" name="Freeform 49"/>
          <p:cNvSpPr>
            <a:spLocks noChangeArrowheads="1"/>
          </p:cNvSpPr>
          <p:nvPr/>
        </p:nvSpPr>
        <p:spPr bwMode="auto">
          <a:xfrm>
            <a:off x="2857651" y="2415999"/>
            <a:ext cx="258589" cy="150854"/>
          </a:xfrm>
          <a:custGeom>
            <a:avLst/>
            <a:gdLst/>
            <a:ahLst/>
            <a:cxnLst>
              <a:cxn ang="0">
                <a:pos x="0" y="107"/>
              </a:cxn>
              <a:cxn ang="0">
                <a:pos x="180" y="33"/>
              </a:cxn>
              <a:cxn ang="0">
                <a:pos x="164" y="0"/>
              </a:cxn>
            </a:cxnLst>
            <a:rect l="0" t="0" r="r" b="b"/>
            <a:pathLst>
              <a:path w="180" h="107">
                <a:moveTo>
                  <a:pt x="0" y="107"/>
                </a:moveTo>
                <a:lnTo>
                  <a:pt x="180" y="33"/>
                </a:lnTo>
                <a:lnTo>
                  <a:pt x="164"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194" name="Freeform 50"/>
          <p:cNvSpPr>
            <a:spLocks noChangeArrowheads="1"/>
          </p:cNvSpPr>
          <p:nvPr/>
        </p:nvSpPr>
        <p:spPr bwMode="auto">
          <a:xfrm>
            <a:off x="3291027" y="2562211"/>
            <a:ext cx="677600" cy="58020"/>
          </a:xfrm>
          <a:custGeom>
            <a:avLst/>
            <a:gdLst/>
            <a:ahLst/>
            <a:cxnLst>
              <a:cxn ang="0">
                <a:pos x="0" y="36"/>
              </a:cxn>
              <a:cxn ang="0">
                <a:pos x="456" y="40"/>
              </a:cxn>
              <a:cxn ang="0">
                <a:pos x="470" y="2"/>
              </a:cxn>
              <a:cxn ang="0">
                <a:pos x="446" y="22"/>
              </a:cxn>
              <a:cxn ang="0">
                <a:pos x="414" y="21"/>
              </a:cxn>
              <a:cxn ang="0">
                <a:pos x="411" y="2"/>
              </a:cxn>
              <a:cxn ang="0">
                <a:pos x="388" y="21"/>
              </a:cxn>
              <a:cxn ang="0">
                <a:pos x="358" y="20"/>
              </a:cxn>
              <a:cxn ang="0">
                <a:pos x="363" y="4"/>
              </a:cxn>
              <a:cxn ang="0">
                <a:pos x="336" y="19"/>
              </a:cxn>
              <a:cxn ang="0">
                <a:pos x="307" y="20"/>
              </a:cxn>
              <a:cxn ang="0">
                <a:pos x="306" y="4"/>
              </a:cxn>
              <a:cxn ang="0">
                <a:pos x="287" y="20"/>
              </a:cxn>
              <a:cxn ang="0">
                <a:pos x="253" y="20"/>
              </a:cxn>
              <a:cxn ang="0">
                <a:pos x="251" y="7"/>
              </a:cxn>
              <a:cxn ang="0">
                <a:pos x="237" y="17"/>
              </a:cxn>
              <a:cxn ang="0">
                <a:pos x="200" y="17"/>
              </a:cxn>
              <a:cxn ang="0">
                <a:pos x="205" y="1"/>
              </a:cxn>
              <a:cxn ang="0">
                <a:pos x="181" y="17"/>
              </a:cxn>
              <a:cxn ang="0">
                <a:pos x="147" y="17"/>
              </a:cxn>
              <a:cxn ang="0">
                <a:pos x="153" y="0"/>
              </a:cxn>
              <a:cxn ang="0">
                <a:pos x="127" y="16"/>
              </a:cxn>
              <a:cxn ang="0">
                <a:pos x="100" y="16"/>
              </a:cxn>
              <a:cxn ang="0">
                <a:pos x="106" y="2"/>
              </a:cxn>
              <a:cxn ang="0">
                <a:pos x="80" y="17"/>
              </a:cxn>
              <a:cxn ang="0">
                <a:pos x="54" y="16"/>
              </a:cxn>
              <a:cxn ang="0">
                <a:pos x="59" y="1"/>
              </a:cxn>
              <a:cxn ang="0">
                <a:pos x="38" y="17"/>
              </a:cxn>
              <a:cxn ang="0">
                <a:pos x="12" y="15"/>
              </a:cxn>
            </a:cxnLst>
            <a:rect l="0" t="0" r="r" b="b"/>
            <a:pathLst>
              <a:path w="470" h="40">
                <a:moveTo>
                  <a:pt x="0" y="36"/>
                </a:moveTo>
                <a:lnTo>
                  <a:pt x="456" y="40"/>
                </a:lnTo>
                <a:lnTo>
                  <a:pt x="470" y="2"/>
                </a:lnTo>
                <a:lnTo>
                  <a:pt x="446" y="22"/>
                </a:lnTo>
                <a:lnTo>
                  <a:pt x="414" y="21"/>
                </a:lnTo>
                <a:lnTo>
                  <a:pt x="411" y="2"/>
                </a:lnTo>
                <a:lnTo>
                  <a:pt x="388" y="21"/>
                </a:lnTo>
                <a:lnTo>
                  <a:pt x="358" y="20"/>
                </a:lnTo>
                <a:lnTo>
                  <a:pt x="363" y="4"/>
                </a:lnTo>
                <a:lnTo>
                  <a:pt x="336" y="19"/>
                </a:lnTo>
                <a:lnTo>
                  <a:pt x="307" y="20"/>
                </a:lnTo>
                <a:lnTo>
                  <a:pt x="306" y="4"/>
                </a:lnTo>
                <a:lnTo>
                  <a:pt x="287" y="20"/>
                </a:lnTo>
                <a:lnTo>
                  <a:pt x="253" y="20"/>
                </a:lnTo>
                <a:lnTo>
                  <a:pt x="251" y="7"/>
                </a:lnTo>
                <a:lnTo>
                  <a:pt x="237" y="17"/>
                </a:lnTo>
                <a:lnTo>
                  <a:pt x="200" y="17"/>
                </a:lnTo>
                <a:lnTo>
                  <a:pt x="205" y="1"/>
                </a:lnTo>
                <a:lnTo>
                  <a:pt x="181" y="17"/>
                </a:lnTo>
                <a:lnTo>
                  <a:pt x="147" y="17"/>
                </a:lnTo>
                <a:lnTo>
                  <a:pt x="153" y="0"/>
                </a:lnTo>
                <a:lnTo>
                  <a:pt x="127" y="16"/>
                </a:lnTo>
                <a:lnTo>
                  <a:pt x="100" y="16"/>
                </a:lnTo>
                <a:lnTo>
                  <a:pt x="106" y="2"/>
                </a:lnTo>
                <a:lnTo>
                  <a:pt x="80" y="17"/>
                </a:lnTo>
                <a:lnTo>
                  <a:pt x="54" y="16"/>
                </a:lnTo>
                <a:lnTo>
                  <a:pt x="59" y="1"/>
                </a:lnTo>
                <a:lnTo>
                  <a:pt x="38" y="17"/>
                </a:lnTo>
                <a:lnTo>
                  <a:pt x="12"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5" name="Freeform 51"/>
          <p:cNvSpPr>
            <a:spLocks noChangeArrowheads="1"/>
          </p:cNvSpPr>
          <p:nvPr/>
        </p:nvSpPr>
        <p:spPr bwMode="auto">
          <a:xfrm>
            <a:off x="4064400" y="2592382"/>
            <a:ext cx="371123" cy="359727"/>
          </a:xfrm>
          <a:custGeom>
            <a:avLst/>
            <a:gdLst/>
            <a:ahLst/>
            <a:cxnLst>
              <a:cxn ang="0">
                <a:pos x="97" y="256"/>
              </a:cxn>
              <a:cxn ang="0">
                <a:pos x="257" y="148"/>
              </a:cxn>
              <a:cxn ang="0">
                <a:pos x="147" y="0"/>
              </a:cxn>
              <a:cxn ang="0">
                <a:pos x="0" y="101"/>
              </a:cxn>
            </a:cxnLst>
            <a:rect l="0" t="0" r="r" b="b"/>
            <a:pathLst>
              <a:path w="257" h="256">
                <a:moveTo>
                  <a:pt x="97" y="256"/>
                </a:moveTo>
                <a:lnTo>
                  <a:pt x="257" y="148"/>
                </a:lnTo>
                <a:lnTo>
                  <a:pt x="147" y="0"/>
                </a:lnTo>
                <a:lnTo>
                  <a:pt x="0" y="101"/>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196" name="Freeform 52"/>
          <p:cNvSpPr>
            <a:spLocks noChangeArrowheads="1"/>
          </p:cNvSpPr>
          <p:nvPr/>
        </p:nvSpPr>
        <p:spPr bwMode="auto">
          <a:xfrm>
            <a:off x="4057216" y="2729310"/>
            <a:ext cx="153238" cy="239043"/>
          </a:xfrm>
          <a:custGeom>
            <a:avLst/>
            <a:gdLst/>
            <a:ahLst/>
            <a:cxnLst>
              <a:cxn ang="0">
                <a:pos x="107" y="156"/>
              </a:cxn>
              <a:cxn ang="0">
                <a:pos x="14" y="0"/>
              </a:cxn>
              <a:cxn ang="0">
                <a:pos x="0" y="6"/>
              </a:cxn>
              <a:cxn ang="0">
                <a:pos x="94" y="163"/>
              </a:cxn>
              <a:cxn ang="0">
                <a:pos x="105" y="167"/>
              </a:cxn>
              <a:cxn ang="0">
                <a:pos x="94" y="163"/>
              </a:cxn>
              <a:cxn ang="0">
                <a:pos x="99" y="171"/>
              </a:cxn>
              <a:cxn ang="0">
                <a:pos x="105" y="167"/>
              </a:cxn>
              <a:cxn ang="0">
                <a:pos x="98" y="154"/>
              </a:cxn>
            </a:cxnLst>
            <a:rect l="0" t="0" r="r" b="b"/>
            <a:pathLst>
              <a:path w="107" h="171">
                <a:moveTo>
                  <a:pt x="107" y="156"/>
                </a:moveTo>
                <a:lnTo>
                  <a:pt x="14" y="0"/>
                </a:lnTo>
                <a:lnTo>
                  <a:pt x="0" y="6"/>
                </a:lnTo>
                <a:lnTo>
                  <a:pt x="94" y="163"/>
                </a:lnTo>
                <a:lnTo>
                  <a:pt x="105" y="167"/>
                </a:lnTo>
                <a:lnTo>
                  <a:pt x="94" y="163"/>
                </a:lnTo>
                <a:lnTo>
                  <a:pt x="99" y="171"/>
                </a:lnTo>
                <a:lnTo>
                  <a:pt x="105" y="167"/>
                </a:lnTo>
                <a:lnTo>
                  <a:pt x="98" y="15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7" name="Freeform 53"/>
          <p:cNvSpPr>
            <a:spLocks noChangeArrowheads="1"/>
          </p:cNvSpPr>
          <p:nvPr/>
        </p:nvSpPr>
        <p:spPr bwMode="auto">
          <a:xfrm>
            <a:off x="4196089" y="2794294"/>
            <a:ext cx="251407" cy="169419"/>
          </a:xfrm>
          <a:custGeom>
            <a:avLst/>
            <a:gdLst/>
            <a:ahLst/>
            <a:cxnLst>
              <a:cxn ang="0">
                <a:pos x="159" y="0"/>
              </a:cxn>
              <a:cxn ang="0">
                <a:pos x="0" y="108"/>
              </a:cxn>
              <a:cxn ang="0">
                <a:pos x="7" y="121"/>
              </a:cxn>
              <a:cxn ang="0">
                <a:pos x="168" y="13"/>
              </a:cxn>
              <a:cxn ang="0">
                <a:pos x="169" y="2"/>
              </a:cxn>
              <a:cxn ang="0">
                <a:pos x="168" y="13"/>
              </a:cxn>
              <a:cxn ang="0">
                <a:pos x="173" y="8"/>
              </a:cxn>
              <a:cxn ang="0">
                <a:pos x="169" y="2"/>
              </a:cxn>
              <a:cxn ang="0">
                <a:pos x="157" y="11"/>
              </a:cxn>
            </a:cxnLst>
            <a:rect l="0" t="0" r="r" b="b"/>
            <a:pathLst>
              <a:path w="173" h="121">
                <a:moveTo>
                  <a:pt x="159" y="0"/>
                </a:moveTo>
                <a:lnTo>
                  <a:pt x="0" y="108"/>
                </a:lnTo>
                <a:lnTo>
                  <a:pt x="7" y="121"/>
                </a:lnTo>
                <a:lnTo>
                  <a:pt x="168" y="13"/>
                </a:lnTo>
                <a:lnTo>
                  <a:pt x="169" y="2"/>
                </a:lnTo>
                <a:lnTo>
                  <a:pt x="168" y="13"/>
                </a:lnTo>
                <a:lnTo>
                  <a:pt x="173" y="8"/>
                </a:lnTo>
                <a:lnTo>
                  <a:pt x="169" y="2"/>
                </a:lnTo>
                <a:lnTo>
                  <a:pt x="157" y="1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8" name="Freeform 54"/>
          <p:cNvSpPr>
            <a:spLocks noChangeArrowheads="1"/>
          </p:cNvSpPr>
          <p:nvPr/>
        </p:nvSpPr>
        <p:spPr bwMode="auto">
          <a:xfrm>
            <a:off x="4265526" y="2578458"/>
            <a:ext cx="177181" cy="229761"/>
          </a:xfrm>
          <a:custGeom>
            <a:avLst/>
            <a:gdLst/>
            <a:ahLst/>
            <a:cxnLst>
              <a:cxn ang="0">
                <a:pos x="0" y="14"/>
              </a:cxn>
              <a:cxn ang="0">
                <a:pos x="111" y="164"/>
              </a:cxn>
              <a:cxn ang="0">
                <a:pos x="123" y="155"/>
              </a:cxn>
              <a:cxn ang="0">
                <a:pos x="13" y="6"/>
              </a:cxn>
              <a:cxn ang="0">
                <a:pos x="3" y="5"/>
              </a:cxn>
              <a:cxn ang="0">
                <a:pos x="13" y="6"/>
              </a:cxn>
              <a:cxn ang="0">
                <a:pos x="9" y="0"/>
              </a:cxn>
              <a:cxn ang="0">
                <a:pos x="3" y="5"/>
              </a:cxn>
              <a:cxn ang="0">
                <a:pos x="12" y="16"/>
              </a:cxn>
            </a:cxnLst>
            <a:rect l="0" t="0" r="r" b="b"/>
            <a:pathLst>
              <a:path w="123" h="164">
                <a:moveTo>
                  <a:pt x="0" y="14"/>
                </a:moveTo>
                <a:lnTo>
                  <a:pt x="111" y="164"/>
                </a:lnTo>
                <a:lnTo>
                  <a:pt x="123" y="155"/>
                </a:lnTo>
                <a:lnTo>
                  <a:pt x="13" y="6"/>
                </a:lnTo>
                <a:lnTo>
                  <a:pt x="3" y="5"/>
                </a:lnTo>
                <a:lnTo>
                  <a:pt x="13" y="6"/>
                </a:lnTo>
                <a:lnTo>
                  <a:pt x="9" y="0"/>
                </a:lnTo>
                <a:lnTo>
                  <a:pt x="3" y="5"/>
                </a:lnTo>
                <a:lnTo>
                  <a:pt x="12" y="1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199" name="Freeform 55"/>
          <p:cNvSpPr>
            <a:spLocks noChangeArrowheads="1"/>
          </p:cNvSpPr>
          <p:nvPr/>
        </p:nvSpPr>
        <p:spPr bwMode="auto">
          <a:xfrm>
            <a:off x="4050035" y="2583098"/>
            <a:ext cx="232251" cy="160137"/>
          </a:xfrm>
          <a:custGeom>
            <a:avLst/>
            <a:gdLst/>
            <a:ahLst/>
            <a:cxnLst>
              <a:cxn ang="0">
                <a:pos x="15" y="112"/>
              </a:cxn>
              <a:cxn ang="0">
                <a:pos x="160" y="11"/>
              </a:cxn>
              <a:cxn ang="0">
                <a:pos x="151" y="0"/>
              </a:cxn>
              <a:cxn ang="0">
                <a:pos x="7" y="99"/>
              </a:cxn>
              <a:cxn ang="0">
                <a:pos x="4" y="108"/>
              </a:cxn>
              <a:cxn ang="0">
                <a:pos x="7" y="99"/>
              </a:cxn>
              <a:cxn ang="0">
                <a:pos x="0" y="104"/>
              </a:cxn>
              <a:cxn ang="0">
                <a:pos x="4" y="108"/>
              </a:cxn>
              <a:cxn ang="0">
                <a:pos x="18" y="102"/>
              </a:cxn>
            </a:cxnLst>
            <a:rect l="0" t="0" r="r" b="b"/>
            <a:pathLst>
              <a:path w="160" h="112">
                <a:moveTo>
                  <a:pt x="15" y="112"/>
                </a:moveTo>
                <a:lnTo>
                  <a:pt x="160" y="11"/>
                </a:lnTo>
                <a:lnTo>
                  <a:pt x="151" y="0"/>
                </a:lnTo>
                <a:lnTo>
                  <a:pt x="7" y="99"/>
                </a:lnTo>
                <a:lnTo>
                  <a:pt x="4" y="108"/>
                </a:lnTo>
                <a:lnTo>
                  <a:pt x="7" y="99"/>
                </a:lnTo>
                <a:lnTo>
                  <a:pt x="0" y="104"/>
                </a:lnTo>
                <a:lnTo>
                  <a:pt x="4" y="108"/>
                </a:lnTo>
                <a:lnTo>
                  <a:pt x="18" y="10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0" name="Freeform 56"/>
          <p:cNvSpPr>
            <a:spLocks noChangeArrowheads="1"/>
          </p:cNvSpPr>
          <p:nvPr/>
        </p:nvSpPr>
        <p:spPr bwMode="auto">
          <a:xfrm>
            <a:off x="4339748" y="2773405"/>
            <a:ext cx="50282" cy="39455"/>
          </a:xfrm>
          <a:custGeom>
            <a:avLst/>
            <a:gdLst/>
            <a:ahLst/>
            <a:cxnLst>
              <a:cxn ang="0">
                <a:pos x="5" y="28"/>
              </a:cxn>
              <a:cxn ang="0">
                <a:pos x="35" y="11"/>
              </a:cxn>
              <a:cxn ang="0">
                <a:pos x="28" y="0"/>
              </a:cxn>
              <a:cxn ang="0">
                <a:pos x="0" y="19"/>
              </a:cxn>
            </a:cxnLst>
            <a:rect l="0" t="0" r="r" b="b"/>
            <a:pathLst>
              <a:path w="35" h="28">
                <a:moveTo>
                  <a:pt x="5" y="28"/>
                </a:moveTo>
                <a:lnTo>
                  <a:pt x="35" y="11"/>
                </a:lnTo>
                <a:lnTo>
                  <a:pt x="28" y="0"/>
                </a:lnTo>
                <a:lnTo>
                  <a:pt x="0" y="1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1" name="Freeform 57"/>
          <p:cNvSpPr>
            <a:spLocks noChangeArrowheads="1"/>
          </p:cNvSpPr>
          <p:nvPr/>
        </p:nvSpPr>
        <p:spPr bwMode="auto">
          <a:xfrm>
            <a:off x="4114681" y="2515796"/>
            <a:ext cx="375913" cy="461841"/>
          </a:xfrm>
          <a:custGeom>
            <a:avLst/>
            <a:gdLst/>
            <a:ahLst/>
            <a:cxnLst>
              <a:cxn ang="0">
                <a:pos x="91" y="328"/>
              </a:cxn>
              <a:cxn ang="0">
                <a:pos x="259" y="202"/>
              </a:cxn>
              <a:cxn ang="0">
                <a:pos x="108" y="0"/>
              </a:cxn>
              <a:cxn ang="0">
                <a:pos x="0" y="38"/>
              </a:cxn>
            </a:cxnLst>
            <a:rect l="0" t="0" r="r" b="b"/>
            <a:pathLst>
              <a:path w="259" h="328">
                <a:moveTo>
                  <a:pt x="91" y="328"/>
                </a:moveTo>
                <a:lnTo>
                  <a:pt x="259" y="202"/>
                </a:lnTo>
                <a:lnTo>
                  <a:pt x="108" y="0"/>
                </a:lnTo>
                <a:lnTo>
                  <a:pt x="0" y="3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2" name="Freeform 58"/>
          <p:cNvSpPr>
            <a:spLocks noChangeArrowheads="1"/>
          </p:cNvSpPr>
          <p:nvPr/>
        </p:nvSpPr>
        <p:spPr bwMode="auto">
          <a:xfrm>
            <a:off x="4066794" y="2562212"/>
            <a:ext cx="366335" cy="387575"/>
          </a:xfrm>
          <a:custGeom>
            <a:avLst/>
            <a:gdLst/>
            <a:ahLst/>
            <a:cxnLst>
              <a:cxn ang="0">
                <a:pos x="92" y="276"/>
              </a:cxn>
              <a:cxn ang="0">
                <a:pos x="253" y="169"/>
              </a:cxn>
              <a:cxn ang="0">
                <a:pos x="135" y="0"/>
              </a:cxn>
              <a:cxn ang="0">
                <a:pos x="0" y="97"/>
              </a:cxn>
            </a:cxnLst>
            <a:rect l="0" t="0" r="r" b="b"/>
            <a:pathLst>
              <a:path w="253" h="276">
                <a:moveTo>
                  <a:pt x="92" y="276"/>
                </a:moveTo>
                <a:lnTo>
                  <a:pt x="253" y="169"/>
                </a:lnTo>
                <a:lnTo>
                  <a:pt x="135" y="0"/>
                </a:lnTo>
                <a:lnTo>
                  <a:pt x="0" y="97"/>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203" name="Freeform 59"/>
          <p:cNvSpPr>
            <a:spLocks noChangeArrowheads="1"/>
          </p:cNvSpPr>
          <p:nvPr/>
        </p:nvSpPr>
        <p:spPr bwMode="auto">
          <a:xfrm>
            <a:off x="4057216" y="2694496"/>
            <a:ext cx="153238" cy="271536"/>
          </a:xfrm>
          <a:custGeom>
            <a:avLst/>
            <a:gdLst/>
            <a:ahLst/>
            <a:cxnLst>
              <a:cxn ang="0">
                <a:pos x="106" y="180"/>
              </a:cxn>
              <a:cxn ang="0">
                <a:pos x="14" y="0"/>
              </a:cxn>
              <a:cxn ang="0">
                <a:pos x="0" y="6"/>
              </a:cxn>
              <a:cxn ang="0">
                <a:pos x="93" y="187"/>
              </a:cxn>
              <a:cxn ang="0">
                <a:pos x="104" y="189"/>
              </a:cxn>
              <a:cxn ang="0">
                <a:pos x="93" y="187"/>
              </a:cxn>
              <a:cxn ang="0">
                <a:pos x="96" y="193"/>
              </a:cxn>
              <a:cxn ang="0">
                <a:pos x="104" y="189"/>
              </a:cxn>
              <a:cxn ang="0">
                <a:pos x="94" y="177"/>
              </a:cxn>
            </a:cxnLst>
            <a:rect l="0" t="0" r="r" b="b"/>
            <a:pathLst>
              <a:path w="106" h="193">
                <a:moveTo>
                  <a:pt x="106" y="180"/>
                </a:moveTo>
                <a:lnTo>
                  <a:pt x="14" y="0"/>
                </a:lnTo>
                <a:lnTo>
                  <a:pt x="0" y="6"/>
                </a:lnTo>
                <a:lnTo>
                  <a:pt x="93" y="187"/>
                </a:lnTo>
                <a:lnTo>
                  <a:pt x="104" y="189"/>
                </a:lnTo>
                <a:lnTo>
                  <a:pt x="93" y="187"/>
                </a:lnTo>
                <a:lnTo>
                  <a:pt x="96" y="193"/>
                </a:lnTo>
                <a:lnTo>
                  <a:pt x="104" y="189"/>
                </a:lnTo>
                <a:lnTo>
                  <a:pt x="94" y="17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4" name="Freeform 60"/>
          <p:cNvSpPr>
            <a:spLocks noChangeArrowheads="1"/>
          </p:cNvSpPr>
          <p:nvPr/>
        </p:nvSpPr>
        <p:spPr bwMode="auto">
          <a:xfrm>
            <a:off x="4191300" y="2789652"/>
            <a:ext cx="256196" cy="169419"/>
          </a:xfrm>
          <a:custGeom>
            <a:avLst/>
            <a:gdLst/>
            <a:ahLst/>
            <a:cxnLst>
              <a:cxn ang="0">
                <a:pos x="161" y="0"/>
              </a:cxn>
              <a:cxn ang="0">
                <a:pos x="0" y="109"/>
              </a:cxn>
              <a:cxn ang="0">
                <a:pos x="10" y="121"/>
              </a:cxn>
              <a:cxn ang="0">
                <a:pos x="170" y="14"/>
              </a:cxn>
              <a:cxn ang="0">
                <a:pos x="172" y="3"/>
              </a:cxn>
              <a:cxn ang="0">
                <a:pos x="170" y="14"/>
              </a:cxn>
              <a:cxn ang="0">
                <a:pos x="176" y="8"/>
              </a:cxn>
              <a:cxn ang="0">
                <a:pos x="172" y="3"/>
              </a:cxn>
              <a:cxn ang="0">
                <a:pos x="158" y="12"/>
              </a:cxn>
            </a:cxnLst>
            <a:rect l="0" t="0" r="r" b="b"/>
            <a:pathLst>
              <a:path w="176" h="121">
                <a:moveTo>
                  <a:pt x="161" y="0"/>
                </a:moveTo>
                <a:lnTo>
                  <a:pt x="0" y="109"/>
                </a:lnTo>
                <a:lnTo>
                  <a:pt x="10" y="121"/>
                </a:lnTo>
                <a:lnTo>
                  <a:pt x="170" y="14"/>
                </a:lnTo>
                <a:lnTo>
                  <a:pt x="172" y="3"/>
                </a:lnTo>
                <a:lnTo>
                  <a:pt x="170" y="14"/>
                </a:lnTo>
                <a:lnTo>
                  <a:pt x="176" y="8"/>
                </a:lnTo>
                <a:lnTo>
                  <a:pt x="172" y="3"/>
                </a:lnTo>
                <a:lnTo>
                  <a:pt x="158"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5" name="Freeform 61"/>
          <p:cNvSpPr>
            <a:spLocks noChangeArrowheads="1"/>
          </p:cNvSpPr>
          <p:nvPr/>
        </p:nvSpPr>
        <p:spPr bwMode="auto">
          <a:xfrm>
            <a:off x="4253554" y="2548287"/>
            <a:ext cx="186759" cy="257609"/>
          </a:xfrm>
          <a:custGeom>
            <a:avLst/>
            <a:gdLst/>
            <a:ahLst/>
            <a:cxnLst>
              <a:cxn ang="0">
                <a:pos x="0" y="13"/>
              </a:cxn>
              <a:cxn ang="0">
                <a:pos x="116" y="184"/>
              </a:cxn>
              <a:cxn ang="0">
                <a:pos x="130" y="175"/>
              </a:cxn>
              <a:cxn ang="0">
                <a:pos x="13" y="6"/>
              </a:cxn>
              <a:cxn ang="0">
                <a:pos x="2" y="4"/>
              </a:cxn>
              <a:cxn ang="0">
                <a:pos x="13" y="6"/>
              </a:cxn>
              <a:cxn ang="0">
                <a:pos x="8" y="0"/>
              </a:cxn>
              <a:cxn ang="0">
                <a:pos x="2" y="4"/>
              </a:cxn>
              <a:cxn ang="0">
                <a:pos x="11" y="15"/>
              </a:cxn>
            </a:cxnLst>
            <a:rect l="0" t="0" r="r" b="b"/>
            <a:pathLst>
              <a:path w="130" h="184">
                <a:moveTo>
                  <a:pt x="0" y="13"/>
                </a:moveTo>
                <a:lnTo>
                  <a:pt x="116" y="184"/>
                </a:lnTo>
                <a:lnTo>
                  <a:pt x="130" y="175"/>
                </a:lnTo>
                <a:lnTo>
                  <a:pt x="13" y="6"/>
                </a:lnTo>
                <a:lnTo>
                  <a:pt x="2" y="4"/>
                </a:lnTo>
                <a:lnTo>
                  <a:pt x="13" y="6"/>
                </a:lnTo>
                <a:lnTo>
                  <a:pt x="8" y="0"/>
                </a:lnTo>
                <a:lnTo>
                  <a:pt x="2" y="4"/>
                </a:lnTo>
                <a:lnTo>
                  <a:pt x="11"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6" name="Freeform 62"/>
          <p:cNvSpPr>
            <a:spLocks noChangeArrowheads="1"/>
          </p:cNvSpPr>
          <p:nvPr/>
        </p:nvSpPr>
        <p:spPr bwMode="auto">
          <a:xfrm>
            <a:off x="4052429" y="2552928"/>
            <a:ext cx="215491" cy="153174"/>
          </a:xfrm>
          <a:custGeom>
            <a:avLst/>
            <a:gdLst/>
            <a:ahLst/>
            <a:cxnLst>
              <a:cxn ang="0">
                <a:pos x="13" y="109"/>
              </a:cxn>
              <a:cxn ang="0">
                <a:pos x="149" y="11"/>
              </a:cxn>
              <a:cxn ang="0">
                <a:pos x="140" y="0"/>
              </a:cxn>
              <a:cxn ang="0">
                <a:pos x="5" y="98"/>
              </a:cxn>
              <a:cxn ang="0">
                <a:pos x="2" y="106"/>
              </a:cxn>
              <a:cxn ang="0">
                <a:pos x="5" y="98"/>
              </a:cxn>
              <a:cxn ang="0">
                <a:pos x="0" y="102"/>
              </a:cxn>
              <a:cxn ang="0">
                <a:pos x="2" y="106"/>
              </a:cxn>
              <a:cxn ang="0">
                <a:pos x="16" y="100"/>
              </a:cxn>
            </a:cxnLst>
            <a:rect l="0" t="0" r="r" b="b"/>
            <a:pathLst>
              <a:path w="149" h="109">
                <a:moveTo>
                  <a:pt x="13" y="109"/>
                </a:moveTo>
                <a:lnTo>
                  <a:pt x="149" y="11"/>
                </a:lnTo>
                <a:lnTo>
                  <a:pt x="140" y="0"/>
                </a:lnTo>
                <a:lnTo>
                  <a:pt x="5" y="98"/>
                </a:lnTo>
                <a:lnTo>
                  <a:pt x="2" y="106"/>
                </a:lnTo>
                <a:lnTo>
                  <a:pt x="5" y="98"/>
                </a:lnTo>
                <a:lnTo>
                  <a:pt x="0" y="102"/>
                </a:lnTo>
                <a:lnTo>
                  <a:pt x="2" y="106"/>
                </a:lnTo>
                <a:lnTo>
                  <a:pt x="16" y="10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7" name="Freeform 63"/>
          <p:cNvSpPr>
            <a:spLocks noChangeArrowheads="1"/>
          </p:cNvSpPr>
          <p:nvPr/>
        </p:nvSpPr>
        <p:spPr bwMode="auto">
          <a:xfrm>
            <a:off x="3372433" y="2146786"/>
            <a:ext cx="584220" cy="104437"/>
          </a:xfrm>
          <a:custGeom>
            <a:avLst/>
            <a:gdLst/>
            <a:ahLst/>
            <a:cxnLst>
              <a:cxn ang="0">
                <a:pos x="378" y="74"/>
              </a:cxn>
              <a:cxn ang="0">
                <a:pos x="404" y="0"/>
              </a:cxn>
              <a:cxn ang="0">
                <a:pos x="0" y="63"/>
              </a:cxn>
            </a:cxnLst>
            <a:rect l="0" t="0" r="r" b="b"/>
            <a:pathLst>
              <a:path w="404" h="74">
                <a:moveTo>
                  <a:pt x="378" y="74"/>
                </a:moveTo>
                <a:lnTo>
                  <a:pt x="404" y="0"/>
                </a:lnTo>
                <a:lnTo>
                  <a:pt x="0" y="6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08" name="Freeform 64"/>
          <p:cNvSpPr>
            <a:spLocks/>
          </p:cNvSpPr>
          <p:nvPr/>
        </p:nvSpPr>
        <p:spPr bwMode="auto">
          <a:xfrm>
            <a:off x="3372433" y="2146786"/>
            <a:ext cx="584220" cy="104437"/>
          </a:xfrm>
          <a:custGeom>
            <a:avLst/>
            <a:gdLst/>
            <a:ahLst/>
            <a:cxnLst>
              <a:cxn ang="0">
                <a:pos x="0" y="63"/>
              </a:cxn>
              <a:cxn ang="0">
                <a:pos x="378" y="74"/>
              </a:cxn>
              <a:cxn ang="0">
                <a:pos x="404" y="0"/>
              </a:cxn>
              <a:cxn ang="0">
                <a:pos x="0" y="63"/>
              </a:cxn>
            </a:cxnLst>
            <a:rect l="0" t="0" r="r" b="b"/>
            <a:pathLst>
              <a:path w="404" h="74">
                <a:moveTo>
                  <a:pt x="0" y="63"/>
                </a:moveTo>
                <a:lnTo>
                  <a:pt x="378" y="74"/>
                </a:lnTo>
                <a:lnTo>
                  <a:pt x="404" y="0"/>
                </a:lnTo>
                <a:lnTo>
                  <a:pt x="0" y="63"/>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62209" name="Freeform 65"/>
          <p:cNvSpPr>
            <a:spLocks noChangeArrowheads="1"/>
          </p:cNvSpPr>
          <p:nvPr/>
        </p:nvSpPr>
        <p:spPr bwMode="auto">
          <a:xfrm>
            <a:off x="4390031" y="2752519"/>
            <a:ext cx="52676" cy="83549"/>
          </a:xfrm>
          <a:custGeom>
            <a:avLst/>
            <a:gdLst/>
            <a:ahLst/>
            <a:cxnLst>
              <a:cxn ang="0">
                <a:pos x="0" y="59"/>
              </a:cxn>
              <a:cxn ang="0">
                <a:pos x="36" y="31"/>
              </a:cxn>
              <a:cxn ang="0">
                <a:pos x="7" y="0"/>
              </a:cxn>
            </a:cxnLst>
            <a:rect l="0" t="0" r="r" b="b"/>
            <a:pathLst>
              <a:path w="36" h="59">
                <a:moveTo>
                  <a:pt x="0" y="59"/>
                </a:moveTo>
                <a:lnTo>
                  <a:pt x="36" y="31"/>
                </a:lnTo>
                <a:lnTo>
                  <a:pt x="7"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0" name="Freeform 66"/>
          <p:cNvSpPr>
            <a:spLocks noChangeArrowheads="1"/>
          </p:cNvSpPr>
          <p:nvPr/>
        </p:nvSpPr>
        <p:spPr bwMode="auto">
          <a:xfrm>
            <a:off x="3870458" y="2234977"/>
            <a:ext cx="292110" cy="143890"/>
          </a:xfrm>
          <a:custGeom>
            <a:avLst/>
            <a:gdLst/>
            <a:ahLst/>
            <a:cxnLst>
              <a:cxn ang="0">
                <a:pos x="0" y="53"/>
              </a:cxn>
              <a:cxn ang="0">
                <a:pos x="186" y="26"/>
              </a:cxn>
              <a:cxn ang="0">
                <a:pos x="6" y="69"/>
              </a:cxn>
              <a:cxn ang="0">
                <a:pos x="179" y="53"/>
              </a:cxn>
              <a:cxn ang="0">
                <a:pos x="7" y="87"/>
              </a:cxn>
              <a:cxn ang="0">
                <a:pos x="174" y="74"/>
              </a:cxn>
              <a:cxn ang="0">
                <a:pos x="12" y="102"/>
              </a:cxn>
              <a:cxn ang="0">
                <a:pos x="174" y="92"/>
              </a:cxn>
              <a:cxn ang="0">
                <a:pos x="195" y="50"/>
              </a:cxn>
              <a:cxn ang="0">
                <a:pos x="202" y="3"/>
              </a:cxn>
              <a:cxn ang="0">
                <a:pos x="192" y="0"/>
              </a:cxn>
            </a:cxnLst>
            <a:rect l="0" t="0" r="r" b="b"/>
            <a:pathLst>
              <a:path w="202" h="102">
                <a:moveTo>
                  <a:pt x="0" y="53"/>
                </a:moveTo>
                <a:lnTo>
                  <a:pt x="186" y="26"/>
                </a:lnTo>
                <a:lnTo>
                  <a:pt x="6" y="69"/>
                </a:lnTo>
                <a:lnTo>
                  <a:pt x="179" y="53"/>
                </a:lnTo>
                <a:lnTo>
                  <a:pt x="7" y="87"/>
                </a:lnTo>
                <a:lnTo>
                  <a:pt x="174" y="74"/>
                </a:lnTo>
                <a:lnTo>
                  <a:pt x="12" y="102"/>
                </a:lnTo>
                <a:lnTo>
                  <a:pt x="174" y="92"/>
                </a:lnTo>
                <a:lnTo>
                  <a:pt x="195" y="50"/>
                </a:lnTo>
                <a:lnTo>
                  <a:pt x="202" y="3"/>
                </a:lnTo>
                <a:lnTo>
                  <a:pt x="192"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1" name="Freeform 67"/>
          <p:cNvSpPr>
            <a:spLocks noChangeArrowheads="1"/>
          </p:cNvSpPr>
          <p:nvPr/>
        </p:nvSpPr>
        <p:spPr bwMode="auto">
          <a:xfrm>
            <a:off x="2888777" y="1831155"/>
            <a:ext cx="196336" cy="97474"/>
          </a:xfrm>
          <a:custGeom>
            <a:avLst/>
            <a:gdLst/>
            <a:ahLst/>
            <a:cxnLst>
              <a:cxn ang="0">
                <a:pos x="0" y="0"/>
              </a:cxn>
              <a:cxn ang="0">
                <a:pos x="135" y="38"/>
              </a:cxn>
              <a:cxn ang="0">
                <a:pos x="108" y="70"/>
              </a:cxn>
            </a:cxnLst>
            <a:rect l="0" t="0" r="r" b="b"/>
            <a:pathLst>
              <a:path w="135" h="70">
                <a:moveTo>
                  <a:pt x="0" y="0"/>
                </a:moveTo>
                <a:lnTo>
                  <a:pt x="135" y="38"/>
                </a:lnTo>
                <a:lnTo>
                  <a:pt x="108" y="7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62212" name="Freeform 68"/>
          <p:cNvSpPr>
            <a:spLocks noChangeArrowheads="1"/>
          </p:cNvSpPr>
          <p:nvPr/>
        </p:nvSpPr>
        <p:spPr bwMode="auto">
          <a:xfrm>
            <a:off x="3295815" y="2469379"/>
            <a:ext cx="751824" cy="227440"/>
          </a:xfrm>
          <a:custGeom>
            <a:avLst/>
            <a:gdLst/>
            <a:ahLst/>
            <a:cxnLst>
              <a:cxn ang="0">
                <a:pos x="431" y="1"/>
              </a:cxn>
              <a:cxn ang="0">
                <a:pos x="413" y="0"/>
              </a:cxn>
              <a:cxn ang="0">
                <a:pos x="398" y="0"/>
              </a:cxn>
              <a:cxn ang="0">
                <a:pos x="382" y="3"/>
              </a:cxn>
              <a:cxn ang="0">
                <a:pos x="350" y="16"/>
              </a:cxn>
              <a:cxn ang="0">
                <a:pos x="321" y="33"/>
              </a:cxn>
              <a:cxn ang="0">
                <a:pos x="292" y="51"/>
              </a:cxn>
              <a:cxn ang="0">
                <a:pos x="261" y="66"/>
              </a:cxn>
              <a:cxn ang="0">
                <a:pos x="255" y="68"/>
              </a:cxn>
              <a:cxn ang="0">
                <a:pos x="248" y="69"/>
              </a:cxn>
              <a:cxn ang="0">
                <a:pos x="240" y="69"/>
              </a:cxn>
              <a:cxn ang="0">
                <a:pos x="233" y="68"/>
              </a:cxn>
              <a:cxn ang="0">
                <a:pos x="193" y="56"/>
              </a:cxn>
              <a:cxn ang="0">
                <a:pos x="153" y="44"/>
              </a:cxn>
              <a:cxn ang="0">
                <a:pos x="113" y="38"/>
              </a:cxn>
              <a:cxn ang="0">
                <a:pos x="93" y="38"/>
              </a:cxn>
              <a:cxn ang="0">
                <a:pos x="72" y="39"/>
              </a:cxn>
              <a:cxn ang="0">
                <a:pos x="59" y="43"/>
              </a:cxn>
              <a:cxn ang="0">
                <a:pos x="48" y="49"/>
              </a:cxn>
              <a:cxn ang="0">
                <a:pos x="39" y="57"/>
              </a:cxn>
              <a:cxn ang="0">
                <a:pos x="30" y="67"/>
              </a:cxn>
              <a:cxn ang="0">
                <a:pos x="14" y="90"/>
              </a:cxn>
              <a:cxn ang="0">
                <a:pos x="4" y="114"/>
              </a:cxn>
              <a:cxn ang="0">
                <a:pos x="1" y="119"/>
              </a:cxn>
              <a:cxn ang="0">
                <a:pos x="0" y="126"/>
              </a:cxn>
              <a:cxn ang="0">
                <a:pos x="1" y="132"/>
              </a:cxn>
              <a:cxn ang="0">
                <a:pos x="4" y="138"/>
              </a:cxn>
              <a:cxn ang="0">
                <a:pos x="8" y="144"/>
              </a:cxn>
              <a:cxn ang="0">
                <a:pos x="14" y="148"/>
              </a:cxn>
              <a:cxn ang="0">
                <a:pos x="30" y="152"/>
              </a:cxn>
              <a:cxn ang="0">
                <a:pos x="45" y="152"/>
              </a:cxn>
              <a:cxn ang="0">
                <a:pos x="60" y="148"/>
              </a:cxn>
              <a:cxn ang="0">
                <a:pos x="101" y="139"/>
              </a:cxn>
              <a:cxn ang="0">
                <a:pos x="141" y="130"/>
              </a:cxn>
              <a:cxn ang="0">
                <a:pos x="181" y="126"/>
              </a:cxn>
              <a:cxn ang="0">
                <a:pos x="223" y="125"/>
              </a:cxn>
              <a:cxn ang="0">
                <a:pos x="244" y="138"/>
              </a:cxn>
              <a:cxn ang="0">
                <a:pos x="265" y="148"/>
              </a:cxn>
              <a:cxn ang="0">
                <a:pos x="289" y="158"/>
              </a:cxn>
              <a:cxn ang="0">
                <a:pos x="315" y="160"/>
              </a:cxn>
              <a:cxn ang="0">
                <a:pos x="354" y="162"/>
              </a:cxn>
              <a:cxn ang="0">
                <a:pos x="396" y="163"/>
              </a:cxn>
              <a:cxn ang="0">
                <a:pos x="417" y="162"/>
              </a:cxn>
              <a:cxn ang="0">
                <a:pos x="436" y="158"/>
              </a:cxn>
              <a:cxn ang="0">
                <a:pos x="455" y="152"/>
              </a:cxn>
              <a:cxn ang="0">
                <a:pos x="475" y="144"/>
              </a:cxn>
              <a:cxn ang="0">
                <a:pos x="487" y="135"/>
              </a:cxn>
              <a:cxn ang="0">
                <a:pos x="497" y="126"/>
              </a:cxn>
              <a:cxn ang="0">
                <a:pos x="506" y="114"/>
              </a:cxn>
              <a:cxn ang="0">
                <a:pos x="512" y="103"/>
              </a:cxn>
              <a:cxn ang="0">
                <a:pos x="517" y="89"/>
              </a:cxn>
              <a:cxn ang="0">
                <a:pos x="520" y="75"/>
              </a:cxn>
              <a:cxn ang="0">
                <a:pos x="520" y="62"/>
              </a:cxn>
              <a:cxn ang="0">
                <a:pos x="518" y="47"/>
              </a:cxn>
              <a:cxn ang="0">
                <a:pos x="513" y="36"/>
              </a:cxn>
              <a:cxn ang="0">
                <a:pos x="508" y="26"/>
              </a:cxn>
              <a:cxn ang="0">
                <a:pos x="500" y="18"/>
              </a:cxn>
              <a:cxn ang="0">
                <a:pos x="491" y="12"/>
              </a:cxn>
              <a:cxn ang="0">
                <a:pos x="469" y="3"/>
              </a:cxn>
              <a:cxn ang="0">
                <a:pos x="447" y="1"/>
              </a:cxn>
            </a:cxnLst>
            <a:rect l="0" t="0" r="r" b="b"/>
            <a:pathLst>
              <a:path w="520" h="163">
                <a:moveTo>
                  <a:pt x="438" y="1"/>
                </a:moveTo>
                <a:lnTo>
                  <a:pt x="431" y="1"/>
                </a:lnTo>
                <a:lnTo>
                  <a:pt x="422" y="0"/>
                </a:lnTo>
                <a:lnTo>
                  <a:pt x="413" y="0"/>
                </a:lnTo>
                <a:lnTo>
                  <a:pt x="406" y="0"/>
                </a:lnTo>
                <a:lnTo>
                  <a:pt x="398" y="0"/>
                </a:lnTo>
                <a:lnTo>
                  <a:pt x="390" y="1"/>
                </a:lnTo>
                <a:lnTo>
                  <a:pt x="382" y="3"/>
                </a:lnTo>
                <a:lnTo>
                  <a:pt x="366" y="7"/>
                </a:lnTo>
                <a:lnTo>
                  <a:pt x="350" y="16"/>
                </a:lnTo>
                <a:lnTo>
                  <a:pt x="335" y="24"/>
                </a:lnTo>
                <a:lnTo>
                  <a:pt x="321" y="33"/>
                </a:lnTo>
                <a:lnTo>
                  <a:pt x="306" y="43"/>
                </a:lnTo>
                <a:lnTo>
                  <a:pt x="292" y="51"/>
                </a:lnTo>
                <a:lnTo>
                  <a:pt x="277" y="58"/>
                </a:lnTo>
                <a:lnTo>
                  <a:pt x="261" y="66"/>
                </a:lnTo>
                <a:lnTo>
                  <a:pt x="259" y="67"/>
                </a:lnTo>
                <a:lnTo>
                  <a:pt x="255" y="68"/>
                </a:lnTo>
                <a:lnTo>
                  <a:pt x="252" y="69"/>
                </a:lnTo>
                <a:lnTo>
                  <a:pt x="248" y="69"/>
                </a:lnTo>
                <a:lnTo>
                  <a:pt x="244" y="69"/>
                </a:lnTo>
                <a:lnTo>
                  <a:pt x="240" y="69"/>
                </a:lnTo>
                <a:lnTo>
                  <a:pt x="237" y="68"/>
                </a:lnTo>
                <a:lnTo>
                  <a:pt x="233" y="68"/>
                </a:lnTo>
                <a:lnTo>
                  <a:pt x="214" y="62"/>
                </a:lnTo>
                <a:lnTo>
                  <a:pt x="193" y="56"/>
                </a:lnTo>
                <a:lnTo>
                  <a:pt x="174" y="49"/>
                </a:lnTo>
                <a:lnTo>
                  <a:pt x="153" y="44"/>
                </a:lnTo>
                <a:lnTo>
                  <a:pt x="133" y="39"/>
                </a:lnTo>
                <a:lnTo>
                  <a:pt x="113" y="38"/>
                </a:lnTo>
                <a:lnTo>
                  <a:pt x="104" y="37"/>
                </a:lnTo>
                <a:lnTo>
                  <a:pt x="93" y="38"/>
                </a:lnTo>
                <a:lnTo>
                  <a:pt x="82" y="38"/>
                </a:lnTo>
                <a:lnTo>
                  <a:pt x="72" y="39"/>
                </a:lnTo>
                <a:lnTo>
                  <a:pt x="67" y="42"/>
                </a:lnTo>
                <a:lnTo>
                  <a:pt x="59" y="43"/>
                </a:lnTo>
                <a:lnTo>
                  <a:pt x="54" y="46"/>
                </a:lnTo>
                <a:lnTo>
                  <a:pt x="48" y="49"/>
                </a:lnTo>
                <a:lnTo>
                  <a:pt x="43" y="52"/>
                </a:lnTo>
                <a:lnTo>
                  <a:pt x="39" y="57"/>
                </a:lnTo>
                <a:lnTo>
                  <a:pt x="34" y="63"/>
                </a:lnTo>
                <a:lnTo>
                  <a:pt x="30" y="67"/>
                </a:lnTo>
                <a:lnTo>
                  <a:pt x="21" y="78"/>
                </a:lnTo>
                <a:lnTo>
                  <a:pt x="14" y="90"/>
                </a:lnTo>
                <a:lnTo>
                  <a:pt x="8" y="101"/>
                </a:lnTo>
                <a:lnTo>
                  <a:pt x="4" y="114"/>
                </a:lnTo>
                <a:lnTo>
                  <a:pt x="2" y="116"/>
                </a:lnTo>
                <a:lnTo>
                  <a:pt x="1" y="119"/>
                </a:lnTo>
                <a:lnTo>
                  <a:pt x="1" y="122"/>
                </a:lnTo>
                <a:lnTo>
                  <a:pt x="0" y="126"/>
                </a:lnTo>
                <a:lnTo>
                  <a:pt x="1" y="130"/>
                </a:lnTo>
                <a:lnTo>
                  <a:pt x="1" y="132"/>
                </a:lnTo>
                <a:lnTo>
                  <a:pt x="2" y="135"/>
                </a:lnTo>
                <a:lnTo>
                  <a:pt x="4" y="138"/>
                </a:lnTo>
                <a:lnTo>
                  <a:pt x="5" y="141"/>
                </a:lnTo>
                <a:lnTo>
                  <a:pt x="8" y="144"/>
                </a:lnTo>
                <a:lnTo>
                  <a:pt x="11" y="146"/>
                </a:lnTo>
                <a:lnTo>
                  <a:pt x="14" y="148"/>
                </a:lnTo>
                <a:lnTo>
                  <a:pt x="21" y="152"/>
                </a:lnTo>
                <a:lnTo>
                  <a:pt x="30" y="152"/>
                </a:lnTo>
                <a:lnTo>
                  <a:pt x="38" y="153"/>
                </a:lnTo>
                <a:lnTo>
                  <a:pt x="45" y="152"/>
                </a:lnTo>
                <a:lnTo>
                  <a:pt x="54" y="152"/>
                </a:lnTo>
                <a:lnTo>
                  <a:pt x="60" y="148"/>
                </a:lnTo>
                <a:lnTo>
                  <a:pt x="81" y="144"/>
                </a:lnTo>
                <a:lnTo>
                  <a:pt x="101" y="139"/>
                </a:lnTo>
                <a:lnTo>
                  <a:pt x="121" y="134"/>
                </a:lnTo>
                <a:lnTo>
                  <a:pt x="141" y="130"/>
                </a:lnTo>
                <a:lnTo>
                  <a:pt x="161" y="128"/>
                </a:lnTo>
                <a:lnTo>
                  <a:pt x="181" y="126"/>
                </a:lnTo>
                <a:lnTo>
                  <a:pt x="201" y="125"/>
                </a:lnTo>
                <a:lnTo>
                  <a:pt x="223" y="125"/>
                </a:lnTo>
                <a:lnTo>
                  <a:pt x="233" y="132"/>
                </a:lnTo>
                <a:lnTo>
                  <a:pt x="244" y="138"/>
                </a:lnTo>
                <a:lnTo>
                  <a:pt x="255" y="144"/>
                </a:lnTo>
                <a:lnTo>
                  <a:pt x="265" y="148"/>
                </a:lnTo>
                <a:lnTo>
                  <a:pt x="277" y="153"/>
                </a:lnTo>
                <a:lnTo>
                  <a:pt x="289" y="158"/>
                </a:lnTo>
                <a:lnTo>
                  <a:pt x="301" y="159"/>
                </a:lnTo>
                <a:lnTo>
                  <a:pt x="315" y="160"/>
                </a:lnTo>
                <a:lnTo>
                  <a:pt x="333" y="162"/>
                </a:lnTo>
                <a:lnTo>
                  <a:pt x="354" y="162"/>
                </a:lnTo>
                <a:lnTo>
                  <a:pt x="375" y="163"/>
                </a:lnTo>
                <a:lnTo>
                  <a:pt x="396" y="163"/>
                </a:lnTo>
                <a:lnTo>
                  <a:pt x="406" y="163"/>
                </a:lnTo>
                <a:lnTo>
                  <a:pt x="417" y="162"/>
                </a:lnTo>
                <a:lnTo>
                  <a:pt x="426" y="160"/>
                </a:lnTo>
                <a:lnTo>
                  <a:pt x="436" y="158"/>
                </a:lnTo>
                <a:lnTo>
                  <a:pt x="445" y="156"/>
                </a:lnTo>
                <a:lnTo>
                  <a:pt x="455" y="152"/>
                </a:lnTo>
                <a:lnTo>
                  <a:pt x="465" y="148"/>
                </a:lnTo>
                <a:lnTo>
                  <a:pt x="475" y="144"/>
                </a:lnTo>
                <a:lnTo>
                  <a:pt x="481" y="139"/>
                </a:lnTo>
                <a:lnTo>
                  <a:pt x="487" y="135"/>
                </a:lnTo>
                <a:lnTo>
                  <a:pt x="492" y="130"/>
                </a:lnTo>
                <a:lnTo>
                  <a:pt x="497" y="126"/>
                </a:lnTo>
                <a:lnTo>
                  <a:pt x="501" y="120"/>
                </a:lnTo>
                <a:lnTo>
                  <a:pt x="506" y="114"/>
                </a:lnTo>
                <a:lnTo>
                  <a:pt x="509" y="108"/>
                </a:lnTo>
                <a:lnTo>
                  <a:pt x="512" y="103"/>
                </a:lnTo>
                <a:lnTo>
                  <a:pt x="515" y="96"/>
                </a:lnTo>
                <a:lnTo>
                  <a:pt x="517" y="89"/>
                </a:lnTo>
                <a:lnTo>
                  <a:pt x="518" y="83"/>
                </a:lnTo>
                <a:lnTo>
                  <a:pt x="520" y="75"/>
                </a:lnTo>
                <a:lnTo>
                  <a:pt x="520" y="69"/>
                </a:lnTo>
                <a:lnTo>
                  <a:pt x="520" y="62"/>
                </a:lnTo>
                <a:lnTo>
                  <a:pt x="520" y="55"/>
                </a:lnTo>
                <a:lnTo>
                  <a:pt x="518" y="47"/>
                </a:lnTo>
                <a:lnTo>
                  <a:pt x="517" y="42"/>
                </a:lnTo>
                <a:lnTo>
                  <a:pt x="513" y="36"/>
                </a:lnTo>
                <a:lnTo>
                  <a:pt x="510" y="31"/>
                </a:lnTo>
                <a:lnTo>
                  <a:pt x="508" y="26"/>
                </a:lnTo>
                <a:lnTo>
                  <a:pt x="505" y="23"/>
                </a:lnTo>
                <a:lnTo>
                  <a:pt x="500" y="18"/>
                </a:lnTo>
                <a:lnTo>
                  <a:pt x="496" y="14"/>
                </a:lnTo>
                <a:lnTo>
                  <a:pt x="491" y="12"/>
                </a:lnTo>
                <a:lnTo>
                  <a:pt x="480" y="5"/>
                </a:lnTo>
                <a:lnTo>
                  <a:pt x="469" y="3"/>
                </a:lnTo>
                <a:lnTo>
                  <a:pt x="458" y="1"/>
                </a:lnTo>
                <a:lnTo>
                  <a:pt x="447"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62213" name="Freeform 69"/>
          <p:cNvSpPr>
            <a:spLocks noChangeArrowheads="1"/>
          </p:cNvSpPr>
          <p:nvPr/>
        </p:nvSpPr>
        <p:spPr bwMode="auto">
          <a:xfrm>
            <a:off x="3291027" y="2578457"/>
            <a:ext cx="677600" cy="58021"/>
          </a:xfrm>
          <a:custGeom>
            <a:avLst/>
            <a:gdLst/>
            <a:ahLst/>
            <a:cxnLst>
              <a:cxn ang="0">
                <a:pos x="0" y="37"/>
              </a:cxn>
              <a:cxn ang="0">
                <a:pos x="456" y="41"/>
              </a:cxn>
              <a:cxn ang="0">
                <a:pos x="470" y="2"/>
              </a:cxn>
              <a:cxn ang="0">
                <a:pos x="446" y="23"/>
              </a:cxn>
              <a:cxn ang="0">
                <a:pos x="414" y="22"/>
              </a:cxn>
              <a:cxn ang="0">
                <a:pos x="411" y="2"/>
              </a:cxn>
              <a:cxn ang="0">
                <a:pos x="388" y="22"/>
              </a:cxn>
              <a:cxn ang="0">
                <a:pos x="358" y="20"/>
              </a:cxn>
              <a:cxn ang="0">
                <a:pos x="363" y="5"/>
              </a:cxn>
              <a:cxn ang="0">
                <a:pos x="336" y="18"/>
              </a:cxn>
              <a:cxn ang="0">
                <a:pos x="307" y="20"/>
              </a:cxn>
              <a:cxn ang="0">
                <a:pos x="307" y="5"/>
              </a:cxn>
              <a:cxn ang="0">
                <a:pos x="287" y="20"/>
              </a:cxn>
              <a:cxn ang="0">
                <a:pos x="253" y="20"/>
              </a:cxn>
              <a:cxn ang="0">
                <a:pos x="251" y="6"/>
              </a:cxn>
              <a:cxn ang="0">
                <a:pos x="237" y="18"/>
              </a:cxn>
              <a:cxn ang="0">
                <a:pos x="200" y="17"/>
              </a:cxn>
              <a:cxn ang="0">
                <a:pos x="205" y="1"/>
              </a:cxn>
              <a:cxn ang="0">
                <a:pos x="181" y="17"/>
              </a:cxn>
              <a:cxn ang="0">
                <a:pos x="149" y="17"/>
              </a:cxn>
              <a:cxn ang="0">
                <a:pos x="153" y="0"/>
              </a:cxn>
              <a:cxn ang="0">
                <a:pos x="127" y="16"/>
              </a:cxn>
              <a:cxn ang="0">
                <a:pos x="100" y="16"/>
              </a:cxn>
              <a:cxn ang="0">
                <a:pos x="106" y="2"/>
              </a:cxn>
              <a:cxn ang="0">
                <a:pos x="80" y="18"/>
              </a:cxn>
              <a:cxn ang="0">
                <a:pos x="54" y="16"/>
              </a:cxn>
              <a:cxn ang="0">
                <a:pos x="59" y="1"/>
              </a:cxn>
              <a:cxn ang="0">
                <a:pos x="38" y="17"/>
              </a:cxn>
              <a:cxn ang="0">
                <a:pos x="12" y="14"/>
              </a:cxn>
            </a:cxnLst>
            <a:rect l="0" t="0" r="r" b="b"/>
            <a:pathLst>
              <a:path w="470" h="41">
                <a:moveTo>
                  <a:pt x="0" y="37"/>
                </a:moveTo>
                <a:lnTo>
                  <a:pt x="456" y="41"/>
                </a:lnTo>
                <a:lnTo>
                  <a:pt x="470" y="2"/>
                </a:lnTo>
                <a:lnTo>
                  <a:pt x="446" y="23"/>
                </a:lnTo>
                <a:lnTo>
                  <a:pt x="414" y="22"/>
                </a:lnTo>
                <a:lnTo>
                  <a:pt x="411" y="2"/>
                </a:lnTo>
                <a:lnTo>
                  <a:pt x="388" y="22"/>
                </a:lnTo>
                <a:lnTo>
                  <a:pt x="358" y="20"/>
                </a:lnTo>
                <a:lnTo>
                  <a:pt x="363" y="5"/>
                </a:lnTo>
                <a:lnTo>
                  <a:pt x="336" y="18"/>
                </a:lnTo>
                <a:lnTo>
                  <a:pt x="307" y="20"/>
                </a:lnTo>
                <a:lnTo>
                  <a:pt x="307" y="5"/>
                </a:lnTo>
                <a:lnTo>
                  <a:pt x="287" y="20"/>
                </a:lnTo>
                <a:lnTo>
                  <a:pt x="253" y="20"/>
                </a:lnTo>
                <a:lnTo>
                  <a:pt x="251" y="6"/>
                </a:lnTo>
                <a:lnTo>
                  <a:pt x="237" y="18"/>
                </a:lnTo>
                <a:lnTo>
                  <a:pt x="200" y="17"/>
                </a:lnTo>
                <a:lnTo>
                  <a:pt x="205" y="1"/>
                </a:lnTo>
                <a:lnTo>
                  <a:pt x="181" y="17"/>
                </a:lnTo>
                <a:lnTo>
                  <a:pt x="149" y="17"/>
                </a:lnTo>
                <a:lnTo>
                  <a:pt x="153" y="0"/>
                </a:lnTo>
                <a:lnTo>
                  <a:pt x="127" y="16"/>
                </a:lnTo>
                <a:lnTo>
                  <a:pt x="100" y="16"/>
                </a:lnTo>
                <a:lnTo>
                  <a:pt x="106" y="2"/>
                </a:lnTo>
                <a:lnTo>
                  <a:pt x="80" y="18"/>
                </a:lnTo>
                <a:lnTo>
                  <a:pt x="54" y="16"/>
                </a:lnTo>
                <a:lnTo>
                  <a:pt x="59" y="1"/>
                </a:lnTo>
                <a:lnTo>
                  <a:pt x="38" y="17"/>
                </a:lnTo>
                <a:lnTo>
                  <a:pt x="12"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4" name="Freeform 70"/>
          <p:cNvSpPr>
            <a:spLocks noChangeArrowheads="1"/>
          </p:cNvSpPr>
          <p:nvPr/>
        </p:nvSpPr>
        <p:spPr bwMode="auto">
          <a:xfrm>
            <a:off x="3274266" y="2662006"/>
            <a:ext cx="679994" cy="55699"/>
          </a:xfrm>
          <a:custGeom>
            <a:avLst/>
            <a:gdLst/>
            <a:ahLst/>
            <a:cxnLst>
              <a:cxn ang="0">
                <a:pos x="0" y="36"/>
              </a:cxn>
              <a:cxn ang="0">
                <a:pos x="457" y="40"/>
              </a:cxn>
              <a:cxn ang="0">
                <a:pos x="470" y="1"/>
              </a:cxn>
              <a:cxn ang="0">
                <a:pos x="446" y="21"/>
              </a:cxn>
              <a:cxn ang="0">
                <a:pos x="416" y="21"/>
              </a:cxn>
              <a:cxn ang="0">
                <a:pos x="413" y="1"/>
              </a:cxn>
              <a:cxn ang="0">
                <a:pos x="388" y="21"/>
              </a:cxn>
              <a:cxn ang="0">
                <a:pos x="359" y="20"/>
              </a:cxn>
              <a:cxn ang="0">
                <a:pos x="363" y="2"/>
              </a:cxn>
              <a:cxn ang="0">
                <a:pos x="337" y="18"/>
              </a:cxn>
              <a:cxn ang="0">
                <a:pos x="308" y="20"/>
              </a:cxn>
              <a:cxn ang="0">
                <a:pos x="307" y="3"/>
              </a:cxn>
              <a:cxn ang="0">
                <a:pos x="287" y="20"/>
              </a:cxn>
              <a:cxn ang="0">
                <a:pos x="255" y="19"/>
              </a:cxn>
              <a:cxn ang="0">
                <a:pos x="251" y="4"/>
              </a:cxn>
              <a:cxn ang="0">
                <a:pos x="238" y="17"/>
              </a:cxn>
              <a:cxn ang="0">
                <a:pos x="201" y="16"/>
              </a:cxn>
              <a:cxn ang="0">
                <a:pos x="205" y="0"/>
              </a:cxn>
              <a:cxn ang="0">
                <a:pos x="181" y="16"/>
              </a:cxn>
              <a:cxn ang="0">
                <a:pos x="148" y="16"/>
              </a:cxn>
              <a:cxn ang="0">
                <a:pos x="154" y="0"/>
              </a:cxn>
              <a:cxn ang="0">
                <a:pos x="128" y="15"/>
              </a:cxn>
              <a:cxn ang="0">
                <a:pos x="99" y="15"/>
              </a:cxn>
              <a:cxn ang="0">
                <a:pos x="106" y="1"/>
              </a:cxn>
              <a:cxn ang="0">
                <a:pos x="82" y="17"/>
              </a:cxn>
              <a:cxn ang="0">
                <a:pos x="54" y="15"/>
              </a:cxn>
              <a:cxn ang="0">
                <a:pos x="60" y="0"/>
              </a:cxn>
              <a:cxn ang="0">
                <a:pos x="39" y="16"/>
              </a:cxn>
              <a:cxn ang="0">
                <a:pos x="12" y="14"/>
              </a:cxn>
            </a:cxnLst>
            <a:rect l="0" t="0" r="r" b="b"/>
            <a:pathLst>
              <a:path w="470" h="40">
                <a:moveTo>
                  <a:pt x="0" y="36"/>
                </a:moveTo>
                <a:lnTo>
                  <a:pt x="457" y="40"/>
                </a:lnTo>
                <a:lnTo>
                  <a:pt x="470" y="1"/>
                </a:lnTo>
                <a:lnTo>
                  <a:pt x="446" y="21"/>
                </a:lnTo>
                <a:lnTo>
                  <a:pt x="416" y="21"/>
                </a:lnTo>
                <a:lnTo>
                  <a:pt x="413" y="1"/>
                </a:lnTo>
                <a:lnTo>
                  <a:pt x="388" y="21"/>
                </a:lnTo>
                <a:lnTo>
                  <a:pt x="359" y="20"/>
                </a:lnTo>
                <a:lnTo>
                  <a:pt x="363" y="2"/>
                </a:lnTo>
                <a:lnTo>
                  <a:pt x="337" y="18"/>
                </a:lnTo>
                <a:lnTo>
                  <a:pt x="308" y="20"/>
                </a:lnTo>
                <a:lnTo>
                  <a:pt x="307" y="3"/>
                </a:lnTo>
                <a:lnTo>
                  <a:pt x="287" y="20"/>
                </a:lnTo>
                <a:lnTo>
                  <a:pt x="255" y="19"/>
                </a:lnTo>
                <a:lnTo>
                  <a:pt x="251" y="4"/>
                </a:lnTo>
                <a:lnTo>
                  <a:pt x="238" y="17"/>
                </a:lnTo>
                <a:lnTo>
                  <a:pt x="201" y="16"/>
                </a:lnTo>
                <a:lnTo>
                  <a:pt x="205" y="0"/>
                </a:lnTo>
                <a:lnTo>
                  <a:pt x="181" y="16"/>
                </a:lnTo>
                <a:lnTo>
                  <a:pt x="148" y="16"/>
                </a:lnTo>
                <a:lnTo>
                  <a:pt x="154" y="0"/>
                </a:lnTo>
                <a:lnTo>
                  <a:pt x="128" y="15"/>
                </a:lnTo>
                <a:lnTo>
                  <a:pt x="99" y="15"/>
                </a:lnTo>
                <a:lnTo>
                  <a:pt x="106" y="1"/>
                </a:lnTo>
                <a:lnTo>
                  <a:pt x="82" y="17"/>
                </a:lnTo>
                <a:lnTo>
                  <a:pt x="54" y="15"/>
                </a:lnTo>
                <a:lnTo>
                  <a:pt x="60" y="0"/>
                </a:lnTo>
                <a:lnTo>
                  <a:pt x="39" y="16"/>
                </a:lnTo>
                <a:lnTo>
                  <a:pt x="12"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5" name="Freeform 71"/>
          <p:cNvSpPr>
            <a:spLocks noChangeArrowheads="1"/>
          </p:cNvSpPr>
          <p:nvPr/>
        </p:nvSpPr>
        <p:spPr bwMode="auto">
          <a:xfrm>
            <a:off x="3319759" y="2487945"/>
            <a:ext cx="677600" cy="58020"/>
          </a:xfrm>
          <a:custGeom>
            <a:avLst/>
            <a:gdLst/>
            <a:ahLst/>
            <a:cxnLst>
              <a:cxn ang="0">
                <a:pos x="0" y="37"/>
              </a:cxn>
              <a:cxn ang="0">
                <a:pos x="457" y="41"/>
              </a:cxn>
              <a:cxn ang="0">
                <a:pos x="469" y="2"/>
              </a:cxn>
              <a:cxn ang="0">
                <a:pos x="445" y="23"/>
              </a:cxn>
              <a:cxn ang="0">
                <a:pos x="415" y="20"/>
              </a:cxn>
              <a:cxn ang="0">
                <a:pos x="413" y="2"/>
              </a:cxn>
              <a:cxn ang="0">
                <a:pos x="387" y="20"/>
              </a:cxn>
              <a:cxn ang="0">
                <a:pos x="358" y="19"/>
              </a:cxn>
              <a:cxn ang="0">
                <a:pos x="363" y="4"/>
              </a:cxn>
              <a:cxn ang="0">
                <a:pos x="336" y="18"/>
              </a:cxn>
              <a:cxn ang="0">
                <a:pos x="308" y="19"/>
              </a:cxn>
              <a:cxn ang="0">
                <a:pos x="307" y="5"/>
              </a:cxn>
              <a:cxn ang="0">
                <a:pos x="286" y="19"/>
              </a:cxn>
              <a:cxn ang="0">
                <a:pos x="253" y="19"/>
              </a:cxn>
              <a:cxn ang="0">
                <a:pos x="252" y="5"/>
              </a:cxn>
              <a:cxn ang="0">
                <a:pos x="238" y="17"/>
              </a:cxn>
              <a:cxn ang="0">
                <a:pos x="200" y="16"/>
              </a:cxn>
              <a:cxn ang="0">
                <a:pos x="204" y="0"/>
              </a:cxn>
              <a:cxn ang="0">
                <a:pos x="180" y="16"/>
              </a:cxn>
              <a:cxn ang="0">
                <a:pos x="149" y="16"/>
              </a:cxn>
              <a:cxn ang="0">
                <a:pos x="154" y="0"/>
              </a:cxn>
              <a:cxn ang="0">
                <a:pos x="126" y="15"/>
              </a:cxn>
              <a:cxn ang="0">
                <a:pos x="100" y="15"/>
              </a:cxn>
              <a:cxn ang="0">
                <a:pos x="105" y="2"/>
              </a:cxn>
              <a:cxn ang="0">
                <a:pos x="81" y="17"/>
              </a:cxn>
              <a:cxn ang="0">
                <a:pos x="55" y="15"/>
              </a:cxn>
              <a:cxn ang="0">
                <a:pos x="60" y="0"/>
              </a:cxn>
              <a:cxn ang="0">
                <a:pos x="38" y="16"/>
              </a:cxn>
              <a:cxn ang="0">
                <a:pos x="12" y="13"/>
              </a:cxn>
            </a:cxnLst>
            <a:rect l="0" t="0" r="r" b="b"/>
            <a:pathLst>
              <a:path w="469" h="41">
                <a:moveTo>
                  <a:pt x="0" y="37"/>
                </a:moveTo>
                <a:lnTo>
                  <a:pt x="457" y="41"/>
                </a:lnTo>
                <a:lnTo>
                  <a:pt x="469" y="2"/>
                </a:lnTo>
                <a:lnTo>
                  <a:pt x="445" y="23"/>
                </a:lnTo>
                <a:lnTo>
                  <a:pt x="415" y="20"/>
                </a:lnTo>
                <a:lnTo>
                  <a:pt x="413" y="2"/>
                </a:lnTo>
                <a:lnTo>
                  <a:pt x="387" y="20"/>
                </a:lnTo>
                <a:lnTo>
                  <a:pt x="358" y="19"/>
                </a:lnTo>
                <a:lnTo>
                  <a:pt x="363" y="4"/>
                </a:lnTo>
                <a:lnTo>
                  <a:pt x="336" y="18"/>
                </a:lnTo>
                <a:lnTo>
                  <a:pt x="308" y="19"/>
                </a:lnTo>
                <a:lnTo>
                  <a:pt x="307" y="5"/>
                </a:lnTo>
                <a:lnTo>
                  <a:pt x="286" y="19"/>
                </a:lnTo>
                <a:lnTo>
                  <a:pt x="253" y="19"/>
                </a:lnTo>
                <a:lnTo>
                  <a:pt x="252" y="5"/>
                </a:lnTo>
                <a:lnTo>
                  <a:pt x="238" y="17"/>
                </a:lnTo>
                <a:lnTo>
                  <a:pt x="200" y="16"/>
                </a:lnTo>
                <a:lnTo>
                  <a:pt x="204" y="0"/>
                </a:lnTo>
                <a:lnTo>
                  <a:pt x="180" y="16"/>
                </a:lnTo>
                <a:lnTo>
                  <a:pt x="149" y="16"/>
                </a:lnTo>
                <a:lnTo>
                  <a:pt x="154" y="0"/>
                </a:lnTo>
                <a:lnTo>
                  <a:pt x="126" y="15"/>
                </a:lnTo>
                <a:lnTo>
                  <a:pt x="100" y="15"/>
                </a:lnTo>
                <a:lnTo>
                  <a:pt x="105" y="2"/>
                </a:lnTo>
                <a:lnTo>
                  <a:pt x="81" y="17"/>
                </a:lnTo>
                <a:lnTo>
                  <a:pt x="55" y="15"/>
                </a:lnTo>
                <a:lnTo>
                  <a:pt x="60" y="0"/>
                </a:lnTo>
                <a:lnTo>
                  <a:pt x="38" y="16"/>
                </a:lnTo>
                <a:lnTo>
                  <a:pt x="12"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6" name="Freeform 72"/>
          <p:cNvSpPr>
            <a:spLocks noChangeArrowheads="1"/>
          </p:cNvSpPr>
          <p:nvPr/>
        </p:nvSpPr>
        <p:spPr bwMode="auto">
          <a:xfrm>
            <a:off x="3966231" y="2606307"/>
            <a:ext cx="86196" cy="106757"/>
          </a:xfrm>
          <a:custGeom>
            <a:avLst/>
            <a:gdLst/>
            <a:ahLst/>
            <a:cxnLst>
              <a:cxn ang="0">
                <a:pos x="39" y="75"/>
              </a:cxn>
              <a:cxn ang="0">
                <a:pos x="60" y="0"/>
              </a:cxn>
              <a:cxn ang="0">
                <a:pos x="32" y="53"/>
              </a:cxn>
              <a:cxn ang="0">
                <a:pos x="9" y="52"/>
              </a:cxn>
              <a:cxn ang="0">
                <a:pos x="0" y="71"/>
              </a:cxn>
            </a:cxnLst>
            <a:rect l="0" t="0" r="r" b="b"/>
            <a:pathLst>
              <a:path w="60" h="75">
                <a:moveTo>
                  <a:pt x="39" y="75"/>
                </a:moveTo>
                <a:lnTo>
                  <a:pt x="60" y="0"/>
                </a:lnTo>
                <a:lnTo>
                  <a:pt x="32" y="53"/>
                </a:lnTo>
                <a:lnTo>
                  <a:pt x="9" y="52"/>
                </a:lnTo>
                <a:lnTo>
                  <a:pt x="0" y="7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7" name="Freeform 73"/>
          <p:cNvSpPr>
            <a:spLocks noChangeArrowheads="1"/>
          </p:cNvSpPr>
          <p:nvPr/>
        </p:nvSpPr>
        <p:spPr bwMode="auto">
          <a:xfrm>
            <a:off x="3992569" y="2480982"/>
            <a:ext cx="86196" cy="102116"/>
          </a:xfrm>
          <a:custGeom>
            <a:avLst/>
            <a:gdLst/>
            <a:ahLst/>
            <a:cxnLst>
              <a:cxn ang="0">
                <a:pos x="38" y="75"/>
              </a:cxn>
              <a:cxn ang="0">
                <a:pos x="60" y="0"/>
              </a:cxn>
              <a:cxn ang="0">
                <a:pos x="30" y="52"/>
              </a:cxn>
              <a:cxn ang="0">
                <a:pos x="8" y="52"/>
              </a:cxn>
              <a:cxn ang="0">
                <a:pos x="0" y="71"/>
              </a:cxn>
            </a:cxnLst>
            <a:rect l="0" t="0" r="r" b="b"/>
            <a:pathLst>
              <a:path w="60" h="75">
                <a:moveTo>
                  <a:pt x="38" y="75"/>
                </a:moveTo>
                <a:lnTo>
                  <a:pt x="60" y="0"/>
                </a:lnTo>
                <a:lnTo>
                  <a:pt x="30" y="52"/>
                </a:lnTo>
                <a:lnTo>
                  <a:pt x="8" y="52"/>
                </a:lnTo>
                <a:lnTo>
                  <a:pt x="0" y="7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18" name="Freeform 74"/>
          <p:cNvSpPr>
            <a:spLocks noChangeArrowheads="1"/>
          </p:cNvSpPr>
          <p:nvPr/>
        </p:nvSpPr>
        <p:spPr bwMode="auto">
          <a:xfrm>
            <a:off x="3312576" y="2309242"/>
            <a:ext cx="548304" cy="113721"/>
          </a:xfrm>
          <a:custGeom>
            <a:avLst/>
            <a:gdLst/>
            <a:ahLst/>
            <a:cxnLst>
              <a:cxn ang="0">
                <a:pos x="249" y="16"/>
              </a:cxn>
              <a:cxn ang="0">
                <a:pos x="218" y="24"/>
              </a:cxn>
              <a:cxn ang="0">
                <a:pos x="187" y="28"/>
              </a:cxn>
              <a:cxn ang="0">
                <a:pos x="155" y="29"/>
              </a:cxn>
              <a:cxn ang="0">
                <a:pos x="91" y="28"/>
              </a:cxn>
              <a:cxn ang="0">
                <a:pos x="59" y="28"/>
              </a:cxn>
              <a:cxn ang="0">
                <a:pos x="27" y="30"/>
              </a:cxn>
              <a:cxn ang="0">
                <a:pos x="16" y="33"/>
              </a:cxn>
              <a:cxn ang="0">
                <a:pos x="8" y="43"/>
              </a:cxn>
              <a:cxn ang="0">
                <a:pos x="2" y="54"/>
              </a:cxn>
              <a:cxn ang="0">
                <a:pos x="2" y="58"/>
              </a:cxn>
              <a:cxn ang="0">
                <a:pos x="3" y="62"/>
              </a:cxn>
              <a:cxn ang="0">
                <a:pos x="13" y="70"/>
              </a:cxn>
              <a:cxn ang="0">
                <a:pos x="25" y="76"/>
              </a:cxn>
              <a:cxn ang="0">
                <a:pos x="39" y="80"/>
              </a:cxn>
              <a:cxn ang="0">
                <a:pos x="53" y="80"/>
              </a:cxn>
              <a:cxn ang="0">
                <a:pos x="84" y="80"/>
              </a:cxn>
              <a:cxn ang="0">
                <a:pos x="110" y="76"/>
              </a:cxn>
              <a:cxn ang="0">
                <a:pos x="131" y="74"/>
              </a:cxn>
              <a:cxn ang="0">
                <a:pos x="150" y="68"/>
              </a:cxn>
              <a:cxn ang="0">
                <a:pos x="171" y="61"/>
              </a:cxn>
              <a:cxn ang="0">
                <a:pos x="192" y="57"/>
              </a:cxn>
              <a:cxn ang="0">
                <a:pos x="217" y="54"/>
              </a:cxn>
              <a:cxn ang="0">
                <a:pos x="243" y="54"/>
              </a:cxn>
              <a:cxn ang="0">
                <a:pos x="297" y="58"/>
              </a:cxn>
              <a:cxn ang="0">
                <a:pos x="323" y="60"/>
              </a:cxn>
              <a:cxn ang="0">
                <a:pos x="346" y="60"/>
              </a:cxn>
              <a:cxn ang="0">
                <a:pos x="363" y="56"/>
              </a:cxn>
              <a:cxn ang="0">
                <a:pos x="371" y="52"/>
              </a:cxn>
              <a:cxn ang="0">
                <a:pos x="376" y="48"/>
              </a:cxn>
              <a:cxn ang="0">
                <a:pos x="379" y="43"/>
              </a:cxn>
              <a:cxn ang="0">
                <a:pos x="379" y="37"/>
              </a:cxn>
              <a:cxn ang="0">
                <a:pos x="377" y="29"/>
              </a:cxn>
              <a:cxn ang="0">
                <a:pos x="376" y="23"/>
              </a:cxn>
              <a:cxn ang="0">
                <a:pos x="375" y="18"/>
              </a:cxn>
              <a:cxn ang="0">
                <a:pos x="371" y="13"/>
              </a:cxn>
              <a:cxn ang="0">
                <a:pos x="361" y="7"/>
              </a:cxn>
              <a:cxn ang="0">
                <a:pos x="346" y="2"/>
              </a:cxn>
              <a:cxn ang="0">
                <a:pos x="329" y="1"/>
              </a:cxn>
              <a:cxn ang="0">
                <a:pos x="297" y="1"/>
              </a:cxn>
              <a:cxn ang="0">
                <a:pos x="281" y="4"/>
              </a:cxn>
            </a:cxnLst>
            <a:rect l="0" t="0" r="r" b="b"/>
            <a:pathLst>
              <a:path w="379" h="80">
                <a:moveTo>
                  <a:pt x="266" y="11"/>
                </a:moveTo>
                <a:lnTo>
                  <a:pt x="249" y="16"/>
                </a:lnTo>
                <a:lnTo>
                  <a:pt x="235" y="20"/>
                </a:lnTo>
                <a:lnTo>
                  <a:pt x="218" y="24"/>
                </a:lnTo>
                <a:lnTo>
                  <a:pt x="202" y="25"/>
                </a:lnTo>
                <a:lnTo>
                  <a:pt x="187" y="28"/>
                </a:lnTo>
                <a:lnTo>
                  <a:pt x="171" y="29"/>
                </a:lnTo>
                <a:lnTo>
                  <a:pt x="155" y="29"/>
                </a:lnTo>
                <a:lnTo>
                  <a:pt x="122" y="28"/>
                </a:lnTo>
                <a:lnTo>
                  <a:pt x="91" y="28"/>
                </a:lnTo>
                <a:lnTo>
                  <a:pt x="75" y="28"/>
                </a:lnTo>
                <a:lnTo>
                  <a:pt x="59" y="28"/>
                </a:lnTo>
                <a:lnTo>
                  <a:pt x="43" y="29"/>
                </a:lnTo>
                <a:lnTo>
                  <a:pt x="27" y="30"/>
                </a:lnTo>
                <a:lnTo>
                  <a:pt x="21" y="30"/>
                </a:lnTo>
                <a:lnTo>
                  <a:pt x="16" y="33"/>
                </a:lnTo>
                <a:lnTo>
                  <a:pt x="10" y="38"/>
                </a:lnTo>
                <a:lnTo>
                  <a:pt x="8" y="43"/>
                </a:lnTo>
                <a:lnTo>
                  <a:pt x="3" y="49"/>
                </a:lnTo>
                <a:lnTo>
                  <a:pt x="2" y="54"/>
                </a:lnTo>
                <a:lnTo>
                  <a:pt x="0" y="57"/>
                </a:lnTo>
                <a:lnTo>
                  <a:pt x="2" y="58"/>
                </a:lnTo>
                <a:lnTo>
                  <a:pt x="2" y="61"/>
                </a:lnTo>
                <a:lnTo>
                  <a:pt x="3" y="62"/>
                </a:lnTo>
                <a:lnTo>
                  <a:pt x="8" y="67"/>
                </a:lnTo>
                <a:lnTo>
                  <a:pt x="13" y="70"/>
                </a:lnTo>
                <a:lnTo>
                  <a:pt x="19" y="74"/>
                </a:lnTo>
                <a:lnTo>
                  <a:pt x="25" y="76"/>
                </a:lnTo>
                <a:lnTo>
                  <a:pt x="32" y="77"/>
                </a:lnTo>
                <a:lnTo>
                  <a:pt x="39" y="80"/>
                </a:lnTo>
                <a:lnTo>
                  <a:pt x="47" y="80"/>
                </a:lnTo>
                <a:lnTo>
                  <a:pt x="53" y="80"/>
                </a:lnTo>
                <a:lnTo>
                  <a:pt x="67" y="80"/>
                </a:lnTo>
                <a:lnTo>
                  <a:pt x="84" y="80"/>
                </a:lnTo>
                <a:lnTo>
                  <a:pt x="96" y="77"/>
                </a:lnTo>
                <a:lnTo>
                  <a:pt x="110" y="76"/>
                </a:lnTo>
                <a:lnTo>
                  <a:pt x="119" y="75"/>
                </a:lnTo>
                <a:lnTo>
                  <a:pt x="131" y="74"/>
                </a:lnTo>
                <a:lnTo>
                  <a:pt x="140" y="70"/>
                </a:lnTo>
                <a:lnTo>
                  <a:pt x="150" y="68"/>
                </a:lnTo>
                <a:lnTo>
                  <a:pt x="161" y="65"/>
                </a:lnTo>
                <a:lnTo>
                  <a:pt x="171" y="61"/>
                </a:lnTo>
                <a:lnTo>
                  <a:pt x="181" y="58"/>
                </a:lnTo>
                <a:lnTo>
                  <a:pt x="192" y="57"/>
                </a:lnTo>
                <a:lnTo>
                  <a:pt x="204" y="55"/>
                </a:lnTo>
                <a:lnTo>
                  <a:pt x="217" y="54"/>
                </a:lnTo>
                <a:lnTo>
                  <a:pt x="229" y="53"/>
                </a:lnTo>
                <a:lnTo>
                  <a:pt x="243" y="54"/>
                </a:lnTo>
                <a:lnTo>
                  <a:pt x="270" y="56"/>
                </a:lnTo>
                <a:lnTo>
                  <a:pt x="297" y="58"/>
                </a:lnTo>
                <a:lnTo>
                  <a:pt x="311" y="58"/>
                </a:lnTo>
                <a:lnTo>
                  <a:pt x="323" y="60"/>
                </a:lnTo>
                <a:lnTo>
                  <a:pt x="336" y="60"/>
                </a:lnTo>
                <a:lnTo>
                  <a:pt x="346" y="60"/>
                </a:lnTo>
                <a:lnTo>
                  <a:pt x="356" y="58"/>
                </a:lnTo>
                <a:lnTo>
                  <a:pt x="363" y="56"/>
                </a:lnTo>
                <a:lnTo>
                  <a:pt x="368" y="54"/>
                </a:lnTo>
                <a:lnTo>
                  <a:pt x="371" y="52"/>
                </a:lnTo>
                <a:lnTo>
                  <a:pt x="375" y="50"/>
                </a:lnTo>
                <a:lnTo>
                  <a:pt x="376" y="48"/>
                </a:lnTo>
                <a:lnTo>
                  <a:pt x="377" y="46"/>
                </a:lnTo>
                <a:lnTo>
                  <a:pt x="379" y="43"/>
                </a:lnTo>
                <a:lnTo>
                  <a:pt x="379" y="41"/>
                </a:lnTo>
                <a:lnTo>
                  <a:pt x="379" y="37"/>
                </a:lnTo>
                <a:lnTo>
                  <a:pt x="377" y="32"/>
                </a:lnTo>
                <a:lnTo>
                  <a:pt x="377" y="29"/>
                </a:lnTo>
                <a:lnTo>
                  <a:pt x="376" y="26"/>
                </a:lnTo>
                <a:lnTo>
                  <a:pt x="376" y="23"/>
                </a:lnTo>
                <a:lnTo>
                  <a:pt x="376" y="20"/>
                </a:lnTo>
                <a:lnTo>
                  <a:pt x="375" y="18"/>
                </a:lnTo>
                <a:lnTo>
                  <a:pt x="374" y="16"/>
                </a:lnTo>
                <a:lnTo>
                  <a:pt x="371" y="13"/>
                </a:lnTo>
                <a:lnTo>
                  <a:pt x="367" y="10"/>
                </a:lnTo>
                <a:lnTo>
                  <a:pt x="361" y="7"/>
                </a:lnTo>
                <a:lnTo>
                  <a:pt x="354" y="5"/>
                </a:lnTo>
                <a:lnTo>
                  <a:pt x="346" y="2"/>
                </a:lnTo>
                <a:lnTo>
                  <a:pt x="337" y="1"/>
                </a:lnTo>
                <a:lnTo>
                  <a:pt x="329" y="1"/>
                </a:lnTo>
                <a:lnTo>
                  <a:pt x="313" y="0"/>
                </a:lnTo>
                <a:lnTo>
                  <a:pt x="297" y="1"/>
                </a:lnTo>
                <a:lnTo>
                  <a:pt x="286" y="2"/>
                </a:lnTo>
                <a:lnTo>
                  <a:pt x="281" y="4"/>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62219" name="Freeform 75"/>
          <p:cNvSpPr>
            <a:spLocks noChangeArrowheads="1"/>
          </p:cNvSpPr>
          <p:nvPr/>
        </p:nvSpPr>
        <p:spPr bwMode="auto">
          <a:xfrm>
            <a:off x="3302999" y="2355659"/>
            <a:ext cx="253800" cy="55699"/>
          </a:xfrm>
          <a:custGeom>
            <a:avLst/>
            <a:gdLst/>
            <a:ahLst/>
            <a:cxnLst>
              <a:cxn ang="0">
                <a:pos x="6" y="41"/>
              </a:cxn>
              <a:cxn ang="0">
                <a:pos x="176" y="17"/>
              </a:cxn>
              <a:cxn ang="0">
                <a:pos x="172" y="0"/>
              </a:cxn>
              <a:cxn ang="0">
                <a:pos x="0" y="22"/>
              </a:cxn>
            </a:cxnLst>
            <a:rect l="0" t="0" r="r" b="b"/>
            <a:pathLst>
              <a:path w="176" h="41">
                <a:moveTo>
                  <a:pt x="6" y="41"/>
                </a:moveTo>
                <a:lnTo>
                  <a:pt x="176" y="17"/>
                </a:lnTo>
                <a:lnTo>
                  <a:pt x="172" y="0"/>
                </a:lnTo>
                <a:lnTo>
                  <a:pt x="0" y="2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0" name="Freeform 76"/>
          <p:cNvSpPr>
            <a:spLocks noChangeArrowheads="1"/>
          </p:cNvSpPr>
          <p:nvPr/>
        </p:nvSpPr>
        <p:spPr bwMode="auto">
          <a:xfrm>
            <a:off x="3760317" y="2332451"/>
            <a:ext cx="57464" cy="44096"/>
          </a:xfrm>
          <a:custGeom>
            <a:avLst/>
            <a:gdLst/>
            <a:ahLst/>
            <a:cxnLst>
              <a:cxn ang="0">
                <a:pos x="22" y="32"/>
              </a:cxn>
              <a:cxn ang="0">
                <a:pos x="26" y="30"/>
              </a:cxn>
              <a:cxn ang="0">
                <a:pos x="30" y="28"/>
              </a:cxn>
              <a:cxn ang="0">
                <a:pos x="32" y="27"/>
              </a:cxn>
              <a:cxn ang="0">
                <a:pos x="35" y="25"/>
              </a:cxn>
              <a:cxn ang="0">
                <a:pos x="37" y="22"/>
              </a:cxn>
              <a:cxn ang="0">
                <a:pos x="38" y="18"/>
              </a:cxn>
              <a:cxn ang="0">
                <a:pos x="39" y="14"/>
              </a:cxn>
              <a:cxn ang="0">
                <a:pos x="38" y="13"/>
              </a:cxn>
              <a:cxn ang="0">
                <a:pos x="37" y="9"/>
              </a:cxn>
              <a:cxn ang="0">
                <a:pos x="35" y="7"/>
              </a:cxn>
              <a:cxn ang="0">
                <a:pos x="32" y="4"/>
              </a:cxn>
              <a:cxn ang="0">
                <a:pos x="30" y="3"/>
              </a:cxn>
              <a:cxn ang="0">
                <a:pos x="26" y="2"/>
              </a:cxn>
              <a:cxn ang="0">
                <a:pos x="22" y="0"/>
              </a:cxn>
              <a:cxn ang="0">
                <a:pos x="18" y="0"/>
              </a:cxn>
              <a:cxn ang="0">
                <a:pos x="16" y="0"/>
              </a:cxn>
              <a:cxn ang="0">
                <a:pos x="11" y="2"/>
              </a:cxn>
              <a:cxn ang="0">
                <a:pos x="8" y="3"/>
              </a:cxn>
              <a:cxn ang="0">
                <a:pos x="6" y="4"/>
              </a:cxn>
              <a:cxn ang="0">
                <a:pos x="2" y="7"/>
              </a:cxn>
              <a:cxn ang="0">
                <a:pos x="1" y="9"/>
              </a:cxn>
              <a:cxn ang="0">
                <a:pos x="0" y="13"/>
              </a:cxn>
              <a:cxn ang="0">
                <a:pos x="0" y="14"/>
              </a:cxn>
              <a:cxn ang="0">
                <a:pos x="0" y="18"/>
              </a:cxn>
              <a:cxn ang="0">
                <a:pos x="1" y="22"/>
              </a:cxn>
              <a:cxn ang="0">
                <a:pos x="2" y="25"/>
              </a:cxn>
              <a:cxn ang="0">
                <a:pos x="6" y="27"/>
              </a:cxn>
              <a:cxn ang="0">
                <a:pos x="8" y="28"/>
              </a:cxn>
              <a:cxn ang="0">
                <a:pos x="11" y="30"/>
              </a:cxn>
              <a:cxn ang="0">
                <a:pos x="16" y="32"/>
              </a:cxn>
              <a:cxn ang="0">
                <a:pos x="18" y="32"/>
              </a:cxn>
            </a:cxnLst>
            <a:rect l="0" t="0" r="r" b="b"/>
            <a:pathLst>
              <a:path w="39" h="32">
                <a:moveTo>
                  <a:pt x="22" y="32"/>
                </a:moveTo>
                <a:lnTo>
                  <a:pt x="26" y="30"/>
                </a:lnTo>
                <a:lnTo>
                  <a:pt x="30" y="28"/>
                </a:lnTo>
                <a:lnTo>
                  <a:pt x="32" y="27"/>
                </a:lnTo>
                <a:lnTo>
                  <a:pt x="35" y="25"/>
                </a:lnTo>
                <a:lnTo>
                  <a:pt x="37" y="22"/>
                </a:lnTo>
                <a:lnTo>
                  <a:pt x="38" y="18"/>
                </a:lnTo>
                <a:lnTo>
                  <a:pt x="39" y="14"/>
                </a:lnTo>
                <a:lnTo>
                  <a:pt x="38" y="13"/>
                </a:lnTo>
                <a:lnTo>
                  <a:pt x="37" y="9"/>
                </a:lnTo>
                <a:lnTo>
                  <a:pt x="35" y="7"/>
                </a:lnTo>
                <a:lnTo>
                  <a:pt x="32" y="4"/>
                </a:lnTo>
                <a:lnTo>
                  <a:pt x="30" y="3"/>
                </a:lnTo>
                <a:lnTo>
                  <a:pt x="26" y="2"/>
                </a:lnTo>
                <a:lnTo>
                  <a:pt x="22" y="0"/>
                </a:lnTo>
                <a:lnTo>
                  <a:pt x="18" y="0"/>
                </a:lnTo>
                <a:lnTo>
                  <a:pt x="16" y="0"/>
                </a:lnTo>
                <a:lnTo>
                  <a:pt x="11" y="2"/>
                </a:lnTo>
                <a:lnTo>
                  <a:pt x="8" y="3"/>
                </a:lnTo>
                <a:lnTo>
                  <a:pt x="6" y="4"/>
                </a:lnTo>
                <a:lnTo>
                  <a:pt x="2" y="7"/>
                </a:lnTo>
                <a:lnTo>
                  <a:pt x="1" y="9"/>
                </a:lnTo>
                <a:lnTo>
                  <a:pt x="0" y="13"/>
                </a:lnTo>
                <a:lnTo>
                  <a:pt x="0" y="14"/>
                </a:lnTo>
                <a:lnTo>
                  <a:pt x="0" y="18"/>
                </a:lnTo>
                <a:lnTo>
                  <a:pt x="1" y="22"/>
                </a:lnTo>
                <a:lnTo>
                  <a:pt x="2" y="25"/>
                </a:lnTo>
                <a:lnTo>
                  <a:pt x="6" y="27"/>
                </a:lnTo>
                <a:lnTo>
                  <a:pt x="8" y="28"/>
                </a:lnTo>
                <a:lnTo>
                  <a:pt x="11" y="30"/>
                </a:lnTo>
                <a:lnTo>
                  <a:pt x="16" y="32"/>
                </a:lnTo>
                <a:lnTo>
                  <a:pt x="18" y="3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1" name="Freeform 77"/>
          <p:cNvSpPr>
            <a:spLocks noChangeArrowheads="1"/>
          </p:cNvSpPr>
          <p:nvPr/>
        </p:nvSpPr>
        <p:spPr bwMode="auto">
          <a:xfrm>
            <a:off x="4169752" y="2668970"/>
            <a:ext cx="174786" cy="215835"/>
          </a:xfrm>
          <a:custGeom>
            <a:avLst/>
            <a:gdLst/>
            <a:ahLst/>
            <a:cxnLst>
              <a:cxn ang="0">
                <a:pos x="104" y="25"/>
              </a:cxn>
              <a:cxn ang="0">
                <a:pos x="94" y="15"/>
              </a:cxn>
              <a:cxn ang="0">
                <a:pos x="83" y="8"/>
              </a:cxn>
              <a:cxn ang="0">
                <a:pos x="71" y="3"/>
              </a:cxn>
              <a:cxn ang="0">
                <a:pos x="62" y="1"/>
              </a:cxn>
              <a:cxn ang="0">
                <a:pos x="53" y="0"/>
              </a:cxn>
              <a:cxn ang="0">
                <a:pos x="43" y="1"/>
              </a:cxn>
              <a:cxn ang="0">
                <a:pos x="34" y="1"/>
              </a:cxn>
              <a:cxn ang="0">
                <a:pos x="26" y="3"/>
              </a:cxn>
              <a:cxn ang="0">
                <a:pos x="19" y="7"/>
              </a:cxn>
              <a:cxn ang="0">
                <a:pos x="11" y="11"/>
              </a:cxn>
              <a:cxn ang="0">
                <a:pos x="6" y="17"/>
              </a:cxn>
              <a:cxn ang="0">
                <a:pos x="3" y="25"/>
              </a:cxn>
              <a:cxn ang="0">
                <a:pos x="0" y="34"/>
              </a:cxn>
              <a:cxn ang="0">
                <a:pos x="1" y="42"/>
              </a:cxn>
              <a:cxn ang="0">
                <a:pos x="6" y="48"/>
              </a:cxn>
              <a:cxn ang="0">
                <a:pos x="11" y="52"/>
              </a:cxn>
              <a:cxn ang="0">
                <a:pos x="15" y="58"/>
              </a:cxn>
              <a:cxn ang="0">
                <a:pos x="19" y="63"/>
              </a:cxn>
              <a:cxn ang="0">
                <a:pos x="23" y="67"/>
              </a:cxn>
              <a:cxn ang="0">
                <a:pos x="25" y="73"/>
              </a:cxn>
              <a:cxn ang="0">
                <a:pos x="26" y="79"/>
              </a:cxn>
              <a:cxn ang="0">
                <a:pos x="26" y="85"/>
              </a:cxn>
              <a:cxn ang="0">
                <a:pos x="25" y="90"/>
              </a:cxn>
              <a:cxn ang="0">
                <a:pos x="23" y="93"/>
              </a:cxn>
              <a:cxn ang="0">
                <a:pos x="20" y="96"/>
              </a:cxn>
              <a:cxn ang="0">
                <a:pos x="19" y="99"/>
              </a:cxn>
              <a:cxn ang="0">
                <a:pos x="15" y="102"/>
              </a:cxn>
              <a:cxn ang="0">
                <a:pos x="12" y="108"/>
              </a:cxn>
              <a:cxn ang="0">
                <a:pos x="10" y="117"/>
              </a:cxn>
              <a:cxn ang="0">
                <a:pos x="11" y="125"/>
              </a:cxn>
              <a:cxn ang="0">
                <a:pos x="12" y="132"/>
              </a:cxn>
              <a:cxn ang="0">
                <a:pos x="22" y="143"/>
              </a:cxn>
              <a:cxn ang="0">
                <a:pos x="34" y="150"/>
              </a:cxn>
              <a:cxn ang="0">
                <a:pos x="49" y="153"/>
              </a:cxn>
              <a:cxn ang="0">
                <a:pos x="63" y="153"/>
              </a:cxn>
              <a:cxn ang="0">
                <a:pos x="68" y="151"/>
              </a:cxn>
              <a:cxn ang="0">
                <a:pos x="71" y="148"/>
              </a:cxn>
              <a:cxn ang="0">
                <a:pos x="75" y="146"/>
              </a:cxn>
              <a:cxn ang="0">
                <a:pos x="78" y="144"/>
              </a:cxn>
              <a:cxn ang="0">
                <a:pos x="88" y="132"/>
              </a:cxn>
              <a:cxn ang="0">
                <a:pos x="93" y="120"/>
              </a:cxn>
              <a:cxn ang="0">
                <a:pos x="94" y="106"/>
              </a:cxn>
              <a:cxn ang="0">
                <a:pos x="97" y="92"/>
              </a:cxn>
              <a:cxn ang="0">
                <a:pos x="97" y="90"/>
              </a:cxn>
              <a:cxn ang="0">
                <a:pos x="98" y="88"/>
              </a:cxn>
              <a:cxn ang="0">
                <a:pos x="99" y="85"/>
              </a:cxn>
              <a:cxn ang="0">
                <a:pos x="99" y="84"/>
              </a:cxn>
              <a:cxn ang="0">
                <a:pos x="103" y="80"/>
              </a:cxn>
              <a:cxn ang="0">
                <a:pos x="108" y="78"/>
              </a:cxn>
              <a:cxn ang="0">
                <a:pos x="113" y="74"/>
              </a:cxn>
              <a:cxn ang="0">
                <a:pos x="117" y="71"/>
              </a:cxn>
              <a:cxn ang="0">
                <a:pos x="119" y="63"/>
              </a:cxn>
              <a:cxn ang="0">
                <a:pos x="119" y="57"/>
              </a:cxn>
              <a:cxn ang="0">
                <a:pos x="119" y="51"/>
              </a:cxn>
              <a:cxn ang="0">
                <a:pos x="117" y="43"/>
              </a:cxn>
              <a:cxn ang="0">
                <a:pos x="116" y="42"/>
              </a:cxn>
              <a:cxn ang="0">
                <a:pos x="116" y="40"/>
              </a:cxn>
              <a:cxn ang="0">
                <a:pos x="113" y="39"/>
              </a:cxn>
              <a:cxn ang="0">
                <a:pos x="113" y="38"/>
              </a:cxn>
            </a:cxnLst>
            <a:rect l="0" t="0" r="r" b="b"/>
            <a:pathLst>
              <a:path w="119" h="153">
                <a:moveTo>
                  <a:pt x="108" y="30"/>
                </a:moveTo>
                <a:lnTo>
                  <a:pt x="104" y="25"/>
                </a:lnTo>
                <a:lnTo>
                  <a:pt x="101" y="20"/>
                </a:lnTo>
                <a:lnTo>
                  <a:pt x="94" y="15"/>
                </a:lnTo>
                <a:lnTo>
                  <a:pt x="89" y="11"/>
                </a:lnTo>
                <a:lnTo>
                  <a:pt x="83" y="8"/>
                </a:lnTo>
                <a:lnTo>
                  <a:pt x="78" y="5"/>
                </a:lnTo>
                <a:lnTo>
                  <a:pt x="71" y="3"/>
                </a:lnTo>
                <a:lnTo>
                  <a:pt x="65" y="1"/>
                </a:lnTo>
                <a:lnTo>
                  <a:pt x="62" y="1"/>
                </a:lnTo>
                <a:lnTo>
                  <a:pt x="57" y="1"/>
                </a:lnTo>
                <a:lnTo>
                  <a:pt x="53" y="0"/>
                </a:lnTo>
                <a:lnTo>
                  <a:pt x="49" y="0"/>
                </a:lnTo>
                <a:lnTo>
                  <a:pt x="43" y="1"/>
                </a:lnTo>
                <a:lnTo>
                  <a:pt x="38" y="1"/>
                </a:lnTo>
                <a:lnTo>
                  <a:pt x="34" y="1"/>
                </a:lnTo>
                <a:lnTo>
                  <a:pt x="30" y="1"/>
                </a:lnTo>
                <a:lnTo>
                  <a:pt x="26" y="3"/>
                </a:lnTo>
                <a:lnTo>
                  <a:pt x="22" y="5"/>
                </a:lnTo>
                <a:lnTo>
                  <a:pt x="19" y="7"/>
                </a:lnTo>
                <a:lnTo>
                  <a:pt x="14" y="9"/>
                </a:lnTo>
                <a:lnTo>
                  <a:pt x="11" y="11"/>
                </a:lnTo>
                <a:lnTo>
                  <a:pt x="8" y="14"/>
                </a:lnTo>
                <a:lnTo>
                  <a:pt x="6" y="17"/>
                </a:lnTo>
                <a:lnTo>
                  <a:pt x="3" y="20"/>
                </a:lnTo>
                <a:lnTo>
                  <a:pt x="3" y="25"/>
                </a:lnTo>
                <a:lnTo>
                  <a:pt x="0" y="29"/>
                </a:lnTo>
                <a:lnTo>
                  <a:pt x="0" y="34"/>
                </a:lnTo>
                <a:lnTo>
                  <a:pt x="0" y="38"/>
                </a:lnTo>
                <a:lnTo>
                  <a:pt x="1" y="42"/>
                </a:lnTo>
                <a:lnTo>
                  <a:pt x="3" y="45"/>
                </a:lnTo>
                <a:lnTo>
                  <a:pt x="6" y="48"/>
                </a:lnTo>
                <a:lnTo>
                  <a:pt x="8" y="51"/>
                </a:lnTo>
                <a:lnTo>
                  <a:pt x="11" y="52"/>
                </a:lnTo>
                <a:lnTo>
                  <a:pt x="12" y="55"/>
                </a:lnTo>
                <a:lnTo>
                  <a:pt x="15" y="58"/>
                </a:lnTo>
                <a:lnTo>
                  <a:pt x="17" y="60"/>
                </a:lnTo>
                <a:lnTo>
                  <a:pt x="19" y="63"/>
                </a:lnTo>
                <a:lnTo>
                  <a:pt x="20" y="65"/>
                </a:lnTo>
                <a:lnTo>
                  <a:pt x="23" y="67"/>
                </a:lnTo>
                <a:lnTo>
                  <a:pt x="25" y="71"/>
                </a:lnTo>
                <a:lnTo>
                  <a:pt x="25" y="73"/>
                </a:lnTo>
                <a:lnTo>
                  <a:pt x="26" y="76"/>
                </a:lnTo>
                <a:lnTo>
                  <a:pt x="26" y="79"/>
                </a:lnTo>
                <a:lnTo>
                  <a:pt x="26" y="82"/>
                </a:lnTo>
                <a:lnTo>
                  <a:pt x="26" y="85"/>
                </a:lnTo>
                <a:lnTo>
                  <a:pt x="25" y="88"/>
                </a:lnTo>
                <a:lnTo>
                  <a:pt x="25" y="90"/>
                </a:lnTo>
                <a:lnTo>
                  <a:pt x="23" y="92"/>
                </a:lnTo>
                <a:lnTo>
                  <a:pt x="23" y="93"/>
                </a:lnTo>
                <a:lnTo>
                  <a:pt x="22" y="94"/>
                </a:lnTo>
                <a:lnTo>
                  <a:pt x="20" y="96"/>
                </a:lnTo>
                <a:lnTo>
                  <a:pt x="19" y="98"/>
                </a:lnTo>
                <a:lnTo>
                  <a:pt x="19" y="99"/>
                </a:lnTo>
                <a:lnTo>
                  <a:pt x="15" y="101"/>
                </a:lnTo>
                <a:lnTo>
                  <a:pt x="15" y="102"/>
                </a:lnTo>
                <a:lnTo>
                  <a:pt x="12" y="106"/>
                </a:lnTo>
                <a:lnTo>
                  <a:pt x="12" y="108"/>
                </a:lnTo>
                <a:lnTo>
                  <a:pt x="10" y="113"/>
                </a:lnTo>
                <a:lnTo>
                  <a:pt x="10" y="117"/>
                </a:lnTo>
                <a:lnTo>
                  <a:pt x="10" y="122"/>
                </a:lnTo>
                <a:lnTo>
                  <a:pt x="11" y="125"/>
                </a:lnTo>
                <a:lnTo>
                  <a:pt x="12" y="130"/>
                </a:lnTo>
                <a:lnTo>
                  <a:pt x="12" y="132"/>
                </a:lnTo>
                <a:lnTo>
                  <a:pt x="17" y="139"/>
                </a:lnTo>
                <a:lnTo>
                  <a:pt x="22" y="143"/>
                </a:lnTo>
                <a:lnTo>
                  <a:pt x="28" y="148"/>
                </a:lnTo>
                <a:lnTo>
                  <a:pt x="34" y="150"/>
                </a:lnTo>
                <a:lnTo>
                  <a:pt x="41" y="152"/>
                </a:lnTo>
                <a:lnTo>
                  <a:pt x="49" y="153"/>
                </a:lnTo>
                <a:lnTo>
                  <a:pt x="55" y="153"/>
                </a:lnTo>
                <a:lnTo>
                  <a:pt x="63" y="153"/>
                </a:lnTo>
                <a:lnTo>
                  <a:pt x="65" y="152"/>
                </a:lnTo>
                <a:lnTo>
                  <a:pt x="68" y="151"/>
                </a:lnTo>
                <a:lnTo>
                  <a:pt x="69" y="150"/>
                </a:lnTo>
                <a:lnTo>
                  <a:pt x="71" y="148"/>
                </a:lnTo>
                <a:lnTo>
                  <a:pt x="74" y="148"/>
                </a:lnTo>
                <a:lnTo>
                  <a:pt x="75" y="146"/>
                </a:lnTo>
                <a:lnTo>
                  <a:pt x="77" y="145"/>
                </a:lnTo>
                <a:lnTo>
                  <a:pt x="78" y="144"/>
                </a:lnTo>
                <a:lnTo>
                  <a:pt x="83" y="139"/>
                </a:lnTo>
                <a:lnTo>
                  <a:pt x="88" y="132"/>
                </a:lnTo>
                <a:lnTo>
                  <a:pt x="90" y="126"/>
                </a:lnTo>
                <a:lnTo>
                  <a:pt x="93" y="120"/>
                </a:lnTo>
                <a:lnTo>
                  <a:pt x="93" y="112"/>
                </a:lnTo>
                <a:lnTo>
                  <a:pt x="94" y="106"/>
                </a:lnTo>
                <a:lnTo>
                  <a:pt x="96" y="99"/>
                </a:lnTo>
                <a:lnTo>
                  <a:pt x="97" y="92"/>
                </a:lnTo>
                <a:lnTo>
                  <a:pt x="97" y="91"/>
                </a:lnTo>
                <a:lnTo>
                  <a:pt x="97" y="90"/>
                </a:lnTo>
                <a:lnTo>
                  <a:pt x="97" y="90"/>
                </a:lnTo>
                <a:lnTo>
                  <a:pt x="98" y="88"/>
                </a:lnTo>
                <a:lnTo>
                  <a:pt x="98" y="86"/>
                </a:lnTo>
                <a:lnTo>
                  <a:pt x="99" y="85"/>
                </a:lnTo>
                <a:lnTo>
                  <a:pt x="99" y="85"/>
                </a:lnTo>
                <a:lnTo>
                  <a:pt x="99" y="84"/>
                </a:lnTo>
                <a:lnTo>
                  <a:pt x="101" y="83"/>
                </a:lnTo>
                <a:lnTo>
                  <a:pt x="103" y="80"/>
                </a:lnTo>
                <a:lnTo>
                  <a:pt x="105" y="79"/>
                </a:lnTo>
                <a:lnTo>
                  <a:pt x="108" y="78"/>
                </a:lnTo>
                <a:lnTo>
                  <a:pt x="110" y="76"/>
                </a:lnTo>
                <a:lnTo>
                  <a:pt x="113" y="74"/>
                </a:lnTo>
                <a:lnTo>
                  <a:pt x="116" y="71"/>
                </a:lnTo>
                <a:lnTo>
                  <a:pt x="117" y="71"/>
                </a:lnTo>
                <a:lnTo>
                  <a:pt x="118" y="66"/>
                </a:lnTo>
                <a:lnTo>
                  <a:pt x="119" y="63"/>
                </a:lnTo>
                <a:lnTo>
                  <a:pt x="119" y="60"/>
                </a:lnTo>
                <a:lnTo>
                  <a:pt x="119" y="57"/>
                </a:lnTo>
                <a:lnTo>
                  <a:pt x="119" y="53"/>
                </a:lnTo>
                <a:lnTo>
                  <a:pt x="119" y="51"/>
                </a:lnTo>
                <a:lnTo>
                  <a:pt x="118" y="46"/>
                </a:lnTo>
                <a:lnTo>
                  <a:pt x="117" y="43"/>
                </a:lnTo>
                <a:lnTo>
                  <a:pt x="117" y="43"/>
                </a:lnTo>
                <a:lnTo>
                  <a:pt x="116" y="42"/>
                </a:lnTo>
                <a:lnTo>
                  <a:pt x="116" y="42"/>
                </a:lnTo>
                <a:lnTo>
                  <a:pt x="116" y="40"/>
                </a:lnTo>
                <a:lnTo>
                  <a:pt x="114" y="39"/>
                </a:lnTo>
                <a:lnTo>
                  <a:pt x="113" y="39"/>
                </a:lnTo>
                <a:lnTo>
                  <a:pt x="113" y="38"/>
                </a:lnTo>
                <a:lnTo>
                  <a:pt x="113" y="38"/>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62222" name="Freeform 78"/>
          <p:cNvSpPr>
            <a:spLocks noChangeArrowheads="1"/>
          </p:cNvSpPr>
          <p:nvPr/>
        </p:nvSpPr>
        <p:spPr bwMode="auto">
          <a:xfrm>
            <a:off x="4351721" y="2775726"/>
            <a:ext cx="31126" cy="30170"/>
          </a:xfrm>
          <a:custGeom>
            <a:avLst/>
            <a:gdLst/>
            <a:ahLst/>
            <a:cxnLst>
              <a:cxn ang="0">
                <a:pos x="5" y="20"/>
              </a:cxn>
              <a:cxn ang="0">
                <a:pos x="21" y="10"/>
              </a:cxn>
              <a:cxn ang="0">
                <a:pos x="16" y="0"/>
              </a:cxn>
              <a:cxn ang="0">
                <a:pos x="0" y="9"/>
              </a:cxn>
            </a:cxnLst>
            <a:rect l="0" t="0" r="r" b="b"/>
            <a:pathLst>
              <a:path w="21" h="20">
                <a:moveTo>
                  <a:pt x="5" y="20"/>
                </a:moveTo>
                <a:lnTo>
                  <a:pt x="21" y="10"/>
                </a:lnTo>
                <a:lnTo>
                  <a:pt x="16" y="0"/>
                </a:lnTo>
                <a:lnTo>
                  <a:pt x="0" y="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3" name="Freeform 79"/>
          <p:cNvSpPr>
            <a:spLocks noChangeArrowheads="1"/>
          </p:cNvSpPr>
          <p:nvPr/>
        </p:nvSpPr>
        <p:spPr bwMode="auto">
          <a:xfrm>
            <a:off x="4105104" y="2590062"/>
            <a:ext cx="201125" cy="208873"/>
          </a:xfrm>
          <a:custGeom>
            <a:avLst/>
            <a:gdLst/>
            <a:ahLst/>
            <a:cxnLst>
              <a:cxn ang="0">
                <a:pos x="44" y="147"/>
              </a:cxn>
              <a:cxn ang="0">
                <a:pos x="139" y="90"/>
              </a:cxn>
              <a:cxn ang="0">
                <a:pos x="91" y="0"/>
              </a:cxn>
              <a:cxn ang="0">
                <a:pos x="0" y="67"/>
              </a:cxn>
            </a:cxnLst>
            <a:rect l="0" t="0" r="r" b="b"/>
            <a:pathLst>
              <a:path w="139" h="147">
                <a:moveTo>
                  <a:pt x="44" y="147"/>
                </a:moveTo>
                <a:lnTo>
                  <a:pt x="139" y="90"/>
                </a:lnTo>
                <a:lnTo>
                  <a:pt x="91" y="0"/>
                </a:lnTo>
                <a:lnTo>
                  <a:pt x="0" y="67"/>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62224" name="Freeform 80"/>
          <p:cNvSpPr>
            <a:spLocks noChangeArrowheads="1"/>
          </p:cNvSpPr>
          <p:nvPr/>
        </p:nvSpPr>
        <p:spPr bwMode="auto">
          <a:xfrm>
            <a:off x="4097921" y="2682894"/>
            <a:ext cx="76619" cy="125324"/>
          </a:xfrm>
          <a:custGeom>
            <a:avLst/>
            <a:gdLst/>
            <a:ahLst/>
            <a:cxnLst>
              <a:cxn ang="0">
                <a:pos x="54" y="81"/>
              </a:cxn>
              <a:cxn ang="0">
                <a:pos x="10" y="0"/>
              </a:cxn>
              <a:cxn ang="0">
                <a:pos x="0" y="6"/>
              </a:cxn>
              <a:cxn ang="0">
                <a:pos x="45" y="84"/>
              </a:cxn>
              <a:cxn ang="0">
                <a:pos x="52" y="88"/>
              </a:cxn>
              <a:cxn ang="0">
                <a:pos x="45" y="84"/>
              </a:cxn>
              <a:cxn ang="0">
                <a:pos x="46" y="90"/>
              </a:cxn>
              <a:cxn ang="0">
                <a:pos x="52" y="88"/>
              </a:cxn>
              <a:cxn ang="0">
                <a:pos x="46" y="77"/>
              </a:cxn>
            </a:cxnLst>
            <a:rect l="0" t="0" r="r" b="b"/>
            <a:pathLst>
              <a:path w="54" h="90">
                <a:moveTo>
                  <a:pt x="54" y="81"/>
                </a:moveTo>
                <a:lnTo>
                  <a:pt x="10" y="0"/>
                </a:lnTo>
                <a:lnTo>
                  <a:pt x="0" y="6"/>
                </a:lnTo>
                <a:lnTo>
                  <a:pt x="45" y="84"/>
                </a:lnTo>
                <a:lnTo>
                  <a:pt x="52" y="88"/>
                </a:lnTo>
                <a:lnTo>
                  <a:pt x="45" y="84"/>
                </a:lnTo>
                <a:lnTo>
                  <a:pt x="46" y="90"/>
                </a:lnTo>
                <a:lnTo>
                  <a:pt x="52" y="88"/>
                </a:lnTo>
                <a:lnTo>
                  <a:pt x="46" y="7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5" name="Freeform 81"/>
          <p:cNvSpPr>
            <a:spLocks noChangeArrowheads="1"/>
          </p:cNvSpPr>
          <p:nvPr/>
        </p:nvSpPr>
        <p:spPr bwMode="auto">
          <a:xfrm>
            <a:off x="4162567" y="2708422"/>
            <a:ext cx="153238" cy="97474"/>
          </a:xfrm>
          <a:custGeom>
            <a:avLst/>
            <a:gdLst/>
            <a:ahLst/>
            <a:cxnLst>
              <a:cxn ang="0">
                <a:pos x="96" y="0"/>
              </a:cxn>
              <a:cxn ang="0">
                <a:pos x="0" y="58"/>
              </a:cxn>
              <a:cxn ang="0">
                <a:pos x="6" y="69"/>
              </a:cxn>
              <a:cxn ang="0">
                <a:pos x="102" y="10"/>
              </a:cxn>
              <a:cxn ang="0">
                <a:pos x="104" y="2"/>
              </a:cxn>
              <a:cxn ang="0">
                <a:pos x="102" y="10"/>
              </a:cxn>
              <a:cxn ang="0">
                <a:pos x="106" y="7"/>
              </a:cxn>
              <a:cxn ang="0">
                <a:pos x="104" y="2"/>
              </a:cxn>
              <a:cxn ang="0">
                <a:pos x="94" y="8"/>
              </a:cxn>
            </a:cxnLst>
            <a:rect l="0" t="0" r="r" b="b"/>
            <a:pathLst>
              <a:path w="106" h="69">
                <a:moveTo>
                  <a:pt x="96" y="0"/>
                </a:moveTo>
                <a:lnTo>
                  <a:pt x="0" y="58"/>
                </a:lnTo>
                <a:lnTo>
                  <a:pt x="6" y="69"/>
                </a:lnTo>
                <a:lnTo>
                  <a:pt x="102" y="10"/>
                </a:lnTo>
                <a:lnTo>
                  <a:pt x="104" y="2"/>
                </a:lnTo>
                <a:lnTo>
                  <a:pt x="102" y="10"/>
                </a:lnTo>
                <a:lnTo>
                  <a:pt x="106" y="7"/>
                </a:lnTo>
                <a:lnTo>
                  <a:pt x="104" y="2"/>
                </a:lnTo>
                <a:lnTo>
                  <a:pt x="94"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6" name="Freeform 82"/>
          <p:cNvSpPr>
            <a:spLocks noChangeArrowheads="1"/>
          </p:cNvSpPr>
          <p:nvPr/>
        </p:nvSpPr>
        <p:spPr bwMode="auto">
          <a:xfrm>
            <a:off x="4232004" y="2576137"/>
            <a:ext cx="81408" cy="143890"/>
          </a:xfrm>
          <a:custGeom>
            <a:avLst/>
            <a:gdLst/>
            <a:ahLst/>
            <a:cxnLst>
              <a:cxn ang="0">
                <a:pos x="0" y="12"/>
              </a:cxn>
              <a:cxn ang="0">
                <a:pos x="48" y="102"/>
              </a:cxn>
              <a:cxn ang="0">
                <a:pos x="58" y="96"/>
              </a:cxn>
              <a:cxn ang="0">
                <a:pos x="11" y="7"/>
              </a:cxn>
              <a:cxn ang="0">
                <a:pos x="2" y="6"/>
              </a:cxn>
              <a:cxn ang="0">
                <a:pos x="11" y="7"/>
              </a:cxn>
              <a:cxn ang="0">
                <a:pos x="8" y="0"/>
              </a:cxn>
              <a:cxn ang="0">
                <a:pos x="2" y="6"/>
              </a:cxn>
              <a:cxn ang="0">
                <a:pos x="10" y="14"/>
              </a:cxn>
            </a:cxnLst>
            <a:rect l="0" t="0" r="r" b="b"/>
            <a:pathLst>
              <a:path w="58" h="102">
                <a:moveTo>
                  <a:pt x="0" y="12"/>
                </a:moveTo>
                <a:lnTo>
                  <a:pt x="48" y="102"/>
                </a:lnTo>
                <a:lnTo>
                  <a:pt x="58" y="96"/>
                </a:lnTo>
                <a:lnTo>
                  <a:pt x="11" y="7"/>
                </a:lnTo>
                <a:lnTo>
                  <a:pt x="2" y="6"/>
                </a:lnTo>
                <a:lnTo>
                  <a:pt x="11" y="7"/>
                </a:lnTo>
                <a:lnTo>
                  <a:pt x="8" y="0"/>
                </a:lnTo>
                <a:lnTo>
                  <a:pt x="2" y="6"/>
                </a:lnTo>
                <a:lnTo>
                  <a:pt x="10"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7" name="Freeform 83"/>
          <p:cNvSpPr>
            <a:spLocks noChangeArrowheads="1"/>
          </p:cNvSpPr>
          <p:nvPr/>
        </p:nvSpPr>
        <p:spPr bwMode="auto">
          <a:xfrm>
            <a:off x="4093133" y="2583099"/>
            <a:ext cx="150843" cy="109079"/>
          </a:xfrm>
          <a:custGeom>
            <a:avLst/>
            <a:gdLst/>
            <a:ahLst/>
            <a:cxnLst>
              <a:cxn ang="0">
                <a:pos x="11" y="76"/>
              </a:cxn>
              <a:cxn ang="0">
                <a:pos x="104" y="8"/>
              </a:cxn>
              <a:cxn ang="0">
                <a:pos x="96" y="0"/>
              </a:cxn>
              <a:cxn ang="0">
                <a:pos x="4" y="67"/>
              </a:cxn>
              <a:cxn ang="0">
                <a:pos x="2" y="75"/>
              </a:cxn>
              <a:cxn ang="0">
                <a:pos x="4" y="67"/>
              </a:cxn>
              <a:cxn ang="0">
                <a:pos x="0" y="70"/>
              </a:cxn>
              <a:cxn ang="0">
                <a:pos x="2" y="75"/>
              </a:cxn>
              <a:cxn ang="0">
                <a:pos x="12" y="69"/>
              </a:cxn>
            </a:cxnLst>
            <a:rect l="0" t="0" r="r" b="b"/>
            <a:pathLst>
              <a:path w="104" h="76">
                <a:moveTo>
                  <a:pt x="11" y="76"/>
                </a:moveTo>
                <a:lnTo>
                  <a:pt x="104" y="8"/>
                </a:lnTo>
                <a:lnTo>
                  <a:pt x="96" y="0"/>
                </a:lnTo>
                <a:lnTo>
                  <a:pt x="4" y="67"/>
                </a:lnTo>
                <a:lnTo>
                  <a:pt x="2" y="75"/>
                </a:lnTo>
                <a:lnTo>
                  <a:pt x="4" y="67"/>
                </a:lnTo>
                <a:lnTo>
                  <a:pt x="0" y="70"/>
                </a:lnTo>
                <a:lnTo>
                  <a:pt x="2" y="75"/>
                </a:lnTo>
                <a:lnTo>
                  <a:pt x="12" y="6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8" name="Freeform 84"/>
          <p:cNvSpPr>
            <a:spLocks noChangeArrowheads="1"/>
          </p:cNvSpPr>
          <p:nvPr/>
        </p:nvSpPr>
        <p:spPr bwMode="auto">
          <a:xfrm>
            <a:off x="4169753" y="2812860"/>
            <a:ext cx="148449" cy="90511"/>
          </a:xfrm>
          <a:custGeom>
            <a:avLst/>
            <a:gdLst/>
            <a:ahLst/>
            <a:cxnLst>
              <a:cxn ang="0">
                <a:pos x="27" y="64"/>
              </a:cxn>
              <a:cxn ang="0">
                <a:pos x="102" y="12"/>
              </a:cxn>
              <a:cxn ang="0">
                <a:pos x="39" y="38"/>
              </a:cxn>
              <a:cxn ang="0">
                <a:pos x="80" y="6"/>
              </a:cxn>
              <a:cxn ang="0">
                <a:pos x="28" y="24"/>
              </a:cxn>
              <a:cxn ang="0">
                <a:pos x="62" y="0"/>
              </a:cxn>
              <a:cxn ang="0">
                <a:pos x="14" y="16"/>
              </a:cxn>
              <a:cxn ang="0">
                <a:pos x="33" y="1"/>
              </a:cxn>
              <a:cxn ang="0">
                <a:pos x="0" y="11"/>
              </a:cxn>
            </a:cxnLst>
            <a:rect l="0" t="0" r="r" b="b"/>
            <a:pathLst>
              <a:path w="102" h="64">
                <a:moveTo>
                  <a:pt x="27" y="64"/>
                </a:moveTo>
                <a:lnTo>
                  <a:pt x="102" y="12"/>
                </a:lnTo>
                <a:lnTo>
                  <a:pt x="39" y="38"/>
                </a:lnTo>
                <a:lnTo>
                  <a:pt x="80" y="6"/>
                </a:lnTo>
                <a:lnTo>
                  <a:pt x="28" y="24"/>
                </a:lnTo>
                <a:lnTo>
                  <a:pt x="62" y="0"/>
                </a:lnTo>
                <a:lnTo>
                  <a:pt x="14" y="16"/>
                </a:lnTo>
                <a:lnTo>
                  <a:pt x="33" y="1"/>
                </a:lnTo>
                <a:lnTo>
                  <a:pt x="0" y="1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29" name="Freeform 85"/>
          <p:cNvSpPr>
            <a:spLocks noChangeArrowheads="1"/>
          </p:cNvSpPr>
          <p:nvPr/>
        </p:nvSpPr>
        <p:spPr bwMode="auto">
          <a:xfrm>
            <a:off x="4174541" y="2601666"/>
            <a:ext cx="119717" cy="127645"/>
          </a:xfrm>
          <a:custGeom>
            <a:avLst/>
            <a:gdLst/>
            <a:ahLst/>
            <a:cxnLst>
              <a:cxn ang="0">
                <a:pos x="0" y="43"/>
              </a:cxn>
              <a:cxn ang="0">
                <a:pos x="42" y="30"/>
              </a:cxn>
              <a:cxn ang="0">
                <a:pos x="11" y="61"/>
              </a:cxn>
              <a:cxn ang="0">
                <a:pos x="48" y="51"/>
              </a:cxn>
              <a:cxn ang="0">
                <a:pos x="24" y="76"/>
              </a:cxn>
              <a:cxn ang="0">
                <a:pos x="57" y="67"/>
              </a:cxn>
              <a:cxn ang="0">
                <a:pos x="39" y="90"/>
              </a:cxn>
              <a:cxn ang="0">
                <a:pos x="82" y="78"/>
              </a:cxn>
              <a:cxn ang="0">
                <a:pos x="40" y="0"/>
              </a:cxn>
            </a:cxnLst>
            <a:rect l="0" t="0" r="r" b="b"/>
            <a:pathLst>
              <a:path w="82" h="90">
                <a:moveTo>
                  <a:pt x="0" y="43"/>
                </a:moveTo>
                <a:lnTo>
                  <a:pt x="42" y="30"/>
                </a:lnTo>
                <a:lnTo>
                  <a:pt x="11" y="61"/>
                </a:lnTo>
                <a:lnTo>
                  <a:pt x="48" y="51"/>
                </a:lnTo>
                <a:lnTo>
                  <a:pt x="24" y="76"/>
                </a:lnTo>
                <a:lnTo>
                  <a:pt x="57" y="67"/>
                </a:lnTo>
                <a:lnTo>
                  <a:pt x="39" y="90"/>
                </a:lnTo>
                <a:lnTo>
                  <a:pt x="82" y="78"/>
                </a:lnTo>
                <a:lnTo>
                  <a:pt x="40"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230" name="Freeform 86"/>
          <p:cNvSpPr>
            <a:spLocks noChangeArrowheads="1"/>
          </p:cNvSpPr>
          <p:nvPr/>
        </p:nvSpPr>
        <p:spPr bwMode="auto">
          <a:xfrm>
            <a:off x="3264691" y="1761531"/>
            <a:ext cx="732669" cy="422388"/>
          </a:xfrm>
          <a:custGeom>
            <a:avLst/>
            <a:gdLst/>
            <a:ahLst/>
            <a:cxnLst>
              <a:cxn ang="0">
                <a:pos x="420" y="60"/>
              </a:cxn>
              <a:cxn ang="0">
                <a:pos x="386" y="46"/>
              </a:cxn>
              <a:cxn ang="0">
                <a:pos x="373" y="41"/>
              </a:cxn>
              <a:cxn ang="0">
                <a:pos x="378" y="34"/>
              </a:cxn>
              <a:cxn ang="0">
                <a:pos x="402" y="14"/>
              </a:cxn>
              <a:cxn ang="0">
                <a:pos x="414" y="4"/>
              </a:cxn>
              <a:cxn ang="0">
                <a:pos x="408" y="0"/>
              </a:cxn>
              <a:cxn ang="0">
                <a:pos x="380" y="4"/>
              </a:cxn>
              <a:cxn ang="0">
                <a:pos x="289" y="27"/>
              </a:cxn>
              <a:cxn ang="0">
                <a:pos x="224" y="42"/>
              </a:cxn>
              <a:cxn ang="0">
                <a:pos x="142" y="48"/>
              </a:cxn>
              <a:cxn ang="0">
                <a:pos x="70" y="55"/>
              </a:cxn>
              <a:cxn ang="0">
                <a:pos x="25" y="66"/>
              </a:cxn>
              <a:cxn ang="0">
                <a:pos x="6" y="77"/>
              </a:cxn>
              <a:cxn ang="0">
                <a:pos x="0" y="84"/>
              </a:cxn>
              <a:cxn ang="0">
                <a:pos x="1" y="90"/>
              </a:cxn>
              <a:cxn ang="0">
                <a:pos x="25" y="111"/>
              </a:cxn>
              <a:cxn ang="0">
                <a:pos x="72" y="145"/>
              </a:cxn>
              <a:cxn ang="0">
                <a:pos x="79" y="156"/>
              </a:cxn>
              <a:cxn ang="0">
                <a:pos x="76" y="163"/>
              </a:cxn>
              <a:cxn ang="0">
                <a:pos x="73" y="182"/>
              </a:cxn>
              <a:cxn ang="0">
                <a:pos x="76" y="230"/>
              </a:cxn>
              <a:cxn ang="0">
                <a:pos x="90" y="274"/>
              </a:cxn>
              <a:cxn ang="0">
                <a:pos x="100" y="291"/>
              </a:cxn>
              <a:cxn ang="0">
                <a:pos x="107" y="293"/>
              </a:cxn>
              <a:cxn ang="0">
                <a:pos x="123" y="299"/>
              </a:cxn>
              <a:cxn ang="0">
                <a:pos x="145" y="298"/>
              </a:cxn>
              <a:cxn ang="0">
                <a:pos x="201" y="264"/>
              </a:cxn>
              <a:cxn ang="0">
                <a:pos x="250" y="238"/>
              </a:cxn>
              <a:cxn ang="0">
                <a:pos x="265" y="235"/>
              </a:cxn>
              <a:cxn ang="0">
                <a:pos x="284" y="244"/>
              </a:cxn>
              <a:cxn ang="0">
                <a:pos x="306" y="251"/>
              </a:cxn>
              <a:cxn ang="0">
                <a:pos x="321" y="255"/>
              </a:cxn>
              <a:cxn ang="0">
                <a:pos x="332" y="256"/>
              </a:cxn>
              <a:cxn ang="0">
                <a:pos x="353" y="255"/>
              </a:cxn>
              <a:cxn ang="0">
                <a:pos x="370" y="254"/>
              </a:cxn>
              <a:cxn ang="0">
                <a:pos x="384" y="250"/>
              </a:cxn>
              <a:cxn ang="0">
                <a:pos x="394" y="240"/>
              </a:cxn>
              <a:cxn ang="0">
                <a:pos x="408" y="220"/>
              </a:cxn>
              <a:cxn ang="0">
                <a:pos x="422" y="201"/>
              </a:cxn>
              <a:cxn ang="0">
                <a:pos x="436" y="186"/>
              </a:cxn>
              <a:cxn ang="0">
                <a:pos x="451" y="178"/>
              </a:cxn>
              <a:cxn ang="0">
                <a:pos x="466" y="172"/>
              </a:cxn>
              <a:cxn ang="0">
                <a:pos x="479" y="161"/>
              </a:cxn>
              <a:cxn ang="0">
                <a:pos x="494" y="148"/>
              </a:cxn>
              <a:cxn ang="0">
                <a:pos x="501" y="138"/>
              </a:cxn>
              <a:cxn ang="0">
                <a:pos x="505" y="129"/>
              </a:cxn>
              <a:cxn ang="0">
                <a:pos x="505" y="117"/>
              </a:cxn>
              <a:cxn ang="0">
                <a:pos x="499" y="103"/>
              </a:cxn>
              <a:cxn ang="0">
                <a:pos x="478" y="84"/>
              </a:cxn>
            </a:cxnLst>
            <a:rect l="0" t="0" r="r" b="b"/>
            <a:pathLst>
              <a:path w="506" h="300">
                <a:moveTo>
                  <a:pt x="447" y="68"/>
                </a:moveTo>
                <a:lnTo>
                  <a:pt x="434" y="64"/>
                </a:lnTo>
                <a:lnTo>
                  <a:pt x="420" y="60"/>
                </a:lnTo>
                <a:lnTo>
                  <a:pt x="408" y="55"/>
                </a:lnTo>
                <a:lnTo>
                  <a:pt x="396" y="50"/>
                </a:lnTo>
                <a:lnTo>
                  <a:pt x="386" y="46"/>
                </a:lnTo>
                <a:lnTo>
                  <a:pt x="378" y="42"/>
                </a:lnTo>
                <a:lnTo>
                  <a:pt x="374" y="41"/>
                </a:lnTo>
                <a:lnTo>
                  <a:pt x="373" y="41"/>
                </a:lnTo>
                <a:lnTo>
                  <a:pt x="373" y="39"/>
                </a:lnTo>
                <a:lnTo>
                  <a:pt x="375" y="37"/>
                </a:lnTo>
                <a:lnTo>
                  <a:pt x="378" y="34"/>
                </a:lnTo>
                <a:lnTo>
                  <a:pt x="384" y="28"/>
                </a:lnTo>
                <a:lnTo>
                  <a:pt x="393" y="22"/>
                </a:lnTo>
                <a:lnTo>
                  <a:pt x="402" y="14"/>
                </a:lnTo>
                <a:lnTo>
                  <a:pt x="409" y="9"/>
                </a:lnTo>
                <a:lnTo>
                  <a:pt x="412" y="6"/>
                </a:lnTo>
                <a:lnTo>
                  <a:pt x="414" y="4"/>
                </a:lnTo>
                <a:lnTo>
                  <a:pt x="414" y="2"/>
                </a:lnTo>
                <a:lnTo>
                  <a:pt x="413" y="1"/>
                </a:lnTo>
                <a:lnTo>
                  <a:pt x="408" y="0"/>
                </a:lnTo>
                <a:lnTo>
                  <a:pt x="402" y="0"/>
                </a:lnTo>
                <a:lnTo>
                  <a:pt x="392" y="2"/>
                </a:lnTo>
                <a:lnTo>
                  <a:pt x="380" y="4"/>
                </a:lnTo>
                <a:lnTo>
                  <a:pt x="353" y="9"/>
                </a:lnTo>
                <a:lnTo>
                  <a:pt x="321" y="17"/>
                </a:lnTo>
                <a:lnTo>
                  <a:pt x="289" y="27"/>
                </a:lnTo>
                <a:lnTo>
                  <a:pt x="261" y="34"/>
                </a:lnTo>
                <a:lnTo>
                  <a:pt x="238" y="40"/>
                </a:lnTo>
                <a:lnTo>
                  <a:pt x="224" y="42"/>
                </a:lnTo>
                <a:lnTo>
                  <a:pt x="205" y="44"/>
                </a:lnTo>
                <a:lnTo>
                  <a:pt x="175" y="46"/>
                </a:lnTo>
                <a:lnTo>
                  <a:pt x="142" y="48"/>
                </a:lnTo>
                <a:lnTo>
                  <a:pt x="104" y="52"/>
                </a:lnTo>
                <a:lnTo>
                  <a:pt x="88" y="53"/>
                </a:lnTo>
                <a:lnTo>
                  <a:pt x="70" y="55"/>
                </a:lnTo>
                <a:lnTo>
                  <a:pt x="54" y="60"/>
                </a:lnTo>
                <a:lnTo>
                  <a:pt x="40" y="62"/>
                </a:lnTo>
                <a:lnTo>
                  <a:pt x="25" y="66"/>
                </a:lnTo>
                <a:lnTo>
                  <a:pt x="13" y="71"/>
                </a:lnTo>
                <a:lnTo>
                  <a:pt x="9" y="73"/>
                </a:lnTo>
                <a:lnTo>
                  <a:pt x="6" y="77"/>
                </a:lnTo>
                <a:lnTo>
                  <a:pt x="2" y="79"/>
                </a:lnTo>
                <a:lnTo>
                  <a:pt x="0" y="83"/>
                </a:lnTo>
                <a:lnTo>
                  <a:pt x="0" y="84"/>
                </a:lnTo>
                <a:lnTo>
                  <a:pt x="0" y="86"/>
                </a:lnTo>
                <a:lnTo>
                  <a:pt x="0" y="89"/>
                </a:lnTo>
                <a:lnTo>
                  <a:pt x="1" y="90"/>
                </a:lnTo>
                <a:lnTo>
                  <a:pt x="5" y="95"/>
                </a:lnTo>
                <a:lnTo>
                  <a:pt x="10" y="99"/>
                </a:lnTo>
                <a:lnTo>
                  <a:pt x="25" y="111"/>
                </a:lnTo>
                <a:lnTo>
                  <a:pt x="41" y="121"/>
                </a:lnTo>
                <a:lnTo>
                  <a:pt x="59" y="133"/>
                </a:lnTo>
                <a:lnTo>
                  <a:pt x="72" y="145"/>
                </a:lnTo>
                <a:lnTo>
                  <a:pt x="76" y="149"/>
                </a:lnTo>
                <a:lnTo>
                  <a:pt x="79" y="154"/>
                </a:lnTo>
                <a:lnTo>
                  <a:pt x="79" y="156"/>
                </a:lnTo>
                <a:lnTo>
                  <a:pt x="79" y="159"/>
                </a:lnTo>
                <a:lnTo>
                  <a:pt x="79" y="161"/>
                </a:lnTo>
                <a:lnTo>
                  <a:pt x="76" y="163"/>
                </a:lnTo>
                <a:lnTo>
                  <a:pt x="75" y="168"/>
                </a:lnTo>
                <a:lnTo>
                  <a:pt x="74" y="175"/>
                </a:lnTo>
                <a:lnTo>
                  <a:pt x="73" y="182"/>
                </a:lnTo>
                <a:lnTo>
                  <a:pt x="73" y="192"/>
                </a:lnTo>
                <a:lnTo>
                  <a:pt x="74" y="209"/>
                </a:lnTo>
                <a:lnTo>
                  <a:pt x="76" y="230"/>
                </a:lnTo>
                <a:lnTo>
                  <a:pt x="80" y="249"/>
                </a:lnTo>
                <a:lnTo>
                  <a:pt x="86" y="266"/>
                </a:lnTo>
                <a:lnTo>
                  <a:pt x="90" y="274"/>
                </a:lnTo>
                <a:lnTo>
                  <a:pt x="93" y="280"/>
                </a:lnTo>
                <a:lnTo>
                  <a:pt x="97" y="287"/>
                </a:lnTo>
                <a:lnTo>
                  <a:pt x="100" y="291"/>
                </a:lnTo>
                <a:lnTo>
                  <a:pt x="100" y="292"/>
                </a:lnTo>
                <a:lnTo>
                  <a:pt x="104" y="293"/>
                </a:lnTo>
                <a:lnTo>
                  <a:pt x="107" y="293"/>
                </a:lnTo>
                <a:lnTo>
                  <a:pt x="112" y="296"/>
                </a:lnTo>
                <a:lnTo>
                  <a:pt x="118" y="298"/>
                </a:lnTo>
                <a:lnTo>
                  <a:pt x="123" y="299"/>
                </a:lnTo>
                <a:lnTo>
                  <a:pt x="130" y="300"/>
                </a:lnTo>
                <a:lnTo>
                  <a:pt x="136" y="300"/>
                </a:lnTo>
                <a:lnTo>
                  <a:pt x="145" y="298"/>
                </a:lnTo>
                <a:lnTo>
                  <a:pt x="160" y="288"/>
                </a:lnTo>
                <a:lnTo>
                  <a:pt x="179" y="278"/>
                </a:lnTo>
                <a:lnTo>
                  <a:pt x="201" y="264"/>
                </a:lnTo>
                <a:lnTo>
                  <a:pt x="222" y="254"/>
                </a:lnTo>
                <a:lnTo>
                  <a:pt x="243" y="242"/>
                </a:lnTo>
                <a:lnTo>
                  <a:pt x="250" y="238"/>
                </a:lnTo>
                <a:lnTo>
                  <a:pt x="257" y="236"/>
                </a:lnTo>
                <a:lnTo>
                  <a:pt x="261" y="234"/>
                </a:lnTo>
                <a:lnTo>
                  <a:pt x="265" y="235"/>
                </a:lnTo>
                <a:lnTo>
                  <a:pt x="270" y="237"/>
                </a:lnTo>
                <a:lnTo>
                  <a:pt x="277" y="242"/>
                </a:lnTo>
                <a:lnTo>
                  <a:pt x="284" y="244"/>
                </a:lnTo>
                <a:lnTo>
                  <a:pt x="292" y="246"/>
                </a:lnTo>
                <a:lnTo>
                  <a:pt x="300" y="250"/>
                </a:lnTo>
                <a:lnTo>
                  <a:pt x="306" y="251"/>
                </a:lnTo>
                <a:lnTo>
                  <a:pt x="313" y="254"/>
                </a:lnTo>
                <a:lnTo>
                  <a:pt x="320" y="255"/>
                </a:lnTo>
                <a:lnTo>
                  <a:pt x="321" y="255"/>
                </a:lnTo>
                <a:lnTo>
                  <a:pt x="324" y="255"/>
                </a:lnTo>
                <a:lnTo>
                  <a:pt x="327" y="255"/>
                </a:lnTo>
                <a:lnTo>
                  <a:pt x="332" y="256"/>
                </a:lnTo>
                <a:lnTo>
                  <a:pt x="339" y="256"/>
                </a:lnTo>
                <a:lnTo>
                  <a:pt x="345" y="256"/>
                </a:lnTo>
                <a:lnTo>
                  <a:pt x="353" y="255"/>
                </a:lnTo>
                <a:lnTo>
                  <a:pt x="361" y="255"/>
                </a:lnTo>
                <a:lnTo>
                  <a:pt x="365" y="254"/>
                </a:lnTo>
                <a:lnTo>
                  <a:pt x="370" y="254"/>
                </a:lnTo>
                <a:lnTo>
                  <a:pt x="375" y="251"/>
                </a:lnTo>
                <a:lnTo>
                  <a:pt x="380" y="251"/>
                </a:lnTo>
                <a:lnTo>
                  <a:pt x="384" y="250"/>
                </a:lnTo>
                <a:lnTo>
                  <a:pt x="388" y="248"/>
                </a:lnTo>
                <a:lnTo>
                  <a:pt x="391" y="244"/>
                </a:lnTo>
                <a:lnTo>
                  <a:pt x="394" y="240"/>
                </a:lnTo>
                <a:lnTo>
                  <a:pt x="400" y="234"/>
                </a:lnTo>
                <a:lnTo>
                  <a:pt x="405" y="228"/>
                </a:lnTo>
                <a:lnTo>
                  <a:pt x="408" y="220"/>
                </a:lnTo>
                <a:lnTo>
                  <a:pt x="413" y="214"/>
                </a:lnTo>
                <a:lnTo>
                  <a:pt x="419" y="209"/>
                </a:lnTo>
                <a:lnTo>
                  <a:pt x="422" y="201"/>
                </a:lnTo>
                <a:lnTo>
                  <a:pt x="428" y="196"/>
                </a:lnTo>
                <a:lnTo>
                  <a:pt x="431" y="189"/>
                </a:lnTo>
                <a:lnTo>
                  <a:pt x="436" y="186"/>
                </a:lnTo>
                <a:lnTo>
                  <a:pt x="439" y="182"/>
                </a:lnTo>
                <a:lnTo>
                  <a:pt x="445" y="181"/>
                </a:lnTo>
                <a:lnTo>
                  <a:pt x="451" y="178"/>
                </a:lnTo>
                <a:lnTo>
                  <a:pt x="456" y="177"/>
                </a:lnTo>
                <a:lnTo>
                  <a:pt x="462" y="174"/>
                </a:lnTo>
                <a:lnTo>
                  <a:pt x="466" y="172"/>
                </a:lnTo>
                <a:lnTo>
                  <a:pt x="470" y="171"/>
                </a:lnTo>
                <a:lnTo>
                  <a:pt x="475" y="166"/>
                </a:lnTo>
                <a:lnTo>
                  <a:pt x="479" y="161"/>
                </a:lnTo>
                <a:lnTo>
                  <a:pt x="483" y="158"/>
                </a:lnTo>
                <a:lnTo>
                  <a:pt x="488" y="153"/>
                </a:lnTo>
                <a:lnTo>
                  <a:pt x="494" y="148"/>
                </a:lnTo>
                <a:lnTo>
                  <a:pt x="497" y="144"/>
                </a:lnTo>
                <a:lnTo>
                  <a:pt x="499" y="140"/>
                </a:lnTo>
                <a:lnTo>
                  <a:pt x="501" y="138"/>
                </a:lnTo>
                <a:lnTo>
                  <a:pt x="501" y="137"/>
                </a:lnTo>
                <a:lnTo>
                  <a:pt x="503" y="132"/>
                </a:lnTo>
                <a:lnTo>
                  <a:pt x="505" y="129"/>
                </a:lnTo>
                <a:lnTo>
                  <a:pt x="506" y="126"/>
                </a:lnTo>
                <a:lnTo>
                  <a:pt x="506" y="121"/>
                </a:lnTo>
                <a:lnTo>
                  <a:pt x="505" y="117"/>
                </a:lnTo>
                <a:lnTo>
                  <a:pt x="504" y="112"/>
                </a:lnTo>
                <a:lnTo>
                  <a:pt x="502" y="107"/>
                </a:lnTo>
                <a:lnTo>
                  <a:pt x="499" y="103"/>
                </a:lnTo>
                <a:lnTo>
                  <a:pt x="494" y="97"/>
                </a:lnTo>
                <a:lnTo>
                  <a:pt x="487" y="90"/>
                </a:lnTo>
                <a:lnTo>
                  <a:pt x="478" y="84"/>
                </a:lnTo>
                <a:lnTo>
                  <a:pt x="468" y="79"/>
                </a:lnTo>
                <a:lnTo>
                  <a:pt x="456" y="73"/>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62231" name="Freeform 87"/>
          <p:cNvSpPr>
            <a:spLocks noChangeArrowheads="1"/>
          </p:cNvSpPr>
          <p:nvPr/>
        </p:nvSpPr>
        <p:spPr bwMode="auto">
          <a:xfrm>
            <a:off x="3331731" y="1787060"/>
            <a:ext cx="615346" cy="350442"/>
          </a:xfrm>
          <a:custGeom>
            <a:avLst/>
            <a:gdLst/>
            <a:ahLst/>
            <a:cxnLst>
              <a:cxn ang="0">
                <a:pos x="71" y="248"/>
              </a:cxn>
              <a:cxn ang="0">
                <a:pos x="395" y="195"/>
              </a:cxn>
              <a:cxn ang="0">
                <a:pos x="426" y="0"/>
              </a:cxn>
              <a:cxn ang="0">
                <a:pos x="0" y="77"/>
              </a:cxn>
            </a:cxnLst>
            <a:rect l="0" t="0" r="r" b="b"/>
            <a:pathLst>
              <a:path w="426" h="248">
                <a:moveTo>
                  <a:pt x="71" y="248"/>
                </a:moveTo>
                <a:lnTo>
                  <a:pt x="395" y="195"/>
                </a:lnTo>
                <a:lnTo>
                  <a:pt x="426" y="0"/>
                </a:lnTo>
                <a:lnTo>
                  <a:pt x="0" y="77"/>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62232" name="Freeform 88"/>
          <p:cNvSpPr>
            <a:spLocks noChangeArrowheads="1"/>
          </p:cNvSpPr>
          <p:nvPr/>
        </p:nvSpPr>
        <p:spPr bwMode="auto">
          <a:xfrm>
            <a:off x="3319759" y="1891497"/>
            <a:ext cx="122112" cy="255289"/>
          </a:xfrm>
          <a:custGeom>
            <a:avLst/>
            <a:gdLst/>
            <a:ahLst/>
            <a:cxnLst>
              <a:cxn ang="0">
                <a:pos x="85" y="171"/>
              </a:cxn>
              <a:cxn ang="0">
                <a:pos x="15" y="0"/>
              </a:cxn>
              <a:cxn ang="0">
                <a:pos x="0" y="6"/>
              </a:cxn>
              <a:cxn ang="0">
                <a:pos x="70" y="177"/>
              </a:cxn>
              <a:cxn ang="0">
                <a:pos x="79" y="182"/>
              </a:cxn>
              <a:cxn ang="0">
                <a:pos x="70" y="177"/>
              </a:cxn>
              <a:cxn ang="0">
                <a:pos x="73" y="182"/>
              </a:cxn>
              <a:cxn ang="0">
                <a:pos x="79" y="182"/>
              </a:cxn>
              <a:cxn ang="0">
                <a:pos x="76" y="166"/>
              </a:cxn>
            </a:cxnLst>
            <a:rect l="0" t="0" r="r" b="b"/>
            <a:pathLst>
              <a:path w="85" h="182">
                <a:moveTo>
                  <a:pt x="85" y="171"/>
                </a:moveTo>
                <a:lnTo>
                  <a:pt x="15" y="0"/>
                </a:lnTo>
                <a:lnTo>
                  <a:pt x="0" y="6"/>
                </a:lnTo>
                <a:lnTo>
                  <a:pt x="70" y="177"/>
                </a:lnTo>
                <a:lnTo>
                  <a:pt x="79" y="182"/>
                </a:lnTo>
                <a:lnTo>
                  <a:pt x="70" y="177"/>
                </a:lnTo>
                <a:lnTo>
                  <a:pt x="73" y="182"/>
                </a:lnTo>
                <a:lnTo>
                  <a:pt x="79" y="182"/>
                </a:lnTo>
                <a:lnTo>
                  <a:pt x="76" y="16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3" name="Freeform 89"/>
          <p:cNvSpPr>
            <a:spLocks noChangeArrowheads="1"/>
          </p:cNvSpPr>
          <p:nvPr/>
        </p:nvSpPr>
        <p:spPr bwMode="auto">
          <a:xfrm>
            <a:off x="3429899" y="2051634"/>
            <a:ext cx="486053" cy="95153"/>
          </a:xfrm>
          <a:custGeom>
            <a:avLst/>
            <a:gdLst/>
            <a:ahLst/>
            <a:cxnLst>
              <a:cxn ang="0">
                <a:pos x="326" y="0"/>
              </a:cxn>
              <a:cxn ang="0">
                <a:pos x="0" y="52"/>
              </a:cxn>
              <a:cxn ang="0">
                <a:pos x="3" y="68"/>
              </a:cxn>
              <a:cxn ang="0">
                <a:pos x="330" y="15"/>
              </a:cxn>
              <a:cxn ang="0">
                <a:pos x="337" y="9"/>
              </a:cxn>
              <a:cxn ang="0">
                <a:pos x="330" y="15"/>
              </a:cxn>
              <a:cxn ang="0">
                <a:pos x="334" y="14"/>
              </a:cxn>
              <a:cxn ang="0">
                <a:pos x="337" y="9"/>
              </a:cxn>
              <a:cxn ang="0">
                <a:pos x="321" y="6"/>
              </a:cxn>
            </a:cxnLst>
            <a:rect l="0" t="0" r="r" b="b"/>
            <a:pathLst>
              <a:path w="337" h="68">
                <a:moveTo>
                  <a:pt x="326" y="0"/>
                </a:moveTo>
                <a:lnTo>
                  <a:pt x="0" y="52"/>
                </a:lnTo>
                <a:lnTo>
                  <a:pt x="3" y="68"/>
                </a:lnTo>
                <a:lnTo>
                  <a:pt x="330" y="15"/>
                </a:lnTo>
                <a:lnTo>
                  <a:pt x="337" y="9"/>
                </a:lnTo>
                <a:lnTo>
                  <a:pt x="330" y="15"/>
                </a:lnTo>
                <a:lnTo>
                  <a:pt x="334" y="14"/>
                </a:lnTo>
                <a:lnTo>
                  <a:pt x="337" y="9"/>
                </a:lnTo>
                <a:lnTo>
                  <a:pt x="321" y="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4" name="Freeform 90"/>
          <p:cNvSpPr>
            <a:spLocks noChangeArrowheads="1"/>
          </p:cNvSpPr>
          <p:nvPr/>
        </p:nvSpPr>
        <p:spPr bwMode="auto">
          <a:xfrm>
            <a:off x="3892007" y="1775455"/>
            <a:ext cx="67042" cy="290102"/>
          </a:xfrm>
          <a:custGeom>
            <a:avLst/>
            <a:gdLst/>
            <a:ahLst/>
            <a:cxnLst>
              <a:cxn ang="0">
                <a:pos x="29" y="7"/>
              </a:cxn>
              <a:cxn ang="0">
                <a:pos x="0" y="203"/>
              </a:cxn>
              <a:cxn ang="0">
                <a:pos x="16" y="206"/>
              </a:cxn>
              <a:cxn ang="0">
                <a:pos x="44" y="11"/>
              </a:cxn>
              <a:cxn ang="0">
                <a:pos x="36" y="1"/>
              </a:cxn>
              <a:cxn ang="0">
                <a:pos x="44" y="11"/>
              </a:cxn>
              <a:cxn ang="0">
                <a:pos x="46" y="0"/>
              </a:cxn>
              <a:cxn ang="0">
                <a:pos x="36" y="1"/>
              </a:cxn>
              <a:cxn ang="0">
                <a:pos x="38" y="16"/>
              </a:cxn>
            </a:cxnLst>
            <a:rect l="0" t="0" r="r" b="b"/>
            <a:pathLst>
              <a:path w="46" h="206">
                <a:moveTo>
                  <a:pt x="29" y="7"/>
                </a:moveTo>
                <a:lnTo>
                  <a:pt x="0" y="203"/>
                </a:lnTo>
                <a:lnTo>
                  <a:pt x="16" y="206"/>
                </a:lnTo>
                <a:lnTo>
                  <a:pt x="44" y="11"/>
                </a:lnTo>
                <a:lnTo>
                  <a:pt x="36" y="1"/>
                </a:lnTo>
                <a:lnTo>
                  <a:pt x="44" y="11"/>
                </a:lnTo>
                <a:lnTo>
                  <a:pt x="46" y="0"/>
                </a:lnTo>
                <a:lnTo>
                  <a:pt x="36" y="1"/>
                </a:lnTo>
                <a:lnTo>
                  <a:pt x="38" y="1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5" name="Freeform 91"/>
          <p:cNvSpPr>
            <a:spLocks noChangeArrowheads="1"/>
          </p:cNvSpPr>
          <p:nvPr/>
        </p:nvSpPr>
        <p:spPr bwMode="auto">
          <a:xfrm>
            <a:off x="3314970" y="1775456"/>
            <a:ext cx="632107" cy="132287"/>
          </a:xfrm>
          <a:custGeom>
            <a:avLst/>
            <a:gdLst/>
            <a:ahLst/>
            <a:cxnLst>
              <a:cxn ang="0">
                <a:pos x="14" y="93"/>
              </a:cxn>
              <a:cxn ang="0">
                <a:pos x="438" y="15"/>
              </a:cxn>
              <a:cxn ang="0">
                <a:pos x="436" y="0"/>
              </a:cxn>
              <a:cxn ang="0">
                <a:pos x="10" y="79"/>
              </a:cxn>
              <a:cxn ang="0">
                <a:pos x="3" y="88"/>
              </a:cxn>
              <a:cxn ang="0">
                <a:pos x="10" y="79"/>
              </a:cxn>
              <a:cxn ang="0">
                <a:pos x="0" y="80"/>
              </a:cxn>
              <a:cxn ang="0">
                <a:pos x="3" y="88"/>
              </a:cxn>
              <a:cxn ang="0">
                <a:pos x="18" y="82"/>
              </a:cxn>
            </a:cxnLst>
            <a:rect l="0" t="0" r="r" b="b"/>
            <a:pathLst>
              <a:path w="438" h="93">
                <a:moveTo>
                  <a:pt x="14" y="93"/>
                </a:moveTo>
                <a:lnTo>
                  <a:pt x="438" y="15"/>
                </a:lnTo>
                <a:lnTo>
                  <a:pt x="436" y="0"/>
                </a:lnTo>
                <a:lnTo>
                  <a:pt x="10" y="79"/>
                </a:lnTo>
                <a:lnTo>
                  <a:pt x="3" y="88"/>
                </a:lnTo>
                <a:lnTo>
                  <a:pt x="10" y="79"/>
                </a:lnTo>
                <a:lnTo>
                  <a:pt x="0" y="80"/>
                </a:lnTo>
                <a:lnTo>
                  <a:pt x="3" y="88"/>
                </a:lnTo>
                <a:lnTo>
                  <a:pt x="18" y="8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6" name="Freeform 92"/>
          <p:cNvSpPr>
            <a:spLocks noChangeArrowheads="1"/>
          </p:cNvSpPr>
          <p:nvPr/>
        </p:nvSpPr>
        <p:spPr bwMode="auto">
          <a:xfrm>
            <a:off x="3346097" y="1865968"/>
            <a:ext cx="452530" cy="271534"/>
          </a:xfrm>
          <a:custGeom>
            <a:avLst/>
            <a:gdLst/>
            <a:ahLst/>
            <a:cxnLst>
              <a:cxn ang="0">
                <a:pos x="275" y="0"/>
              </a:cxn>
              <a:cxn ang="0">
                <a:pos x="40" y="55"/>
              </a:cxn>
              <a:cxn ang="0">
                <a:pos x="281" y="31"/>
              </a:cxn>
              <a:cxn ang="0">
                <a:pos x="57" y="88"/>
              </a:cxn>
              <a:cxn ang="0">
                <a:pos x="296" y="67"/>
              </a:cxn>
              <a:cxn ang="0">
                <a:pos x="73" y="118"/>
              </a:cxn>
              <a:cxn ang="0">
                <a:pos x="304" y="102"/>
              </a:cxn>
              <a:cxn ang="0">
                <a:pos x="85" y="150"/>
              </a:cxn>
              <a:cxn ang="0">
                <a:pos x="314" y="123"/>
              </a:cxn>
              <a:cxn ang="0">
                <a:pos x="89" y="181"/>
              </a:cxn>
              <a:cxn ang="0">
                <a:pos x="84" y="186"/>
              </a:cxn>
              <a:cxn ang="0">
                <a:pos x="61" y="193"/>
              </a:cxn>
              <a:cxn ang="0">
                <a:pos x="0" y="27"/>
              </a:cxn>
            </a:cxnLst>
            <a:rect l="0" t="0" r="r" b="b"/>
            <a:pathLst>
              <a:path w="314" h="193">
                <a:moveTo>
                  <a:pt x="275" y="0"/>
                </a:moveTo>
                <a:lnTo>
                  <a:pt x="40" y="55"/>
                </a:lnTo>
                <a:lnTo>
                  <a:pt x="281" y="31"/>
                </a:lnTo>
                <a:lnTo>
                  <a:pt x="57" y="88"/>
                </a:lnTo>
                <a:lnTo>
                  <a:pt x="296" y="67"/>
                </a:lnTo>
                <a:lnTo>
                  <a:pt x="73" y="118"/>
                </a:lnTo>
                <a:lnTo>
                  <a:pt x="304" y="102"/>
                </a:lnTo>
                <a:lnTo>
                  <a:pt x="85" y="150"/>
                </a:lnTo>
                <a:lnTo>
                  <a:pt x="314" y="123"/>
                </a:lnTo>
                <a:lnTo>
                  <a:pt x="89" y="181"/>
                </a:lnTo>
                <a:lnTo>
                  <a:pt x="84" y="186"/>
                </a:lnTo>
                <a:lnTo>
                  <a:pt x="61" y="193"/>
                </a:lnTo>
                <a:lnTo>
                  <a:pt x="0" y="2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62237" name="Freeform 93"/>
          <p:cNvSpPr>
            <a:spLocks noChangeArrowheads="1"/>
          </p:cNvSpPr>
          <p:nvPr/>
        </p:nvSpPr>
        <p:spPr bwMode="auto">
          <a:xfrm>
            <a:off x="3810600" y="1800986"/>
            <a:ext cx="122111" cy="255289"/>
          </a:xfrm>
          <a:custGeom>
            <a:avLst/>
            <a:gdLst/>
            <a:ahLst/>
            <a:cxnLst>
              <a:cxn ang="0">
                <a:pos x="4" y="34"/>
              </a:cxn>
              <a:cxn ang="0">
                <a:pos x="57" y="41"/>
              </a:cxn>
              <a:cxn ang="0">
                <a:pos x="6" y="65"/>
              </a:cxn>
              <a:cxn ang="0">
                <a:pos x="54" y="71"/>
              </a:cxn>
              <a:cxn ang="0">
                <a:pos x="6" y="94"/>
              </a:cxn>
              <a:cxn ang="0">
                <a:pos x="51" y="108"/>
              </a:cxn>
              <a:cxn ang="0">
                <a:pos x="3" y="122"/>
              </a:cxn>
              <a:cxn ang="0">
                <a:pos x="42" y="141"/>
              </a:cxn>
              <a:cxn ang="0">
                <a:pos x="3" y="154"/>
              </a:cxn>
              <a:cxn ang="0">
                <a:pos x="42" y="166"/>
              </a:cxn>
              <a:cxn ang="0">
                <a:pos x="0" y="178"/>
              </a:cxn>
              <a:cxn ang="0">
                <a:pos x="59" y="182"/>
              </a:cxn>
              <a:cxn ang="0">
                <a:pos x="85" y="0"/>
              </a:cxn>
            </a:cxnLst>
            <a:rect l="0" t="0" r="r" b="b"/>
            <a:pathLst>
              <a:path w="85" h="182">
                <a:moveTo>
                  <a:pt x="4" y="34"/>
                </a:moveTo>
                <a:lnTo>
                  <a:pt x="57" y="41"/>
                </a:lnTo>
                <a:lnTo>
                  <a:pt x="6" y="65"/>
                </a:lnTo>
                <a:lnTo>
                  <a:pt x="54" y="71"/>
                </a:lnTo>
                <a:lnTo>
                  <a:pt x="6" y="94"/>
                </a:lnTo>
                <a:lnTo>
                  <a:pt x="51" y="108"/>
                </a:lnTo>
                <a:lnTo>
                  <a:pt x="3" y="122"/>
                </a:lnTo>
                <a:lnTo>
                  <a:pt x="42" y="141"/>
                </a:lnTo>
                <a:lnTo>
                  <a:pt x="3" y="154"/>
                </a:lnTo>
                <a:lnTo>
                  <a:pt x="42" y="166"/>
                </a:lnTo>
                <a:lnTo>
                  <a:pt x="0" y="178"/>
                </a:lnTo>
                <a:lnTo>
                  <a:pt x="59" y="182"/>
                </a:lnTo>
                <a:lnTo>
                  <a:pt x="85"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62238" name="Text Box 94"/>
          <p:cNvSpPr txBox="1">
            <a:spLocks noChangeArrowheads="1"/>
          </p:cNvSpPr>
          <p:nvPr/>
        </p:nvSpPr>
        <p:spPr bwMode="auto">
          <a:xfrm>
            <a:off x="3276661" y="1197163"/>
            <a:ext cx="770788" cy="276999"/>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dirty="0">
                <a:solidFill>
                  <a:srgbClr val="000000"/>
                </a:solidFill>
              </a:rPr>
              <a:t>Browser</a:t>
            </a:r>
          </a:p>
        </p:txBody>
      </p:sp>
      <p:sp>
        <p:nvSpPr>
          <p:cNvPr id="262239" name="Rectangle 95"/>
          <p:cNvSpPr>
            <a:spLocks noGrp="1" noChangeArrowheads="1"/>
          </p:cNvSpPr>
          <p:nvPr>
            <p:ph type="title"/>
          </p:nvPr>
        </p:nvSpPr>
        <p:spPr/>
        <p:txBody>
          <a:bodyPr/>
          <a:lstStyle/>
          <a:p>
            <a:r>
              <a:rPr lang="en-US"/>
              <a:t>Sessions at run time</a:t>
            </a:r>
            <a:endParaRPr lang="en-US" dirty="0"/>
          </a:p>
        </p:txBody>
      </p:sp>
    </p:spTree>
    <p:extLst>
      <p:ext uri="{BB962C8B-B14F-4D97-AF65-F5344CB8AC3E}">
        <p14:creationId xmlns:p14="http://schemas.microsoft.com/office/powerpoint/2010/main" val="19021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Session invalidation</a:t>
            </a:r>
          </a:p>
        </p:txBody>
      </p:sp>
      <p:sp>
        <p:nvSpPr>
          <p:cNvPr id="264195" name="Rectangle 3"/>
          <p:cNvSpPr>
            <a:spLocks noGrp="1" noChangeArrowheads="1"/>
          </p:cNvSpPr>
          <p:nvPr>
            <p:ph type="body" idx="1"/>
          </p:nvPr>
        </p:nvSpPr>
        <p:spPr/>
        <p:txBody>
          <a:bodyPr>
            <a:normAutofit fontScale="92500" lnSpcReduction="10000"/>
          </a:bodyPr>
          <a:lstStyle/>
          <a:p>
            <a:r>
              <a:rPr lang="en-US"/>
              <a:t>Release HttpSession objects when finished</a:t>
            </a:r>
          </a:p>
          <a:p>
            <a:pPr lvl="1"/>
            <a:r>
              <a:rPr lang="en-US"/>
              <a:t>An Application Server can only maintain a certain number of HttpSession objects in memory</a:t>
            </a:r>
          </a:p>
          <a:p>
            <a:r>
              <a:rPr lang="en-US"/>
              <a:t>Sessions can be invalidated either programmatically or through a timeout</a:t>
            </a:r>
          </a:p>
          <a:p>
            <a:pPr lvl="1"/>
            <a:r>
              <a:rPr lang="en-US"/>
              <a:t>session.invalidate</a:t>
            </a:r>
          </a:p>
          <a:p>
            <a:pPr lvl="1"/>
            <a:r>
              <a:rPr lang="en-US"/>
              <a:t>Removes all values from the session</a:t>
            </a:r>
          </a:p>
          <a:p>
            <a:r>
              <a:rPr lang="en-US"/>
              <a:t>The session timeout (inactive interval) can be set for the application server as a whole</a:t>
            </a:r>
          </a:p>
          <a:p>
            <a:pPr lvl="1"/>
            <a:r>
              <a:rPr lang="en-US"/>
              <a:t>The default timeout is 30 minutes</a:t>
            </a:r>
          </a:p>
          <a:p>
            <a:r>
              <a:rPr lang="en-US"/>
              <a:t>Also session.setMaxInactiveInterval(int) can provide session-specific timeout value</a:t>
            </a:r>
          </a:p>
          <a:p>
            <a:endParaRPr lang="en-US" dirty="0"/>
          </a:p>
        </p:txBody>
      </p:sp>
    </p:spTree>
    <p:extLst>
      <p:ext uri="{BB962C8B-B14F-4D97-AF65-F5344CB8AC3E}">
        <p14:creationId xmlns:p14="http://schemas.microsoft.com/office/powerpoint/2010/main" val="184498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JSP Standard Tag Library (JSTL)</a:t>
            </a:r>
            <a:endParaRPr lang="en-US" dirty="0"/>
          </a:p>
        </p:txBody>
      </p:sp>
      <p:sp>
        <p:nvSpPr>
          <p:cNvPr id="262147" name="Rectangle 3"/>
          <p:cNvSpPr>
            <a:spLocks noGrp="1" noChangeArrowheads="1"/>
          </p:cNvSpPr>
          <p:nvPr>
            <p:ph idx="1"/>
          </p:nvPr>
        </p:nvSpPr>
        <p:spPr/>
        <p:txBody>
          <a:bodyPr/>
          <a:lstStyle/>
          <a:p>
            <a:pPr>
              <a:lnSpc>
                <a:spcPct val="100000"/>
              </a:lnSpc>
              <a:spcBef>
                <a:spcPts val="600"/>
              </a:spcBef>
            </a:pPr>
            <a:r>
              <a:rPr lang="en-US" dirty="0"/>
              <a:t>Encapsulates as tags the core functionality of many Web applications</a:t>
            </a:r>
          </a:p>
          <a:p>
            <a:pPr>
              <a:lnSpc>
                <a:spcPct val="100000"/>
              </a:lnSpc>
              <a:spcBef>
                <a:spcPts val="600"/>
              </a:spcBef>
            </a:pPr>
            <a:r>
              <a:rPr lang="en-US" dirty="0"/>
              <a:t>Supports tasks such as:</a:t>
            </a:r>
          </a:p>
          <a:p>
            <a:pPr lvl="1">
              <a:lnSpc>
                <a:spcPct val="100000"/>
              </a:lnSpc>
              <a:spcBef>
                <a:spcPts val="600"/>
              </a:spcBef>
            </a:pPr>
            <a:r>
              <a:rPr lang="en-US" dirty="0"/>
              <a:t>Flow (iteration and conditionals)</a:t>
            </a:r>
          </a:p>
          <a:p>
            <a:pPr lvl="1">
              <a:lnSpc>
                <a:spcPct val="100000"/>
              </a:lnSpc>
              <a:spcBef>
                <a:spcPts val="600"/>
              </a:spcBef>
            </a:pPr>
            <a:r>
              <a:rPr lang="en-US" dirty="0"/>
              <a:t>Manipulation of XML documents</a:t>
            </a:r>
          </a:p>
          <a:p>
            <a:pPr lvl="1">
              <a:lnSpc>
                <a:spcPct val="100000"/>
              </a:lnSpc>
              <a:spcBef>
                <a:spcPts val="600"/>
              </a:spcBef>
            </a:pPr>
            <a:r>
              <a:rPr lang="en-US" dirty="0"/>
              <a:t>Internationalization tags</a:t>
            </a:r>
          </a:p>
          <a:p>
            <a:pPr lvl="1">
              <a:lnSpc>
                <a:spcPct val="100000"/>
              </a:lnSpc>
              <a:spcBef>
                <a:spcPts val="600"/>
              </a:spcBef>
            </a:pPr>
            <a:r>
              <a:rPr lang="en-US" dirty="0"/>
              <a:t>SQL tags</a:t>
            </a:r>
          </a:p>
          <a:p>
            <a:pPr>
              <a:lnSpc>
                <a:spcPct val="100000"/>
              </a:lnSpc>
              <a:spcBef>
                <a:spcPts val="600"/>
              </a:spcBef>
            </a:pPr>
            <a:r>
              <a:rPr lang="en-US" dirty="0"/>
              <a:t>Java EE 1.4 includes both JSP tags and the JSTL</a:t>
            </a:r>
          </a:p>
          <a:p>
            <a:pPr lvl="1">
              <a:lnSpc>
                <a:spcPct val="100000"/>
              </a:lnSpc>
              <a:spcBef>
                <a:spcPts val="600"/>
              </a:spcBef>
            </a:pPr>
            <a:r>
              <a:rPr lang="en-US" dirty="0"/>
              <a:t>JSTL </a:t>
            </a:r>
            <a:r>
              <a:rPr lang="en-US" dirty="0" err="1"/>
              <a:t>taglibs</a:t>
            </a:r>
            <a:r>
              <a:rPr lang="en-US" dirty="0"/>
              <a:t> are included with Rational Application Developer / </a:t>
            </a:r>
            <a:r>
              <a:rPr lang="en-US" dirty="0" err="1"/>
              <a:t>NetBean</a:t>
            </a:r>
            <a:r>
              <a:rPr lang="en-US" dirty="0"/>
              <a:t> IDE</a:t>
            </a:r>
          </a:p>
        </p:txBody>
      </p:sp>
    </p:spTree>
    <p:extLst>
      <p:ext uri="{BB962C8B-B14F-4D97-AF65-F5344CB8AC3E}">
        <p14:creationId xmlns:p14="http://schemas.microsoft.com/office/powerpoint/2010/main" val="426025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Session invalidation example</a:t>
            </a:r>
          </a:p>
        </p:txBody>
      </p:sp>
      <p:sp>
        <p:nvSpPr>
          <p:cNvPr id="266244" name="Rectangle 4"/>
          <p:cNvSpPr>
            <a:spLocks noGrp="1" noChangeArrowheads="1"/>
          </p:cNvSpPr>
          <p:nvPr>
            <p:ph type="body" idx="1"/>
          </p:nvPr>
        </p:nvSpPr>
        <p:spPr/>
        <p:txBody>
          <a:bodyPr>
            <a:normAutofit fontScale="92500" lnSpcReduction="20000"/>
          </a:bodyPr>
          <a:lstStyle/>
          <a:p>
            <a:pPr marL="0" indent="0">
              <a:buNone/>
            </a:pPr>
            <a:r>
              <a:rPr lang="en-US" dirty="0"/>
              <a:t>public class </a:t>
            </a:r>
            <a:r>
              <a:rPr lang="en-US" dirty="0" err="1"/>
              <a:t>ApplicationLogoutServlet</a:t>
            </a:r>
            <a:r>
              <a:rPr lang="en-US" dirty="0"/>
              <a:t> extends </a:t>
            </a:r>
            <a:r>
              <a:rPr lang="en-US" dirty="0" err="1"/>
              <a:t>HttpServlet</a:t>
            </a:r>
            <a:r>
              <a:rPr lang="en-US" dirty="0"/>
              <a:t> {</a:t>
            </a:r>
          </a:p>
          <a:p>
            <a:pPr marL="457200" lvl="1" indent="0">
              <a:buNone/>
            </a:pPr>
            <a:r>
              <a:rPr lang="en-US" dirty="0"/>
              <a:t>public void </a:t>
            </a:r>
            <a:r>
              <a:rPr lang="en-US" dirty="0" err="1"/>
              <a:t>doGet</a:t>
            </a:r>
            <a:r>
              <a:rPr lang="en-US" dirty="0"/>
              <a:t>(</a:t>
            </a:r>
            <a:r>
              <a:rPr lang="en-US" err="1"/>
              <a:t>HttpServletRequest</a:t>
            </a:r>
            <a:r>
              <a:rPr lang="en-US"/>
              <a:t> req, </a:t>
            </a:r>
            <a:r>
              <a:rPr lang="en-US" dirty="0" err="1"/>
              <a:t>HttpServletResponse</a:t>
            </a:r>
            <a:r>
              <a:rPr lang="en-US" dirty="0"/>
              <a:t> resp) </a:t>
            </a:r>
            <a:r>
              <a:rPr lang="en-US"/>
              <a:t>throws   ServletException, </a:t>
            </a:r>
            <a:r>
              <a:rPr lang="en-US" dirty="0" err="1"/>
              <a:t>IOException</a:t>
            </a:r>
            <a:r>
              <a:rPr lang="en-US" dirty="0"/>
              <a:t> {</a:t>
            </a:r>
          </a:p>
          <a:p>
            <a:pPr marL="457200" lvl="1" indent="0">
              <a:buNone/>
            </a:pPr>
            <a:endParaRPr lang="en-US" dirty="0"/>
          </a:p>
          <a:p>
            <a:pPr marL="457200" lvl="1" indent="0">
              <a:buNone/>
            </a:pPr>
            <a:r>
              <a:rPr lang="en-US" dirty="0"/>
              <a:t>	  </a:t>
            </a:r>
            <a:r>
              <a:rPr lang="en-US" dirty="0" err="1"/>
              <a:t>HttpSession</a:t>
            </a:r>
            <a:r>
              <a:rPr lang="en-US" dirty="0"/>
              <a:t> </a:t>
            </a:r>
            <a:r>
              <a:rPr lang="en-US" dirty="0" err="1"/>
              <a:t>mySession</a:t>
            </a:r>
            <a:r>
              <a:rPr lang="en-US" dirty="0"/>
              <a:t> = </a:t>
            </a:r>
            <a:r>
              <a:rPr lang="en-US" dirty="0" err="1"/>
              <a:t>req.getSession</a:t>
            </a:r>
            <a:r>
              <a:rPr lang="en-US" dirty="0"/>
              <a:t>(false);</a:t>
            </a:r>
          </a:p>
          <a:p>
            <a:pPr marL="457200" lvl="1" indent="0">
              <a:buNone/>
            </a:pPr>
            <a:endParaRPr lang="en-US" dirty="0"/>
          </a:p>
          <a:p>
            <a:pPr marL="457200" lvl="1" indent="0">
              <a:buNone/>
            </a:pPr>
            <a:r>
              <a:rPr lang="en-US" dirty="0"/>
              <a:t>	  // Invalidate session</a:t>
            </a:r>
          </a:p>
          <a:p>
            <a:pPr marL="457200" lvl="1" indent="0">
              <a:buNone/>
            </a:pPr>
            <a:r>
              <a:rPr lang="en-US" dirty="0"/>
              <a:t>   if (</a:t>
            </a:r>
            <a:r>
              <a:rPr lang="en-US" dirty="0" err="1"/>
              <a:t>mySession</a:t>
            </a:r>
            <a:r>
              <a:rPr lang="en-US" dirty="0"/>
              <a:t> != null) {</a:t>
            </a:r>
          </a:p>
          <a:p>
            <a:pPr marL="457200" lvl="1" indent="0">
              <a:buNone/>
            </a:pPr>
            <a:r>
              <a:rPr lang="en-US" dirty="0"/>
              <a:t>	     </a:t>
            </a:r>
            <a:r>
              <a:rPr lang="en-US" dirty="0" err="1"/>
              <a:t>mySession.invalidate</a:t>
            </a:r>
            <a:r>
              <a:rPr lang="en-US" dirty="0"/>
              <a:t>();</a:t>
            </a:r>
          </a:p>
          <a:p>
            <a:pPr marL="457200" lvl="1" indent="0">
              <a:buNone/>
            </a:pPr>
            <a:r>
              <a:rPr lang="en-US" dirty="0"/>
              <a:t>	  }</a:t>
            </a:r>
          </a:p>
          <a:p>
            <a:pPr marL="457200" lvl="1" indent="0">
              <a:buNone/>
            </a:pPr>
            <a:r>
              <a:rPr lang="en-US" dirty="0"/>
              <a:t>	  // Perform additional application logoff processing</a:t>
            </a:r>
          </a:p>
          <a:p>
            <a:pPr marL="457200" lvl="1" indent="0">
              <a:buNone/>
            </a:pPr>
            <a:r>
              <a:rPr lang="en-US" dirty="0"/>
              <a:t>	  // and send output response to browser here</a:t>
            </a:r>
          </a:p>
          <a:p>
            <a:pPr marL="457200" lvl="1" indent="0">
              <a:buNone/>
            </a:pPr>
            <a:r>
              <a:rPr lang="en-US" dirty="0"/>
              <a:t> }</a:t>
            </a:r>
          </a:p>
          <a:p>
            <a:pPr marL="0" indent="0">
              <a:buNone/>
            </a:pPr>
            <a:r>
              <a:rPr lang="en-US" dirty="0"/>
              <a:t>}</a:t>
            </a:r>
          </a:p>
        </p:txBody>
      </p:sp>
    </p:spTree>
    <p:extLst>
      <p:ext uri="{BB962C8B-B14F-4D97-AF65-F5344CB8AC3E}">
        <p14:creationId xmlns:p14="http://schemas.microsoft.com/office/powerpoint/2010/main" val="189522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Session serialization</a:t>
            </a:r>
          </a:p>
        </p:txBody>
      </p:sp>
      <p:sp>
        <p:nvSpPr>
          <p:cNvPr id="282627" name="Rectangle 3"/>
          <p:cNvSpPr>
            <a:spLocks noGrp="1" noChangeArrowheads="1"/>
          </p:cNvSpPr>
          <p:nvPr>
            <p:ph type="body" idx="1"/>
          </p:nvPr>
        </p:nvSpPr>
        <p:spPr/>
        <p:txBody>
          <a:bodyPr>
            <a:normAutofit lnSpcReduction="10000"/>
          </a:bodyPr>
          <a:lstStyle/>
          <a:p>
            <a:r>
              <a:rPr lang="en-US" dirty="0"/>
              <a:t>Objects stored in a session must be serializable:</a:t>
            </a:r>
          </a:p>
          <a:p>
            <a:pPr lvl="1"/>
            <a:r>
              <a:rPr lang="en-US" dirty="0"/>
              <a:t>To share between servers in a clustered server configuration</a:t>
            </a:r>
          </a:p>
          <a:p>
            <a:pPr lvl="1"/>
            <a:r>
              <a:rPr lang="en-US" dirty="0"/>
              <a:t>For persistence to work</a:t>
            </a:r>
          </a:p>
          <a:p>
            <a:r>
              <a:rPr lang="en-US" dirty="0"/>
              <a:t>Make sure that objects reachable from the session are also serializable</a:t>
            </a:r>
          </a:p>
          <a:p>
            <a:r>
              <a:rPr lang="en-US" dirty="0"/>
              <a:t>When creating objects to be stored in </a:t>
            </a:r>
            <a:r>
              <a:rPr lang="en-US"/>
              <a:t>the session, </a:t>
            </a:r>
            <a:r>
              <a:rPr lang="en-US" dirty="0"/>
              <a:t>implement the serializable interface as follows :</a:t>
            </a:r>
          </a:p>
          <a:p>
            <a:endParaRPr lang="en-US" dirty="0"/>
          </a:p>
          <a:p>
            <a:pPr marL="457200" lvl="1" indent="0">
              <a:buNone/>
            </a:pPr>
            <a:r>
              <a:rPr lang="en-US" dirty="0"/>
              <a:t>public class </a:t>
            </a:r>
            <a:r>
              <a:rPr lang="en-US" dirty="0" err="1"/>
              <a:t>NewObject</a:t>
            </a:r>
            <a:r>
              <a:rPr lang="en-US" dirty="0"/>
              <a:t> implements </a:t>
            </a:r>
            <a:r>
              <a:rPr lang="en-US" dirty="0" err="1"/>
              <a:t>java.io.Serializable</a:t>
            </a:r>
            <a:r>
              <a:rPr lang="en-US" dirty="0"/>
              <a:t> {</a:t>
            </a:r>
          </a:p>
          <a:p>
            <a:pPr marL="457200" lvl="1" indent="0">
              <a:buNone/>
            </a:pPr>
            <a:r>
              <a:rPr lang="en-US" dirty="0"/>
              <a:t>	...</a:t>
            </a:r>
          </a:p>
          <a:p>
            <a:pPr marL="457200" lvl="1" indent="0">
              <a:buNone/>
            </a:pPr>
            <a:r>
              <a:rPr lang="en-US" dirty="0"/>
              <a:t>}</a:t>
            </a:r>
          </a:p>
          <a:p>
            <a:endParaRPr lang="en-US" dirty="0"/>
          </a:p>
        </p:txBody>
      </p:sp>
    </p:spTree>
    <p:extLst>
      <p:ext uri="{BB962C8B-B14F-4D97-AF65-F5344CB8AC3E}">
        <p14:creationId xmlns:p14="http://schemas.microsoft.com/office/powerpoint/2010/main" val="3250263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91784CC-C290-4142-9978-6AA2414584BC}"/>
              </a:ext>
            </a:extLst>
          </p:cNvPr>
          <p:cNvSpPr/>
          <p:nvPr/>
        </p:nvSpPr>
        <p:spPr>
          <a:xfrm>
            <a:off x="4461217" y="884898"/>
            <a:ext cx="5437760" cy="348249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632825C-5C74-4380-9467-4F8C8C0BB30B}"/>
              </a:ext>
            </a:extLst>
          </p:cNvPr>
          <p:cNvSpPr/>
          <p:nvPr/>
        </p:nvSpPr>
        <p:spPr>
          <a:xfrm>
            <a:off x="4134255" y="515566"/>
            <a:ext cx="6147881" cy="5778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24BA67-8F51-4ECA-A884-0927DDD90865}"/>
              </a:ext>
            </a:extLst>
          </p:cNvPr>
          <p:cNvSpPr/>
          <p:nvPr/>
        </p:nvSpPr>
        <p:spPr>
          <a:xfrm>
            <a:off x="6536987" y="4815190"/>
            <a:ext cx="1311043" cy="103081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52C191-FE00-4D2C-B773-AA8A82AD418B}"/>
              </a:ext>
            </a:extLst>
          </p:cNvPr>
          <p:cNvSpPr txBox="1"/>
          <p:nvPr/>
        </p:nvSpPr>
        <p:spPr>
          <a:xfrm>
            <a:off x="4212076" y="194872"/>
            <a:ext cx="1591526" cy="369332"/>
          </a:xfrm>
          <a:prstGeom prst="rect">
            <a:avLst/>
          </a:prstGeom>
          <a:noFill/>
        </p:spPr>
        <p:txBody>
          <a:bodyPr wrap="none" rtlCol="0">
            <a:spAutoFit/>
          </a:bodyPr>
          <a:lstStyle/>
          <a:p>
            <a:r>
              <a:rPr lang="en-US" dirty="0"/>
              <a:t>Web Container</a:t>
            </a:r>
          </a:p>
        </p:txBody>
      </p:sp>
      <p:sp>
        <p:nvSpPr>
          <p:cNvPr id="9" name="Rectangle: Rounded Corners 8">
            <a:extLst>
              <a:ext uri="{FF2B5EF4-FFF2-40B4-BE49-F238E27FC236}">
                <a16:creationId xmlns:a16="http://schemas.microsoft.com/office/drawing/2014/main" id="{8BF6A7F7-87B7-4DFE-B833-FED46BA5B688}"/>
              </a:ext>
            </a:extLst>
          </p:cNvPr>
          <p:cNvSpPr/>
          <p:nvPr/>
        </p:nvSpPr>
        <p:spPr>
          <a:xfrm>
            <a:off x="4922196" y="4815190"/>
            <a:ext cx="1311043" cy="1030813"/>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3C23E74-1670-452A-A0B8-F6C5D8294695}"/>
              </a:ext>
            </a:extLst>
          </p:cNvPr>
          <p:cNvSpPr/>
          <p:nvPr/>
        </p:nvSpPr>
        <p:spPr>
          <a:xfrm>
            <a:off x="8232844" y="4815190"/>
            <a:ext cx="1311043" cy="103081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ADEA1FA-7FB0-4F8F-B630-CE5DD0B7B73D}"/>
              </a:ext>
            </a:extLst>
          </p:cNvPr>
          <p:cNvSpPr txBox="1"/>
          <p:nvPr/>
        </p:nvSpPr>
        <p:spPr>
          <a:xfrm>
            <a:off x="4712175" y="895023"/>
            <a:ext cx="2026324" cy="369332"/>
          </a:xfrm>
          <a:prstGeom prst="rect">
            <a:avLst/>
          </a:prstGeom>
          <a:noFill/>
        </p:spPr>
        <p:txBody>
          <a:bodyPr wrap="none" rtlCol="0">
            <a:spAutoFit/>
          </a:bodyPr>
          <a:lstStyle/>
          <a:p>
            <a:r>
              <a:rPr lang="en-US" dirty="0">
                <a:solidFill>
                  <a:srgbClr val="C00000"/>
                </a:solidFill>
              </a:rPr>
              <a:t>Application Context</a:t>
            </a:r>
          </a:p>
        </p:txBody>
      </p:sp>
      <p:sp>
        <p:nvSpPr>
          <p:cNvPr id="12" name="Oval 11">
            <a:extLst>
              <a:ext uri="{FF2B5EF4-FFF2-40B4-BE49-F238E27FC236}">
                <a16:creationId xmlns:a16="http://schemas.microsoft.com/office/drawing/2014/main" id="{B1350B57-F7AA-4447-BE9C-44F71891F058}"/>
              </a:ext>
            </a:extLst>
          </p:cNvPr>
          <p:cNvSpPr/>
          <p:nvPr/>
        </p:nvSpPr>
        <p:spPr>
          <a:xfrm>
            <a:off x="5311302" y="1614791"/>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1B691D-0AB2-401E-B8AB-D03A5D6D813B}"/>
              </a:ext>
            </a:extLst>
          </p:cNvPr>
          <p:cNvSpPr/>
          <p:nvPr/>
        </p:nvSpPr>
        <p:spPr>
          <a:xfrm>
            <a:off x="5311302" y="3137170"/>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E1383B7-8C8A-49E1-9B14-07105440FE77}"/>
              </a:ext>
            </a:extLst>
          </p:cNvPr>
          <p:cNvSpPr/>
          <p:nvPr/>
        </p:nvSpPr>
        <p:spPr>
          <a:xfrm>
            <a:off x="6810216" y="994376"/>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BA98E7B-DAAA-427B-A20A-C8835B38A57A}"/>
              </a:ext>
            </a:extLst>
          </p:cNvPr>
          <p:cNvSpPr/>
          <p:nvPr/>
        </p:nvSpPr>
        <p:spPr>
          <a:xfrm>
            <a:off x="6920137" y="3322152"/>
            <a:ext cx="622570" cy="58366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A29C664-9B94-4E69-95C3-8AE96035237B}"/>
              </a:ext>
            </a:extLst>
          </p:cNvPr>
          <p:cNvSpPr/>
          <p:nvPr/>
        </p:nvSpPr>
        <p:spPr>
          <a:xfrm>
            <a:off x="7925852" y="1848418"/>
            <a:ext cx="1000353" cy="583660"/>
          </a:xfrm>
          <a:prstGeom prst="flowChartMagneticDisk">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2F0B876-365C-45C0-828B-6AD925441F58}"/>
              </a:ext>
            </a:extLst>
          </p:cNvPr>
          <p:cNvSpPr txBox="1"/>
          <p:nvPr/>
        </p:nvSpPr>
        <p:spPr>
          <a:xfrm>
            <a:off x="7848030" y="1478606"/>
            <a:ext cx="1517515" cy="369332"/>
          </a:xfrm>
          <a:prstGeom prst="rect">
            <a:avLst/>
          </a:prstGeom>
          <a:noFill/>
        </p:spPr>
        <p:txBody>
          <a:bodyPr wrap="square" rtlCol="0">
            <a:spAutoFit/>
          </a:bodyPr>
          <a:lstStyle/>
          <a:p>
            <a:r>
              <a:rPr lang="en-US" dirty="0" err="1"/>
              <a:t>HttpSession</a:t>
            </a:r>
            <a:endParaRPr lang="en-US" dirty="0"/>
          </a:p>
        </p:txBody>
      </p:sp>
      <p:sp>
        <p:nvSpPr>
          <p:cNvPr id="18" name="Flowchart: Magnetic Disk 17">
            <a:extLst>
              <a:ext uri="{FF2B5EF4-FFF2-40B4-BE49-F238E27FC236}">
                <a16:creationId xmlns:a16="http://schemas.microsoft.com/office/drawing/2014/main" id="{A085740E-26EB-478C-A60B-4DE8116295E5}"/>
              </a:ext>
            </a:extLst>
          </p:cNvPr>
          <p:cNvSpPr/>
          <p:nvPr/>
        </p:nvSpPr>
        <p:spPr>
          <a:xfrm>
            <a:off x="7919364" y="2786974"/>
            <a:ext cx="1092446" cy="593229"/>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E0806E2-0EF1-4227-870F-E15C35AEA8AC}"/>
              </a:ext>
            </a:extLst>
          </p:cNvPr>
          <p:cNvSpPr/>
          <p:nvPr/>
        </p:nvSpPr>
        <p:spPr>
          <a:xfrm>
            <a:off x="1101137" y="1079689"/>
            <a:ext cx="1679099" cy="1070204"/>
          </a:xfrm>
          <a:prstGeom prst="roundRect">
            <a:avLst/>
          </a:prstGeom>
          <a:solidFill>
            <a:schemeClr val="accent4">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USER A</a:t>
            </a:r>
          </a:p>
        </p:txBody>
      </p:sp>
      <p:sp>
        <p:nvSpPr>
          <p:cNvPr id="21" name="Rectangle: Rounded Corners 20">
            <a:extLst>
              <a:ext uri="{FF2B5EF4-FFF2-40B4-BE49-F238E27FC236}">
                <a16:creationId xmlns:a16="http://schemas.microsoft.com/office/drawing/2014/main" id="{D354D81D-FC97-40E5-AE13-69FD67D90F54}"/>
              </a:ext>
            </a:extLst>
          </p:cNvPr>
          <p:cNvSpPr/>
          <p:nvPr/>
        </p:nvSpPr>
        <p:spPr>
          <a:xfrm>
            <a:off x="1081140" y="2757231"/>
            <a:ext cx="1679099" cy="1070204"/>
          </a:xfrm>
          <a:prstGeom prst="roundRect">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B</a:t>
            </a:r>
          </a:p>
        </p:txBody>
      </p:sp>
      <p:sp>
        <p:nvSpPr>
          <p:cNvPr id="24" name="TextBox 23">
            <a:extLst>
              <a:ext uri="{FF2B5EF4-FFF2-40B4-BE49-F238E27FC236}">
                <a16:creationId xmlns:a16="http://schemas.microsoft.com/office/drawing/2014/main" id="{440912B2-B536-48E4-87C8-C3FB3589AB20}"/>
              </a:ext>
            </a:extLst>
          </p:cNvPr>
          <p:cNvSpPr txBox="1"/>
          <p:nvPr/>
        </p:nvSpPr>
        <p:spPr>
          <a:xfrm>
            <a:off x="5145074" y="1284130"/>
            <a:ext cx="1088165" cy="369332"/>
          </a:xfrm>
          <a:prstGeom prst="rect">
            <a:avLst/>
          </a:prstGeom>
          <a:noFill/>
        </p:spPr>
        <p:txBody>
          <a:bodyPr wrap="square" rtlCol="0">
            <a:spAutoFit/>
          </a:bodyPr>
          <a:lstStyle/>
          <a:p>
            <a:r>
              <a:rPr lang="en-US" dirty="0"/>
              <a:t>Servlet A</a:t>
            </a:r>
          </a:p>
        </p:txBody>
      </p:sp>
      <p:sp>
        <p:nvSpPr>
          <p:cNvPr id="25" name="TextBox 24">
            <a:extLst>
              <a:ext uri="{FF2B5EF4-FFF2-40B4-BE49-F238E27FC236}">
                <a16:creationId xmlns:a16="http://schemas.microsoft.com/office/drawing/2014/main" id="{1EFB1836-F605-4D5F-A947-D1C94BB79747}"/>
              </a:ext>
            </a:extLst>
          </p:cNvPr>
          <p:cNvSpPr txBox="1"/>
          <p:nvPr/>
        </p:nvSpPr>
        <p:spPr>
          <a:xfrm>
            <a:off x="5145074" y="2848619"/>
            <a:ext cx="1088165" cy="369332"/>
          </a:xfrm>
          <a:prstGeom prst="rect">
            <a:avLst/>
          </a:prstGeom>
          <a:noFill/>
        </p:spPr>
        <p:txBody>
          <a:bodyPr wrap="square" rtlCol="0">
            <a:spAutoFit/>
          </a:bodyPr>
          <a:lstStyle/>
          <a:p>
            <a:r>
              <a:rPr lang="en-US" dirty="0"/>
              <a:t>Servlet B</a:t>
            </a:r>
          </a:p>
        </p:txBody>
      </p:sp>
      <p:sp>
        <p:nvSpPr>
          <p:cNvPr id="26" name="TextBox 25">
            <a:extLst>
              <a:ext uri="{FF2B5EF4-FFF2-40B4-BE49-F238E27FC236}">
                <a16:creationId xmlns:a16="http://schemas.microsoft.com/office/drawing/2014/main" id="{8B12523E-233D-448C-930A-636724992250}"/>
              </a:ext>
            </a:extLst>
          </p:cNvPr>
          <p:cNvSpPr txBox="1"/>
          <p:nvPr/>
        </p:nvSpPr>
        <p:spPr>
          <a:xfrm>
            <a:off x="6810216" y="1084398"/>
            <a:ext cx="701613" cy="369332"/>
          </a:xfrm>
          <a:prstGeom prst="rect">
            <a:avLst/>
          </a:prstGeom>
          <a:noFill/>
        </p:spPr>
        <p:txBody>
          <a:bodyPr wrap="square" rtlCol="0">
            <a:spAutoFit/>
          </a:bodyPr>
          <a:lstStyle/>
          <a:p>
            <a:r>
              <a:rPr lang="en-US" dirty="0"/>
              <a:t>JSP 1</a:t>
            </a:r>
          </a:p>
        </p:txBody>
      </p:sp>
      <p:sp>
        <p:nvSpPr>
          <p:cNvPr id="28" name="TextBox 27">
            <a:extLst>
              <a:ext uri="{FF2B5EF4-FFF2-40B4-BE49-F238E27FC236}">
                <a16:creationId xmlns:a16="http://schemas.microsoft.com/office/drawing/2014/main" id="{2E2B0F45-6A05-432A-AEDC-9C897A836C75}"/>
              </a:ext>
            </a:extLst>
          </p:cNvPr>
          <p:cNvSpPr txBox="1"/>
          <p:nvPr/>
        </p:nvSpPr>
        <p:spPr>
          <a:xfrm>
            <a:off x="6936159" y="3460973"/>
            <a:ext cx="924669" cy="369332"/>
          </a:xfrm>
          <a:prstGeom prst="rect">
            <a:avLst/>
          </a:prstGeom>
          <a:noFill/>
        </p:spPr>
        <p:txBody>
          <a:bodyPr wrap="square" rtlCol="0">
            <a:spAutoFit/>
          </a:bodyPr>
          <a:lstStyle/>
          <a:p>
            <a:r>
              <a:rPr lang="en-US" dirty="0"/>
              <a:t>JSP 2</a:t>
            </a:r>
          </a:p>
        </p:txBody>
      </p:sp>
      <p:cxnSp>
        <p:nvCxnSpPr>
          <p:cNvPr id="36" name="Straight Arrow Connector 35">
            <a:extLst>
              <a:ext uri="{FF2B5EF4-FFF2-40B4-BE49-F238E27FC236}">
                <a16:creationId xmlns:a16="http://schemas.microsoft.com/office/drawing/2014/main" id="{5FF0C753-FD1C-45AC-B088-28FFD3660100}"/>
              </a:ext>
            </a:extLst>
          </p:cNvPr>
          <p:cNvCxnSpPr>
            <a:cxnSpLocks/>
            <a:stCxn id="20" idx="3"/>
            <a:endCxn id="12" idx="1"/>
          </p:cNvCxnSpPr>
          <p:nvPr/>
        </p:nvCxnSpPr>
        <p:spPr>
          <a:xfrm>
            <a:off x="2780236" y="1614791"/>
            <a:ext cx="2622239" cy="85475"/>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821F24-F7BE-4A66-901A-C61451317C49}"/>
              </a:ext>
            </a:extLst>
          </p:cNvPr>
          <p:cNvCxnSpPr>
            <a:cxnSpLocks/>
            <a:endCxn id="12" idx="3"/>
          </p:cNvCxnSpPr>
          <p:nvPr/>
        </p:nvCxnSpPr>
        <p:spPr>
          <a:xfrm flipV="1">
            <a:off x="2760239" y="2112976"/>
            <a:ext cx="2642236" cy="8647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6F9B668-2717-4941-9A6B-AFA727A46190}"/>
              </a:ext>
            </a:extLst>
          </p:cNvPr>
          <p:cNvSpPr/>
          <p:nvPr/>
        </p:nvSpPr>
        <p:spPr>
          <a:xfrm>
            <a:off x="8144724" y="2175176"/>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0FC156A6-7250-48D1-9F8A-E01A44E8C1AA}"/>
              </a:ext>
            </a:extLst>
          </p:cNvPr>
          <p:cNvSpPr/>
          <p:nvPr/>
        </p:nvSpPr>
        <p:spPr>
          <a:xfrm>
            <a:off x="8606787" y="2149893"/>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81210FC-BBEF-4130-BB7B-C2193D7114AB}"/>
              </a:ext>
            </a:extLst>
          </p:cNvPr>
          <p:cNvSpPr/>
          <p:nvPr/>
        </p:nvSpPr>
        <p:spPr>
          <a:xfrm>
            <a:off x="8335653" y="1943509"/>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351ED5DF-BFF6-4399-969D-A7B4BD56BD06}"/>
              </a:ext>
            </a:extLst>
          </p:cNvPr>
          <p:cNvSpPr/>
          <p:nvPr/>
        </p:nvSpPr>
        <p:spPr>
          <a:xfrm>
            <a:off x="8201787" y="3058849"/>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73B3194-108C-4826-8070-A47BECE34B98}"/>
              </a:ext>
            </a:extLst>
          </p:cNvPr>
          <p:cNvSpPr/>
          <p:nvPr/>
        </p:nvSpPr>
        <p:spPr>
          <a:xfrm>
            <a:off x="8583689" y="3094167"/>
            <a:ext cx="243192" cy="1889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4200DDB1-25B0-4ADA-800B-5A6C81D128A0}"/>
              </a:ext>
            </a:extLst>
          </p:cNvPr>
          <p:cNvSpPr txBox="1"/>
          <p:nvPr/>
        </p:nvSpPr>
        <p:spPr>
          <a:xfrm>
            <a:off x="3218040" y="1697478"/>
            <a:ext cx="2739816" cy="461665"/>
          </a:xfrm>
          <a:prstGeom prst="rect">
            <a:avLst/>
          </a:prstGeom>
          <a:noFill/>
        </p:spPr>
        <p:txBody>
          <a:bodyPr wrap="square" rtlCol="0">
            <a:spAutoFit/>
          </a:bodyPr>
          <a:lstStyle/>
          <a:p>
            <a:r>
              <a:rPr lang="en-US" sz="2400" b="1" dirty="0" err="1"/>
              <a:t>request.getSesion</a:t>
            </a:r>
            <a:r>
              <a:rPr lang="en-US" sz="2400" b="1" dirty="0"/>
              <a:t>()</a:t>
            </a:r>
          </a:p>
        </p:txBody>
      </p:sp>
      <p:cxnSp>
        <p:nvCxnSpPr>
          <p:cNvPr id="49" name="Straight Arrow Connector 48">
            <a:extLst>
              <a:ext uri="{FF2B5EF4-FFF2-40B4-BE49-F238E27FC236}">
                <a16:creationId xmlns:a16="http://schemas.microsoft.com/office/drawing/2014/main" id="{4307B1FF-3E42-48D0-8831-06170AB95F18}"/>
              </a:ext>
            </a:extLst>
          </p:cNvPr>
          <p:cNvCxnSpPr>
            <a:cxnSpLocks/>
            <a:endCxn id="18" idx="2"/>
          </p:cNvCxnSpPr>
          <p:nvPr/>
        </p:nvCxnSpPr>
        <p:spPr>
          <a:xfrm>
            <a:off x="5840279" y="2149893"/>
            <a:ext cx="2079085" cy="9336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96F0C7-88F1-4C9B-B19E-50E994CF79FA}"/>
              </a:ext>
            </a:extLst>
          </p:cNvPr>
          <p:cNvCxnSpPr>
            <a:endCxn id="16" idx="2"/>
          </p:cNvCxnSpPr>
          <p:nvPr/>
        </p:nvCxnSpPr>
        <p:spPr>
          <a:xfrm>
            <a:off x="5948698" y="1804243"/>
            <a:ext cx="1977154" cy="336005"/>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7742D7F-6BBB-4F94-90E7-4E109F2B904A}"/>
              </a:ext>
            </a:extLst>
          </p:cNvPr>
          <p:cNvSpPr txBox="1"/>
          <p:nvPr/>
        </p:nvSpPr>
        <p:spPr>
          <a:xfrm>
            <a:off x="4212076" y="3506502"/>
            <a:ext cx="2739816" cy="461665"/>
          </a:xfrm>
          <a:prstGeom prst="rect">
            <a:avLst/>
          </a:prstGeom>
          <a:noFill/>
        </p:spPr>
        <p:txBody>
          <a:bodyPr wrap="square" rtlCol="0">
            <a:spAutoFit/>
          </a:bodyPr>
          <a:lstStyle/>
          <a:p>
            <a:r>
              <a:rPr lang="en-US" sz="2400" b="1" dirty="0" err="1"/>
              <a:t>request.getSesion</a:t>
            </a:r>
            <a:r>
              <a:rPr lang="en-US" sz="2400" b="1" dirty="0"/>
              <a:t>()</a:t>
            </a:r>
          </a:p>
        </p:txBody>
      </p:sp>
      <p:cxnSp>
        <p:nvCxnSpPr>
          <p:cNvPr id="54" name="Straight Arrow Connector 53">
            <a:extLst>
              <a:ext uri="{FF2B5EF4-FFF2-40B4-BE49-F238E27FC236}">
                <a16:creationId xmlns:a16="http://schemas.microsoft.com/office/drawing/2014/main" id="{22756839-2C3E-4188-A856-BDBC7BCE2717}"/>
              </a:ext>
            </a:extLst>
          </p:cNvPr>
          <p:cNvCxnSpPr>
            <a:cxnSpLocks/>
            <a:endCxn id="13" idx="1"/>
          </p:cNvCxnSpPr>
          <p:nvPr/>
        </p:nvCxnSpPr>
        <p:spPr>
          <a:xfrm>
            <a:off x="2782656" y="1906621"/>
            <a:ext cx="2619819" cy="1316024"/>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43FF5E9-7B1D-41EC-9B89-F5685865CDF2}"/>
              </a:ext>
            </a:extLst>
          </p:cNvPr>
          <p:cNvCxnSpPr>
            <a:cxnSpLocks/>
            <a:stCxn id="13" idx="7"/>
            <a:endCxn id="16" idx="2"/>
          </p:cNvCxnSpPr>
          <p:nvPr/>
        </p:nvCxnSpPr>
        <p:spPr>
          <a:xfrm flipV="1">
            <a:off x="5842699" y="2140248"/>
            <a:ext cx="2083153" cy="1082397"/>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0D75311-1DC1-437B-AC7A-9F3286D51DB7}"/>
              </a:ext>
            </a:extLst>
          </p:cNvPr>
          <p:cNvCxnSpPr>
            <a:cxnSpLocks/>
            <a:stCxn id="21" idx="3"/>
            <a:endCxn id="13" idx="2"/>
          </p:cNvCxnSpPr>
          <p:nvPr/>
        </p:nvCxnSpPr>
        <p:spPr>
          <a:xfrm>
            <a:off x="2760239" y="3292333"/>
            <a:ext cx="2551063" cy="136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FE5F4AD-D0DE-4CAC-B6CD-C4E86BBA1964}"/>
              </a:ext>
            </a:extLst>
          </p:cNvPr>
          <p:cNvCxnSpPr>
            <a:cxnSpLocks/>
            <a:endCxn id="18" idx="2"/>
          </p:cNvCxnSpPr>
          <p:nvPr/>
        </p:nvCxnSpPr>
        <p:spPr>
          <a:xfrm flipV="1">
            <a:off x="5948698" y="3083589"/>
            <a:ext cx="1970666" cy="350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BF08131-3825-4F3D-B73E-1F739A83625C}"/>
              </a:ext>
            </a:extLst>
          </p:cNvPr>
          <p:cNvCxnSpPr>
            <a:cxnSpLocks/>
            <a:endCxn id="26" idx="1"/>
          </p:cNvCxnSpPr>
          <p:nvPr/>
        </p:nvCxnSpPr>
        <p:spPr>
          <a:xfrm flipV="1">
            <a:off x="5870565" y="1269064"/>
            <a:ext cx="939651" cy="430130"/>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0A31DB-6227-473A-A226-5494F70B2450}"/>
              </a:ext>
            </a:extLst>
          </p:cNvPr>
          <p:cNvCxnSpPr>
            <a:cxnSpLocks/>
            <a:endCxn id="53" idx="3"/>
          </p:cNvCxnSpPr>
          <p:nvPr/>
        </p:nvCxnSpPr>
        <p:spPr>
          <a:xfrm>
            <a:off x="5957856" y="3519260"/>
            <a:ext cx="994036" cy="218075"/>
          </a:xfrm>
          <a:prstGeom prst="straightConnector1">
            <a:avLst/>
          </a:prstGeom>
          <a:ln w="254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86CF06D-7A69-44AC-A1A0-E1FECA20DED7}"/>
              </a:ext>
            </a:extLst>
          </p:cNvPr>
          <p:cNvCxnSpPr>
            <a:cxnSpLocks/>
            <a:stCxn id="46" idx="3"/>
            <a:endCxn id="14" idx="3"/>
          </p:cNvCxnSpPr>
          <p:nvPr/>
        </p:nvCxnSpPr>
        <p:spPr>
          <a:xfrm flipV="1">
            <a:off x="5957856" y="1492561"/>
            <a:ext cx="943533" cy="435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64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AF998-90B9-4B76-A48F-317B6E7A0E53}"/>
              </a:ext>
            </a:extLst>
          </p:cNvPr>
          <p:cNvSpPr>
            <a:spLocks noGrp="1"/>
          </p:cNvSpPr>
          <p:nvPr>
            <p:ph type="ctrTitle"/>
          </p:nvPr>
        </p:nvSpPr>
        <p:spPr/>
        <p:txBody>
          <a:bodyPr/>
          <a:lstStyle/>
          <a:p>
            <a:r>
              <a:rPr lang="en-US" dirty="0" err="1"/>
              <a:t>Excercise</a:t>
            </a:r>
            <a:endParaRPr lang="en-US" dirty="0"/>
          </a:p>
        </p:txBody>
      </p:sp>
      <p:sp>
        <p:nvSpPr>
          <p:cNvPr id="5" name="Subtitle 4">
            <a:extLst>
              <a:ext uri="{FF2B5EF4-FFF2-40B4-BE49-F238E27FC236}">
                <a16:creationId xmlns:a16="http://schemas.microsoft.com/office/drawing/2014/main" id="{B2C9DB76-4B14-4A98-B207-35AEC3F1F5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996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33B3F46-9AFF-46A3-B7FE-EF3056EDC8F7}"/>
              </a:ext>
            </a:extLst>
          </p:cNvPr>
          <p:cNvPicPr>
            <a:picLocks noGrp="1" noChangeAspect="1"/>
          </p:cNvPicPr>
          <p:nvPr>
            <p:ph idx="1"/>
          </p:nvPr>
        </p:nvPicPr>
        <p:blipFill>
          <a:blip r:embed="rId2"/>
          <a:stretch>
            <a:fillRect/>
          </a:stretch>
        </p:blipFill>
        <p:spPr>
          <a:xfrm>
            <a:off x="603116" y="559095"/>
            <a:ext cx="9581744" cy="5625059"/>
          </a:xfrm>
          <a:prstGeom prst="rect">
            <a:avLst/>
          </a:prstGeom>
        </p:spPr>
      </p:pic>
      <p:sp>
        <p:nvSpPr>
          <p:cNvPr id="2" name="Title 1">
            <a:extLst>
              <a:ext uri="{FF2B5EF4-FFF2-40B4-BE49-F238E27FC236}">
                <a16:creationId xmlns:a16="http://schemas.microsoft.com/office/drawing/2014/main" id="{B3E7724A-0B22-48F2-BB1F-9530DA0631DA}"/>
              </a:ext>
            </a:extLst>
          </p:cNvPr>
          <p:cNvSpPr>
            <a:spLocks noGrp="1"/>
          </p:cNvSpPr>
          <p:nvPr>
            <p:ph type="title"/>
          </p:nvPr>
        </p:nvSpPr>
        <p:spPr>
          <a:xfrm>
            <a:off x="1536970" y="365126"/>
            <a:ext cx="9816830" cy="792466"/>
          </a:xfrm>
        </p:spPr>
        <p:txBody>
          <a:bodyPr/>
          <a:lstStyle/>
          <a:p>
            <a:r>
              <a:rPr lang="en-US" dirty="0"/>
              <a:t>Model</a:t>
            </a:r>
          </a:p>
        </p:txBody>
      </p:sp>
    </p:spTree>
    <p:extLst>
      <p:ext uri="{BB962C8B-B14F-4D97-AF65-F5344CB8AC3E}">
        <p14:creationId xmlns:p14="http://schemas.microsoft.com/office/powerpoint/2010/main" val="2063242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F3F4-5C03-40E4-A50D-D09152E73498}"/>
              </a:ext>
            </a:extLst>
          </p:cNvPr>
          <p:cNvSpPr>
            <a:spLocks noGrp="1"/>
          </p:cNvSpPr>
          <p:nvPr>
            <p:ph type="title"/>
          </p:nvPr>
        </p:nvSpPr>
        <p:spPr>
          <a:xfrm>
            <a:off x="1079770" y="365125"/>
            <a:ext cx="10274030" cy="957837"/>
          </a:xfrm>
        </p:spPr>
        <p:txBody>
          <a:bodyPr>
            <a:normAutofit/>
          </a:bodyPr>
          <a:lstStyle/>
          <a:p>
            <a:r>
              <a:rPr lang="en-US" sz="4000" dirty="0" err="1"/>
              <a:t>CourseRegistgered</a:t>
            </a:r>
            <a:r>
              <a:rPr lang="en-US" sz="4000" dirty="0"/>
              <a:t> &amp; </a:t>
            </a:r>
            <a:r>
              <a:rPr lang="en-US" sz="4000" dirty="0" err="1"/>
              <a:t>CourseRepository</a:t>
            </a:r>
            <a:endParaRPr lang="en-US" sz="4000" dirty="0"/>
          </a:p>
        </p:txBody>
      </p:sp>
      <p:pic>
        <p:nvPicPr>
          <p:cNvPr id="4" name="Content Placeholder 3">
            <a:extLst>
              <a:ext uri="{FF2B5EF4-FFF2-40B4-BE49-F238E27FC236}">
                <a16:creationId xmlns:a16="http://schemas.microsoft.com/office/drawing/2014/main" id="{8FD81D00-BA49-443B-A962-AE67855DF7A0}"/>
              </a:ext>
            </a:extLst>
          </p:cNvPr>
          <p:cNvPicPr>
            <a:picLocks noGrp="1" noChangeAspect="1"/>
          </p:cNvPicPr>
          <p:nvPr>
            <p:ph idx="1"/>
          </p:nvPr>
        </p:nvPicPr>
        <p:blipFill rotWithShape="1">
          <a:blip r:embed="rId2"/>
          <a:srcRect b="37778"/>
          <a:stretch/>
        </p:blipFill>
        <p:spPr>
          <a:xfrm>
            <a:off x="838200" y="1767258"/>
            <a:ext cx="5685242" cy="2795013"/>
          </a:xfrm>
          <a:prstGeom prst="rect">
            <a:avLst/>
          </a:prstGeom>
        </p:spPr>
      </p:pic>
      <p:pic>
        <p:nvPicPr>
          <p:cNvPr id="5" name="Picture 4">
            <a:extLst>
              <a:ext uri="{FF2B5EF4-FFF2-40B4-BE49-F238E27FC236}">
                <a16:creationId xmlns:a16="http://schemas.microsoft.com/office/drawing/2014/main" id="{EABEBA02-32A5-46A5-A3F7-FA429077BFB7}"/>
              </a:ext>
            </a:extLst>
          </p:cNvPr>
          <p:cNvPicPr>
            <a:picLocks noChangeAspect="1"/>
          </p:cNvPicPr>
          <p:nvPr/>
        </p:nvPicPr>
        <p:blipFill rotWithShape="1">
          <a:blip r:embed="rId3"/>
          <a:srcRect b="36835"/>
          <a:stretch/>
        </p:blipFill>
        <p:spPr>
          <a:xfrm>
            <a:off x="6411436" y="1690688"/>
            <a:ext cx="4942364" cy="2955587"/>
          </a:xfrm>
          <a:prstGeom prst="rect">
            <a:avLst/>
          </a:prstGeom>
        </p:spPr>
      </p:pic>
    </p:spTree>
    <p:extLst>
      <p:ext uri="{BB962C8B-B14F-4D97-AF65-F5344CB8AC3E}">
        <p14:creationId xmlns:p14="http://schemas.microsoft.com/office/powerpoint/2010/main" val="200410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4A96-D1E3-4978-BB79-E799DCB0849D}"/>
              </a:ext>
            </a:extLst>
          </p:cNvPr>
          <p:cNvSpPr>
            <a:spLocks noGrp="1"/>
          </p:cNvSpPr>
          <p:nvPr>
            <p:ph type="title"/>
          </p:nvPr>
        </p:nvSpPr>
        <p:spPr>
          <a:xfrm>
            <a:off x="838200" y="365126"/>
            <a:ext cx="10515600" cy="578458"/>
          </a:xfrm>
        </p:spPr>
        <p:txBody>
          <a:bodyPr>
            <a:noAutofit/>
          </a:bodyPr>
          <a:lstStyle/>
          <a:p>
            <a:r>
              <a:rPr lang="th-TH" sz="3600" dirty="0"/>
              <a:t>ข้อมูลในแต่ละ </a:t>
            </a:r>
            <a:r>
              <a:rPr lang="en-US" sz="3600" dirty="0"/>
              <a:t>semester (resources/data.txt) </a:t>
            </a:r>
          </a:p>
        </p:txBody>
      </p:sp>
      <p:sp>
        <p:nvSpPr>
          <p:cNvPr id="3" name="Content Placeholder 2">
            <a:extLst>
              <a:ext uri="{FF2B5EF4-FFF2-40B4-BE49-F238E27FC236}">
                <a16:creationId xmlns:a16="http://schemas.microsoft.com/office/drawing/2014/main" id="{60504649-7D20-4583-A028-9BECDFAACAC5}"/>
              </a:ext>
            </a:extLst>
          </p:cNvPr>
          <p:cNvSpPr>
            <a:spLocks noGrp="1"/>
          </p:cNvSpPr>
          <p:nvPr>
            <p:ph idx="1"/>
          </p:nvPr>
        </p:nvSpPr>
        <p:spPr>
          <a:xfrm>
            <a:off x="838200" y="1070043"/>
            <a:ext cx="10515600" cy="5106920"/>
          </a:xfrm>
        </p:spPr>
        <p:txBody>
          <a:bodyPr>
            <a:normAutofit fontScale="85000" lnSpcReduction="20000"/>
          </a:bodyPr>
          <a:lstStyle/>
          <a:p>
            <a:r>
              <a:rPr lang="en-US" sz="2400" dirty="0"/>
              <a:t>Semester: 1</a:t>
            </a:r>
          </a:p>
          <a:p>
            <a:pPr marL="457200" lvl="1" indent="0">
              <a:buNone/>
            </a:pPr>
            <a:r>
              <a:rPr lang="en-US" dirty="0">
                <a:latin typeface="Courier New" panose="02070309020205020404" pitchFamily="49" charset="0"/>
                <a:cs typeface="Courier New" panose="02070309020205020404" pitchFamily="49" charset="0"/>
              </a:rPr>
              <a:t>INT100 Information Technology Fundamentals	3.0</a:t>
            </a:r>
          </a:p>
          <a:p>
            <a:pPr marL="457200" lvl="1" indent="0">
              <a:buNone/>
            </a:pPr>
            <a:r>
              <a:rPr lang="en-US" dirty="0">
                <a:latin typeface="Courier New" panose="02070309020205020404" pitchFamily="49" charset="0"/>
                <a:cs typeface="Courier New" panose="02070309020205020404" pitchFamily="49" charset="0"/>
              </a:rPr>
              <a:t>INT101 Programming Fundamentals			3.0</a:t>
            </a:r>
          </a:p>
          <a:p>
            <a:pPr marL="457200" lvl="1" indent="0">
              <a:buNone/>
            </a:pPr>
            <a:r>
              <a:rPr lang="en-US" dirty="0">
                <a:latin typeface="Courier New" panose="02070309020205020404" pitchFamily="49" charset="0"/>
                <a:cs typeface="Courier New" panose="02070309020205020404" pitchFamily="49" charset="0"/>
              </a:rPr>
              <a:t>INT102 Web Technology				1.0</a:t>
            </a:r>
          </a:p>
          <a:p>
            <a:pPr marL="457200" lvl="1" indent="0">
              <a:buNone/>
            </a:pPr>
            <a:r>
              <a:rPr lang="en-US" dirty="0">
                <a:latin typeface="Courier New" panose="02070309020205020404" pitchFamily="49" charset="0"/>
                <a:cs typeface="Courier New" panose="02070309020205020404" pitchFamily="49" charset="0"/>
              </a:rPr>
              <a:t>INT114 Discrete Mathematics for IT		3.0</a:t>
            </a:r>
          </a:p>
          <a:p>
            <a:pPr marL="457200" lvl="1" indent="0">
              <a:buNone/>
            </a:pPr>
            <a:r>
              <a:rPr lang="en-US" dirty="0">
                <a:latin typeface="Courier New" panose="02070309020205020404" pitchFamily="49" charset="0"/>
                <a:cs typeface="Courier New" panose="02070309020205020404" pitchFamily="49" charset="0"/>
              </a:rPr>
              <a:t>GEN101 Physical Education				1.0</a:t>
            </a:r>
          </a:p>
          <a:p>
            <a:pPr marL="457200" lvl="1" indent="0">
              <a:buNone/>
            </a:pPr>
            <a:r>
              <a:rPr lang="en-US" dirty="0">
                <a:latin typeface="Courier New" panose="02070309020205020404" pitchFamily="49" charset="0"/>
                <a:cs typeface="Courier New" panose="02070309020205020404" pitchFamily="49" charset="0"/>
              </a:rPr>
              <a:t>GEN111 Man and Ethics of Living			3.0</a:t>
            </a:r>
          </a:p>
          <a:p>
            <a:pPr marL="457200" lvl="1" indent="0">
              <a:buNone/>
            </a:pPr>
            <a:r>
              <a:rPr lang="en-US" dirty="0">
                <a:latin typeface="Courier New" panose="02070309020205020404" pitchFamily="49" charset="0"/>
                <a:cs typeface="Courier New" panose="02070309020205020404" pitchFamily="49" charset="0"/>
              </a:rPr>
              <a:t>LNG120 General English				3.0</a:t>
            </a:r>
          </a:p>
          <a:p>
            <a:pPr marL="457200" lvl="1" indent="0">
              <a:buNone/>
            </a:pPr>
            <a:r>
              <a:rPr lang="en-US" dirty="0">
                <a:latin typeface="Courier New" panose="02070309020205020404" pitchFamily="49" charset="0"/>
                <a:cs typeface="Courier New" panose="02070309020205020404" pitchFamily="49" charset="0"/>
              </a:rPr>
              <a:t>LNG220 Academic English				3.0</a:t>
            </a:r>
          </a:p>
          <a:p>
            <a:r>
              <a:rPr lang="en-US" sz="2400" dirty="0"/>
              <a:t>Semester: 2</a:t>
            </a:r>
          </a:p>
          <a:p>
            <a:pPr marL="457200" lvl="1" indent="0">
              <a:buNone/>
            </a:pPr>
            <a:r>
              <a:rPr lang="en-US" dirty="0">
                <a:latin typeface="Courier New" panose="02070309020205020404" pitchFamily="49" charset="0"/>
                <a:cs typeface="Courier New" panose="02070309020205020404" pitchFamily="49" charset="0"/>
              </a:rPr>
              <a:t>INT103 Advanced Programming		3.0</a:t>
            </a:r>
          </a:p>
          <a:p>
            <a:pPr marL="457200" lvl="1" indent="0">
              <a:buNone/>
            </a:pPr>
            <a:r>
              <a:rPr lang="en-US" dirty="0">
                <a:latin typeface="Courier New" panose="02070309020205020404" pitchFamily="49" charset="0"/>
                <a:cs typeface="Courier New" panose="02070309020205020404" pitchFamily="49" charset="0"/>
              </a:rPr>
              <a:t>INT104 User Experience Design		3.0</a:t>
            </a:r>
          </a:p>
          <a:p>
            <a:pPr marL="457200" lvl="1" indent="0">
              <a:buNone/>
            </a:pPr>
            <a:r>
              <a:rPr lang="en-US" dirty="0">
                <a:latin typeface="Courier New" panose="02070309020205020404" pitchFamily="49" charset="0"/>
                <a:cs typeface="Courier New" panose="02070309020205020404" pitchFamily="49" charset="0"/>
              </a:rPr>
              <a:t>INT105 Basic SQL				1.0</a:t>
            </a:r>
          </a:p>
          <a:p>
            <a:pPr marL="457200" lvl="1" indent="0">
              <a:buNone/>
            </a:pPr>
            <a:r>
              <a:rPr lang="en-US" dirty="0">
                <a:latin typeface="Courier New" panose="02070309020205020404" pitchFamily="49" charset="0"/>
                <a:cs typeface="Courier New" panose="02070309020205020404" pitchFamily="49" charset="0"/>
              </a:rPr>
              <a:t>INT107 Computing Platforms Technology	3.0</a:t>
            </a:r>
          </a:p>
          <a:p>
            <a:pPr marL="457200" lvl="1" indent="0">
              <a:buNone/>
            </a:pPr>
            <a:r>
              <a:rPr lang="en-US" dirty="0">
                <a:latin typeface="Courier New" panose="02070309020205020404" pitchFamily="49" charset="0"/>
                <a:cs typeface="Courier New" panose="02070309020205020404" pitchFamily="49" charset="0"/>
              </a:rPr>
              <a:t>INT200 Data Structures and Algorithms	1.0</a:t>
            </a:r>
          </a:p>
          <a:p>
            <a:pPr marL="457200" lvl="1" indent="0">
              <a:buNone/>
            </a:pPr>
            <a:r>
              <a:rPr lang="en-US" dirty="0">
                <a:latin typeface="Courier New" panose="02070309020205020404" pitchFamily="49" charset="0"/>
                <a:cs typeface="Courier New" panose="02070309020205020404" pitchFamily="49" charset="0"/>
              </a:rPr>
              <a:t>GEN121 Learning and Problem Solving 	3.0</a:t>
            </a:r>
          </a:p>
          <a:p>
            <a:pPr marL="457200" lvl="1" indent="0">
              <a:buNone/>
            </a:pPr>
            <a:r>
              <a:rPr lang="en-US" dirty="0">
                <a:latin typeface="Courier New" panose="02070309020205020404" pitchFamily="49" charset="0"/>
                <a:cs typeface="Courier New" panose="02070309020205020404" pitchFamily="49" charset="0"/>
              </a:rPr>
              <a:t>LNG220 Academic English for Science 	3.0</a:t>
            </a:r>
          </a:p>
        </p:txBody>
      </p:sp>
    </p:spTree>
    <p:extLst>
      <p:ext uri="{BB962C8B-B14F-4D97-AF65-F5344CB8AC3E}">
        <p14:creationId xmlns:p14="http://schemas.microsoft.com/office/powerpoint/2010/main" val="3685244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B3568-45BE-4927-A746-560BCA3B522C}"/>
              </a:ext>
            </a:extLst>
          </p:cNvPr>
          <p:cNvSpPr/>
          <p:nvPr/>
        </p:nvSpPr>
        <p:spPr>
          <a:xfrm>
            <a:off x="1160834" y="252687"/>
            <a:ext cx="8557098" cy="5693866"/>
          </a:xfrm>
          <a:prstGeom prst="rect">
            <a:avLst/>
          </a:prstGeom>
        </p:spPr>
        <p:txBody>
          <a:bodyPr wrap="square">
            <a:spAutoFit/>
          </a:bodyPr>
          <a:lstStyle/>
          <a:p>
            <a:r>
              <a:rPr lang="en-US" sz="2000" b="1" dirty="0"/>
              <a:t>Semester: 8</a:t>
            </a:r>
          </a:p>
          <a:p>
            <a:pPr>
              <a:tabLst>
                <a:tab pos="457200" algn="l"/>
              </a:tabLst>
            </a:pPr>
            <a:r>
              <a:rPr lang="en-US" dirty="0"/>
              <a:t>	INT322 Information Technology Seminar II	1.0</a:t>
            </a:r>
          </a:p>
          <a:p>
            <a:pPr marL="0" lvl="1">
              <a:tabLst>
                <a:tab pos="457200" algn="l"/>
              </a:tabLst>
            </a:pPr>
            <a:r>
              <a:rPr lang="en-US" dirty="0"/>
              <a:t>	</a:t>
            </a:r>
            <a:r>
              <a:rPr lang="en-US" dirty="0" err="1"/>
              <a:t>INTxxx</a:t>
            </a:r>
            <a:r>
              <a:rPr lang="en-US" dirty="0"/>
              <a:t> INT Elective II			3.0</a:t>
            </a:r>
          </a:p>
          <a:p>
            <a:pPr marL="0" lvl="1">
              <a:tabLst>
                <a:tab pos="457200" algn="l"/>
              </a:tabLst>
            </a:pPr>
            <a:r>
              <a:rPr lang="en-US" dirty="0"/>
              <a:t>	</a:t>
            </a:r>
            <a:r>
              <a:rPr lang="en-US" dirty="0" err="1"/>
              <a:t>INTxxx</a:t>
            </a:r>
            <a:r>
              <a:rPr lang="en-US" dirty="0"/>
              <a:t> INT Elective III			3.0</a:t>
            </a:r>
          </a:p>
          <a:p>
            <a:pPr marL="0" lvl="1">
              <a:tabLst>
                <a:tab pos="457200" algn="l"/>
              </a:tabLst>
            </a:pPr>
            <a:r>
              <a:rPr lang="en-US" dirty="0"/>
              <a:t>	LNG304 Meetings and Discussions		1.0</a:t>
            </a:r>
          </a:p>
          <a:p>
            <a:pPr marL="0" lvl="1">
              <a:tabLst>
                <a:tab pos="457200" algn="l"/>
              </a:tabLst>
            </a:pPr>
            <a:r>
              <a:rPr lang="en-US" dirty="0"/>
              <a:t>	</a:t>
            </a:r>
            <a:r>
              <a:rPr lang="en-US" dirty="0" err="1"/>
              <a:t>XXXxxx</a:t>
            </a:r>
            <a:r>
              <a:rPr lang="en-US" dirty="0"/>
              <a:t> Free Elective II			3.0</a:t>
            </a:r>
          </a:p>
          <a:p>
            <a:r>
              <a:rPr lang="en-US" sz="2000" b="1" dirty="0"/>
              <a:t>Semester: 9</a:t>
            </a:r>
          </a:p>
          <a:p>
            <a:pPr>
              <a:tabLst>
                <a:tab pos="457200" algn="l"/>
              </a:tabLst>
            </a:pPr>
            <a:r>
              <a:rPr lang="en-US" dirty="0"/>
              <a:t>	INT372 Experiential Learning Project II	3</a:t>
            </a:r>
          </a:p>
          <a:p>
            <a:pPr marL="0" lvl="1">
              <a:tabLst>
                <a:tab pos="457200" algn="l"/>
              </a:tabLst>
            </a:pPr>
            <a:r>
              <a:rPr lang="en-US" dirty="0"/>
              <a:t>	</a:t>
            </a:r>
            <a:r>
              <a:rPr lang="en-US" dirty="0" err="1"/>
              <a:t>INTxxx</a:t>
            </a:r>
            <a:r>
              <a:rPr lang="en-US" dirty="0"/>
              <a:t> INT Elective I	3</a:t>
            </a:r>
          </a:p>
          <a:p>
            <a:pPr marL="0" lvl="1">
              <a:tabLst>
                <a:tab pos="457200" algn="l"/>
              </a:tabLst>
            </a:pPr>
            <a:r>
              <a:rPr lang="en-US" dirty="0"/>
              <a:t>	LNG224 Oral Communication I	3</a:t>
            </a:r>
          </a:p>
          <a:p>
            <a:pPr marL="0" lvl="1">
              <a:tabLst>
                <a:tab pos="457200" algn="l"/>
              </a:tabLst>
            </a:pPr>
            <a:r>
              <a:rPr lang="en-US" dirty="0"/>
              <a:t>	</a:t>
            </a:r>
            <a:r>
              <a:rPr lang="en-US" dirty="0" err="1"/>
              <a:t>GENxxx</a:t>
            </a:r>
            <a:r>
              <a:rPr lang="en-US" dirty="0"/>
              <a:t> GEN Elective I	3</a:t>
            </a:r>
          </a:p>
          <a:p>
            <a:pPr marL="0" lvl="1">
              <a:tabLst>
                <a:tab pos="457200" algn="l"/>
              </a:tabLst>
            </a:pPr>
            <a:r>
              <a:rPr lang="en-US" dirty="0"/>
              <a:t>	</a:t>
            </a:r>
            <a:r>
              <a:rPr lang="en-US" dirty="0" err="1"/>
              <a:t>GENxxx</a:t>
            </a:r>
            <a:r>
              <a:rPr lang="en-US" dirty="0"/>
              <a:t> GEN Elective II	3</a:t>
            </a:r>
          </a:p>
          <a:p>
            <a:pPr marL="0" lvl="1">
              <a:tabLst>
                <a:tab pos="457200" algn="l"/>
              </a:tabLst>
            </a:pPr>
            <a:r>
              <a:rPr lang="en-US" dirty="0"/>
              <a:t>	</a:t>
            </a:r>
            <a:r>
              <a:rPr lang="en-US" dirty="0" err="1"/>
              <a:t>XXXxxx</a:t>
            </a:r>
            <a:r>
              <a:rPr lang="en-US" dirty="0"/>
              <a:t> Free Elective I	3</a:t>
            </a:r>
          </a:p>
          <a:p>
            <a:pPr marL="0" lvl="1">
              <a:tabLst>
                <a:tab pos="457200" algn="l"/>
              </a:tabLst>
            </a:pPr>
            <a:r>
              <a:rPr lang="en-US" dirty="0"/>
              <a:t>	INT308 Security II	2</a:t>
            </a:r>
          </a:p>
          <a:p>
            <a:pPr marL="0" lvl="1">
              <a:tabLst>
                <a:tab pos="457200" algn="l"/>
              </a:tabLst>
            </a:pPr>
            <a:r>
              <a:rPr lang="en-US" dirty="0"/>
              <a:t>	INT319 Information Technology Professional Practice	4</a:t>
            </a:r>
          </a:p>
          <a:p>
            <a:pPr marL="0" lvl="1">
              <a:tabLst>
                <a:tab pos="457200" algn="l"/>
              </a:tabLst>
            </a:pPr>
            <a:r>
              <a:rPr lang="en-US" dirty="0"/>
              <a:t>	INT322 Information Technology Seminar II	1</a:t>
            </a:r>
          </a:p>
          <a:p>
            <a:pPr marL="0" lvl="1">
              <a:tabLst>
                <a:tab pos="457200" algn="l"/>
              </a:tabLst>
            </a:pPr>
            <a:r>
              <a:rPr lang="en-US" dirty="0"/>
              <a:t>	LNG304 Meetings and Discussions	1</a:t>
            </a:r>
          </a:p>
          <a:p>
            <a:pPr marL="0" lvl="1">
              <a:tabLst>
                <a:tab pos="457200" algn="l"/>
              </a:tabLst>
            </a:pPr>
            <a:r>
              <a:rPr lang="en-US" dirty="0"/>
              <a:t>	GEN351 Modern Management and Leadership	3</a:t>
            </a:r>
          </a:p>
          <a:p>
            <a:pPr marL="0" lvl="1">
              <a:tabLst>
                <a:tab pos="457200" algn="l"/>
              </a:tabLst>
            </a:pPr>
            <a:r>
              <a:rPr lang="en-US" dirty="0"/>
              <a:t>	</a:t>
            </a:r>
            <a:r>
              <a:rPr lang="en-US" dirty="0" err="1"/>
              <a:t>GENxxx</a:t>
            </a:r>
            <a:r>
              <a:rPr lang="en-US" dirty="0"/>
              <a:t> GEN Elective II	3</a:t>
            </a:r>
          </a:p>
          <a:p>
            <a:pPr marL="0" lvl="1">
              <a:tabLst>
                <a:tab pos="457200" algn="l"/>
              </a:tabLst>
            </a:pPr>
            <a:r>
              <a:rPr lang="en-US" dirty="0"/>
              <a:t>	</a:t>
            </a:r>
            <a:r>
              <a:rPr lang="en-US" dirty="0" err="1"/>
              <a:t>XXXxxx</a:t>
            </a:r>
            <a:r>
              <a:rPr lang="en-US" dirty="0"/>
              <a:t> Free Elective II	3</a:t>
            </a:r>
          </a:p>
        </p:txBody>
      </p:sp>
    </p:spTree>
    <p:extLst>
      <p:ext uri="{BB962C8B-B14F-4D97-AF65-F5344CB8AC3E}">
        <p14:creationId xmlns:p14="http://schemas.microsoft.com/office/powerpoint/2010/main" val="273979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2E07-D37D-403A-9DB9-E05A9A5854B2}"/>
              </a:ext>
            </a:extLst>
          </p:cNvPr>
          <p:cNvSpPr>
            <a:spLocks noGrp="1"/>
          </p:cNvSpPr>
          <p:nvPr>
            <p:ph type="title"/>
          </p:nvPr>
        </p:nvSpPr>
        <p:spPr>
          <a:xfrm>
            <a:off x="838200" y="365125"/>
            <a:ext cx="10515600" cy="880015"/>
          </a:xfrm>
        </p:spPr>
        <p:txBody>
          <a:bodyPr/>
          <a:lstStyle/>
          <a:p>
            <a:r>
              <a:rPr lang="en-US" dirty="0"/>
              <a:t>Creating Simple Course Registration App </a:t>
            </a:r>
          </a:p>
        </p:txBody>
      </p:sp>
      <p:sp>
        <p:nvSpPr>
          <p:cNvPr id="3" name="Content Placeholder 2">
            <a:extLst>
              <a:ext uri="{FF2B5EF4-FFF2-40B4-BE49-F238E27FC236}">
                <a16:creationId xmlns:a16="http://schemas.microsoft.com/office/drawing/2014/main" id="{DB45F1B9-9A09-41C8-BE22-0D970A1497F2}"/>
              </a:ext>
            </a:extLst>
          </p:cNvPr>
          <p:cNvSpPr>
            <a:spLocks noGrp="1"/>
          </p:cNvSpPr>
          <p:nvPr>
            <p:ph idx="1"/>
          </p:nvPr>
        </p:nvSpPr>
        <p:spPr>
          <a:xfrm>
            <a:off x="838199" y="1449421"/>
            <a:ext cx="10727987" cy="4727542"/>
          </a:xfrm>
        </p:spPr>
        <p:txBody>
          <a:bodyPr>
            <a:normAutofit fontScale="92500" lnSpcReduction="20000"/>
          </a:bodyPr>
          <a:lstStyle/>
          <a:p>
            <a:pPr marL="514350" indent="-514350">
              <a:buFont typeface="+mj-lt"/>
              <a:buAutoNum type="arabicPeriod"/>
            </a:pPr>
            <a:r>
              <a:rPr lang="en-US" dirty="0"/>
              <a:t>Create new Project  (Maven)</a:t>
            </a:r>
            <a:r>
              <a:rPr lang="th-TH" dirty="0"/>
              <a:t>  </a:t>
            </a:r>
            <a:r>
              <a:rPr lang="en-US" dirty="0"/>
              <a:t>Project </a:t>
            </a:r>
          </a:p>
          <a:p>
            <a:pPr lvl="1"/>
            <a:r>
              <a:rPr lang="en-US" dirty="0"/>
              <a:t>Name: </a:t>
            </a:r>
            <a:r>
              <a:rPr lang="en-US" b="1" dirty="0">
                <a:solidFill>
                  <a:srgbClr val="C00000"/>
                </a:solidFill>
              </a:rPr>
              <a:t>register</a:t>
            </a:r>
          </a:p>
          <a:p>
            <a:pPr lvl="1"/>
            <a:r>
              <a:rPr lang="en-US" dirty="0"/>
              <a:t>Template</a:t>
            </a:r>
            <a:r>
              <a:rPr lang="en-US" dirty="0">
                <a:solidFill>
                  <a:srgbClr val="FF0000"/>
                </a:solidFill>
              </a:rPr>
              <a:t>:  Web Application</a:t>
            </a:r>
          </a:p>
          <a:p>
            <a:pPr lvl="1"/>
            <a:r>
              <a:rPr lang="en-US" dirty="0">
                <a:solidFill>
                  <a:srgbClr val="002060"/>
                </a:solidFill>
              </a:rPr>
              <a:t>Group: </a:t>
            </a:r>
            <a:r>
              <a:rPr lang="en-US" dirty="0">
                <a:solidFill>
                  <a:srgbClr val="FF0000"/>
                </a:solidFill>
              </a:rPr>
              <a:t>sit.int202</a:t>
            </a:r>
          </a:p>
          <a:p>
            <a:pPr lvl="1"/>
            <a:r>
              <a:rPr lang="en-US" dirty="0">
                <a:solidFill>
                  <a:srgbClr val="002060"/>
                </a:solidFill>
              </a:rPr>
              <a:t>Application server: </a:t>
            </a:r>
            <a:r>
              <a:rPr lang="en-US" dirty="0">
                <a:solidFill>
                  <a:srgbClr val="FF0000"/>
                </a:solidFill>
              </a:rPr>
              <a:t>Tomcat 10.0.xxx</a:t>
            </a:r>
          </a:p>
          <a:p>
            <a:pPr marL="457200" lvl="1" indent="0">
              <a:buNone/>
            </a:pPr>
            <a:r>
              <a:rPr lang="en-US" dirty="0">
                <a:solidFill>
                  <a:srgbClr val="FF0000"/>
                </a:solidFill>
              </a:rPr>
              <a:t>-------------------------------------------------</a:t>
            </a:r>
          </a:p>
          <a:p>
            <a:pPr lvl="1"/>
            <a:r>
              <a:rPr lang="en-US" dirty="0">
                <a:solidFill>
                  <a:srgbClr val="002060"/>
                </a:solidFill>
              </a:rPr>
              <a:t>Version: </a:t>
            </a:r>
            <a:r>
              <a:rPr lang="en-US" dirty="0">
                <a:solidFill>
                  <a:srgbClr val="FF0000"/>
                </a:solidFill>
              </a:rPr>
              <a:t>Jakarta EE 9</a:t>
            </a:r>
          </a:p>
          <a:p>
            <a:pPr marL="514350" indent="-514350">
              <a:buFont typeface="+mj-lt"/>
              <a:buAutoNum type="arabicPeriod"/>
            </a:pPr>
            <a:r>
              <a:rPr lang="en-US" dirty="0"/>
              <a:t>Add Lombok, JSTL Dependency</a:t>
            </a:r>
          </a:p>
          <a:p>
            <a:pPr marL="514350" indent="-514350">
              <a:buFont typeface="+mj-lt"/>
              <a:buAutoNum type="arabicPeriod"/>
            </a:pPr>
            <a:r>
              <a:rPr lang="en-US" dirty="0"/>
              <a:t>Test </a:t>
            </a:r>
            <a:r>
              <a:rPr lang="en-US" dirty="0" err="1"/>
              <a:t>test_css_jstl.jsp</a:t>
            </a:r>
            <a:r>
              <a:rPr lang="en-US" dirty="0"/>
              <a:t> with </a:t>
            </a:r>
            <a:r>
              <a:rPr lang="en-US" dirty="0" err="1"/>
              <a:t>BootStrap</a:t>
            </a:r>
            <a:r>
              <a:rPr lang="en-US" dirty="0"/>
              <a:t>, JSTL &amp; EL using code below</a:t>
            </a:r>
          </a:p>
          <a:p>
            <a:pPr marL="514350" indent="-514350">
              <a:buFont typeface="+mj-lt"/>
              <a:buAutoNum type="arabicPeriod"/>
            </a:pPr>
            <a:endParaRPr lang="en-US" dirty="0"/>
          </a:p>
          <a:p>
            <a:pPr marL="457200" lvl="1" indent="0">
              <a:buNone/>
            </a:pPr>
            <a:r>
              <a:rPr lang="en-US" sz="2000" dirty="0">
                <a:latin typeface="Courier New" panose="02070309020205020404" pitchFamily="49" charset="0"/>
                <a:cs typeface="Courier New" panose="02070309020205020404" pitchFamily="49" charset="0"/>
              </a:rPr>
              <a:t>&lt;div style="padding: 10px;display: </a:t>
            </a:r>
            <a:r>
              <a:rPr lang="en-US" sz="2000" dirty="0" err="1">
                <a:latin typeface="Courier New" panose="02070309020205020404" pitchFamily="49" charset="0"/>
                <a:cs typeface="Courier New" panose="02070309020205020404" pitchFamily="49" charset="0"/>
              </a:rPr>
              <a:t>block;width</a:t>
            </a:r>
            <a:r>
              <a:rPr lang="en-US" sz="2000" dirty="0">
                <a:latin typeface="Courier New" panose="02070309020205020404" pitchFamily="49" charset="0"/>
                <a:cs typeface="Courier New" panose="02070309020205020404" pitchFamily="49" charset="0"/>
              </a:rPr>
              <a:t>: 50%;margin: auto"&gt;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c:forEach</a:t>
            </a:r>
            <a:r>
              <a:rPr lang="en-US" sz="2000" dirty="0">
                <a:latin typeface="Courier New" panose="02070309020205020404" pitchFamily="49" charset="0"/>
                <a:cs typeface="Courier New" panose="02070309020205020404" pitchFamily="49" charset="0"/>
              </a:rPr>
              <a:t> begin="1" end="100" var="value"&gt;</a:t>
            </a:r>
          </a:p>
          <a:p>
            <a:pPr marL="457200" lvl="1" indent="0">
              <a:buNone/>
            </a:pPr>
            <a:r>
              <a:rPr lang="en-US" sz="2000" dirty="0">
                <a:latin typeface="Courier New" panose="02070309020205020404" pitchFamily="49" charset="0"/>
                <a:cs typeface="Courier New" panose="02070309020205020404" pitchFamily="49" charset="0"/>
              </a:rPr>
              <a:t>        &lt;div class="box"&gt;${value}&lt;/div&gt;</a:t>
            </a:r>
          </a:p>
          <a:p>
            <a:pPr marL="457200" lvl="1"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c:forEach</a:t>
            </a:r>
            <a:r>
              <a:rPr lang="en-US" sz="2000" dirty="0">
                <a:latin typeface="Courier New" panose="02070309020205020404" pitchFamily="49" charset="0"/>
                <a:cs typeface="Courier New" panose="02070309020205020404" pitchFamily="49" charset="0"/>
              </a:rPr>
              <a:t>&gt;</a:t>
            </a:r>
          </a:p>
          <a:p>
            <a:pPr marL="457200" lvl="1" indent="0">
              <a:buNone/>
            </a:pPr>
            <a:r>
              <a:rPr lang="en-US" sz="20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195042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C343-E49A-4A16-912F-DCC69EE14443}"/>
              </a:ext>
            </a:extLst>
          </p:cNvPr>
          <p:cNvSpPr>
            <a:spLocks noGrp="1"/>
          </p:cNvSpPr>
          <p:nvPr>
            <p:ph type="title"/>
          </p:nvPr>
        </p:nvSpPr>
        <p:spPr/>
        <p:txBody>
          <a:bodyPr/>
          <a:lstStyle/>
          <a:p>
            <a:r>
              <a:rPr lang="en-US" dirty="0"/>
              <a:t>Output (Expected)</a:t>
            </a:r>
          </a:p>
        </p:txBody>
      </p:sp>
      <p:pic>
        <p:nvPicPr>
          <p:cNvPr id="8" name="Content Placeholder 7">
            <a:extLst>
              <a:ext uri="{FF2B5EF4-FFF2-40B4-BE49-F238E27FC236}">
                <a16:creationId xmlns:a16="http://schemas.microsoft.com/office/drawing/2014/main" id="{47DF8831-1DC6-415F-AA92-BF309739B108}"/>
              </a:ext>
            </a:extLst>
          </p:cNvPr>
          <p:cNvPicPr>
            <a:picLocks noGrp="1" noChangeAspect="1"/>
          </p:cNvPicPr>
          <p:nvPr>
            <p:ph idx="1"/>
          </p:nvPr>
        </p:nvPicPr>
        <p:blipFill>
          <a:blip r:embed="rId2"/>
          <a:stretch>
            <a:fillRect/>
          </a:stretch>
        </p:blipFill>
        <p:spPr>
          <a:xfrm>
            <a:off x="753589" y="1606971"/>
            <a:ext cx="9420225" cy="3990975"/>
          </a:xfrm>
          <a:prstGeom prst="rect">
            <a:avLst/>
          </a:prstGeom>
        </p:spPr>
      </p:pic>
    </p:spTree>
    <p:extLst>
      <p:ext uri="{BB962C8B-B14F-4D97-AF65-F5344CB8AC3E}">
        <p14:creationId xmlns:p14="http://schemas.microsoft.com/office/powerpoint/2010/main" val="398816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838200" y="365125"/>
            <a:ext cx="10515600" cy="734101"/>
          </a:xfrm>
        </p:spPr>
        <p:txBody>
          <a:bodyPr/>
          <a:lstStyle/>
          <a:p>
            <a:r>
              <a:rPr lang="en-US" dirty="0"/>
              <a:t>Sample JSTL tags</a:t>
            </a:r>
          </a:p>
        </p:txBody>
      </p:sp>
      <p:sp>
        <p:nvSpPr>
          <p:cNvPr id="264195" name="Rectangle 3"/>
          <p:cNvSpPr>
            <a:spLocks noGrp="1" noChangeArrowheads="1"/>
          </p:cNvSpPr>
          <p:nvPr>
            <p:ph idx="1"/>
          </p:nvPr>
        </p:nvSpPr>
        <p:spPr>
          <a:xfrm>
            <a:off x="838200" y="1293779"/>
            <a:ext cx="10515600" cy="5199095"/>
          </a:xfrm>
        </p:spPr>
        <p:txBody>
          <a:bodyPr>
            <a:normAutofit fontScale="77500" lnSpcReduction="20000"/>
          </a:bodyPr>
          <a:lstStyle/>
          <a:p>
            <a:pPr>
              <a:spcBef>
                <a:spcPts val="600"/>
              </a:spcBef>
            </a:pPr>
            <a:r>
              <a:rPr lang="en-US" dirty="0"/>
              <a:t>Set a variable in a specific scope to a value</a:t>
            </a:r>
          </a:p>
          <a:p>
            <a:pPr marL="457200" lvl="1" indent="0">
              <a:spcBef>
                <a:spcPts val="600"/>
              </a:spcBef>
              <a:buNone/>
            </a:pPr>
            <a:r>
              <a:rPr lang="en-US" dirty="0"/>
              <a:t>&lt;</a:t>
            </a:r>
            <a:r>
              <a:rPr lang="en-US" dirty="0" err="1"/>
              <a:t>c:set</a:t>
            </a:r>
            <a:r>
              <a:rPr lang="en-US" dirty="0"/>
              <a:t> var="name" scope="scope" value="expression"/&gt;</a:t>
            </a:r>
          </a:p>
          <a:p>
            <a:pPr>
              <a:spcBef>
                <a:spcPts val="600"/>
              </a:spcBef>
            </a:pPr>
            <a:r>
              <a:rPr lang="en-US" dirty="0"/>
              <a:t>Display </a:t>
            </a:r>
            <a:r>
              <a:rPr lang="en-US"/>
              <a:t>a value, </a:t>
            </a:r>
            <a:r>
              <a:rPr lang="en-US" dirty="0"/>
              <a:t>or an alternative if the first value is null</a:t>
            </a:r>
          </a:p>
          <a:p>
            <a:pPr lvl="1">
              <a:spcBef>
                <a:spcPts val="600"/>
              </a:spcBef>
            </a:pPr>
            <a:r>
              <a:rPr lang="en-US" dirty="0"/>
              <a:t>&lt;</a:t>
            </a:r>
            <a:r>
              <a:rPr lang="en-US" dirty="0" err="1"/>
              <a:t>c:out</a:t>
            </a:r>
            <a:r>
              <a:rPr lang="en-US" dirty="0"/>
              <a:t> value="expr" default="expr" </a:t>
            </a:r>
            <a:r>
              <a:rPr lang="en-US" dirty="0" err="1"/>
              <a:t>escapeXml</a:t>
            </a:r>
            <a:r>
              <a:rPr lang="en-US" dirty="0"/>
              <a:t>="</a:t>
            </a:r>
            <a:r>
              <a:rPr lang="en-US" dirty="0" err="1"/>
              <a:t>boolean</a:t>
            </a:r>
            <a:r>
              <a:rPr lang="en-US" dirty="0"/>
              <a:t>"/&gt; </a:t>
            </a:r>
          </a:p>
          <a:p>
            <a:pPr lvl="1">
              <a:spcBef>
                <a:spcPts val="600"/>
              </a:spcBef>
            </a:pPr>
            <a:r>
              <a:rPr lang="en-US" dirty="0"/>
              <a:t>Example:</a:t>
            </a:r>
          </a:p>
          <a:p>
            <a:pPr marL="914400" lvl="2" indent="0">
              <a:spcBef>
                <a:spcPts val="600"/>
              </a:spcBef>
              <a:buNone/>
            </a:pPr>
            <a:r>
              <a:rPr lang="en-US" dirty="0"/>
              <a:t>Hello &lt;</a:t>
            </a:r>
            <a:r>
              <a:rPr lang="en-US" dirty="0" err="1"/>
              <a:t>c:out</a:t>
            </a:r>
            <a:r>
              <a:rPr lang="en-US" dirty="0"/>
              <a:t> value="${user.name}" default="Guest"/&gt;! </a:t>
            </a:r>
          </a:p>
          <a:p>
            <a:pPr>
              <a:spcBef>
                <a:spcPts val="600"/>
              </a:spcBef>
            </a:pPr>
            <a:r>
              <a:rPr lang="en-US" dirty="0"/>
              <a:t>Conditional execution</a:t>
            </a:r>
          </a:p>
          <a:p>
            <a:pPr marL="457200" lvl="1" indent="0">
              <a:spcBef>
                <a:spcPts val="600"/>
              </a:spcBef>
              <a:buNone/>
            </a:pPr>
            <a:r>
              <a:rPr lang="en-US" dirty="0"/>
              <a:t>&lt;</a:t>
            </a:r>
            <a:r>
              <a:rPr lang="en-US" dirty="0" err="1"/>
              <a:t>c:</a:t>
            </a:r>
            <a:r>
              <a:rPr lang="en-US" err="1"/>
              <a:t>choose</a:t>
            </a:r>
            <a:r>
              <a:rPr lang="en-US"/>
              <a:t>&gt;, </a:t>
            </a:r>
            <a:r>
              <a:rPr lang="en-US" dirty="0"/>
              <a:t>&lt;</a:t>
            </a:r>
            <a:r>
              <a:rPr lang="en-US" dirty="0" err="1"/>
              <a:t>c:when</a:t>
            </a:r>
            <a:r>
              <a:rPr lang="en-US" dirty="0"/>
              <a:t>&gt; and &lt;</a:t>
            </a:r>
            <a:r>
              <a:rPr lang="en-US" dirty="0" err="1"/>
              <a:t>c:otherwise</a:t>
            </a:r>
            <a:r>
              <a:rPr lang="en-US" dirty="0"/>
              <a:t>&gt;</a:t>
            </a:r>
          </a:p>
          <a:p>
            <a:pPr marL="457200" lvl="1" indent="0">
              <a:spcBef>
                <a:spcPts val="600"/>
              </a:spcBef>
              <a:buNone/>
            </a:pPr>
            <a:endParaRPr lang="en-US" dirty="0"/>
          </a:p>
          <a:p>
            <a:pPr marL="457200" lvl="1" indent="0">
              <a:lnSpc>
                <a:spcPct val="120000"/>
              </a:lnSpc>
              <a:spcBef>
                <a:spcPts val="600"/>
              </a:spcBef>
              <a:buNone/>
            </a:pPr>
            <a:r>
              <a:rPr lang="en-US" dirty="0"/>
              <a:t>&lt;</a:t>
            </a:r>
            <a:r>
              <a:rPr lang="en-US" dirty="0" err="1"/>
              <a:t>c:choose</a:t>
            </a:r>
            <a:r>
              <a:rPr lang="en-US" dirty="0"/>
              <a:t>&gt;</a:t>
            </a:r>
            <a:br>
              <a:rPr lang="en-US" dirty="0"/>
            </a:br>
            <a:r>
              <a:rPr lang="en-US" dirty="0"/>
              <a:t>   &lt;</a:t>
            </a:r>
            <a:r>
              <a:rPr lang="en-US" dirty="0" err="1"/>
              <a:t>c:when</a:t>
            </a:r>
            <a:r>
              <a:rPr lang="en-US" dirty="0"/>
              <a:t> test="${</a:t>
            </a:r>
            <a:r>
              <a:rPr lang="en-US" dirty="0" err="1"/>
              <a:t>user.role</a:t>
            </a:r>
            <a:r>
              <a:rPr lang="en-US" dirty="0"/>
              <a:t> == 'member'}"&gt;</a:t>
            </a:r>
            <a:br>
              <a:rPr lang="en-US" dirty="0"/>
            </a:br>
            <a:r>
              <a:rPr lang="en-US" dirty="0"/>
              <a:t>      &lt;p</a:t>
            </a:r>
            <a:r>
              <a:rPr lang="en-US"/>
              <a:t>&gt;Welcome, </a:t>
            </a:r>
            <a:r>
              <a:rPr lang="en-US" dirty="0"/>
              <a:t>member!&lt;/p&gt;</a:t>
            </a:r>
            <a:br>
              <a:rPr lang="en-US" dirty="0"/>
            </a:br>
            <a:r>
              <a:rPr lang="en-US" dirty="0"/>
              <a:t>   &lt;/</a:t>
            </a:r>
            <a:r>
              <a:rPr lang="en-US" dirty="0" err="1"/>
              <a:t>c:when</a:t>
            </a:r>
            <a:r>
              <a:rPr lang="en-US" dirty="0"/>
              <a:t>&gt;</a:t>
            </a:r>
            <a:br>
              <a:rPr lang="en-US" dirty="0"/>
            </a:br>
            <a:r>
              <a:rPr lang="en-US" dirty="0"/>
              <a:t>   &lt;</a:t>
            </a:r>
            <a:r>
              <a:rPr lang="en-US" dirty="0" err="1"/>
              <a:t>c:otherwise</a:t>
            </a:r>
            <a:r>
              <a:rPr lang="en-US" dirty="0"/>
              <a:t>&gt;</a:t>
            </a:r>
            <a:br>
              <a:rPr lang="en-US" dirty="0"/>
            </a:br>
            <a:r>
              <a:rPr lang="en-US" dirty="0"/>
              <a:t>      &lt;p</a:t>
            </a:r>
            <a:r>
              <a:rPr lang="en-US"/>
              <a:t>&gt;Welcome, </a:t>
            </a:r>
            <a:r>
              <a:rPr lang="en-US" dirty="0"/>
              <a:t>guest!&lt;/p&gt;</a:t>
            </a:r>
            <a:br>
              <a:rPr lang="en-US" dirty="0"/>
            </a:br>
            <a:r>
              <a:rPr lang="en-US" dirty="0"/>
              <a:t>   &lt;/</a:t>
            </a:r>
            <a:r>
              <a:rPr lang="en-US" dirty="0" err="1"/>
              <a:t>c:otherwise</a:t>
            </a:r>
            <a:r>
              <a:rPr lang="en-US" dirty="0"/>
              <a:t>&gt;</a:t>
            </a:r>
            <a:br>
              <a:rPr lang="en-US" dirty="0"/>
            </a:br>
            <a:r>
              <a:rPr lang="en-US" dirty="0"/>
              <a:t>&lt;/</a:t>
            </a:r>
            <a:r>
              <a:rPr lang="en-US" dirty="0" err="1"/>
              <a:t>c:choose</a:t>
            </a:r>
            <a:r>
              <a:rPr lang="en-US" dirty="0"/>
              <a:t>&gt; </a:t>
            </a:r>
          </a:p>
        </p:txBody>
      </p:sp>
    </p:spTree>
    <p:extLst>
      <p:ext uri="{BB962C8B-B14F-4D97-AF65-F5344CB8AC3E}">
        <p14:creationId xmlns:p14="http://schemas.microsoft.com/office/powerpoint/2010/main" val="3394991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182-F6B3-46C0-9C6B-592533A30759}"/>
              </a:ext>
            </a:extLst>
          </p:cNvPr>
          <p:cNvSpPr>
            <a:spLocks noGrp="1"/>
          </p:cNvSpPr>
          <p:nvPr>
            <p:ph type="title"/>
          </p:nvPr>
        </p:nvSpPr>
        <p:spPr/>
        <p:txBody>
          <a:bodyPr>
            <a:normAutofit/>
          </a:bodyPr>
          <a:lstStyle/>
          <a:p>
            <a:r>
              <a:rPr lang="en-US" sz="4000" dirty="0"/>
              <a:t>Creating Simple Course Registration App (2)</a:t>
            </a:r>
          </a:p>
        </p:txBody>
      </p:sp>
      <p:sp>
        <p:nvSpPr>
          <p:cNvPr id="3" name="Content Placeholder 2">
            <a:extLst>
              <a:ext uri="{FF2B5EF4-FFF2-40B4-BE49-F238E27FC236}">
                <a16:creationId xmlns:a16="http://schemas.microsoft.com/office/drawing/2014/main" id="{79493B42-1F44-4A9C-B419-E6DA55F286DE}"/>
              </a:ext>
            </a:extLst>
          </p:cNvPr>
          <p:cNvSpPr>
            <a:spLocks noGrp="1"/>
          </p:cNvSpPr>
          <p:nvPr>
            <p:ph idx="1"/>
          </p:nvPr>
        </p:nvSpPr>
        <p:spPr>
          <a:xfrm>
            <a:off x="838200" y="1825625"/>
            <a:ext cx="10640438" cy="4351338"/>
          </a:xfrm>
        </p:spPr>
        <p:txBody>
          <a:bodyPr>
            <a:normAutofit fontScale="85000" lnSpcReduction="10000"/>
          </a:bodyPr>
          <a:lstStyle/>
          <a:p>
            <a:pPr marL="514350" indent="-514350">
              <a:lnSpc>
                <a:spcPct val="120000"/>
              </a:lnSpc>
              <a:buFont typeface="+mj-lt"/>
              <a:buAutoNum type="arabicPeriod" startAt="4"/>
            </a:pPr>
            <a:r>
              <a:rPr lang="en-US" dirty="0"/>
              <a:t>Create package sit.int202.register.models</a:t>
            </a:r>
          </a:p>
          <a:p>
            <a:pPr marL="514350" indent="-514350">
              <a:lnSpc>
                <a:spcPct val="120000"/>
              </a:lnSpc>
              <a:buFont typeface="+mj-lt"/>
              <a:buAutoNum type="arabicPeriod" startAt="4"/>
            </a:pPr>
            <a:r>
              <a:rPr lang="en-US" dirty="0"/>
              <a:t>Copy </a:t>
            </a:r>
            <a:r>
              <a:rPr lang="en-US"/>
              <a:t>all models </a:t>
            </a:r>
            <a:r>
              <a:rPr lang="en-US" dirty="0"/>
              <a:t>(4) to package sit.int202.register.models</a:t>
            </a:r>
          </a:p>
          <a:p>
            <a:pPr marL="514350" indent="-514350">
              <a:lnSpc>
                <a:spcPct val="120000"/>
              </a:lnSpc>
              <a:buFont typeface="+mj-lt"/>
              <a:buAutoNum type="arabicPeriod" startAt="4"/>
            </a:pPr>
            <a:r>
              <a:rPr lang="en-US" dirty="0"/>
              <a:t>Copy data.txt to</a:t>
            </a:r>
            <a:r>
              <a:rPr lang="th-TH" dirty="0"/>
              <a:t> </a:t>
            </a:r>
            <a:r>
              <a:rPr lang="en-US" dirty="0"/>
              <a:t>resources</a:t>
            </a:r>
          </a:p>
          <a:p>
            <a:pPr marL="514350" indent="-514350">
              <a:lnSpc>
                <a:spcPct val="120000"/>
              </a:lnSpc>
              <a:buFont typeface="+mj-lt"/>
              <a:buAutoNum type="arabicPeriod" startAt="4"/>
            </a:pPr>
            <a:r>
              <a:rPr lang="en-US" dirty="0"/>
              <a:t>Create new servlet </a:t>
            </a:r>
            <a:r>
              <a:rPr lang="en-US" dirty="0" err="1">
                <a:solidFill>
                  <a:srgbClr val="0070C0"/>
                </a:solidFill>
              </a:rPr>
              <a:t>CourseListServlet</a:t>
            </a:r>
            <a:r>
              <a:rPr lang="en-US" dirty="0"/>
              <a:t> then change </a:t>
            </a:r>
            <a:r>
              <a:rPr lang="en-US" dirty="0" err="1"/>
              <a:t>url</a:t>
            </a:r>
            <a:r>
              <a:rPr lang="en-US" dirty="0"/>
              <a:t>-mapping to </a:t>
            </a:r>
            <a:r>
              <a:rPr lang="en-US" dirty="0">
                <a:solidFill>
                  <a:srgbClr val="0070C0"/>
                </a:solidFill>
              </a:rPr>
              <a:t>course-list</a:t>
            </a:r>
          </a:p>
          <a:p>
            <a:pPr marL="514350" indent="-514350">
              <a:lnSpc>
                <a:spcPct val="120000"/>
              </a:lnSpc>
              <a:buFont typeface="+mj-lt"/>
              <a:buAutoNum type="arabicPeriod" startAt="4"/>
            </a:pPr>
            <a:r>
              <a:rPr lang="en-US" dirty="0"/>
              <a:t> place code below to </a:t>
            </a:r>
            <a:r>
              <a:rPr lang="en-US" dirty="0" err="1"/>
              <a:t>doGet</a:t>
            </a:r>
            <a:r>
              <a:rPr lang="en-US" dirty="0"/>
              <a:t>() method of </a:t>
            </a:r>
            <a:r>
              <a:rPr lang="en-US" dirty="0" err="1">
                <a:solidFill>
                  <a:srgbClr val="0070C0"/>
                </a:solidFill>
              </a:rPr>
              <a:t>CourseListServlet</a:t>
            </a:r>
            <a:endParaRPr lang="en-US" dirty="0">
              <a:solidFill>
                <a:srgbClr val="0070C0"/>
              </a:solidFill>
            </a:endParaRPr>
          </a:p>
          <a:p>
            <a:pPr marL="514350" indent="-514350">
              <a:buFont typeface="+mj-lt"/>
              <a:buAutoNum type="arabicPeriod" startAt="4"/>
            </a:pPr>
            <a:endParaRPr lang="en-US" sz="2600" dirty="0">
              <a:solidFill>
                <a:srgbClr val="0070C0"/>
              </a:solidFill>
            </a:endParaRPr>
          </a:p>
          <a:p>
            <a:pPr marL="457200" lvl="1" indent="0">
              <a:buNone/>
            </a:pPr>
            <a:r>
              <a:rPr lang="en-US" sz="2200" dirty="0" err="1">
                <a:latin typeface="Courier New" panose="02070309020205020404" pitchFamily="49" charset="0"/>
                <a:cs typeface="Courier New" panose="02070309020205020404" pitchFamily="49" charset="0"/>
              </a:rPr>
              <a:t>request.setAttribute</a:t>
            </a:r>
            <a:r>
              <a:rPr lang="en-US" sz="2200" dirty="0">
                <a:latin typeface="Courier New" panose="02070309020205020404" pitchFamily="49" charset="0"/>
                <a:cs typeface="Courier New" panose="02070309020205020404" pitchFamily="49" charset="0"/>
              </a:rPr>
              <a:t>("semesters",</a:t>
            </a:r>
            <a:r>
              <a:rPr lang="en-US" sz="2200" dirty="0" err="1">
                <a:latin typeface="Courier New" panose="02070309020205020404" pitchFamily="49" charset="0"/>
                <a:cs typeface="Courier New" panose="02070309020205020404" pitchFamily="49" charset="0"/>
              </a:rPr>
              <a:t>Semester.getAllSemesterText</a:t>
            </a:r>
            <a:r>
              <a:rPr lang="en-US" sz="2200" dirty="0">
                <a:latin typeface="Courier New" panose="02070309020205020404" pitchFamily="49" charset="0"/>
                <a:cs typeface="Courier New" panose="02070309020205020404" pitchFamily="49" charset="0"/>
              </a:rPr>
              <a:t>());</a:t>
            </a:r>
          </a:p>
          <a:p>
            <a:pPr marL="45720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getServletContext</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getRequestDispatcher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course_list.jsp</a:t>
            </a:r>
            <a:r>
              <a:rPr lang="en-US" sz="2200" dirty="0">
                <a:latin typeface="Courier New" panose="02070309020205020404" pitchFamily="49" charset="0"/>
                <a:cs typeface="Courier New" panose="02070309020205020404" pitchFamily="49" charset="0"/>
              </a:rPr>
              <a:t>").forward(</a:t>
            </a:r>
            <a:r>
              <a:rPr lang="en-US" sz="2200" dirty="0" err="1">
                <a:latin typeface="Courier New" panose="02070309020205020404" pitchFamily="49" charset="0"/>
                <a:cs typeface="Courier New" panose="02070309020205020404" pitchFamily="49" charset="0"/>
              </a:rPr>
              <a:t>request,response</a:t>
            </a:r>
            <a:r>
              <a:rPr lang="en-US" sz="2200" dirty="0">
                <a:latin typeface="Courier New" panose="02070309020205020404" pitchFamily="49" charset="0"/>
                <a:cs typeface="Courier New" panose="02070309020205020404" pitchFamily="49" charset="0"/>
              </a:rPr>
              <a:t>);</a:t>
            </a:r>
            <a:endParaRPr lang="en-US" sz="2200" dirty="0"/>
          </a:p>
        </p:txBody>
      </p:sp>
    </p:spTree>
    <p:extLst>
      <p:ext uri="{BB962C8B-B14F-4D97-AF65-F5344CB8AC3E}">
        <p14:creationId xmlns:p14="http://schemas.microsoft.com/office/powerpoint/2010/main" val="1852654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182-F6B3-46C0-9C6B-592533A30759}"/>
              </a:ext>
            </a:extLst>
          </p:cNvPr>
          <p:cNvSpPr>
            <a:spLocks noGrp="1"/>
          </p:cNvSpPr>
          <p:nvPr>
            <p:ph type="title"/>
          </p:nvPr>
        </p:nvSpPr>
        <p:spPr>
          <a:xfrm>
            <a:off x="838200" y="384580"/>
            <a:ext cx="10515600" cy="850833"/>
          </a:xfrm>
        </p:spPr>
        <p:txBody>
          <a:bodyPr/>
          <a:lstStyle/>
          <a:p>
            <a:r>
              <a:rPr lang="en-US" dirty="0"/>
              <a:t>Creating Simple Course Registration App (3)</a:t>
            </a:r>
          </a:p>
        </p:txBody>
      </p:sp>
      <p:sp>
        <p:nvSpPr>
          <p:cNvPr id="3" name="Content Placeholder 2">
            <a:extLst>
              <a:ext uri="{FF2B5EF4-FFF2-40B4-BE49-F238E27FC236}">
                <a16:creationId xmlns:a16="http://schemas.microsoft.com/office/drawing/2014/main" id="{79493B42-1F44-4A9C-B419-E6DA55F286DE}"/>
              </a:ext>
            </a:extLst>
          </p:cNvPr>
          <p:cNvSpPr>
            <a:spLocks noGrp="1"/>
          </p:cNvSpPr>
          <p:nvPr>
            <p:ph idx="1"/>
          </p:nvPr>
        </p:nvSpPr>
        <p:spPr>
          <a:xfrm>
            <a:off x="1147864" y="1322962"/>
            <a:ext cx="10205936" cy="1274323"/>
          </a:xfrm>
        </p:spPr>
        <p:txBody>
          <a:bodyPr>
            <a:normAutofit fontScale="92500" lnSpcReduction="20000"/>
          </a:bodyPr>
          <a:lstStyle/>
          <a:p>
            <a:pPr marL="514350" indent="-514350">
              <a:buFont typeface="+mj-lt"/>
              <a:buAutoNum type="arabicPeriod" startAt="9"/>
            </a:pPr>
            <a:r>
              <a:rPr lang="en-US" dirty="0"/>
              <a:t>Create view : </a:t>
            </a:r>
            <a:r>
              <a:rPr lang="en-US" dirty="0">
                <a:latin typeface="Courier New" panose="02070309020205020404" pitchFamily="49" charset="0"/>
                <a:cs typeface="Courier New" panose="02070309020205020404" pitchFamily="49" charset="0"/>
              </a:rPr>
              <a:t>course-</a:t>
            </a:r>
            <a:r>
              <a:rPr lang="en-US" dirty="0" err="1">
                <a:latin typeface="Courier New" panose="02070309020205020404" pitchFamily="49" charset="0"/>
                <a:cs typeface="Courier New" panose="02070309020205020404" pitchFamily="49" charset="0"/>
              </a:rPr>
              <a:t>list.jsp</a:t>
            </a:r>
            <a:endParaRPr lang="en-US" dirty="0"/>
          </a:p>
          <a:p>
            <a:pPr marL="514350" indent="-514350">
              <a:buFont typeface="+mj-lt"/>
              <a:buAutoNum type="arabicPeriod" startAt="9"/>
            </a:pPr>
            <a:r>
              <a:rPr lang="en-US" dirty="0"/>
              <a:t>Modify </a:t>
            </a:r>
            <a:r>
              <a:rPr lang="en-US" dirty="0">
                <a:latin typeface="Courier New" panose="02070309020205020404" pitchFamily="49" charset="0"/>
                <a:cs typeface="Courier New" panose="02070309020205020404" pitchFamily="49" charset="0"/>
              </a:rPr>
              <a:t>course-</a:t>
            </a:r>
            <a:r>
              <a:rPr lang="en-US" dirty="0" err="1">
                <a:latin typeface="Courier New" panose="02070309020205020404" pitchFamily="49" charset="0"/>
                <a:cs typeface="Courier New" panose="02070309020205020404" pitchFamily="49" charset="0"/>
              </a:rPr>
              <a:t>list.jsp</a:t>
            </a:r>
            <a:r>
              <a:rPr lang="en-US" dirty="0"/>
              <a:t> (download from MS-Teams)</a:t>
            </a:r>
          </a:p>
          <a:p>
            <a:pPr marL="514350" indent="-514350">
              <a:buFont typeface="+mj-lt"/>
              <a:buAutoNum type="arabicPeriod" startAt="9"/>
            </a:pPr>
            <a:r>
              <a:rPr lang="en-US" sz="2800" dirty="0"/>
              <a:t>Implementing code in method </a:t>
            </a:r>
            <a:r>
              <a:rPr lang="en-US" sz="2800" dirty="0" err="1"/>
              <a:t>doPost</a:t>
            </a:r>
            <a:r>
              <a:rPr lang="en-US" sz="2800" dirty="0"/>
              <a:t> of </a:t>
            </a:r>
            <a:r>
              <a:rPr lang="en-US" sz="2800" dirty="0" err="1"/>
              <a:t>CourseListServlet</a:t>
            </a:r>
            <a:endParaRPr lang="en-US" sz="2800" dirty="0"/>
          </a:p>
        </p:txBody>
      </p:sp>
      <p:sp>
        <p:nvSpPr>
          <p:cNvPr id="4" name="Rectangle 1">
            <a:extLst>
              <a:ext uri="{FF2B5EF4-FFF2-40B4-BE49-F238E27FC236}">
                <a16:creationId xmlns:a16="http://schemas.microsoft.com/office/drawing/2014/main" id="{0565DCC6-1B35-4BC7-9F4F-991291B74967}"/>
              </a:ext>
            </a:extLst>
          </p:cNvPr>
          <p:cNvSpPr>
            <a:spLocks noChangeArrowheads="1"/>
          </p:cNvSpPr>
          <p:nvPr/>
        </p:nvSpPr>
        <p:spPr bwMode="auto">
          <a:xfrm>
            <a:off x="1536970" y="2756617"/>
            <a:ext cx="9816830"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Fira Code Medium"/>
              </a:rPr>
              <a:t>Map</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0000"/>
                </a:solidFill>
                <a:effectLst/>
                <a:latin typeface="Fira Code Medium"/>
              </a:rPr>
              <a:t>String</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0000"/>
                </a:solidFill>
                <a:effectLst/>
                <a:latin typeface="Fira Code Medium"/>
              </a:rPr>
              <a:t>String</a:t>
            </a:r>
            <a:r>
              <a:rPr kumimoji="0" lang="en-US" altLang="en-US" sz="2000" b="0" i="0" u="none" strike="noStrike" cap="none" normalizeH="0" baseline="0" dirty="0">
                <a:ln>
                  <a:noFill/>
                </a:ln>
                <a:solidFill>
                  <a:srgbClr val="080808"/>
                </a:solidFill>
                <a:effectLst/>
                <a:latin typeface="Fira Code Medium"/>
              </a:rPr>
              <a:t>[]&gt; </a:t>
            </a:r>
            <a:r>
              <a:rPr kumimoji="0" lang="en-US" altLang="en-US" sz="2000" b="0" i="0" u="none" strike="noStrike" cap="none" normalizeH="0" baseline="0" dirty="0" err="1">
                <a:ln>
                  <a:noFill/>
                </a:ln>
                <a:solidFill>
                  <a:srgbClr val="000000"/>
                </a:solidFill>
                <a:effectLst/>
                <a:latin typeface="Fira Code Medium"/>
              </a:rPr>
              <a:t>parameterMap</a:t>
            </a:r>
            <a:r>
              <a:rPr kumimoji="0" lang="en-US" altLang="en-US" sz="2000" b="0" i="0" u="none" strike="noStrike" cap="none" normalizeH="0" baseline="0" dirty="0">
                <a:ln>
                  <a:noFill/>
                </a:ln>
                <a:solidFill>
                  <a:srgbClr val="000000"/>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80808"/>
                </a:solidFill>
                <a:effectLst/>
                <a:latin typeface="Fira Code Medium"/>
              </a:rPr>
              <a:t>request.getParameterMap</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request.setCharacterEncoding</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"UTF-8"</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if </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parameterMap</a:t>
            </a:r>
            <a:r>
              <a:rPr kumimoji="0" lang="en-US" altLang="en-US" sz="2000" b="0" i="0" u="none" strike="noStrike" cap="none" normalizeH="0" baseline="0" dirty="0" err="1">
                <a:ln>
                  <a:noFill/>
                </a:ln>
                <a:solidFill>
                  <a:srgbClr val="080808"/>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033B3"/>
                </a:solidFill>
                <a:effectLst/>
                <a:latin typeface="Fira Code Medium"/>
              </a:rPr>
              <a:t>null</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80808"/>
                </a:solidFill>
                <a:effectLst/>
                <a:latin typeface="Fira Code Medium"/>
              </a:rPr>
              <a:t>doGet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request,response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return</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int </a:t>
            </a:r>
            <a:r>
              <a:rPr kumimoji="0" lang="en-US" altLang="en-US" sz="2000" b="0" i="0" u="none" strike="noStrike" cap="none" normalizeH="0" baseline="0" dirty="0">
                <a:ln>
                  <a:noFill/>
                </a:ln>
                <a:solidFill>
                  <a:srgbClr val="000000"/>
                </a:solidFill>
                <a:effectLst/>
                <a:latin typeface="Fira Code Medium"/>
              </a:rPr>
              <a:t>semester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00000"/>
                </a:solidFill>
                <a:effectLst/>
                <a:latin typeface="Fira Code Medium"/>
              </a:rPr>
              <a:t>Integer</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1" u="none" strike="noStrike" cap="none" normalizeH="0" baseline="0" dirty="0" err="1">
                <a:ln>
                  <a:noFill/>
                </a:ln>
                <a:solidFill>
                  <a:srgbClr val="080808"/>
                </a:solidFill>
                <a:effectLst/>
                <a:latin typeface="Fira Code Medium"/>
              </a:rPr>
              <a:t>valueOf</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parameterMap</a:t>
            </a:r>
            <a:r>
              <a:rPr kumimoji="0" lang="en-US" altLang="en-US" sz="2000" b="0" i="0" u="none" strike="noStrike" cap="none" normalizeH="0" baseline="0" dirty="0" err="1">
                <a:ln>
                  <a:noFill/>
                </a:ln>
                <a:solidFill>
                  <a:srgbClr val="080808"/>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1750EB"/>
                </a:solidFill>
                <a:effectLst/>
                <a:latin typeface="Fira Code Medium"/>
              </a:rPr>
              <a:t>0</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request.setAttribute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"semesters"</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00000"/>
                </a:solidFill>
                <a:effectLst/>
                <a:latin typeface="Fira Code Medium"/>
              </a:rPr>
              <a:t>Semester</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1" u="none" strike="noStrike" cap="none" normalizeH="0" baseline="0" dirty="0" err="1">
                <a:ln>
                  <a:noFill/>
                </a:ln>
                <a:solidFill>
                  <a:srgbClr val="080808"/>
                </a:solidFill>
                <a:effectLst/>
                <a:latin typeface="Fira Code Medium"/>
              </a:rPr>
              <a:t>getAllSemesterText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request.setAttribute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selectedSemester</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0000"/>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request.setAttribute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"subjects"</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00000"/>
                </a:solidFill>
                <a:effectLst/>
                <a:latin typeface="Fira Code Medium"/>
              </a:rPr>
              <a:t>CourseRepository</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1" u="none" strike="noStrike" cap="none" normalizeH="0" baseline="0" dirty="0" err="1">
                <a:ln>
                  <a:noFill/>
                </a:ln>
                <a:solidFill>
                  <a:srgbClr val="080808"/>
                </a:solidFill>
                <a:effectLst/>
                <a:latin typeface="Fira Code Medium"/>
              </a:rPr>
              <a:t>getSubjects</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semester</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err="1">
                <a:ln>
                  <a:noFill/>
                </a:ln>
                <a:solidFill>
                  <a:srgbClr val="080808"/>
                </a:solidFill>
                <a:effectLst/>
                <a:latin typeface="Fira Code Medium"/>
              </a:rPr>
              <a:t>getServletContext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getRequestDispatcher</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"/course-</a:t>
            </a:r>
            <a:r>
              <a:rPr kumimoji="0" lang="en-US" altLang="en-US" sz="2000" b="0" i="0" u="none" strike="noStrike" cap="none" normalizeH="0" baseline="0" dirty="0" err="1">
                <a:ln>
                  <a:noFill/>
                </a:ln>
                <a:solidFill>
                  <a:srgbClr val="067D17"/>
                </a:solidFill>
                <a:effectLst/>
                <a:latin typeface="Fira Code Medium"/>
              </a:rPr>
              <a:t>list.jsp</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).forward(</a:t>
            </a:r>
            <a:r>
              <a:rPr kumimoji="0" lang="en-US" altLang="en-US" sz="2000" b="0" i="0" u="none" strike="noStrike" cap="none" normalizeH="0" baseline="0" dirty="0" err="1">
                <a:ln>
                  <a:noFill/>
                </a:ln>
                <a:solidFill>
                  <a:srgbClr val="080808"/>
                </a:solidFill>
                <a:effectLst/>
                <a:latin typeface="Fira Code Medium"/>
              </a:rPr>
              <a:t>request,response</a:t>
            </a:r>
            <a:r>
              <a:rPr kumimoji="0" lang="en-US" altLang="en-US" sz="2000" b="0" i="0" u="none" strike="noStrike" cap="none" normalizeH="0" baseline="0" dirty="0">
                <a:ln>
                  <a:noFill/>
                </a:ln>
                <a:solidFill>
                  <a:srgbClr val="080808"/>
                </a:solidFill>
                <a:effectLst/>
                <a:latin typeface="Fira Code Mediu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536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5182-F6B3-46C0-9C6B-592533A30759}"/>
              </a:ext>
            </a:extLst>
          </p:cNvPr>
          <p:cNvSpPr>
            <a:spLocks noGrp="1"/>
          </p:cNvSpPr>
          <p:nvPr>
            <p:ph type="title"/>
          </p:nvPr>
        </p:nvSpPr>
        <p:spPr>
          <a:xfrm>
            <a:off x="838200" y="384581"/>
            <a:ext cx="10515600" cy="422816"/>
          </a:xfrm>
        </p:spPr>
        <p:txBody>
          <a:bodyPr>
            <a:normAutofit fontScale="90000"/>
          </a:bodyPr>
          <a:lstStyle/>
          <a:p>
            <a:r>
              <a:rPr lang="en-US" sz="3600" dirty="0"/>
              <a:t>Creating Simple Course Registration App (4)</a:t>
            </a:r>
          </a:p>
        </p:txBody>
      </p:sp>
      <p:sp>
        <p:nvSpPr>
          <p:cNvPr id="3" name="Content Placeholder 2">
            <a:extLst>
              <a:ext uri="{FF2B5EF4-FFF2-40B4-BE49-F238E27FC236}">
                <a16:creationId xmlns:a16="http://schemas.microsoft.com/office/drawing/2014/main" id="{79493B42-1F44-4A9C-B419-E6DA55F286DE}"/>
              </a:ext>
            </a:extLst>
          </p:cNvPr>
          <p:cNvSpPr>
            <a:spLocks noGrp="1"/>
          </p:cNvSpPr>
          <p:nvPr>
            <p:ph idx="1"/>
          </p:nvPr>
        </p:nvSpPr>
        <p:spPr>
          <a:xfrm>
            <a:off x="740112" y="1139633"/>
            <a:ext cx="10205936" cy="3675558"/>
          </a:xfrm>
        </p:spPr>
        <p:txBody>
          <a:bodyPr>
            <a:normAutofit fontScale="92500" lnSpcReduction="10000"/>
          </a:bodyPr>
          <a:lstStyle/>
          <a:p>
            <a:pPr marL="514350" indent="-514350">
              <a:buFont typeface="+mj-lt"/>
              <a:buAutoNum type="arabicPeriod" startAt="12"/>
            </a:pPr>
            <a:r>
              <a:rPr lang="en-US" dirty="0"/>
              <a:t>Create new servlet </a:t>
            </a:r>
            <a:r>
              <a:rPr lang="en-US" dirty="0" err="1">
                <a:solidFill>
                  <a:schemeClr val="accent2">
                    <a:lumMod val="75000"/>
                  </a:schemeClr>
                </a:solidFill>
              </a:rPr>
              <a:t>RegisterCourseServlet</a:t>
            </a:r>
            <a:r>
              <a:rPr lang="en-US" dirty="0"/>
              <a:t> then change </a:t>
            </a:r>
            <a:r>
              <a:rPr lang="en-US" dirty="0" err="1"/>
              <a:t>url</a:t>
            </a:r>
            <a:r>
              <a:rPr lang="en-US" dirty="0"/>
              <a:t>-mapping to /</a:t>
            </a:r>
            <a:r>
              <a:rPr lang="en-US" dirty="0">
                <a:solidFill>
                  <a:schemeClr val="accent2">
                    <a:lumMod val="75000"/>
                  </a:schemeClr>
                </a:solidFill>
              </a:rPr>
              <a:t>register </a:t>
            </a:r>
          </a:p>
          <a:p>
            <a:pPr marL="514350" indent="-514350">
              <a:buFont typeface="+mj-lt"/>
              <a:buAutoNum type="arabicPeriod" startAt="12"/>
            </a:pPr>
            <a:r>
              <a:rPr lang="en-US" sz="2800" dirty="0"/>
              <a:t>Implementing code in method </a:t>
            </a:r>
            <a:r>
              <a:rPr lang="en-US" sz="2800" dirty="0" err="1"/>
              <a:t>doPost</a:t>
            </a:r>
            <a:r>
              <a:rPr lang="en-US" sz="2800" dirty="0"/>
              <a:t> of </a:t>
            </a:r>
            <a:r>
              <a:rPr lang="en-US" dirty="0" err="1">
                <a:solidFill>
                  <a:schemeClr val="accent2">
                    <a:lumMod val="75000"/>
                  </a:schemeClr>
                </a:solidFill>
              </a:rPr>
              <a:t>RegisterCourseServlet</a:t>
            </a:r>
            <a:r>
              <a:rPr lang="en-US" dirty="0">
                <a:solidFill>
                  <a:schemeClr val="accent2">
                    <a:lumMod val="75000"/>
                  </a:schemeClr>
                </a:solidFill>
              </a:rPr>
              <a:t> </a:t>
            </a:r>
            <a:r>
              <a:rPr lang="en-US" dirty="0">
                <a:solidFill>
                  <a:schemeClr val="accent5">
                    <a:lumMod val="75000"/>
                  </a:schemeClr>
                </a:solidFill>
              </a:rPr>
              <a:t>(use snipped code from next-slide)</a:t>
            </a:r>
          </a:p>
          <a:p>
            <a:pPr marL="514350" indent="-514350">
              <a:buFont typeface="+mj-lt"/>
              <a:buAutoNum type="arabicPeriod" startAt="12"/>
            </a:pPr>
            <a:r>
              <a:rPr lang="en-US" dirty="0"/>
              <a:t>Create new servlet </a:t>
            </a:r>
            <a:r>
              <a:rPr lang="en-US" dirty="0" err="1"/>
              <a:t>CourseRegisterHistoryServlet</a:t>
            </a:r>
            <a:r>
              <a:rPr lang="en-US" dirty="0"/>
              <a:t> then change </a:t>
            </a:r>
            <a:r>
              <a:rPr lang="en-US" dirty="0" err="1"/>
              <a:t>url</a:t>
            </a:r>
            <a:r>
              <a:rPr lang="en-US" dirty="0"/>
              <a:t>-mapping to </a:t>
            </a:r>
            <a:r>
              <a:rPr lang="en-US" dirty="0">
                <a:solidFill>
                  <a:schemeClr val="accent2">
                    <a:lumMod val="75000"/>
                  </a:schemeClr>
                </a:solidFill>
              </a:rPr>
              <a:t>/course-registered-history</a:t>
            </a:r>
          </a:p>
          <a:p>
            <a:pPr marL="514350" indent="-514350">
              <a:buFont typeface="+mj-lt"/>
              <a:buAutoNum type="arabicPeriod" startAt="12"/>
            </a:pPr>
            <a:r>
              <a:rPr lang="en-US" dirty="0"/>
              <a:t>Create view : </a:t>
            </a:r>
            <a:r>
              <a:rPr lang="en-US" dirty="0" err="1">
                <a:solidFill>
                  <a:schemeClr val="accent2">
                    <a:lumMod val="75000"/>
                  </a:schemeClr>
                </a:solidFill>
                <a:latin typeface="Courier New" panose="02070309020205020404" pitchFamily="49" charset="0"/>
                <a:cs typeface="Courier New" panose="02070309020205020404" pitchFamily="49" charset="0"/>
              </a:rPr>
              <a:t>user_registered.jsp</a:t>
            </a:r>
            <a:endParaRPr lang="en-US" dirty="0">
              <a:solidFill>
                <a:schemeClr val="accent2">
                  <a:lumMod val="75000"/>
                </a:schemeClr>
              </a:solidFill>
              <a:latin typeface="Courier New" panose="02070309020205020404" pitchFamily="49" charset="0"/>
              <a:cs typeface="Courier New" panose="02070309020205020404" pitchFamily="49" charset="0"/>
            </a:endParaRPr>
          </a:p>
          <a:p>
            <a:pPr marL="514350" indent="-514350">
              <a:buFont typeface="+mj-lt"/>
              <a:buAutoNum type="arabicPeriod" startAt="12"/>
            </a:pPr>
            <a:r>
              <a:rPr lang="en-US" dirty="0"/>
              <a:t>Implementing </a:t>
            </a:r>
            <a:r>
              <a:rPr lang="en-US" dirty="0" err="1">
                <a:latin typeface="Courier New" panose="02070309020205020404" pitchFamily="49" charset="0"/>
                <a:cs typeface="Courier New" panose="02070309020205020404" pitchFamily="49" charset="0"/>
              </a:rPr>
              <a:t>user_registered.jsp</a:t>
            </a:r>
            <a:r>
              <a:rPr lang="en-US" dirty="0"/>
              <a:t> for display all registered subject from </a:t>
            </a:r>
            <a:r>
              <a:rPr lang="en-US" dirty="0" err="1"/>
              <a:t>HttpSession</a:t>
            </a:r>
            <a:r>
              <a:rPr lang="en-US"/>
              <a:t> (DIY)</a:t>
            </a:r>
            <a:endParaRPr lang="en-US" sz="2800" dirty="0"/>
          </a:p>
        </p:txBody>
      </p:sp>
      <p:sp>
        <p:nvSpPr>
          <p:cNvPr id="5" name="Rectangle 1">
            <a:extLst>
              <a:ext uri="{FF2B5EF4-FFF2-40B4-BE49-F238E27FC236}">
                <a16:creationId xmlns:a16="http://schemas.microsoft.com/office/drawing/2014/main" id="{2C27D504-0BC2-49EB-84CC-451FB6D9EB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52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DAE1-01F2-40C1-85EF-BF9A6800A4E1}"/>
              </a:ext>
            </a:extLst>
          </p:cNvPr>
          <p:cNvSpPr>
            <a:spLocks noGrp="1"/>
          </p:cNvSpPr>
          <p:nvPr>
            <p:ph type="title"/>
          </p:nvPr>
        </p:nvSpPr>
        <p:spPr>
          <a:xfrm>
            <a:off x="838200" y="365126"/>
            <a:ext cx="10515600" cy="510364"/>
          </a:xfrm>
        </p:spPr>
        <p:txBody>
          <a:bodyPr>
            <a:noAutofit/>
          </a:bodyPr>
          <a:lstStyle/>
          <a:p>
            <a:r>
              <a:rPr lang="en-US" sz="3600" dirty="0"/>
              <a:t>RegisterCourseServlet.java</a:t>
            </a:r>
          </a:p>
        </p:txBody>
      </p:sp>
      <p:sp>
        <p:nvSpPr>
          <p:cNvPr id="4" name="Rectangle 1">
            <a:extLst>
              <a:ext uri="{FF2B5EF4-FFF2-40B4-BE49-F238E27FC236}">
                <a16:creationId xmlns:a16="http://schemas.microsoft.com/office/drawing/2014/main" id="{6794B0F0-F24E-4B01-8770-13A1686AD357}"/>
              </a:ext>
            </a:extLst>
          </p:cNvPr>
          <p:cNvSpPr>
            <a:spLocks noGrp="1" noChangeArrowheads="1"/>
          </p:cNvSpPr>
          <p:nvPr>
            <p:ph idx="1"/>
          </p:nvPr>
        </p:nvSpPr>
        <p:spPr bwMode="auto">
          <a:xfrm>
            <a:off x="838200" y="1047702"/>
            <a:ext cx="11049000"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000" dirty="0">
                <a:solidFill>
                  <a:srgbClr val="0033B3"/>
                </a:solidFill>
                <a:latin typeface="Fira Code Medium"/>
              </a:rPr>
              <a:t>protected void </a:t>
            </a:r>
            <a:r>
              <a:rPr lang="en-US" altLang="en-US" sz="2000" dirty="0" err="1">
                <a:solidFill>
                  <a:srgbClr val="00627A"/>
                </a:solidFill>
                <a:latin typeface="Fira Code Medium"/>
              </a:rPr>
              <a:t>doPost</a:t>
            </a:r>
            <a:r>
              <a:rPr lang="en-US" altLang="en-US" sz="2000" dirty="0">
                <a:solidFill>
                  <a:srgbClr val="080808"/>
                </a:solidFill>
                <a:latin typeface="Fira Code Medium"/>
              </a:rPr>
              <a:t>(</a:t>
            </a:r>
            <a:r>
              <a:rPr lang="en-US" altLang="en-US" sz="2000" dirty="0" err="1">
                <a:solidFill>
                  <a:srgbClr val="000000"/>
                </a:solidFill>
                <a:latin typeface="Fira Code Medium"/>
              </a:rPr>
              <a:t>HttpServletRequest</a:t>
            </a:r>
            <a:r>
              <a:rPr lang="en-US" altLang="en-US" sz="2000" dirty="0">
                <a:solidFill>
                  <a:srgbClr val="000000"/>
                </a:solidFill>
                <a:latin typeface="Fira Code Medium"/>
              </a:rPr>
              <a:t> </a:t>
            </a:r>
            <a:r>
              <a:rPr lang="en-US" altLang="en-US" sz="2000" dirty="0">
                <a:solidFill>
                  <a:srgbClr val="080808"/>
                </a:solidFill>
                <a:latin typeface="Fira Code Medium"/>
              </a:rPr>
              <a:t>request, </a:t>
            </a:r>
            <a:r>
              <a:rPr lang="en-US" altLang="en-US" sz="2000" dirty="0" err="1">
                <a:solidFill>
                  <a:srgbClr val="000000"/>
                </a:solidFill>
                <a:latin typeface="Fira Code Medium"/>
              </a:rPr>
              <a:t>HttpServletResponse</a:t>
            </a:r>
            <a:r>
              <a:rPr lang="en-US" altLang="en-US" sz="2000" dirty="0">
                <a:solidFill>
                  <a:srgbClr val="000000"/>
                </a:solidFill>
                <a:latin typeface="Fira Code Medium"/>
              </a:rPr>
              <a:t> </a:t>
            </a:r>
            <a:r>
              <a:rPr lang="en-US" altLang="en-US" sz="2000" dirty="0">
                <a:solidFill>
                  <a:srgbClr val="080808"/>
                </a:solidFill>
                <a:latin typeface="Fira Code Medium"/>
              </a:rPr>
              <a:t>response) </a:t>
            </a:r>
            <a:r>
              <a:rPr lang="en-US" altLang="en-US" sz="2000" dirty="0">
                <a:solidFill>
                  <a:srgbClr val="0033B3"/>
                </a:solidFill>
                <a:latin typeface="Fira Code Medium"/>
              </a:rPr>
              <a:t>throws </a:t>
            </a:r>
            <a:r>
              <a:rPr lang="en-US" altLang="en-US" sz="2000" dirty="0" err="1">
                <a:solidFill>
                  <a:srgbClr val="000000"/>
                </a:solidFill>
                <a:latin typeface="Fira Code Medium"/>
              </a:rPr>
              <a:t>ServletException</a:t>
            </a:r>
            <a:r>
              <a:rPr lang="en-US" altLang="en-US" sz="2000" dirty="0">
                <a:solidFill>
                  <a:srgbClr val="080808"/>
                </a:solidFill>
                <a:latin typeface="Fira Code Medium"/>
              </a:rPr>
              <a:t>, </a:t>
            </a:r>
            <a:r>
              <a:rPr lang="en-US" altLang="en-US" sz="2000" dirty="0" err="1">
                <a:solidFill>
                  <a:srgbClr val="000000"/>
                </a:solidFill>
                <a:latin typeface="Fira Code Medium"/>
              </a:rPr>
              <a:t>IOException</a:t>
            </a:r>
            <a:r>
              <a:rPr lang="en-US" altLang="en-US" sz="2000" dirty="0">
                <a:solidFill>
                  <a:srgbClr val="000000"/>
                </a:solidFill>
                <a:latin typeface="Fira Code Medium"/>
              </a:rPr>
              <a:t> </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0000"/>
                </a:solidFill>
                <a:latin typeface="Fira Code Medium"/>
              </a:rPr>
              <a:t>Map</a:t>
            </a:r>
            <a:r>
              <a:rPr lang="en-US" altLang="en-US" sz="2000" dirty="0">
                <a:solidFill>
                  <a:srgbClr val="080808"/>
                </a:solidFill>
                <a:latin typeface="Fira Code Medium"/>
              </a:rPr>
              <a:t>&lt;</a:t>
            </a:r>
            <a:r>
              <a:rPr lang="en-US" altLang="en-US" sz="2000" dirty="0">
                <a:solidFill>
                  <a:srgbClr val="000000"/>
                </a:solidFill>
                <a:latin typeface="Fira Code Medium"/>
              </a:rPr>
              <a:t>String</a:t>
            </a:r>
            <a:r>
              <a:rPr lang="en-US" altLang="en-US" sz="2000" dirty="0">
                <a:solidFill>
                  <a:srgbClr val="080808"/>
                </a:solidFill>
                <a:latin typeface="Fira Code Medium"/>
              </a:rPr>
              <a:t>, </a:t>
            </a:r>
            <a:r>
              <a:rPr lang="en-US" altLang="en-US" sz="2000" dirty="0">
                <a:solidFill>
                  <a:srgbClr val="000000"/>
                </a:solidFill>
                <a:latin typeface="Fira Code Medium"/>
              </a:rPr>
              <a:t>String</a:t>
            </a:r>
            <a:r>
              <a:rPr lang="en-US" altLang="en-US" sz="2000" dirty="0">
                <a:solidFill>
                  <a:srgbClr val="080808"/>
                </a:solidFill>
                <a:latin typeface="Fira Code Medium"/>
              </a:rPr>
              <a:t>[]&gt; </a:t>
            </a:r>
            <a:r>
              <a:rPr lang="en-US" altLang="en-US" sz="2000" dirty="0" err="1">
                <a:solidFill>
                  <a:srgbClr val="000000"/>
                </a:solidFill>
                <a:latin typeface="Fira Code Medium"/>
              </a:rPr>
              <a:t>parameterMap</a:t>
            </a:r>
            <a:r>
              <a:rPr lang="en-US" altLang="en-US" sz="2000" dirty="0">
                <a:solidFill>
                  <a:srgbClr val="000000"/>
                </a:solidFill>
                <a:latin typeface="Fira Code Medium"/>
              </a:rPr>
              <a:t> </a:t>
            </a:r>
            <a:r>
              <a:rPr lang="en-US" altLang="en-US" sz="2000" dirty="0">
                <a:solidFill>
                  <a:srgbClr val="080808"/>
                </a:solidFill>
                <a:latin typeface="Fira Code Medium"/>
              </a:rPr>
              <a:t>= </a:t>
            </a:r>
            <a:r>
              <a:rPr lang="en-US" altLang="en-US" sz="2000" dirty="0" err="1">
                <a:solidFill>
                  <a:srgbClr val="080808"/>
                </a:solidFill>
                <a:latin typeface="Fira Code Medium"/>
              </a:rPr>
              <a:t>request.getParameterMap</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int </a:t>
            </a:r>
            <a:r>
              <a:rPr lang="en-US" altLang="en-US" sz="2000" dirty="0">
                <a:solidFill>
                  <a:srgbClr val="000000"/>
                </a:solidFill>
                <a:latin typeface="Fira Code Medium"/>
              </a:rPr>
              <a:t>semester </a:t>
            </a:r>
            <a:r>
              <a:rPr lang="en-US" altLang="en-US" sz="2000" dirty="0">
                <a:solidFill>
                  <a:srgbClr val="080808"/>
                </a:solidFill>
                <a:latin typeface="Fira Code Medium"/>
              </a:rPr>
              <a:t>= </a:t>
            </a:r>
            <a:r>
              <a:rPr lang="en-US" altLang="en-US" sz="2000" dirty="0" err="1">
                <a:solidFill>
                  <a:srgbClr val="000000"/>
                </a:solidFill>
                <a:latin typeface="Fira Code Medium"/>
              </a:rPr>
              <a:t>Integer</a:t>
            </a:r>
            <a:r>
              <a:rPr lang="en-US" altLang="en-US" sz="2000" dirty="0" err="1">
                <a:solidFill>
                  <a:srgbClr val="080808"/>
                </a:solidFill>
                <a:latin typeface="Fira Code Medium"/>
              </a:rPr>
              <a:t>.</a:t>
            </a:r>
            <a:r>
              <a:rPr lang="en-US" altLang="en-US" sz="2000" i="1" dirty="0" err="1">
                <a:solidFill>
                  <a:srgbClr val="080808"/>
                </a:solidFill>
                <a:latin typeface="Fira Code Medium"/>
              </a:rPr>
              <a:t>valueOf</a:t>
            </a:r>
            <a:r>
              <a:rPr lang="en-US" altLang="en-US" sz="2000" dirty="0">
                <a:solidFill>
                  <a:srgbClr val="080808"/>
                </a:solidFill>
                <a:latin typeface="Fira Code Medium"/>
              </a:rPr>
              <a:t>(</a:t>
            </a:r>
            <a:r>
              <a:rPr lang="en-US" altLang="en-US" sz="2000" dirty="0" err="1">
                <a:solidFill>
                  <a:srgbClr val="000000"/>
                </a:solidFill>
                <a:latin typeface="Fira Code Medium"/>
              </a:rPr>
              <a:t>parameterMap</a:t>
            </a:r>
            <a:r>
              <a:rPr lang="en-US" altLang="en-US" sz="2000" dirty="0" err="1">
                <a:solidFill>
                  <a:srgbClr val="080808"/>
                </a:solidFill>
                <a:latin typeface="Fira Code Medium"/>
              </a:rPr>
              <a:t>.get</a:t>
            </a:r>
            <a:r>
              <a:rPr lang="en-US" altLang="en-US" sz="2000" dirty="0">
                <a:solidFill>
                  <a:srgbClr val="080808"/>
                </a:solidFill>
                <a:latin typeface="Fira Code Medium"/>
              </a:rPr>
              <a:t>(</a:t>
            </a:r>
            <a:r>
              <a:rPr lang="en-US" altLang="en-US" sz="2000" dirty="0">
                <a:solidFill>
                  <a:srgbClr val="067D17"/>
                </a:solidFill>
                <a:latin typeface="Fira Code Medium"/>
              </a:rPr>
              <a:t>"semester"</a:t>
            </a:r>
            <a:r>
              <a:rPr lang="en-US" altLang="en-US" sz="2000" dirty="0">
                <a:solidFill>
                  <a:srgbClr val="080808"/>
                </a:solidFill>
                <a:latin typeface="Fira Code Medium"/>
              </a:rPr>
              <a:t>)[</a:t>
            </a:r>
            <a:r>
              <a:rPr lang="en-US" altLang="en-US" sz="2000" dirty="0">
                <a:solidFill>
                  <a:srgbClr val="1750EB"/>
                </a:solidFill>
                <a:latin typeface="Fira Code Medium"/>
              </a:rPr>
              <a:t>0</a:t>
            </a:r>
            <a:r>
              <a:rPr lang="en-US" altLang="en-US" sz="2000" dirty="0">
                <a:solidFill>
                  <a:srgbClr val="080808"/>
                </a:solidFill>
                <a:latin typeface="Fira Code Medium"/>
              </a:rPr>
              <a:t>]);</a:t>
            </a:r>
            <a:br>
              <a:rPr lang="en-US" altLang="en-US" sz="2000" dirty="0">
                <a:solidFill>
                  <a:srgbClr val="080808"/>
                </a:solidFill>
                <a:latin typeface="Fira Code Medium"/>
              </a:rPr>
            </a:b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00000"/>
                </a:solidFill>
                <a:latin typeface="Fira Code Medium"/>
              </a:rPr>
              <a:t>HttpSession</a:t>
            </a:r>
            <a:r>
              <a:rPr lang="en-US" altLang="en-US" sz="2000" dirty="0">
                <a:solidFill>
                  <a:srgbClr val="000000"/>
                </a:solidFill>
                <a:latin typeface="Fira Code Medium"/>
              </a:rPr>
              <a:t> session </a:t>
            </a:r>
            <a:r>
              <a:rPr lang="en-US" altLang="en-US" sz="2000" dirty="0">
                <a:solidFill>
                  <a:srgbClr val="080808"/>
                </a:solidFill>
                <a:latin typeface="Fira Code Medium"/>
              </a:rPr>
              <a:t>= </a:t>
            </a:r>
            <a:r>
              <a:rPr lang="en-US" altLang="en-US" sz="2000" dirty="0" err="1">
                <a:solidFill>
                  <a:srgbClr val="080808"/>
                </a:solidFill>
                <a:latin typeface="Fira Code Medium"/>
              </a:rPr>
              <a:t>request.getSession</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00000"/>
                </a:solidFill>
                <a:latin typeface="Fira Code Medium"/>
              </a:rPr>
              <a:t>CourseRegistered</a:t>
            </a:r>
            <a:r>
              <a:rPr lang="en-US" altLang="en-US" sz="2000" dirty="0">
                <a:solidFill>
                  <a:srgbClr val="000000"/>
                </a:solidFill>
                <a:latin typeface="Fira Code Medium"/>
              </a:rPr>
              <a:t>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 = (</a:t>
            </a:r>
            <a:r>
              <a:rPr lang="en-US" altLang="en-US" sz="2000" dirty="0" err="1">
                <a:solidFill>
                  <a:srgbClr val="000000"/>
                </a:solidFill>
                <a:latin typeface="Fira Code Medium"/>
              </a:rPr>
              <a:t>CourseRegistered</a:t>
            </a:r>
            <a:r>
              <a:rPr lang="en-US" altLang="en-US" sz="2000" dirty="0">
                <a:solidFill>
                  <a:srgbClr val="080808"/>
                </a:solidFill>
                <a:latin typeface="Fira Code Medium"/>
              </a:rPr>
              <a:t>) </a:t>
            </a:r>
            <a:r>
              <a:rPr lang="en-US" altLang="en-US" sz="2000" dirty="0" err="1">
                <a:solidFill>
                  <a:srgbClr val="000000"/>
                </a:solidFill>
                <a:latin typeface="Fira Code Medium"/>
              </a:rPr>
              <a:t>session</a:t>
            </a:r>
            <a:r>
              <a:rPr lang="en-US" altLang="en-US" sz="2000" dirty="0" err="1">
                <a:solidFill>
                  <a:srgbClr val="080808"/>
                </a:solidFill>
                <a:latin typeface="Fira Code Medium"/>
              </a:rPr>
              <a:t>.getAttribute</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courseRegistered</a:t>
            </a:r>
            <a:r>
              <a:rPr lang="en-US" altLang="en-US" sz="2000" dirty="0">
                <a:solidFill>
                  <a:srgbClr val="067D17"/>
                </a:solidFill>
                <a:latin typeface="Fira Code Medium"/>
              </a:rPr>
              <a:t>"</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if</a:t>
            </a:r>
            <a:r>
              <a:rPr lang="en-US" altLang="en-US" sz="2000" dirty="0">
                <a:solidFill>
                  <a:srgbClr val="080808"/>
                </a:solidFill>
                <a:latin typeface="Fira Code Medium"/>
              </a:rPr>
              <a:t>(</a:t>
            </a:r>
            <a:r>
              <a:rPr lang="en-US" altLang="en-US" sz="2000" dirty="0" err="1">
                <a:solidFill>
                  <a:srgbClr val="080808"/>
                </a:solidFill>
                <a:latin typeface="Fira Code Medium"/>
              </a:rPr>
              <a:t>courseRegistered</a:t>
            </a:r>
            <a:r>
              <a:rPr lang="en-US" altLang="en-US" sz="2000" dirty="0">
                <a:solidFill>
                  <a:srgbClr val="080808"/>
                </a:solidFill>
                <a:latin typeface="Fira Code Medium"/>
              </a:rPr>
              <a:t> == </a:t>
            </a:r>
            <a:r>
              <a:rPr lang="en-US" altLang="en-US" sz="2000" dirty="0">
                <a:solidFill>
                  <a:srgbClr val="0033B3"/>
                </a:solidFill>
                <a:latin typeface="Fira Code Medium"/>
              </a:rPr>
              <a:t>null</a:t>
            </a:r>
            <a:r>
              <a:rPr lang="en-US" altLang="en-US" sz="2000" dirty="0">
                <a:solidFill>
                  <a:srgbClr val="080808"/>
                </a:solidFill>
                <a:latin typeface="Fira Code Medium"/>
              </a:rPr>
              <a:t>) {</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 = </a:t>
            </a:r>
            <a:r>
              <a:rPr lang="en-US" altLang="en-US" sz="2000" dirty="0">
                <a:solidFill>
                  <a:srgbClr val="0033B3"/>
                </a:solidFill>
                <a:latin typeface="Fira Code Medium"/>
              </a:rPr>
              <a:t>new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00000"/>
                </a:solidFill>
                <a:latin typeface="Fira Code Medium"/>
              </a:rPr>
              <a:t>session</a:t>
            </a:r>
            <a:r>
              <a:rPr lang="en-US" altLang="en-US" sz="2000" dirty="0" err="1">
                <a:solidFill>
                  <a:srgbClr val="080808"/>
                </a:solidFill>
                <a:latin typeface="Fira Code Medium"/>
              </a:rPr>
              <a:t>.setAttribute</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courseRegistered</a:t>
            </a:r>
            <a:r>
              <a:rPr lang="en-US" altLang="en-US" sz="2000" dirty="0">
                <a:solidFill>
                  <a:srgbClr val="067D17"/>
                </a:solidFill>
                <a:latin typeface="Fira Code Medium"/>
              </a:rPr>
              <a:t>"</a:t>
            </a:r>
            <a:r>
              <a:rPr lang="en-US" altLang="en-US" sz="2000" dirty="0">
                <a:solidFill>
                  <a:srgbClr val="080808"/>
                </a:solidFill>
                <a:latin typeface="Fira Code Medium"/>
              </a:rPr>
              <a:t>, </a:t>
            </a:r>
            <a:r>
              <a:rPr lang="en-US" altLang="en-US" sz="2000" dirty="0" err="1">
                <a:solidFill>
                  <a:srgbClr val="080808"/>
                </a:solidFill>
                <a:latin typeface="Fira Code Medium"/>
              </a:rPr>
              <a:t>courseRegistered</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 </a:t>
            </a:r>
            <a:r>
              <a:rPr lang="en-US" altLang="en-US" sz="2000" dirty="0">
                <a:solidFill>
                  <a:srgbClr val="0033B3"/>
                </a:solidFill>
                <a:latin typeface="Fira Code Medium"/>
              </a:rPr>
              <a:t>else </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courseRegistered.removeAllRegisteredCourse</a:t>
            </a:r>
            <a:r>
              <a:rPr lang="en-US" altLang="en-US" sz="2000" dirty="0">
                <a:solidFill>
                  <a:srgbClr val="080808"/>
                </a:solidFill>
                <a:latin typeface="Fira Code Medium"/>
              </a:rPr>
              <a:t>(</a:t>
            </a:r>
            <a:r>
              <a:rPr lang="en-US" altLang="en-US" sz="2000" dirty="0">
                <a:solidFill>
                  <a:srgbClr val="000000"/>
                </a:solidFill>
                <a:latin typeface="Fira Code Medium"/>
              </a:rPr>
              <a:t>semester</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br>
              <a:rPr lang="en-US" altLang="en-US" sz="2000" dirty="0">
                <a:solidFill>
                  <a:srgbClr val="080808"/>
                </a:solidFill>
                <a:latin typeface="Fira Code Medium"/>
              </a:rPr>
            </a:b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a:solidFill>
                  <a:srgbClr val="0033B3"/>
                </a:solidFill>
                <a:latin typeface="Fira Code Medium"/>
              </a:rPr>
              <a:t>for</a:t>
            </a:r>
            <a:r>
              <a:rPr lang="en-US" altLang="en-US" sz="2000" dirty="0">
                <a:solidFill>
                  <a:srgbClr val="080808"/>
                </a:solidFill>
                <a:latin typeface="Fira Code Medium"/>
              </a:rPr>
              <a:t>(</a:t>
            </a:r>
            <a:r>
              <a:rPr lang="en-US" altLang="en-US" sz="2000" dirty="0">
                <a:solidFill>
                  <a:srgbClr val="000000"/>
                </a:solidFill>
                <a:latin typeface="Fira Code Medium"/>
              </a:rPr>
              <a:t>String </a:t>
            </a:r>
            <a:r>
              <a:rPr lang="en-US" altLang="en-US" sz="2000" dirty="0" err="1">
                <a:solidFill>
                  <a:srgbClr val="000000"/>
                </a:solidFill>
                <a:latin typeface="Fira Code Medium"/>
              </a:rPr>
              <a:t>subjectId</a:t>
            </a:r>
            <a:r>
              <a:rPr lang="en-US" altLang="en-US" sz="2000" dirty="0">
                <a:solidFill>
                  <a:srgbClr val="000000"/>
                </a:solidFill>
                <a:latin typeface="Fira Code Medium"/>
              </a:rPr>
              <a:t> </a:t>
            </a:r>
            <a:r>
              <a:rPr lang="en-US" altLang="en-US" sz="2000" dirty="0">
                <a:solidFill>
                  <a:srgbClr val="080808"/>
                </a:solidFill>
                <a:latin typeface="Fira Code Medium"/>
              </a:rPr>
              <a:t>: </a:t>
            </a:r>
            <a:r>
              <a:rPr lang="en-US" altLang="en-US" sz="2000" dirty="0" err="1">
                <a:solidFill>
                  <a:srgbClr val="000000"/>
                </a:solidFill>
                <a:latin typeface="Fira Code Medium"/>
              </a:rPr>
              <a:t>parameterMap</a:t>
            </a:r>
            <a:r>
              <a:rPr lang="en-US" altLang="en-US" sz="2000" dirty="0" err="1">
                <a:solidFill>
                  <a:srgbClr val="080808"/>
                </a:solidFill>
                <a:latin typeface="Fira Code Medium"/>
              </a:rPr>
              <a:t>.get</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registeredSubjects</a:t>
            </a:r>
            <a:r>
              <a:rPr lang="en-US" altLang="en-US" sz="2000" dirty="0">
                <a:solidFill>
                  <a:srgbClr val="067D17"/>
                </a:solidFill>
                <a:latin typeface="Fira Code Medium"/>
              </a:rPr>
              <a:t>"</a:t>
            </a:r>
            <a:r>
              <a:rPr lang="en-US" altLang="en-US" sz="2000" dirty="0">
                <a:solidFill>
                  <a:srgbClr val="080808"/>
                </a:solidFill>
                <a:latin typeface="Fira Code Medium"/>
              </a:rPr>
              <a:t>)) {</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courseRegistered.registerSubject</a:t>
            </a:r>
            <a:r>
              <a:rPr lang="en-US" altLang="en-US" sz="2000" dirty="0">
                <a:solidFill>
                  <a:srgbClr val="080808"/>
                </a:solidFill>
                <a:latin typeface="Fira Code Medium"/>
              </a:rPr>
              <a:t>(</a:t>
            </a:r>
            <a:r>
              <a:rPr lang="en-US" altLang="en-US" sz="2000" dirty="0">
                <a:solidFill>
                  <a:srgbClr val="000000"/>
                </a:solidFill>
                <a:latin typeface="Fira Code Medium"/>
              </a:rPr>
              <a:t>semester</a:t>
            </a:r>
            <a:r>
              <a:rPr lang="en-US" altLang="en-US" sz="2000" dirty="0">
                <a:solidFill>
                  <a:srgbClr val="080808"/>
                </a:solidFill>
                <a:latin typeface="Fira Code Medium"/>
              </a:rPr>
              <a:t>, </a:t>
            </a:r>
            <a:r>
              <a:rPr lang="en-US" altLang="en-US" sz="2000" dirty="0" err="1">
                <a:solidFill>
                  <a:srgbClr val="000000"/>
                </a:solidFill>
                <a:latin typeface="Fira Code Medium"/>
              </a:rPr>
              <a:t>CourseRepository</a:t>
            </a:r>
            <a:r>
              <a:rPr lang="en-US" altLang="en-US" sz="2000" dirty="0" err="1">
                <a:solidFill>
                  <a:srgbClr val="080808"/>
                </a:solidFill>
                <a:latin typeface="Fira Code Medium"/>
              </a:rPr>
              <a:t>.</a:t>
            </a:r>
            <a:r>
              <a:rPr lang="en-US" altLang="en-US" sz="2000" i="1" dirty="0" err="1">
                <a:solidFill>
                  <a:srgbClr val="080808"/>
                </a:solidFill>
                <a:latin typeface="Fira Code Medium"/>
              </a:rPr>
              <a:t>getSubject</a:t>
            </a:r>
            <a:r>
              <a:rPr lang="en-US" altLang="en-US" sz="2000" dirty="0">
                <a:solidFill>
                  <a:srgbClr val="080808"/>
                </a:solidFill>
                <a:latin typeface="Fira Code Medium"/>
              </a:rPr>
              <a:t>(</a:t>
            </a:r>
            <a:r>
              <a:rPr lang="en-US" altLang="en-US" sz="2000" dirty="0" err="1">
                <a:solidFill>
                  <a:srgbClr val="000000"/>
                </a:solidFill>
                <a:latin typeface="Fira Code Medium"/>
              </a:rPr>
              <a:t>semester</a:t>
            </a:r>
            <a:r>
              <a:rPr lang="en-US" altLang="en-US" sz="2000" dirty="0" err="1">
                <a:solidFill>
                  <a:srgbClr val="080808"/>
                </a:solidFill>
                <a:latin typeface="Fira Code Medium"/>
              </a:rPr>
              <a:t>,</a:t>
            </a:r>
            <a:r>
              <a:rPr lang="en-US" altLang="en-US" sz="2000" dirty="0" err="1">
                <a:solidFill>
                  <a:srgbClr val="000000"/>
                </a:solidFill>
                <a:latin typeface="Fira Code Medium"/>
              </a:rPr>
              <a:t>subjectId</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    }</a:t>
            </a:r>
            <a:br>
              <a:rPr lang="en-US" altLang="en-US" sz="2000" dirty="0">
                <a:solidFill>
                  <a:srgbClr val="080808"/>
                </a:solidFill>
                <a:latin typeface="Fira Code Medium"/>
              </a:rPr>
            </a:br>
            <a:r>
              <a:rPr lang="en-US" altLang="en-US" sz="2000" dirty="0">
                <a:solidFill>
                  <a:srgbClr val="080808"/>
                </a:solidFill>
                <a:latin typeface="Fira Code Medium"/>
              </a:rPr>
              <a:t>    </a:t>
            </a:r>
            <a:r>
              <a:rPr lang="en-US" altLang="en-US" sz="2000" dirty="0" err="1">
                <a:solidFill>
                  <a:srgbClr val="080808"/>
                </a:solidFill>
                <a:latin typeface="Fira Code Medium"/>
              </a:rPr>
              <a:t>getServletContext</a:t>
            </a:r>
            <a:r>
              <a:rPr lang="en-US" altLang="en-US" sz="2000" dirty="0">
                <a:solidFill>
                  <a:srgbClr val="080808"/>
                </a:solidFill>
                <a:latin typeface="Fira Code Medium"/>
              </a:rPr>
              <a:t>().</a:t>
            </a:r>
            <a:r>
              <a:rPr lang="en-US" altLang="en-US" sz="2000" dirty="0" err="1">
                <a:solidFill>
                  <a:srgbClr val="080808"/>
                </a:solidFill>
                <a:latin typeface="Fira Code Medium"/>
              </a:rPr>
              <a:t>getRequestDispatcher</a:t>
            </a:r>
            <a:r>
              <a:rPr lang="en-US" altLang="en-US" sz="2000" dirty="0">
                <a:solidFill>
                  <a:srgbClr val="080808"/>
                </a:solidFill>
                <a:latin typeface="Fira Code Medium"/>
              </a:rPr>
              <a:t>(</a:t>
            </a:r>
            <a:r>
              <a:rPr lang="en-US" altLang="en-US" sz="2000" dirty="0">
                <a:solidFill>
                  <a:srgbClr val="067D17"/>
                </a:solidFill>
                <a:latin typeface="Fira Code Medium"/>
              </a:rPr>
              <a:t>"/</a:t>
            </a:r>
            <a:r>
              <a:rPr lang="en-US" altLang="en-US" sz="2000" dirty="0" err="1">
                <a:solidFill>
                  <a:srgbClr val="067D17"/>
                </a:solidFill>
                <a:latin typeface="Fira Code Medium"/>
              </a:rPr>
              <a:t>index.jsp</a:t>
            </a:r>
            <a:r>
              <a:rPr lang="en-US" altLang="en-US" sz="2000" dirty="0">
                <a:solidFill>
                  <a:srgbClr val="067D17"/>
                </a:solidFill>
                <a:latin typeface="Fira Code Medium"/>
              </a:rPr>
              <a:t>"</a:t>
            </a:r>
            <a:r>
              <a:rPr lang="en-US" altLang="en-US" sz="2000" dirty="0">
                <a:solidFill>
                  <a:srgbClr val="080808"/>
                </a:solidFill>
                <a:latin typeface="Fira Code Medium"/>
              </a:rPr>
              <a:t>).forward(</a:t>
            </a:r>
            <a:r>
              <a:rPr lang="en-US" altLang="en-US" sz="2000" dirty="0" err="1">
                <a:solidFill>
                  <a:srgbClr val="080808"/>
                </a:solidFill>
                <a:latin typeface="Fira Code Medium"/>
              </a:rPr>
              <a:t>request,response</a:t>
            </a:r>
            <a:r>
              <a:rPr lang="en-US" altLang="en-US" sz="2000" dirty="0">
                <a:solidFill>
                  <a:srgbClr val="080808"/>
                </a:solidFill>
                <a:latin typeface="Fira Code Medium"/>
              </a:rPr>
              <a:t>);</a:t>
            </a:r>
            <a:br>
              <a:rPr lang="en-US" altLang="en-US" sz="2000" dirty="0">
                <a:solidFill>
                  <a:srgbClr val="080808"/>
                </a:solidFill>
                <a:latin typeface="Fira Code Medium"/>
              </a:rPr>
            </a:br>
            <a:r>
              <a:rPr lang="en-US" altLang="en-US" sz="2000" dirty="0">
                <a:solidFill>
                  <a:srgbClr val="080808"/>
                </a:solidFill>
                <a:latin typeface="Fira Code Medium"/>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6733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838200" y="365126"/>
            <a:ext cx="10515600" cy="802194"/>
          </a:xfrm>
        </p:spPr>
        <p:txBody>
          <a:bodyPr/>
          <a:lstStyle/>
          <a:p>
            <a:r>
              <a:rPr lang="en-US" dirty="0" err="1"/>
              <a:t>forEach</a:t>
            </a:r>
            <a:r>
              <a:rPr lang="en-US" dirty="0"/>
              <a:t> tag</a:t>
            </a:r>
          </a:p>
        </p:txBody>
      </p:sp>
      <p:sp>
        <p:nvSpPr>
          <p:cNvPr id="266243" name="Rectangle 3"/>
          <p:cNvSpPr>
            <a:spLocks noGrp="1" noChangeArrowheads="1"/>
          </p:cNvSpPr>
          <p:nvPr>
            <p:ph idx="1"/>
          </p:nvPr>
        </p:nvSpPr>
        <p:spPr>
          <a:xfrm>
            <a:off x="838200" y="1245140"/>
            <a:ext cx="10515600" cy="4844273"/>
          </a:xfrm>
        </p:spPr>
        <p:txBody>
          <a:bodyPr>
            <a:normAutofit fontScale="77500" lnSpcReduction="20000"/>
          </a:bodyPr>
          <a:lstStyle/>
          <a:p>
            <a:pPr>
              <a:lnSpc>
                <a:spcPct val="120000"/>
              </a:lnSpc>
            </a:pPr>
            <a:r>
              <a:rPr lang="en-US" dirty="0"/>
              <a:t>The </a:t>
            </a:r>
            <a:r>
              <a:rPr lang="en-US" dirty="0" err="1"/>
              <a:t>forEach</a:t>
            </a:r>
            <a:r>
              <a:rPr lang="en-US" dirty="0"/>
              <a:t> tag provides flexible iteration through a set </a:t>
            </a:r>
            <a:r>
              <a:rPr lang="en-US"/>
              <a:t>of items, </a:t>
            </a:r>
            <a:r>
              <a:rPr lang="en-US" dirty="0"/>
              <a:t>Its targets include:</a:t>
            </a:r>
          </a:p>
          <a:p>
            <a:pPr lvl="1">
              <a:lnSpc>
                <a:spcPct val="120000"/>
              </a:lnSpc>
            </a:pPr>
            <a:r>
              <a:rPr lang="en-US"/>
              <a:t>Collections, Maps, Iterators, </a:t>
            </a:r>
            <a:r>
              <a:rPr lang="en-US" dirty="0"/>
              <a:t>Enumerations</a:t>
            </a:r>
          </a:p>
          <a:p>
            <a:pPr lvl="1">
              <a:lnSpc>
                <a:spcPct val="120000"/>
              </a:lnSpc>
            </a:pPr>
            <a:r>
              <a:rPr lang="en-US" dirty="0"/>
              <a:t>Arrays</a:t>
            </a:r>
          </a:p>
          <a:p>
            <a:pPr lvl="1">
              <a:lnSpc>
                <a:spcPct val="120000"/>
              </a:lnSpc>
            </a:pPr>
            <a:r>
              <a:rPr lang="en-US" dirty="0"/>
              <a:t>Comma-separated values (CSV) data</a:t>
            </a:r>
          </a:p>
          <a:p>
            <a:r>
              <a:rPr lang="en-US" dirty="0"/>
              <a:t>Example:</a:t>
            </a:r>
          </a:p>
          <a:p>
            <a:pPr marL="457200" lvl="1" indent="0">
              <a:lnSpc>
                <a:spcPct val="120000"/>
              </a:lnSpc>
              <a:buNone/>
            </a:pPr>
            <a:r>
              <a:rPr lang="en-US" dirty="0"/>
              <a:t>&lt;table&gt;</a:t>
            </a:r>
          </a:p>
          <a:p>
            <a:pPr marL="457200" lvl="1" indent="0">
              <a:lnSpc>
                <a:spcPct val="120000"/>
              </a:lnSpc>
              <a:buNone/>
            </a:pPr>
            <a:r>
              <a:rPr lang="en-US" dirty="0"/>
              <a:t>   &lt;</a:t>
            </a:r>
            <a:r>
              <a:rPr lang="en-US" dirty="0" err="1"/>
              <a:t>c:forEach</a:t>
            </a:r>
            <a:r>
              <a:rPr lang="en-US" dirty="0"/>
              <a:t> items="${customers}" var=“</a:t>
            </a:r>
            <a:r>
              <a:rPr lang="en-US" dirty="0" err="1"/>
              <a:t>cust</a:t>
            </a:r>
            <a:r>
              <a:rPr lang="en-US" dirty="0"/>
              <a:t>"&gt;</a:t>
            </a:r>
          </a:p>
          <a:p>
            <a:pPr marL="457200" lvl="1" indent="0">
              <a:lnSpc>
                <a:spcPct val="120000"/>
              </a:lnSpc>
              <a:buNone/>
            </a:pPr>
            <a:r>
              <a:rPr lang="en-US" dirty="0"/>
              <a:t>      &lt;tr&gt;</a:t>
            </a:r>
          </a:p>
          <a:p>
            <a:pPr marL="457200" lvl="1" indent="0">
              <a:lnSpc>
                <a:spcPct val="120000"/>
              </a:lnSpc>
              <a:buNone/>
            </a:pPr>
            <a:r>
              <a:rPr lang="en-US" dirty="0"/>
              <a:t>         &lt;td&gt;${cust.name}&lt;/td&gt;</a:t>
            </a:r>
          </a:p>
          <a:p>
            <a:pPr marL="457200" lvl="1" indent="0">
              <a:lnSpc>
                <a:spcPct val="120000"/>
              </a:lnSpc>
              <a:buNone/>
            </a:pPr>
            <a:r>
              <a:rPr lang="en-US" dirty="0"/>
              <a:t>         &lt;td&gt;${</a:t>
            </a:r>
            <a:r>
              <a:rPr lang="en-US" dirty="0" err="1"/>
              <a:t>cust.addr</a:t>
            </a:r>
            <a:r>
              <a:rPr lang="en-US" dirty="0"/>
              <a:t>}&lt;/td&gt;</a:t>
            </a:r>
          </a:p>
          <a:p>
            <a:pPr marL="457200" lvl="1" indent="0">
              <a:lnSpc>
                <a:spcPct val="120000"/>
              </a:lnSpc>
              <a:buNone/>
            </a:pPr>
            <a:r>
              <a:rPr lang="en-US" dirty="0"/>
              <a:t>      &lt;/tr&gt;</a:t>
            </a:r>
          </a:p>
          <a:p>
            <a:pPr marL="457200" lvl="1" indent="0">
              <a:lnSpc>
                <a:spcPct val="120000"/>
              </a:lnSpc>
              <a:buNone/>
            </a:pPr>
            <a:r>
              <a:rPr lang="en-US" dirty="0"/>
              <a:t>   &lt;/</a:t>
            </a:r>
            <a:r>
              <a:rPr lang="en-US" dirty="0" err="1"/>
              <a:t>c:forEach</a:t>
            </a:r>
            <a:r>
              <a:rPr lang="en-US" dirty="0"/>
              <a:t>&gt;</a:t>
            </a:r>
          </a:p>
          <a:p>
            <a:pPr marL="457200" lvl="1" indent="0">
              <a:lnSpc>
                <a:spcPct val="120000"/>
              </a:lnSpc>
              <a:buNone/>
            </a:pPr>
            <a:r>
              <a:rPr lang="en-US" dirty="0"/>
              <a:t>&lt;/table&gt; </a:t>
            </a:r>
          </a:p>
        </p:txBody>
      </p:sp>
    </p:spTree>
    <p:extLst>
      <p:ext uri="{BB962C8B-B14F-4D97-AF65-F5344CB8AC3E}">
        <p14:creationId xmlns:p14="http://schemas.microsoft.com/office/powerpoint/2010/main" val="3422395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FB69-7E56-474E-9000-165D1FB64E20}"/>
              </a:ext>
            </a:extLst>
          </p:cNvPr>
          <p:cNvSpPr>
            <a:spLocks noGrp="1"/>
          </p:cNvSpPr>
          <p:nvPr>
            <p:ph type="title"/>
          </p:nvPr>
        </p:nvSpPr>
        <p:spPr/>
        <p:txBody>
          <a:bodyPr/>
          <a:lstStyle/>
          <a:p>
            <a:r>
              <a:rPr lang="en-US" dirty="0"/>
              <a:t>Exercise</a:t>
            </a:r>
          </a:p>
        </p:txBody>
      </p:sp>
      <p:pic>
        <p:nvPicPr>
          <p:cNvPr id="4" name="Content Placeholder 3">
            <a:extLst>
              <a:ext uri="{FF2B5EF4-FFF2-40B4-BE49-F238E27FC236}">
                <a16:creationId xmlns:a16="http://schemas.microsoft.com/office/drawing/2014/main" id="{FC927D87-79B7-43E8-98EA-59B442929107}"/>
              </a:ext>
            </a:extLst>
          </p:cNvPr>
          <p:cNvPicPr>
            <a:picLocks noGrp="1" noChangeAspect="1"/>
          </p:cNvPicPr>
          <p:nvPr>
            <p:ph idx="1"/>
          </p:nvPr>
        </p:nvPicPr>
        <p:blipFill>
          <a:blip r:embed="rId2"/>
          <a:stretch>
            <a:fillRect/>
          </a:stretch>
        </p:blipFill>
        <p:spPr>
          <a:xfrm>
            <a:off x="838200" y="1867694"/>
            <a:ext cx="3159865" cy="3307421"/>
          </a:xfrm>
          <a:prstGeom prst="rect">
            <a:avLst/>
          </a:prstGeom>
        </p:spPr>
      </p:pic>
      <p:pic>
        <p:nvPicPr>
          <p:cNvPr id="5" name="Picture 4">
            <a:extLst>
              <a:ext uri="{FF2B5EF4-FFF2-40B4-BE49-F238E27FC236}">
                <a16:creationId xmlns:a16="http://schemas.microsoft.com/office/drawing/2014/main" id="{D8B947B6-9DF3-45B8-9A60-B095F28E2DB8}"/>
              </a:ext>
            </a:extLst>
          </p:cNvPr>
          <p:cNvPicPr>
            <a:picLocks noChangeAspect="1"/>
          </p:cNvPicPr>
          <p:nvPr/>
        </p:nvPicPr>
        <p:blipFill rotWithShape="1">
          <a:blip r:embed="rId3"/>
          <a:srcRect t="38013"/>
          <a:stretch/>
        </p:blipFill>
        <p:spPr>
          <a:xfrm>
            <a:off x="4395852" y="661481"/>
            <a:ext cx="6104586" cy="2584821"/>
          </a:xfrm>
          <a:prstGeom prst="rect">
            <a:avLst/>
          </a:prstGeom>
        </p:spPr>
      </p:pic>
      <p:sp>
        <p:nvSpPr>
          <p:cNvPr id="6" name="Arrow: Right 5">
            <a:extLst>
              <a:ext uri="{FF2B5EF4-FFF2-40B4-BE49-F238E27FC236}">
                <a16:creationId xmlns:a16="http://schemas.microsoft.com/office/drawing/2014/main" id="{8A62FDB8-2BEC-4672-B5AF-2CF5A3EA8377}"/>
              </a:ext>
            </a:extLst>
          </p:cNvPr>
          <p:cNvSpPr/>
          <p:nvPr/>
        </p:nvSpPr>
        <p:spPr>
          <a:xfrm rot="19028462">
            <a:off x="2626469" y="2568101"/>
            <a:ext cx="496110" cy="291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409BE6-5048-47A8-B0FE-C2CA2C4AFEE3}"/>
              </a:ext>
            </a:extLst>
          </p:cNvPr>
          <p:cNvPicPr>
            <a:picLocks noChangeAspect="1"/>
          </p:cNvPicPr>
          <p:nvPr/>
        </p:nvPicPr>
        <p:blipFill rotWithShape="1">
          <a:blip r:embed="rId4"/>
          <a:srcRect r="20938" b="21343"/>
          <a:stretch/>
        </p:blipFill>
        <p:spPr>
          <a:xfrm>
            <a:off x="4160909" y="3104607"/>
            <a:ext cx="5372197" cy="3206118"/>
          </a:xfrm>
          <a:prstGeom prst="rect">
            <a:avLst/>
          </a:prstGeom>
        </p:spPr>
      </p:pic>
      <p:sp>
        <p:nvSpPr>
          <p:cNvPr id="11" name="Arrow: Right 10">
            <a:extLst>
              <a:ext uri="{FF2B5EF4-FFF2-40B4-BE49-F238E27FC236}">
                <a16:creationId xmlns:a16="http://schemas.microsoft.com/office/drawing/2014/main" id="{41E1C94A-068C-4C78-9E9E-A568D1837F88}"/>
              </a:ext>
            </a:extLst>
          </p:cNvPr>
          <p:cNvSpPr/>
          <p:nvPr/>
        </p:nvSpPr>
        <p:spPr>
          <a:xfrm rot="2169151">
            <a:off x="3138843" y="3739534"/>
            <a:ext cx="546955" cy="311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42617AC-7783-4BD0-949F-0A70B72F194B}"/>
              </a:ext>
            </a:extLst>
          </p:cNvPr>
          <p:cNvCxnSpPr/>
          <p:nvPr/>
        </p:nvCxnSpPr>
        <p:spPr>
          <a:xfrm>
            <a:off x="1225685" y="4786010"/>
            <a:ext cx="1449421" cy="0"/>
          </a:xfrm>
          <a:prstGeom prst="line">
            <a:avLst/>
          </a:prstGeom>
          <a:ln w="635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0231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4D72-9FA8-4CC5-B950-4FEA0542E3B3}"/>
              </a:ext>
            </a:extLst>
          </p:cNvPr>
          <p:cNvSpPr>
            <a:spLocks noGrp="1"/>
          </p:cNvSpPr>
          <p:nvPr>
            <p:ph type="title"/>
          </p:nvPr>
        </p:nvSpPr>
        <p:spPr/>
        <p:txBody>
          <a:bodyPr/>
          <a:lstStyle/>
          <a:p>
            <a:r>
              <a:rPr lang="en-US" dirty="0"/>
              <a:t>URL Mapping</a:t>
            </a:r>
          </a:p>
        </p:txBody>
      </p:sp>
      <p:pic>
        <p:nvPicPr>
          <p:cNvPr id="4" name="Content Placeholder 3">
            <a:extLst>
              <a:ext uri="{FF2B5EF4-FFF2-40B4-BE49-F238E27FC236}">
                <a16:creationId xmlns:a16="http://schemas.microsoft.com/office/drawing/2014/main" id="{2BDAD7C0-8BEB-436C-B0F0-7CCE5B87A1B5}"/>
              </a:ext>
            </a:extLst>
          </p:cNvPr>
          <p:cNvPicPr>
            <a:picLocks noGrp="1" noChangeAspect="1"/>
          </p:cNvPicPr>
          <p:nvPr>
            <p:ph idx="1"/>
          </p:nvPr>
        </p:nvPicPr>
        <p:blipFill>
          <a:blip r:embed="rId2"/>
          <a:stretch>
            <a:fillRect/>
          </a:stretch>
        </p:blipFill>
        <p:spPr>
          <a:xfrm>
            <a:off x="838200" y="1882479"/>
            <a:ext cx="10515600" cy="4237629"/>
          </a:xfrm>
          <a:prstGeom prst="rect">
            <a:avLst/>
          </a:prstGeom>
        </p:spPr>
      </p:pic>
      <p:sp>
        <p:nvSpPr>
          <p:cNvPr id="5" name="Rectangle 4">
            <a:extLst>
              <a:ext uri="{FF2B5EF4-FFF2-40B4-BE49-F238E27FC236}">
                <a16:creationId xmlns:a16="http://schemas.microsoft.com/office/drawing/2014/main" id="{55C5B153-C345-4335-9D60-AFD2D5E16C18}"/>
              </a:ext>
            </a:extLst>
          </p:cNvPr>
          <p:cNvSpPr/>
          <p:nvPr/>
        </p:nvSpPr>
        <p:spPr>
          <a:xfrm>
            <a:off x="1439694" y="4931923"/>
            <a:ext cx="2694561" cy="554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BDCF0A-17A9-4665-ABC4-A53B1E4CCA5F}"/>
              </a:ext>
            </a:extLst>
          </p:cNvPr>
          <p:cNvSpPr txBox="1"/>
          <p:nvPr/>
        </p:nvSpPr>
        <p:spPr>
          <a:xfrm>
            <a:off x="6676102" y="3156154"/>
            <a:ext cx="1907459" cy="307777"/>
          </a:xfrm>
          <a:prstGeom prst="rect">
            <a:avLst/>
          </a:prstGeom>
          <a:solidFill>
            <a:schemeClr val="bg1"/>
          </a:solidFill>
        </p:spPr>
        <p:txBody>
          <a:bodyPr wrap="square" lIns="0" tIns="0" rIns="0" bIns="0" rtlCol="0">
            <a:spAutoFit/>
          </a:bodyPr>
          <a:lstStyle/>
          <a:p>
            <a:pPr algn="ctr"/>
            <a:r>
              <a:rPr lang="en-US" sz="2000" b="1" dirty="0">
                <a:solidFill>
                  <a:srgbClr val="FF0000"/>
                </a:solidFill>
              </a:rPr>
              <a:t>register</a:t>
            </a:r>
            <a:endParaRPr lang="en-US" sz="1600" b="1" dirty="0">
              <a:solidFill>
                <a:srgbClr val="FF0000"/>
              </a:solidFill>
            </a:endParaRPr>
          </a:p>
        </p:txBody>
      </p:sp>
    </p:spTree>
    <p:extLst>
      <p:ext uri="{BB962C8B-B14F-4D97-AF65-F5344CB8AC3E}">
        <p14:creationId xmlns:p14="http://schemas.microsoft.com/office/powerpoint/2010/main" val="269124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2AF998-90B9-4B76-A48F-317B6E7A0E53}"/>
              </a:ext>
            </a:extLst>
          </p:cNvPr>
          <p:cNvSpPr>
            <a:spLocks noGrp="1"/>
          </p:cNvSpPr>
          <p:nvPr>
            <p:ph type="ctrTitle"/>
          </p:nvPr>
        </p:nvSpPr>
        <p:spPr/>
        <p:txBody>
          <a:bodyPr/>
          <a:lstStyle/>
          <a:p>
            <a:r>
              <a:rPr lang="en-US" dirty="0"/>
              <a:t>Application State Management</a:t>
            </a:r>
          </a:p>
        </p:txBody>
      </p:sp>
      <p:sp>
        <p:nvSpPr>
          <p:cNvPr id="5" name="Subtitle 4">
            <a:extLst>
              <a:ext uri="{FF2B5EF4-FFF2-40B4-BE49-F238E27FC236}">
                <a16:creationId xmlns:a16="http://schemas.microsoft.com/office/drawing/2014/main" id="{B2C9DB76-4B14-4A98-B207-35AEC3F1F5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857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The session problem</a:t>
            </a:r>
            <a:endParaRPr lang="en-US" dirty="0"/>
          </a:p>
        </p:txBody>
      </p:sp>
      <p:sp>
        <p:nvSpPr>
          <p:cNvPr id="249859" name="Rectangle 3"/>
          <p:cNvSpPr>
            <a:spLocks noGrp="1" noChangeArrowheads="1"/>
          </p:cNvSpPr>
          <p:nvPr>
            <p:ph type="body" idx="1"/>
          </p:nvPr>
        </p:nvSpPr>
        <p:spPr/>
        <p:txBody>
          <a:bodyPr/>
          <a:lstStyle/>
          <a:p>
            <a:r>
              <a:rPr lang="en-US" dirty="0"/>
              <a:t>Servlets and JSP pages should be stateless</a:t>
            </a:r>
          </a:p>
          <a:p>
            <a:pPr lvl="1"/>
            <a:r>
              <a:rPr lang="en-US" dirty="0"/>
              <a:t>They should not have instance variables</a:t>
            </a:r>
          </a:p>
          <a:p>
            <a:pPr lvl="1"/>
            <a:r>
              <a:rPr lang="en-US" dirty="0"/>
              <a:t>They support multiple concurrent threads</a:t>
            </a:r>
          </a:p>
          <a:p>
            <a:r>
              <a:rPr lang="en-US" dirty="0"/>
              <a:t>Application state information specific to a user must be stored outside of the servlet</a:t>
            </a:r>
          </a:p>
          <a:p>
            <a:pPr lvl="1"/>
            <a:r>
              <a:rPr lang="en-US" dirty="0"/>
              <a:t>This is called Session State</a:t>
            </a:r>
          </a:p>
          <a:p>
            <a:pPr lvl="1"/>
            <a:r>
              <a:rPr lang="en-US" dirty="0"/>
              <a:t>Determining what to do with it is one of the most challenging problems in servlet programming</a:t>
            </a:r>
          </a:p>
          <a:p>
            <a:pPr lvl="1"/>
            <a:r>
              <a:rPr lang="en-US" dirty="0"/>
              <a:t>Session state is </a:t>
            </a:r>
            <a:r>
              <a:rPr lang="en-US"/>
              <a:t>session data, </a:t>
            </a:r>
            <a:r>
              <a:rPr lang="en-US" dirty="0"/>
              <a:t>and is only used for a set of linked Web pages (your Web application)</a:t>
            </a:r>
          </a:p>
        </p:txBody>
      </p:sp>
    </p:spTree>
    <p:extLst>
      <p:ext uri="{BB962C8B-B14F-4D97-AF65-F5344CB8AC3E}">
        <p14:creationId xmlns:p14="http://schemas.microsoft.com/office/powerpoint/2010/main" val="351457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2855640" y="4467919"/>
            <a:ext cx="2304256" cy="1066446"/>
          </a:xfrm>
          <a:prstGeom prst="rect">
            <a:avLst/>
          </a:prstGeom>
          <a:noFill/>
          <a:ln w="12700">
            <a:noFill/>
            <a:miter lim="800000"/>
            <a:headEnd/>
            <a:tailEnd/>
          </a:ln>
          <a:effectLst/>
        </p:spPr>
        <p:txBody>
          <a:bodyPr wrap="square" lIns="0" tIns="0" rIns="0" bIns="0">
            <a:spAutoFit/>
          </a:bodyPr>
          <a:lstStyle/>
          <a:p>
            <a:pPr marL="173038" indent="-173038"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Cookies</a:t>
            </a:r>
          </a:p>
          <a:p>
            <a:pPr marL="173038" indent="-173038"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Hidden Fields</a:t>
            </a:r>
          </a:p>
          <a:p>
            <a:pPr marL="173038" indent="-173038"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URL Rewriting</a:t>
            </a:r>
          </a:p>
        </p:txBody>
      </p:sp>
      <p:sp>
        <p:nvSpPr>
          <p:cNvPr id="256003" name="Text Box 3"/>
          <p:cNvSpPr txBox="1">
            <a:spLocks noChangeArrowheads="1"/>
          </p:cNvSpPr>
          <p:nvPr/>
        </p:nvSpPr>
        <p:spPr bwMode="auto">
          <a:xfrm>
            <a:off x="5888891" y="4427586"/>
            <a:ext cx="4032075" cy="1438086"/>
          </a:xfrm>
          <a:prstGeom prst="rect">
            <a:avLst/>
          </a:prstGeom>
          <a:noFill/>
          <a:ln w="12700">
            <a:noFill/>
            <a:miter lim="800000"/>
            <a:headEnd/>
            <a:tailEnd/>
          </a:ln>
          <a:effectLst/>
        </p:spPr>
        <p:txBody>
          <a:bodyPr lIns="0" tIns="0" rIns="0" bIns="0">
            <a:spAutoFit/>
          </a:bodyPr>
          <a:lstStyle/>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HTTP Session</a:t>
            </a:r>
          </a:p>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Content Based Routing</a:t>
            </a:r>
          </a:p>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Store state in a database</a:t>
            </a:r>
          </a:p>
          <a:p>
            <a:pPr marL="111125" indent="-111125" defTabSz="822046" eaLnBrk="0" hangingPunct="0">
              <a:spcAft>
                <a:spcPct val="15000"/>
              </a:spcAft>
              <a:buClr>
                <a:srgbClr val="000000"/>
              </a:buClr>
              <a:buSzPct val="100000"/>
              <a:buFont typeface="Wingdings" panose="05000000000000000000" pitchFamily="2" charset="2"/>
              <a:buChar char="§"/>
            </a:pPr>
            <a:r>
              <a:rPr lang="en-US" sz="2100" dirty="0">
                <a:solidFill>
                  <a:srgbClr val="000000"/>
                </a:solidFill>
              </a:rPr>
              <a:t> JWT: JSON Web Token</a:t>
            </a:r>
          </a:p>
        </p:txBody>
      </p:sp>
      <p:sp>
        <p:nvSpPr>
          <p:cNvPr id="256007" name="Text Box 7"/>
          <p:cNvSpPr txBox="1">
            <a:spLocks noChangeArrowheads="1"/>
          </p:cNvSpPr>
          <p:nvPr/>
        </p:nvSpPr>
        <p:spPr bwMode="auto">
          <a:xfrm>
            <a:off x="3087508" y="3501582"/>
            <a:ext cx="723092"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endParaRPr lang="en-US" sz="2100" dirty="0">
              <a:solidFill>
                <a:srgbClr val="000000"/>
              </a:solidFill>
            </a:endParaRPr>
          </a:p>
        </p:txBody>
      </p:sp>
      <p:sp>
        <p:nvSpPr>
          <p:cNvPr id="256012" name="Rectangle 12"/>
          <p:cNvSpPr>
            <a:spLocks noGrp="1" noChangeArrowheads="1"/>
          </p:cNvSpPr>
          <p:nvPr>
            <p:ph type="title"/>
          </p:nvPr>
        </p:nvSpPr>
        <p:spPr/>
        <p:txBody>
          <a:bodyPr/>
          <a:lstStyle/>
          <a:p>
            <a:r>
              <a:rPr lang="en-US"/>
              <a:t>Session strategies: review</a:t>
            </a:r>
            <a:endParaRPr lang="en-US" dirty="0"/>
          </a:p>
        </p:txBody>
      </p:sp>
      <p:sp>
        <p:nvSpPr>
          <p:cNvPr id="256013" name="Rectangle 13"/>
          <p:cNvSpPr>
            <a:spLocks noGrp="1" noChangeArrowheads="1"/>
          </p:cNvSpPr>
          <p:nvPr>
            <p:ph type="body" idx="1"/>
          </p:nvPr>
        </p:nvSpPr>
        <p:spPr/>
        <p:txBody>
          <a:bodyPr/>
          <a:lstStyle/>
          <a:p>
            <a:r>
              <a:rPr lang="en-US"/>
              <a:t>Session state can be stored on either the client or the server</a:t>
            </a:r>
          </a:p>
          <a:p>
            <a:r>
              <a:rPr lang="en-US"/>
              <a:t>Examine several session management strategies and figure out where each applies</a:t>
            </a:r>
          </a:p>
          <a:p>
            <a:endParaRPr lang="en-US" dirty="0"/>
          </a:p>
        </p:txBody>
      </p:sp>
      <p:sp>
        <p:nvSpPr>
          <p:cNvPr id="14" name="Rectangle 13"/>
          <p:cNvSpPr/>
          <p:nvPr/>
        </p:nvSpPr>
        <p:spPr>
          <a:xfrm>
            <a:off x="2927648" y="3315791"/>
            <a:ext cx="1152128" cy="792088"/>
          </a:xfrm>
          <a:prstGeom prst="rect">
            <a:avLst/>
          </a:prstGeom>
          <a:solidFill>
            <a:schemeClr val="tx2">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solidFill>
                  <a:srgbClr val="000000"/>
                </a:solidFill>
              </a:rPr>
              <a:t>Client  Side</a:t>
            </a:r>
          </a:p>
        </p:txBody>
      </p:sp>
      <p:sp>
        <p:nvSpPr>
          <p:cNvPr id="15" name="Rectangle 14"/>
          <p:cNvSpPr/>
          <p:nvPr/>
        </p:nvSpPr>
        <p:spPr>
          <a:xfrm>
            <a:off x="6456040" y="3243783"/>
            <a:ext cx="1224136" cy="864096"/>
          </a:xfrm>
          <a:prstGeom prst="rect">
            <a:avLst/>
          </a:prstGeom>
          <a:solidFill>
            <a:schemeClr val="accent4">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defTabSz="822046" eaLnBrk="0" hangingPunct="0">
              <a:spcAft>
                <a:spcPct val="15000"/>
              </a:spcAft>
            </a:pPr>
            <a:r>
              <a:rPr lang="en-US" dirty="0">
                <a:solidFill>
                  <a:srgbClr val="000000"/>
                </a:solidFill>
              </a:rPr>
              <a:t>Server Side</a:t>
            </a:r>
          </a:p>
        </p:txBody>
      </p:sp>
    </p:spTree>
    <p:extLst>
      <p:ext uri="{BB962C8B-B14F-4D97-AF65-F5344CB8AC3E}">
        <p14:creationId xmlns:p14="http://schemas.microsoft.com/office/powerpoint/2010/main" val="349183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เอกสาร" ma:contentTypeID="0x010100A7B810838904824EACF4CEE38E8C9788" ma:contentTypeVersion="11" ma:contentTypeDescription="สร้างเอกสารใหม่" ma:contentTypeScope="" ma:versionID="d36ba6f3df85469cfaf6b8533a29c902">
  <xsd:schema xmlns:xsd="http://www.w3.org/2001/XMLSchema" xmlns:xs="http://www.w3.org/2001/XMLSchema" xmlns:p="http://schemas.microsoft.com/office/2006/metadata/properties" xmlns:ns2="7c6f11b5-c1ba-454f-a6c7-522b3a609142" xmlns:ns3="46251511-ed69-42ae-a790-a0d35908e9a4" targetNamespace="http://schemas.microsoft.com/office/2006/metadata/properties" ma:root="true" ma:fieldsID="42dfc694fc445d7dfeb9330e1910cea3" ns2:_="" ns3:_="">
    <xsd:import namespace="7c6f11b5-c1ba-454f-a6c7-522b3a609142"/>
    <xsd:import namespace="46251511-ed69-42ae-a790-a0d35908e9a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f11b5-c1ba-454f-a6c7-522b3a609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แท็กรูป" ma:readOnly="false" ma:fieldId="{5cf76f15-5ced-4ddc-b409-7134ff3c332f}" ma:taxonomyMulti="true" ma:sspId="75a6edc0-792c-424b-9cdf-c7b9dae50315"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251511-ed69-42ae-a790-a0d35908e9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033e4d7-093a-411c-89f7-ce9199fa49ec}" ma:internalName="TaxCatchAll" ma:showField="CatchAllData" ma:web="46251511-ed69-42ae-a790-a0d35908e9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ชนิดเนื้อหา"/>
        <xsd:element ref="dc:title" minOccurs="0" maxOccurs="1" ma:index="4" ma:displayName="ชื่อเรื่อง"/>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6251511-ed69-42ae-a790-a0d35908e9a4" xsi:nil="true"/>
    <lcf76f155ced4ddcb4097134ff3c332f xmlns="7c6f11b5-c1ba-454f-a6c7-522b3a60914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3E45AB8-679B-41BF-A705-5A6D0D2539B4}"/>
</file>

<file path=customXml/itemProps2.xml><?xml version="1.0" encoding="utf-8"?>
<ds:datastoreItem xmlns:ds="http://schemas.openxmlformats.org/officeDocument/2006/customXml" ds:itemID="{10BB96E2-E912-428A-B806-444E8B1C02CD}"/>
</file>

<file path=customXml/itemProps3.xml><?xml version="1.0" encoding="utf-8"?>
<ds:datastoreItem xmlns:ds="http://schemas.openxmlformats.org/officeDocument/2006/customXml" ds:itemID="{AEDDFA08-12DF-4182-861E-7285A553A226}"/>
</file>

<file path=docProps/app.xml><?xml version="1.0" encoding="utf-8"?>
<Properties xmlns="http://schemas.openxmlformats.org/officeDocument/2006/extended-properties" xmlns:vt="http://schemas.openxmlformats.org/officeDocument/2006/docPropsVTypes">
  <TotalTime>3301</TotalTime>
  <Words>5064</Words>
  <Application>Microsoft Office PowerPoint</Application>
  <PresentationFormat>Widescreen</PresentationFormat>
  <Paragraphs>449</Paragraphs>
  <Slides>33</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Angsana New</vt:lpstr>
      <vt:lpstr>Arial</vt:lpstr>
      <vt:lpstr>Calibri</vt:lpstr>
      <vt:lpstr>Calibri Light</vt:lpstr>
      <vt:lpstr>Cordia New</vt:lpstr>
      <vt:lpstr>Courier New</vt:lpstr>
      <vt:lpstr>Fira Code Medium</vt:lpstr>
      <vt:lpstr>Wingdings</vt:lpstr>
      <vt:lpstr>Office Theme</vt:lpstr>
      <vt:lpstr>JSTL : JSP Standard Tag Library</vt:lpstr>
      <vt:lpstr>JSP Standard Tag Library (JSTL)</vt:lpstr>
      <vt:lpstr>Sample JSTL tags</vt:lpstr>
      <vt:lpstr>forEach tag</vt:lpstr>
      <vt:lpstr>Exercise</vt:lpstr>
      <vt:lpstr>URL Mapping</vt:lpstr>
      <vt:lpstr>Application State Management</vt:lpstr>
      <vt:lpstr>The session problem</vt:lpstr>
      <vt:lpstr>Session strategies: review</vt:lpstr>
      <vt:lpstr>Cookies</vt:lpstr>
      <vt:lpstr>Cookie API</vt:lpstr>
      <vt:lpstr>Cookie usage example</vt:lpstr>
      <vt:lpstr>Proper cookie usage</vt:lpstr>
      <vt:lpstr>Cookie applicability</vt:lpstr>
      <vt:lpstr>Client data and session tracking with cookies</vt:lpstr>
      <vt:lpstr>Http Session</vt:lpstr>
      <vt:lpstr>HttpSession data store</vt:lpstr>
      <vt:lpstr>Sessions at run time</vt:lpstr>
      <vt:lpstr>Session invalidation</vt:lpstr>
      <vt:lpstr>Session invalidation example</vt:lpstr>
      <vt:lpstr>Session serialization</vt:lpstr>
      <vt:lpstr>PowerPoint Presentation</vt:lpstr>
      <vt:lpstr>Excercise</vt:lpstr>
      <vt:lpstr>Model</vt:lpstr>
      <vt:lpstr>CourseRegistgered &amp; CourseRepository</vt:lpstr>
      <vt:lpstr>ข้อมูลในแต่ละ semester (resources/data.txt) </vt:lpstr>
      <vt:lpstr>PowerPoint Presentation</vt:lpstr>
      <vt:lpstr>Creating Simple Course Registration App </vt:lpstr>
      <vt:lpstr>Output (Expected)</vt:lpstr>
      <vt:lpstr>Creating Simple Course Registration App (2)</vt:lpstr>
      <vt:lpstr>Creating Simple Course Registration App (3)</vt:lpstr>
      <vt:lpstr>Creating Simple Course Registration App (4)</vt:lpstr>
      <vt:lpstr>RegisterCourseServlet.java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INT202 Server-Side Programming</dc:title>
  <dc:creator>pichet limvajiranan</dc:creator>
  <cp:lastModifiedBy>Pichet Limvajiranan</cp:lastModifiedBy>
  <cp:revision>148</cp:revision>
  <dcterms:created xsi:type="dcterms:W3CDTF">2020-08-13T07:03:53Z</dcterms:created>
  <dcterms:modified xsi:type="dcterms:W3CDTF">2023-09-24T04:40:33Z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0x010100A7B810838904824EACF4CEE38E8C9788</vt:lpwstr>
  </property>
</Properties>
</file>