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387" r:id="rId6"/>
    <p:sldId id="406" r:id="rId7"/>
    <p:sldId id="407" r:id="rId8"/>
    <p:sldId id="411" r:id="rId9"/>
    <p:sldId id="395" r:id="rId10"/>
    <p:sldId id="412" r:id="rId11"/>
    <p:sldId id="413" r:id="rId12"/>
    <p:sldId id="416" r:id="rId13"/>
    <p:sldId id="420" r:id="rId14"/>
    <p:sldId id="422" r:id="rId15"/>
    <p:sldId id="404" r:id="rId16"/>
    <p:sldId id="405" r:id="rId17"/>
    <p:sldId id="402" r:id="rId18"/>
    <p:sldId id="403" r:id="rId19"/>
    <p:sldId id="396" r:id="rId20"/>
    <p:sldId id="397" r:id="rId21"/>
    <p:sldId id="398" r:id="rId22"/>
    <p:sldId id="399" r:id="rId23"/>
    <p:sldId id="400" r:id="rId24"/>
    <p:sldId id="40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D5ED44-144D-5F4D-B951-66C1B66FD56B}" v="7" dt="2023-11-02T07:05:38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7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D932F-E0BD-47FC-ACF6-BFC8F3C956F3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A6FB3-7D4C-4DF7-86F4-903F5E8B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7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BFA8-BBA7-4459-B33A-A511B843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05EA9-43C2-4037-B396-19FA4AA1E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92592-AF0F-4CE6-9C03-CC6142D6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C960-72EB-43A8-9107-BCC91447750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32BF8-BE71-4CC7-B47A-A0615C0C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CA2FB-76B7-49FA-A7FE-25CE1A6D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21E9-770A-420D-9223-AF00DC5C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1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5C7F-83F6-4326-AA0F-B6382567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4F97C-D7B9-44D1-8F43-B5DDFD11F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BEF1A-73BA-4ABC-B75F-276BDB4B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C960-72EB-43A8-9107-BCC91447750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DAB60-7DAF-401A-A4C2-A739B0FA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3FED7-8F17-4558-9373-CFC9E1C9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21E9-770A-420D-9223-AF00DC5C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7D6E4-2480-400D-B04C-79B29E756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0B21C-BDFB-487B-AC51-160B6AFB9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52F20-7C76-4487-B041-88CCB93B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C960-72EB-43A8-9107-BCC91447750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E0E17-5BE1-4B15-9520-DEFBE658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2FE3D-4CF0-4F88-B0E1-83862A5D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21E9-770A-420D-9223-AF00DC5C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4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F7A53-9C75-4599-B29A-CD75319F8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3735-BCA2-4290-9EE8-DF6F2CCDB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A5A7D-8831-4E8E-8525-98A91792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C960-72EB-43A8-9107-BCC91447750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32BA4-0F5A-4461-BC0D-FDFCC4FA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03B7F-FA8C-463E-990A-43A1BE3D4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21E9-770A-420D-9223-AF00DC5C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5198-26F6-4236-BB2C-6C605D5A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EA8A3-60DC-49BD-BEFE-1427AE14F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D629A-B4CF-44A4-B370-2EE678FB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C960-72EB-43A8-9107-BCC91447750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1D785-5A39-4D88-9061-C918C801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BCA72-F987-4C73-965F-3F4F6443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21E9-770A-420D-9223-AF00DC5C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4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834-25F7-46C8-8D55-AB9C1A87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5F1EA-1F8E-4834-A191-4203DED2B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C6DF0-68C3-4254-BF4B-075A97C93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0095C-CB56-4E32-BE69-36771DD5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C960-72EB-43A8-9107-BCC91447750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06800-01C0-49CA-840B-C73FCDCA1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F937-16C8-4124-9186-9C0CF1BA7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21E9-770A-420D-9223-AF00DC5C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0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9D3C-DD2D-4C2F-A5C1-4E675E375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2FB8E-FDA5-4A5B-A914-BA4821D2C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99316-2DF7-4CC6-AE2B-C6736B5B1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A933D-E6BF-4F6F-ACA7-B8A0625B4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593C6-D6C1-475C-96BA-C6C0DC26E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71536-A3BF-4298-B847-46CF68AD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C960-72EB-43A8-9107-BCC91447750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F7E2B8-C461-492F-BB36-682854F0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FA32F-5813-48DF-B0BD-054F426C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21E9-770A-420D-9223-AF00DC5C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2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92FDE-4AD9-4C74-A8A3-5FD904D2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5F539-8161-447E-AA20-C599331A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C960-72EB-43A8-9107-BCC91447750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860CF-F524-4642-BFBE-708F86A9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DE4F6-489F-4EAA-AF0E-1A9A4586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21E9-770A-420D-9223-AF00DC5C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9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D4B2E-2AF7-4277-8010-3D4185C30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C960-72EB-43A8-9107-BCC91447750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FA51D-15D7-4513-BCB8-971CD513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A6D16-DC62-4ECA-8C77-9B798210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21E9-770A-420D-9223-AF00DC5C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3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F3AA-EFEA-4B52-A2A7-107D0ACD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E4BC4-103F-4239-8D37-BC32BE925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E3C9C-8527-46AF-909F-07CF8226A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0299B-C5B4-42F9-89AB-B105E472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C960-72EB-43A8-9107-BCC91447750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4E262-0400-4A95-98BE-600F3AAD2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B4B47-08CE-41E6-ADED-FF648887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21E9-770A-420D-9223-AF00DC5C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5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4256-D854-4B71-AD59-A2886642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DCC79A-9EFB-4C13-BB72-BE143E533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C20C5-BA89-411E-9606-81BE2EB4B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5DF7C-3E99-4F16-B2C4-1B5B0D97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C960-72EB-43A8-9107-BCC91447750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1330D-949F-431C-9B21-05A883D8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CC3D7-4986-4A47-861D-C1385798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21E9-770A-420D-9223-AF00DC5C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2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A3A47-2ED7-48F4-978C-0986D1867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0ABA9-D119-422C-94A9-3436F87B5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4F3C5-7D64-461F-81B8-4DA9FF043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9C960-72EB-43A8-9107-BCC91447750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ECFB7-BD42-477D-9B8F-F4CF2A638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73786-ECC9-4803-8AA7-218764257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B21E9-770A-420D-9223-AF00DC5C139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653C70-39BF-47F2-9718-761705DA11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80" t="2" r="7180" b="43444"/>
          <a:stretch/>
        </p:blipFill>
        <p:spPr>
          <a:xfrm>
            <a:off x="10393334" y="185738"/>
            <a:ext cx="855371" cy="7049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F1D843-B525-4923-AD89-D70CB7BF61B1}"/>
              </a:ext>
            </a:extLst>
          </p:cNvPr>
          <p:cNvSpPr txBox="1"/>
          <p:nvPr userDrawn="1"/>
        </p:nvSpPr>
        <p:spPr>
          <a:xfrm>
            <a:off x="11108032" y="275706"/>
            <a:ext cx="4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163573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73D3-AEAF-4591-AB6E-DD9420A12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dirty="0"/>
              <a:t>MVC Using JPA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0BFAEC0-6719-4E3E-8C4E-A9498454A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73940"/>
            <a:ext cx="9144000" cy="2183860"/>
          </a:xfrm>
        </p:spPr>
        <p:txBody>
          <a:bodyPr>
            <a:normAutofit/>
          </a:bodyPr>
          <a:lstStyle/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16958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CD2BF-0EAE-12F1-477C-3D835FC4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337"/>
          </a:xfrm>
        </p:spPr>
        <p:txBody>
          <a:bodyPr>
            <a:normAutofit/>
          </a:bodyPr>
          <a:lstStyle/>
          <a:p>
            <a:r>
              <a:rPr lang="en-TH" sz="3200" dirty="0"/>
              <a:t>Add Name Query to Office 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AC985-E4F7-1A8E-39DF-E1C155D59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648"/>
            <a:ext cx="10176641" cy="5326227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ts val="2420"/>
              </a:lnSpc>
              <a:buNone/>
            </a:pPr>
            <a:r>
              <a:rPr lang="en-US" sz="1600" dirty="0">
                <a:solidFill>
                  <a:srgbClr val="9E880D"/>
                </a:solidFill>
                <a:effectLst/>
                <a:latin typeface="American Typewriter" panose="02090604020004020304" pitchFamily="18" charset="77"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  <a:latin typeface="American Typewriter" panose="02090604020004020304" pitchFamily="18" charset="77"/>
              </a:rPr>
              <a:t>NamedQueries</a:t>
            </a:r>
            <a:r>
              <a:rPr lang="en-US" sz="1600" dirty="0">
                <a:latin typeface="American Typewriter" panose="02090604020004020304" pitchFamily="18" charset="77"/>
              </a:rPr>
              <a:t>({</a:t>
            </a:r>
            <a:br>
              <a:rPr lang="en-US" sz="1600" dirty="0">
                <a:latin typeface="American Typewriter" panose="02090604020004020304" pitchFamily="18" charset="77"/>
              </a:rPr>
            </a:br>
            <a:r>
              <a:rPr lang="en-US" sz="1600" dirty="0">
                <a:latin typeface="American Typewriter" panose="02090604020004020304" pitchFamily="18" charset="77"/>
              </a:rPr>
              <a:t>        </a:t>
            </a:r>
            <a:r>
              <a:rPr lang="en-US" sz="1600" dirty="0">
                <a:solidFill>
                  <a:srgbClr val="9E880D"/>
                </a:solidFill>
                <a:effectLst/>
                <a:latin typeface="American Typewriter" panose="02090604020004020304" pitchFamily="18" charset="77"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  <a:latin typeface="American Typewriter" panose="02090604020004020304" pitchFamily="18" charset="77"/>
              </a:rPr>
              <a:t>NamedQuery</a:t>
            </a:r>
            <a:r>
              <a:rPr lang="en-US" sz="1600" dirty="0">
                <a:latin typeface="American Typewriter" panose="02090604020004020304" pitchFamily="18" charset="77"/>
              </a:rPr>
              <a:t>(name = </a:t>
            </a:r>
            <a:r>
              <a:rPr lang="en-US" sz="1600" dirty="0">
                <a:solidFill>
                  <a:srgbClr val="067D17"/>
                </a:solidFill>
                <a:effectLst/>
                <a:latin typeface="American Typewriter" panose="02090604020004020304" pitchFamily="18" charset="77"/>
              </a:rPr>
              <a:t>"</a:t>
            </a:r>
            <a:r>
              <a:rPr lang="en-US" sz="1600" dirty="0" err="1">
                <a:solidFill>
                  <a:srgbClr val="067D17"/>
                </a:solidFill>
                <a:effectLst/>
                <a:latin typeface="American Typewriter" panose="02090604020004020304" pitchFamily="18" charset="77"/>
              </a:rPr>
              <a:t>Office.FIND_BY_CITY_OR_COUNTRY</a:t>
            </a:r>
            <a:r>
              <a:rPr lang="en-US" sz="1600" dirty="0">
                <a:solidFill>
                  <a:srgbClr val="067D17"/>
                </a:solidFill>
                <a:effectLst/>
                <a:latin typeface="American Typewriter" panose="02090604020004020304" pitchFamily="18" charset="77"/>
              </a:rPr>
              <a:t>"</a:t>
            </a:r>
            <a:r>
              <a:rPr lang="en-US" sz="1600" dirty="0">
                <a:latin typeface="American Typewriter" panose="02090604020004020304" pitchFamily="18" charset="77"/>
              </a:rPr>
              <a:t>,</a:t>
            </a:r>
            <a:br>
              <a:rPr lang="en-US" sz="1600" dirty="0">
                <a:latin typeface="American Typewriter" panose="02090604020004020304" pitchFamily="18" charset="77"/>
              </a:rPr>
            </a:br>
            <a:r>
              <a:rPr lang="en-US" sz="1600" dirty="0">
                <a:latin typeface="American Typewriter" panose="02090604020004020304" pitchFamily="18" charset="77"/>
              </a:rPr>
              <a:t>                query = </a:t>
            </a:r>
            <a:r>
              <a:rPr lang="en-US" sz="1600" dirty="0">
                <a:solidFill>
                  <a:srgbClr val="067D17"/>
                </a:solidFill>
                <a:effectLst/>
                <a:latin typeface="American Typewriter" panose="02090604020004020304" pitchFamily="18" charset="77"/>
              </a:rPr>
              <a:t>"select o from Office o where lower(</a:t>
            </a:r>
            <a:r>
              <a:rPr lang="en-US" sz="1600" dirty="0" err="1">
                <a:solidFill>
                  <a:srgbClr val="067D17"/>
                </a:solidFill>
                <a:effectLst/>
                <a:latin typeface="American Typewriter" panose="02090604020004020304" pitchFamily="18" charset="77"/>
              </a:rPr>
              <a:t>o.city</a:t>
            </a:r>
            <a:r>
              <a:rPr lang="en-US" sz="1600" dirty="0">
                <a:solidFill>
                  <a:srgbClr val="067D17"/>
                </a:solidFill>
                <a:effectLst/>
                <a:latin typeface="American Typewriter" panose="02090604020004020304" pitchFamily="18" charset="77"/>
              </a:rPr>
              <a:t>) like :city or lower(</a:t>
            </a:r>
            <a:r>
              <a:rPr lang="en-US" sz="1600" dirty="0" err="1">
                <a:solidFill>
                  <a:srgbClr val="067D17"/>
                </a:solidFill>
                <a:effectLst/>
                <a:latin typeface="American Typewriter" panose="02090604020004020304" pitchFamily="18" charset="77"/>
              </a:rPr>
              <a:t>o.country</a:t>
            </a:r>
            <a:r>
              <a:rPr lang="en-US" sz="1600" dirty="0">
                <a:solidFill>
                  <a:srgbClr val="067D17"/>
                </a:solidFill>
                <a:effectLst/>
                <a:latin typeface="American Typewriter" panose="02090604020004020304" pitchFamily="18" charset="77"/>
              </a:rPr>
              <a:t>) like :country"</a:t>
            </a:r>
            <a:r>
              <a:rPr lang="en-US" sz="1600" dirty="0">
                <a:latin typeface="American Typewriter" panose="02090604020004020304" pitchFamily="18" charset="77"/>
              </a:rPr>
              <a:t>)</a:t>
            </a:r>
            <a:br>
              <a:rPr lang="en-US" sz="1600" dirty="0">
                <a:latin typeface="American Typewriter" panose="02090604020004020304" pitchFamily="18" charset="77"/>
              </a:rPr>
            </a:br>
            <a:r>
              <a:rPr lang="en-US" sz="1600" dirty="0">
                <a:latin typeface="American Typewriter" panose="02090604020004020304" pitchFamily="18" charset="77"/>
              </a:rPr>
              <a:t>})</a:t>
            </a:r>
            <a:br>
              <a:rPr lang="en-US" sz="1600" dirty="0">
                <a:latin typeface="American Typewriter" panose="02090604020004020304" pitchFamily="18" charset="77"/>
              </a:rPr>
            </a:br>
            <a:br>
              <a:rPr lang="en-US" sz="1600" dirty="0">
                <a:latin typeface="American Typewriter" panose="02090604020004020304" pitchFamily="18" charset="77"/>
              </a:rPr>
            </a:br>
            <a:r>
              <a:rPr lang="en-US" sz="16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public class </a:t>
            </a:r>
            <a:r>
              <a:rPr lang="en-US" sz="16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Office </a:t>
            </a:r>
            <a:r>
              <a:rPr lang="en-US" sz="1600" dirty="0">
                <a:latin typeface="American Typewriter" panose="02090604020004020304" pitchFamily="18" charset="77"/>
              </a:rPr>
              <a:t>{</a:t>
            </a:r>
            <a:br>
              <a:rPr lang="en-US" sz="1600" dirty="0">
                <a:latin typeface="American Typewriter" panose="02090604020004020304" pitchFamily="18" charset="77"/>
              </a:rPr>
            </a:br>
            <a:r>
              <a:rPr lang="en-US" sz="1600" dirty="0">
                <a:latin typeface="American Typewriter" panose="02090604020004020304" pitchFamily="18" charset="77"/>
              </a:rPr>
              <a:t>    </a:t>
            </a:r>
            <a:r>
              <a:rPr lang="en-US" sz="1600" dirty="0">
                <a:solidFill>
                  <a:srgbClr val="9E880D"/>
                </a:solidFill>
                <a:effectLst/>
                <a:latin typeface="American Typewriter" panose="02090604020004020304" pitchFamily="18" charset="77"/>
              </a:rPr>
              <a:t>@Id</a:t>
            </a:r>
            <a:br>
              <a:rPr lang="en-US" sz="1600" dirty="0">
                <a:solidFill>
                  <a:srgbClr val="9E880D"/>
                </a:solidFill>
                <a:effectLst/>
                <a:latin typeface="American Typewriter" panose="02090604020004020304" pitchFamily="18" charset="77"/>
              </a:rPr>
            </a:br>
            <a:r>
              <a:rPr lang="en-US" sz="1600" dirty="0">
                <a:solidFill>
                  <a:srgbClr val="9E880D"/>
                </a:solidFill>
                <a:effectLst/>
                <a:latin typeface="American Typewriter" panose="02090604020004020304" pitchFamily="18" charset="77"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private </a:t>
            </a:r>
            <a:r>
              <a:rPr lang="en-US" sz="16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String </a:t>
            </a:r>
            <a:r>
              <a:rPr lang="en-US" sz="1600" dirty="0" err="1">
                <a:solidFill>
                  <a:srgbClr val="871094"/>
                </a:solidFill>
                <a:effectLst/>
                <a:latin typeface="American Typewriter" panose="02090604020004020304" pitchFamily="18" charset="77"/>
              </a:rPr>
              <a:t>officeCode</a:t>
            </a:r>
            <a:r>
              <a:rPr lang="en-US" sz="1600" dirty="0">
                <a:latin typeface="American Typewriter" panose="02090604020004020304" pitchFamily="18" charset="77"/>
              </a:rPr>
              <a:t>;</a:t>
            </a:r>
            <a:br>
              <a:rPr lang="en-US" sz="1600" dirty="0">
                <a:latin typeface="American Typewriter" panose="02090604020004020304" pitchFamily="18" charset="77"/>
              </a:rPr>
            </a:br>
            <a:r>
              <a:rPr lang="en-US" sz="1600" dirty="0">
                <a:latin typeface="American Typewriter" panose="02090604020004020304" pitchFamily="18" charset="77"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private </a:t>
            </a:r>
            <a:r>
              <a:rPr lang="en-US" sz="16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String </a:t>
            </a:r>
            <a:r>
              <a:rPr lang="en-US" sz="1600" dirty="0">
                <a:solidFill>
                  <a:srgbClr val="871094"/>
                </a:solidFill>
                <a:effectLst/>
                <a:latin typeface="American Typewriter" panose="02090604020004020304" pitchFamily="18" charset="77"/>
              </a:rPr>
              <a:t>addressLine1</a:t>
            </a:r>
            <a:r>
              <a:rPr lang="en-US" sz="1600" dirty="0">
                <a:latin typeface="American Typewriter" panose="02090604020004020304" pitchFamily="18" charset="77"/>
              </a:rPr>
              <a:t>;</a:t>
            </a:r>
            <a:br>
              <a:rPr lang="en-US" sz="1600" dirty="0">
                <a:latin typeface="American Typewriter" panose="02090604020004020304" pitchFamily="18" charset="77"/>
              </a:rPr>
            </a:br>
            <a:r>
              <a:rPr lang="en-US" sz="1600" dirty="0">
                <a:latin typeface="American Typewriter" panose="02090604020004020304" pitchFamily="18" charset="77"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private </a:t>
            </a:r>
            <a:r>
              <a:rPr lang="en-US" sz="16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String </a:t>
            </a:r>
            <a:r>
              <a:rPr lang="en-US" sz="1600" dirty="0">
                <a:solidFill>
                  <a:srgbClr val="871094"/>
                </a:solidFill>
                <a:effectLst/>
                <a:latin typeface="American Typewriter" panose="02090604020004020304" pitchFamily="18" charset="77"/>
              </a:rPr>
              <a:t>addressLine2</a:t>
            </a:r>
            <a:r>
              <a:rPr lang="en-US" sz="1600" dirty="0">
                <a:latin typeface="American Typewriter" panose="02090604020004020304" pitchFamily="18" charset="77"/>
              </a:rPr>
              <a:t>;</a:t>
            </a:r>
          </a:p>
          <a:p>
            <a:pPr marL="0" indent="0">
              <a:lnSpc>
                <a:spcPts val="2420"/>
              </a:lnSpc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	|</a:t>
            </a:r>
          </a:p>
          <a:p>
            <a:pPr marL="0" indent="0">
              <a:lnSpc>
                <a:spcPts val="2420"/>
              </a:lnSpc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	|</a:t>
            </a:r>
            <a:br>
              <a:rPr lang="en-US" sz="1600" dirty="0">
                <a:latin typeface="American Typewriter" panose="02090604020004020304" pitchFamily="18" charset="77"/>
              </a:rPr>
            </a:br>
            <a:endParaRPr lang="en-TH" sz="1600" dirty="0">
              <a:latin typeface="American Typewriter" panose="02090604020004020304" pitchFamily="18" charset="77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D06280-2B8D-B3C1-1330-24BAD3A39FB8}"/>
              </a:ext>
            </a:extLst>
          </p:cNvPr>
          <p:cNvSpPr/>
          <p:nvPr/>
        </p:nvSpPr>
        <p:spPr>
          <a:xfrm>
            <a:off x="662152" y="1103586"/>
            <a:ext cx="10520855" cy="14924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99605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CD2BF-0EAE-12F1-477C-3D835FC4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337"/>
          </a:xfrm>
        </p:spPr>
        <p:txBody>
          <a:bodyPr>
            <a:normAutofit/>
          </a:bodyPr>
          <a:lstStyle/>
          <a:p>
            <a:r>
              <a:rPr lang="en-TH" sz="3200" dirty="0"/>
              <a:t>Add method findByCityOrCountry to Office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AC985-E4F7-1A8E-39DF-E1C155D59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648"/>
            <a:ext cx="10176641" cy="5326227"/>
          </a:xfrm>
          <a:ln>
            <a:solidFill>
              <a:schemeClr val="accent4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ts val="2420"/>
              </a:lnSpc>
              <a:buNone/>
            </a:pPr>
            <a:r>
              <a:rPr lang="en-US" sz="16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public </a:t>
            </a:r>
            <a:r>
              <a:rPr lang="en-US" sz="16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List</a:t>
            </a:r>
            <a:r>
              <a:rPr lang="en-US" sz="1600" dirty="0">
                <a:latin typeface="American Typewriter" panose="02090604020004020304" pitchFamily="18" charset="77"/>
              </a:rPr>
              <a:t>&lt;</a:t>
            </a:r>
            <a:r>
              <a:rPr lang="en-US" sz="16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Office</a:t>
            </a:r>
            <a:r>
              <a:rPr lang="en-US" sz="1600" dirty="0">
                <a:latin typeface="American Typewriter" panose="02090604020004020304" pitchFamily="18" charset="77"/>
              </a:rPr>
              <a:t>&gt; </a:t>
            </a:r>
            <a:r>
              <a:rPr lang="en-US" sz="1600" dirty="0" err="1">
                <a:solidFill>
                  <a:srgbClr val="00627A"/>
                </a:solidFill>
                <a:effectLst/>
                <a:latin typeface="American Typewriter" panose="02090604020004020304" pitchFamily="18" charset="77"/>
              </a:rPr>
              <a:t>findByCityOrCountry</a:t>
            </a:r>
            <a:r>
              <a:rPr lang="en-US" sz="1600" dirty="0">
                <a:latin typeface="American Typewriter" panose="02090604020004020304" pitchFamily="18" charset="77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String </a:t>
            </a:r>
            <a:r>
              <a:rPr lang="en-US" sz="1600" dirty="0" err="1">
                <a:latin typeface="American Typewriter" panose="02090604020004020304" pitchFamily="18" charset="77"/>
              </a:rPr>
              <a:t>cityOrCountry</a:t>
            </a:r>
            <a:r>
              <a:rPr lang="en-US" sz="1600" dirty="0">
                <a:latin typeface="American Typewriter" panose="02090604020004020304" pitchFamily="18" charset="77"/>
              </a:rPr>
              <a:t>) {</a:t>
            </a:r>
            <a:br>
              <a:rPr lang="en-US" sz="1600" dirty="0">
                <a:latin typeface="American Typewriter" panose="02090604020004020304" pitchFamily="18" charset="77"/>
              </a:rPr>
            </a:br>
            <a:r>
              <a:rPr lang="en-US" sz="1600" dirty="0">
                <a:latin typeface="American Typewriter" panose="02090604020004020304" pitchFamily="18" charset="77"/>
              </a:rPr>
              <a:t>    </a:t>
            </a:r>
            <a:r>
              <a:rPr lang="en-US" sz="1600" dirty="0" err="1">
                <a:latin typeface="American Typewriter" panose="02090604020004020304" pitchFamily="18" charset="77"/>
              </a:rPr>
              <a:t>cityOrCountry</a:t>
            </a:r>
            <a:r>
              <a:rPr lang="en-US" sz="1600" dirty="0">
                <a:latin typeface="American Typewriter" panose="02090604020004020304" pitchFamily="18" charset="77"/>
              </a:rPr>
              <a:t> = </a:t>
            </a:r>
            <a:r>
              <a:rPr lang="en-US" sz="1600" dirty="0" err="1">
                <a:latin typeface="American Typewriter" panose="02090604020004020304" pitchFamily="18" charset="77"/>
              </a:rPr>
              <a:t>cityOrCountry.toLowerCase</a:t>
            </a:r>
            <a:r>
              <a:rPr lang="en-US" sz="1600" dirty="0">
                <a:latin typeface="American Typewriter" panose="02090604020004020304" pitchFamily="18" charset="77"/>
              </a:rPr>
              <a:t>()+</a:t>
            </a:r>
            <a:r>
              <a:rPr lang="en-US" sz="1600" dirty="0">
                <a:solidFill>
                  <a:srgbClr val="067D17"/>
                </a:solidFill>
                <a:effectLst/>
                <a:latin typeface="American Typewriter" panose="02090604020004020304" pitchFamily="18" charset="77"/>
              </a:rPr>
              <a:t>'%'</a:t>
            </a:r>
            <a:r>
              <a:rPr lang="en-US" sz="1600" dirty="0">
                <a:latin typeface="American Typewriter" panose="02090604020004020304" pitchFamily="18" charset="77"/>
              </a:rPr>
              <a:t>;</a:t>
            </a:r>
            <a:br>
              <a:rPr lang="en-US" sz="1600" dirty="0">
                <a:latin typeface="American Typewriter" panose="02090604020004020304" pitchFamily="18" charset="77"/>
              </a:rPr>
            </a:br>
            <a:r>
              <a:rPr lang="en-US" sz="1600" dirty="0">
                <a:latin typeface="American Typewriter" panose="02090604020004020304" pitchFamily="18" charset="77"/>
              </a:rPr>
              <a:t>    </a:t>
            </a:r>
            <a:r>
              <a:rPr lang="en-US" sz="16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Query query </a:t>
            </a:r>
            <a:r>
              <a:rPr lang="en-US" sz="1600" dirty="0">
                <a:latin typeface="American Typewriter" panose="02090604020004020304" pitchFamily="18" charset="77"/>
              </a:rPr>
              <a:t>= </a:t>
            </a:r>
            <a:r>
              <a:rPr lang="en-US" sz="1600" dirty="0" err="1">
                <a:latin typeface="American Typewriter" panose="02090604020004020304" pitchFamily="18" charset="77"/>
              </a:rPr>
              <a:t>getEntityManager</a:t>
            </a:r>
            <a:r>
              <a:rPr lang="en-US" sz="1600" dirty="0">
                <a:latin typeface="American Typewriter" panose="02090604020004020304" pitchFamily="18" charset="77"/>
              </a:rPr>
              <a:t>().</a:t>
            </a:r>
            <a:r>
              <a:rPr lang="en-US" sz="1600" dirty="0" err="1">
                <a:latin typeface="American Typewriter" panose="02090604020004020304" pitchFamily="18" charset="77"/>
              </a:rPr>
              <a:t>createNamedQuery</a:t>
            </a:r>
            <a:r>
              <a:rPr lang="en-US" sz="1600" dirty="0">
                <a:latin typeface="American Typewriter" panose="02090604020004020304" pitchFamily="18" charset="77"/>
              </a:rPr>
              <a:t>(</a:t>
            </a:r>
            <a:r>
              <a:rPr lang="en-US" sz="1600" dirty="0">
                <a:solidFill>
                  <a:srgbClr val="067D17"/>
                </a:solidFill>
                <a:effectLst/>
                <a:latin typeface="American Typewriter" panose="02090604020004020304" pitchFamily="18" charset="77"/>
              </a:rPr>
              <a:t>"</a:t>
            </a:r>
            <a:r>
              <a:rPr lang="en-US" sz="1600" dirty="0" err="1">
                <a:solidFill>
                  <a:srgbClr val="067D17"/>
                </a:solidFill>
                <a:effectLst/>
                <a:latin typeface="American Typewriter" panose="02090604020004020304" pitchFamily="18" charset="77"/>
              </a:rPr>
              <a:t>Office.FIND_BY_CITY_OR_COUNTRY</a:t>
            </a:r>
            <a:r>
              <a:rPr lang="en-US" sz="1600" dirty="0">
                <a:solidFill>
                  <a:srgbClr val="067D17"/>
                </a:solidFill>
                <a:effectLst/>
                <a:latin typeface="American Typewriter" panose="02090604020004020304" pitchFamily="18" charset="77"/>
              </a:rPr>
              <a:t>"</a:t>
            </a:r>
            <a:r>
              <a:rPr lang="en-US" sz="1600" dirty="0">
                <a:latin typeface="American Typewriter" panose="02090604020004020304" pitchFamily="18" charset="77"/>
              </a:rPr>
              <a:t>);</a:t>
            </a:r>
            <a:br>
              <a:rPr lang="en-US" sz="1600" dirty="0">
                <a:latin typeface="American Typewriter" panose="02090604020004020304" pitchFamily="18" charset="77"/>
              </a:rPr>
            </a:br>
            <a:r>
              <a:rPr lang="en-US" sz="1600" dirty="0">
                <a:latin typeface="American Typewriter" panose="02090604020004020304" pitchFamily="18" charset="77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query</a:t>
            </a:r>
            <a:r>
              <a:rPr lang="en-US" sz="1600" dirty="0" err="1">
                <a:latin typeface="American Typewriter" panose="02090604020004020304" pitchFamily="18" charset="77"/>
              </a:rPr>
              <a:t>.setParameter</a:t>
            </a:r>
            <a:r>
              <a:rPr lang="en-US" sz="1600" dirty="0">
                <a:latin typeface="American Typewriter" panose="02090604020004020304" pitchFamily="18" charset="77"/>
              </a:rPr>
              <a:t>(</a:t>
            </a:r>
            <a:r>
              <a:rPr lang="en-US" sz="1600" dirty="0">
                <a:solidFill>
                  <a:srgbClr val="067D17"/>
                </a:solidFill>
                <a:effectLst/>
                <a:latin typeface="American Typewriter" panose="02090604020004020304" pitchFamily="18" charset="77"/>
              </a:rPr>
              <a:t>"city"</a:t>
            </a:r>
            <a:r>
              <a:rPr lang="en-US" sz="1600" dirty="0">
                <a:latin typeface="American Typewriter" panose="02090604020004020304" pitchFamily="18" charset="77"/>
              </a:rPr>
              <a:t>, </a:t>
            </a:r>
            <a:r>
              <a:rPr lang="en-US" sz="1600" dirty="0" err="1">
                <a:latin typeface="American Typewriter" panose="02090604020004020304" pitchFamily="18" charset="77"/>
              </a:rPr>
              <a:t>cityOrCountry</a:t>
            </a:r>
            <a:r>
              <a:rPr lang="en-US" sz="1600" dirty="0">
                <a:latin typeface="American Typewriter" panose="02090604020004020304" pitchFamily="18" charset="77"/>
              </a:rPr>
              <a:t>);</a:t>
            </a:r>
            <a:br>
              <a:rPr lang="en-US" sz="1600" dirty="0">
                <a:latin typeface="American Typewriter" panose="02090604020004020304" pitchFamily="18" charset="77"/>
              </a:rPr>
            </a:br>
            <a:r>
              <a:rPr lang="en-US" sz="1600" dirty="0">
                <a:latin typeface="American Typewriter" panose="02090604020004020304" pitchFamily="18" charset="77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query</a:t>
            </a:r>
            <a:r>
              <a:rPr lang="en-US" sz="1600" dirty="0" err="1">
                <a:latin typeface="American Typewriter" panose="02090604020004020304" pitchFamily="18" charset="77"/>
              </a:rPr>
              <a:t>.setParameter</a:t>
            </a:r>
            <a:r>
              <a:rPr lang="en-US" sz="1600" dirty="0">
                <a:latin typeface="American Typewriter" panose="02090604020004020304" pitchFamily="18" charset="77"/>
              </a:rPr>
              <a:t>(</a:t>
            </a:r>
            <a:r>
              <a:rPr lang="en-US" sz="1600" dirty="0">
                <a:solidFill>
                  <a:srgbClr val="067D17"/>
                </a:solidFill>
                <a:effectLst/>
                <a:latin typeface="American Typewriter" panose="02090604020004020304" pitchFamily="18" charset="77"/>
              </a:rPr>
              <a:t>"country"</a:t>
            </a:r>
            <a:r>
              <a:rPr lang="en-US" sz="1600" dirty="0">
                <a:latin typeface="American Typewriter" panose="02090604020004020304" pitchFamily="18" charset="77"/>
              </a:rPr>
              <a:t>, </a:t>
            </a:r>
            <a:r>
              <a:rPr lang="en-US" sz="1600" dirty="0" err="1">
                <a:latin typeface="American Typewriter" panose="02090604020004020304" pitchFamily="18" charset="77"/>
              </a:rPr>
              <a:t>cityOrCountry</a:t>
            </a:r>
            <a:r>
              <a:rPr lang="en-US" sz="1600" dirty="0">
                <a:latin typeface="American Typewriter" panose="02090604020004020304" pitchFamily="18" charset="77"/>
              </a:rPr>
              <a:t>);</a:t>
            </a:r>
            <a:br>
              <a:rPr lang="en-US" sz="1600" dirty="0">
                <a:latin typeface="American Typewriter" panose="02090604020004020304" pitchFamily="18" charset="77"/>
              </a:rPr>
            </a:br>
            <a:r>
              <a:rPr lang="en-US" sz="1600" dirty="0">
                <a:latin typeface="American Typewriter" panose="02090604020004020304" pitchFamily="18" charset="77"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return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query</a:t>
            </a:r>
            <a:r>
              <a:rPr lang="en-US" sz="1600" dirty="0" err="1">
                <a:latin typeface="American Typewriter" panose="02090604020004020304" pitchFamily="18" charset="77"/>
              </a:rPr>
              <a:t>.getResultList</a:t>
            </a:r>
            <a:r>
              <a:rPr lang="en-US" sz="1600" dirty="0">
                <a:latin typeface="American Typewriter" panose="02090604020004020304" pitchFamily="18" charset="77"/>
              </a:rPr>
              <a:t>();</a:t>
            </a:r>
            <a:br>
              <a:rPr lang="en-US" sz="1600" dirty="0">
                <a:latin typeface="American Typewriter" panose="02090604020004020304" pitchFamily="18" charset="77"/>
              </a:rPr>
            </a:br>
            <a:r>
              <a:rPr lang="en-US" sz="1600" dirty="0">
                <a:latin typeface="American Typewriter" panose="02090604020004020304" pitchFamily="18" charset="77"/>
              </a:rPr>
              <a:t>}</a:t>
            </a:r>
            <a:endParaRPr lang="en-TH" sz="1600" dirty="0"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24236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3F4C-46F1-44EE-95C1-900A293FC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Office-Employee Listing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9D98EE-7AA1-4253-B951-C22829D9F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1999"/>
            <a:ext cx="101602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76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7FC6-1702-4BA7-9195-E8D7F124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301"/>
            <a:ext cx="10515600" cy="726256"/>
          </a:xfrm>
        </p:spPr>
        <p:txBody>
          <a:bodyPr/>
          <a:lstStyle/>
          <a:p>
            <a:r>
              <a:rPr lang="en-US" dirty="0" err="1"/>
              <a:t>OfficeListServlet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0AEB28-83DA-48E2-8A17-230A971394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701" y="1695544"/>
            <a:ext cx="12095299" cy="3185487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274320" tIns="18288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Fira Code Medium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Fira Code Medium"/>
              </a:rPr>
              <a:t>WebServlet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(name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OfficeListServlet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, value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office_list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OfficeListServlet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extends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HttpServlet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Fira Code Medium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Fira Code Medium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Fira Code Medium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protected 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Fira Code Medium"/>
              </a:rPr>
              <a:t>doGet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HttpServletRequest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request,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….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OfficeRepository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officeRepository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OfficeRepository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request.setAttribute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"offices"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officeRepository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.findAll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officeCode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request.getParameter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officeCode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officeCode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!=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request.setAttribute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selectedOffice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officeRepository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.find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officeCode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getServletContext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getRequestDispatcher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OfficeList.jsp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).forward(request, response);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058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79AD-6F10-40CE-8C73-5B7444909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793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OfficeEmployeeList.jsp</a:t>
            </a:r>
            <a:r>
              <a:rPr lang="en-US" dirty="0"/>
              <a:t> (1)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0F8C009-F8EE-4832-A9EC-7261082BDE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39027"/>
            <a:ext cx="9800303" cy="5324535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body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="container"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="row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bg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-primary"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h2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&gt;Classic Model Offices ::&lt;/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h2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&lt;/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="row"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c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:forEach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items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${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offices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var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="office"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="col-2 border border-secondary p-2 m-2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${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office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==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selectedOffice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?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bg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-warning'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''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80808"/>
                </a:solidFill>
                <a:latin typeface="Fira Code Medium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href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office-list?officeCode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${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office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${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office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city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&lt;/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${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office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country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&lt;/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${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office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phone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&lt;/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&lt;/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&lt;/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c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:forEach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&lt;/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813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79AD-6F10-40CE-8C73-5B7444909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793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OfficeEmployeeList.jsp</a:t>
            </a:r>
            <a:r>
              <a:rPr lang="en-US" dirty="0"/>
              <a:t> (2)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6787B6A-7589-47B8-BA22-0F219655E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CC6E2-B0E6-4EDD-A3DD-C2FB2DD87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058"/>
            <a:ext cx="10515600" cy="558472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82880" tIns="182880" bIns="365760">
            <a:noAutofit/>
          </a:bodyPr>
          <a:lstStyle/>
          <a:p>
            <a:pPr marL="0" indent="0">
              <a:buNone/>
            </a:pP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        &lt;</a:t>
            </a:r>
            <a:r>
              <a:rPr lang="en-US" altLang="en-US" sz="1600" dirty="0" err="1">
                <a:solidFill>
                  <a:srgbClr val="0033B3"/>
                </a:solidFill>
                <a:latin typeface="Fira Code Medium"/>
              </a:rPr>
              <a:t>br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&gt;</a:t>
            </a:r>
            <a:br>
              <a:rPr lang="en-US" altLang="en-US" sz="16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        &lt;</a:t>
            </a:r>
            <a:r>
              <a:rPr lang="en-US" altLang="en-US" sz="1600" dirty="0">
                <a:solidFill>
                  <a:srgbClr val="0033B3"/>
                </a:solidFill>
                <a:latin typeface="Fira Code Medium"/>
              </a:rPr>
              <a:t>div </a:t>
            </a:r>
            <a:r>
              <a:rPr lang="en-US" altLang="en-US" sz="1600" dirty="0">
                <a:solidFill>
                  <a:srgbClr val="174AD4"/>
                </a:solidFill>
                <a:latin typeface="Fira Code Medium"/>
              </a:rPr>
              <a:t>class</a:t>
            </a:r>
            <a:r>
              <a:rPr lang="en-US" altLang="en-US" sz="1600" dirty="0">
                <a:solidFill>
                  <a:srgbClr val="067D17"/>
                </a:solidFill>
                <a:latin typeface="Fira Code Medium"/>
              </a:rPr>
              <a:t>="row </a:t>
            </a:r>
            <a:r>
              <a:rPr lang="en-US" altLang="en-US" sz="1600" dirty="0" err="1">
                <a:solidFill>
                  <a:srgbClr val="067D17"/>
                </a:solidFill>
                <a:latin typeface="Fira Code Medium"/>
              </a:rPr>
              <a:t>bg</a:t>
            </a:r>
            <a:r>
              <a:rPr lang="en-US" altLang="en-US" sz="1600" dirty="0">
                <a:solidFill>
                  <a:srgbClr val="067D17"/>
                </a:solidFill>
                <a:latin typeface="Fira Code Medium"/>
              </a:rPr>
              <a:t>-light"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&gt;</a:t>
            </a:r>
            <a:br>
              <a:rPr lang="en-US" altLang="en-US" sz="16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            &lt;</a:t>
            </a:r>
            <a:r>
              <a:rPr lang="en-US" altLang="en-US" sz="1600" dirty="0">
                <a:solidFill>
                  <a:srgbClr val="0033B3"/>
                </a:solidFill>
                <a:latin typeface="Fira Code Medium"/>
              </a:rPr>
              <a:t>b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&gt;Employees ::&lt;/</a:t>
            </a:r>
            <a:r>
              <a:rPr lang="en-US" altLang="en-US" sz="1600" dirty="0">
                <a:solidFill>
                  <a:srgbClr val="0033B3"/>
                </a:solidFill>
                <a:latin typeface="Fira Code Medium"/>
              </a:rPr>
              <a:t>b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&gt;</a:t>
            </a:r>
            <a:br>
              <a:rPr lang="en-US" altLang="en-US" sz="16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        &lt;/</a:t>
            </a:r>
            <a:r>
              <a:rPr lang="en-US" altLang="en-US" sz="1600" dirty="0">
                <a:solidFill>
                  <a:srgbClr val="0033B3"/>
                </a:solidFill>
                <a:latin typeface="Fira Code Medium"/>
              </a:rPr>
              <a:t>div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&gt;</a:t>
            </a:r>
            <a:br>
              <a:rPr lang="en-US" altLang="en-US" sz="16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        &lt;</a:t>
            </a:r>
            <a:r>
              <a:rPr lang="en-US" altLang="en-US" sz="1600" dirty="0">
                <a:solidFill>
                  <a:srgbClr val="0033B3"/>
                </a:solidFill>
                <a:latin typeface="Fira Code Medium"/>
              </a:rPr>
              <a:t>div </a:t>
            </a:r>
            <a:r>
              <a:rPr lang="en-US" altLang="en-US" sz="1600" dirty="0">
                <a:solidFill>
                  <a:srgbClr val="174AD4"/>
                </a:solidFill>
                <a:latin typeface="Fira Code Medium"/>
              </a:rPr>
              <a:t>class</a:t>
            </a:r>
            <a:r>
              <a:rPr lang="en-US" altLang="en-US" sz="1600" dirty="0">
                <a:solidFill>
                  <a:srgbClr val="067D17"/>
                </a:solidFill>
                <a:latin typeface="Fira Code Medium"/>
              </a:rPr>
              <a:t>="row"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&gt;</a:t>
            </a:r>
            <a:br>
              <a:rPr lang="en-US" altLang="en-US" sz="16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            &lt;</a:t>
            </a:r>
            <a:r>
              <a:rPr lang="en-US" altLang="en-US" sz="1600" dirty="0" err="1">
                <a:solidFill>
                  <a:srgbClr val="871094"/>
                </a:solidFill>
                <a:latin typeface="Fira Code Medium"/>
              </a:rPr>
              <a:t>c</a:t>
            </a:r>
            <a:r>
              <a:rPr lang="en-US" altLang="en-US" sz="1600" dirty="0" err="1">
                <a:solidFill>
                  <a:srgbClr val="0033B3"/>
                </a:solidFill>
                <a:latin typeface="Fira Code Medium"/>
              </a:rPr>
              <a:t>:forEach</a:t>
            </a:r>
            <a:r>
              <a:rPr lang="en-US" altLang="en-US" sz="1600" dirty="0">
                <a:solidFill>
                  <a:srgbClr val="0033B3"/>
                </a:solidFill>
                <a:latin typeface="Fira Code Medium"/>
              </a:rPr>
              <a:t> </a:t>
            </a:r>
            <a:r>
              <a:rPr lang="en-US" altLang="en-US" sz="1600" dirty="0">
                <a:solidFill>
                  <a:srgbClr val="174AD4"/>
                </a:solidFill>
                <a:latin typeface="Fira Code Medium"/>
              </a:rPr>
              <a:t>items</a:t>
            </a:r>
            <a:r>
              <a:rPr lang="en-US" altLang="en-US" sz="1600" dirty="0">
                <a:solidFill>
                  <a:srgbClr val="067D17"/>
                </a:solidFill>
                <a:latin typeface="Fira Code Medium"/>
              </a:rPr>
              <a:t>="</a:t>
            </a:r>
            <a:r>
              <a:rPr lang="en-US" altLang="en-US" sz="1600" dirty="0">
                <a:solidFill>
                  <a:srgbClr val="0033B3"/>
                </a:solidFill>
                <a:latin typeface="Fira Code Medium"/>
              </a:rPr>
              <a:t>${</a:t>
            </a:r>
            <a:r>
              <a:rPr lang="en-US" altLang="en-US" sz="1600" dirty="0" err="1">
                <a:solidFill>
                  <a:srgbClr val="000000"/>
                </a:solidFill>
                <a:latin typeface="Fira Code Medium"/>
              </a:rPr>
              <a:t>selectedOffice</a:t>
            </a:r>
            <a:r>
              <a:rPr lang="en-US" altLang="en-US" sz="1600" dirty="0" err="1">
                <a:solidFill>
                  <a:srgbClr val="080808"/>
                </a:solidFill>
                <a:latin typeface="Fira Code Medium"/>
              </a:rPr>
              <a:t>.</a:t>
            </a:r>
            <a:r>
              <a:rPr lang="en-US" altLang="en-US" sz="1600" dirty="0" err="1">
                <a:solidFill>
                  <a:srgbClr val="000000"/>
                </a:solidFill>
                <a:latin typeface="Fira Code Medium"/>
              </a:rPr>
              <a:t>employeeList</a:t>
            </a:r>
            <a:r>
              <a:rPr lang="en-US" altLang="en-US" sz="1600" dirty="0">
                <a:solidFill>
                  <a:srgbClr val="0033B3"/>
                </a:solidFill>
                <a:latin typeface="Fira Code Medium"/>
              </a:rPr>
              <a:t>}</a:t>
            </a:r>
            <a:r>
              <a:rPr lang="en-US" altLang="en-US" sz="1600" dirty="0">
                <a:solidFill>
                  <a:srgbClr val="067D17"/>
                </a:solidFill>
                <a:latin typeface="Fira Code Medium"/>
              </a:rPr>
              <a:t>" </a:t>
            </a:r>
            <a:r>
              <a:rPr lang="en-US" altLang="en-US" sz="1600" dirty="0">
                <a:solidFill>
                  <a:srgbClr val="174AD4"/>
                </a:solidFill>
                <a:latin typeface="Fira Code Medium"/>
              </a:rPr>
              <a:t>var</a:t>
            </a:r>
            <a:r>
              <a:rPr lang="en-US" altLang="en-US" sz="1600" dirty="0">
                <a:solidFill>
                  <a:srgbClr val="067D17"/>
                </a:solidFill>
                <a:latin typeface="Fira Code Medium"/>
              </a:rPr>
              <a:t>="employee"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&gt;</a:t>
            </a:r>
            <a:br>
              <a:rPr lang="en-US" altLang="en-US" sz="16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                &lt;</a:t>
            </a:r>
            <a:r>
              <a:rPr lang="en-US" altLang="en-US" sz="1600" dirty="0">
                <a:solidFill>
                  <a:srgbClr val="0033B3"/>
                </a:solidFill>
                <a:latin typeface="Fira Code Medium"/>
              </a:rPr>
              <a:t>div </a:t>
            </a:r>
            <a:r>
              <a:rPr lang="en-US" altLang="en-US" sz="1600" dirty="0">
                <a:solidFill>
                  <a:srgbClr val="174AD4"/>
                </a:solidFill>
                <a:latin typeface="Fira Code Medium"/>
              </a:rPr>
              <a:t>class</a:t>
            </a:r>
            <a:r>
              <a:rPr lang="en-US" altLang="en-US" sz="1600" dirty="0">
                <a:solidFill>
                  <a:srgbClr val="067D17"/>
                </a:solidFill>
                <a:latin typeface="Fira Code Medium"/>
              </a:rPr>
              <a:t>="col-2 pl-2 m-2 border border-secondary rounded-pill"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&gt;</a:t>
            </a:r>
            <a:br>
              <a:rPr lang="en-US" altLang="en-US" sz="16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                    &lt;</a:t>
            </a:r>
            <a:r>
              <a:rPr lang="en-US" altLang="en-US" sz="1600" dirty="0">
                <a:solidFill>
                  <a:srgbClr val="0033B3"/>
                </a:solidFill>
                <a:latin typeface="Fira Code Medium"/>
              </a:rPr>
              <a:t>div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&gt; </a:t>
            </a:r>
            <a:r>
              <a:rPr lang="en-US" altLang="en-US" sz="1600" dirty="0">
                <a:solidFill>
                  <a:srgbClr val="0033B3"/>
                </a:solidFill>
                <a:latin typeface="Fira Code Medium"/>
              </a:rPr>
              <a:t>${</a:t>
            </a:r>
            <a:r>
              <a:rPr lang="en-US" altLang="en-US" sz="1600" dirty="0" err="1">
                <a:solidFill>
                  <a:srgbClr val="000000"/>
                </a:solidFill>
                <a:latin typeface="Fira Code Medium"/>
              </a:rPr>
              <a:t>employee</a:t>
            </a:r>
            <a:r>
              <a:rPr lang="en-US" altLang="en-US" sz="1600" dirty="0" err="1">
                <a:solidFill>
                  <a:srgbClr val="080808"/>
                </a:solidFill>
                <a:latin typeface="Fira Code Medium"/>
              </a:rPr>
              <a:t>.</a:t>
            </a:r>
            <a:r>
              <a:rPr lang="en-US" altLang="en-US" sz="1600" dirty="0" err="1">
                <a:solidFill>
                  <a:srgbClr val="000000"/>
                </a:solidFill>
                <a:latin typeface="Fira Code Medium"/>
              </a:rPr>
              <a:t>firstName</a:t>
            </a:r>
            <a:r>
              <a:rPr lang="en-US" altLang="en-US" sz="1600" dirty="0">
                <a:solidFill>
                  <a:srgbClr val="0033B3"/>
                </a:solidFill>
                <a:latin typeface="Fira Code Medium"/>
              </a:rPr>
              <a:t>}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33B3"/>
                </a:solidFill>
                <a:latin typeface="Fira Code Medium"/>
              </a:rPr>
              <a:t>		 ${</a:t>
            </a:r>
            <a:r>
              <a:rPr lang="en-US" altLang="en-US" sz="1600" dirty="0" err="1">
                <a:solidFill>
                  <a:srgbClr val="000000"/>
                </a:solidFill>
                <a:latin typeface="Fira Code Medium"/>
              </a:rPr>
              <a:t>employee</a:t>
            </a:r>
            <a:r>
              <a:rPr lang="en-US" altLang="en-US" sz="1600" dirty="0" err="1">
                <a:solidFill>
                  <a:srgbClr val="080808"/>
                </a:solidFill>
                <a:latin typeface="Fira Code Medium"/>
              </a:rPr>
              <a:t>.</a:t>
            </a:r>
            <a:r>
              <a:rPr lang="en-US" altLang="en-US" sz="1600" dirty="0" err="1">
                <a:solidFill>
                  <a:srgbClr val="000000"/>
                </a:solidFill>
                <a:latin typeface="Fira Code Medium"/>
              </a:rPr>
              <a:t>lastName</a:t>
            </a:r>
            <a:r>
              <a:rPr lang="en-US" altLang="en-US" sz="1600" dirty="0">
                <a:solidFill>
                  <a:srgbClr val="0033B3"/>
                </a:solidFill>
                <a:latin typeface="Fira Code Medium"/>
              </a:rPr>
              <a:t>} 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- </a:t>
            </a:r>
            <a:r>
              <a:rPr lang="en-US" altLang="en-US" sz="1600" dirty="0">
                <a:solidFill>
                  <a:srgbClr val="0033B3"/>
                </a:solidFill>
                <a:latin typeface="Fira Code Medium"/>
              </a:rPr>
              <a:t>${</a:t>
            </a:r>
            <a:r>
              <a:rPr lang="en-US" altLang="en-US" sz="1600" dirty="0" err="1">
                <a:solidFill>
                  <a:srgbClr val="000000"/>
                </a:solidFill>
                <a:latin typeface="Fira Code Medium"/>
              </a:rPr>
              <a:t>employee</a:t>
            </a:r>
            <a:r>
              <a:rPr lang="en-US" altLang="en-US" sz="1600" dirty="0" err="1">
                <a:solidFill>
                  <a:srgbClr val="080808"/>
                </a:solidFill>
                <a:latin typeface="Fira Code Medium"/>
              </a:rPr>
              <a:t>.</a:t>
            </a:r>
            <a:r>
              <a:rPr lang="en-US" altLang="en-US" sz="1600" dirty="0" err="1">
                <a:solidFill>
                  <a:srgbClr val="000000"/>
                </a:solidFill>
                <a:latin typeface="Fira Code Medium"/>
              </a:rPr>
              <a:t>jobTitle</a:t>
            </a:r>
            <a:r>
              <a:rPr lang="en-US" altLang="en-US" sz="1600" dirty="0">
                <a:solidFill>
                  <a:srgbClr val="0033B3"/>
                </a:solidFill>
                <a:latin typeface="Fira Code Medium"/>
              </a:rPr>
              <a:t>}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	      &lt;/</a:t>
            </a:r>
            <a:r>
              <a:rPr lang="en-US" altLang="en-US" sz="1600" dirty="0">
                <a:solidFill>
                  <a:srgbClr val="0033B3"/>
                </a:solidFill>
                <a:latin typeface="Fira Code Medium"/>
              </a:rPr>
              <a:t>div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&gt;</a:t>
            </a:r>
            <a:br>
              <a:rPr lang="en-US" altLang="en-US" sz="16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                &lt;/</a:t>
            </a:r>
            <a:r>
              <a:rPr lang="en-US" altLang="en-US" sz="1600" dirty="0">
                <a:solidFill>
                  <a:srgbClr val="0033B3"/>
                </a:solidFill>
                <a:latin typeface="Fira Code Medium"/>
              </a:rPr>
              <a:t>div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&gt;</a:t>
            </a:r>
            <a:br>
              <a:rPr lang="en-US" altLang="en-US" sz="16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            &lt;/</a:t>
            </a:r>
            <a:r>
              <a:rPr lang="en-US" altLang="en-US" sz="1600" dirty="0" err="1">
                <a:solidFill>
                  <a:srgbClr val="871094"/>
                </a:solidFill>
                <a:latin typeface="Fira Code Medium"/>
              </a:rPr>
              <a:t>c</a:t>
            </a:r>
            <a:r>
              <a:rPr lang="en-US" altLang="en-US" sz="1600" dirty="0" err="1">
                <a:solidFill>
                  <a:srgbClr val="0033B3"/>
                </a:solidFill>
                <a:latin typeface="Fira Code Medium"/>
              </a:rPr>
              <a:t>:forEach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&gt;</a:t>
            </a:r>
            <a:br>
              <a:rPr lang="en-US" altLang="en-US" sz="16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        &lt;/</a:t>
            </a:r>
            <a:r>
              <a:rPr lang="en-US" altLang="en-US" sz="1600" dirty="0">
                <a:solidFill>
                  <a:srgbClr val="0033B3"/>
                </a:solidFill>
                <a:latin typeface="Fira Code Medium"/>
              </a:rPr>
              <a:t>div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&gt;</a:t>
            </a:r>
            <a:br>
              <a:rPr lang="en-US" altLang="en-US" sz="16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    &lt;/</a:t>
            </a:r>
            <a:r>
              <a:rPr lang="en-US" altLang="en-US" sz="1600" dirty="0">
                <a:solidFill>
                  <a:srgbClr val="0033B3"/>
                </a:solidFill>
                <a:latin typeface="Fira Code Medium"/>
              </a:rPr>
              <a:t>div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&gt;</a:t>
            </a:r>
            <a:br>
              <a:rPr lang="en-US" altLang="en-US" sz="16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&lt;/</a:t>
            </a:r>
            <a:r>
              <a:rPr lang="en-US" altLang="en-US" sz="1600" dirty="0">
                <a:solidFill>
                  <a:srgbClr val="0033B3"/>
                </a:solidFill>
                <a:latin typeface="Fira Code Medium"/>
              </a:rPr>
              <a:t>body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&gt;</a:t>
            </a:r>
            <a:br>
              <a:rPr lang="en-US" altLang="en-US" sz="1600" dirty="0">
                <a:solidFill>
                  <a:srgbClr val="080808"/>
                </a:solidFill>
                <a:latin typeface="Fira Code Medium"/>
              </a:rPr>
            </a:br>
            <a:endParaRPr lang="en-US" altLang="en-US" sz="1600" dirty="0">
              <a:latin typeface="Arial" panose="020B0604020202020204" pitchFamily="34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5612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9D05-8E40-46FF-A357-C02B16BA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Product Listing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7D51AE-4DEC-4456-ABAD-B590D6F2C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0825"/>
            <a:ext cx="78808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4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EA69-F71C-4066-A617-D935C40F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Entity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453FD5-7FFD-4018-A27F-DBD6A59379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8756" y="1805478"/>
            <a:ext cx="10465044" cy="3247043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274320" tIns="45720" rIns="91440" bIns="1828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Fira Code Medium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Fira Code Medium"/>
              </a:rPr>
              <a:t>NamedQueries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Fira Code Medium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Fira Code Medium"/>
              </a:rPr>
              <a:t>NamedQuery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(name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Product.FindAll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, query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"SELECT p FROM Product p"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Fira Code Medium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Fira Code Medium"/>
              </a:rPr>
              <a:t>NamedQuery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(name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Product.count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, query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"SELECT count(p) as count FROM Product p"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})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Fira Code Medium"/>
              </a:rPr>
              <a:t>@Table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(name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"products"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, indexes =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Fira Code Medium"/>
              </a:rPr>
              <a:t>@Index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(name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productLine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columnList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productLine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})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Fira Code Medium"/>
              </a:rPr>
              <a:t>@Entity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Fira Code Medium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public 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Product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Fira Code Medium"/>
              </a:rPr>
              <a:t>@Id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Fira Code Medium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Fira Code Medium"/>
              </a:rPr>
              <a:t>    @Column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(name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productCode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, nullable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, length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 Medium"/>
              </a:rPr>
              <a:t>15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String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Fira Code Medium"/>
              </a:rPr>
              <a:t>@Column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(name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productName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, null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582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7129-C3B4-4A49-81E1-106635DC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604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 Repository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C4DF41A-FE6A-4B45-A102-1F1F41C7E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528" y="984616"/>
            <a:ext cx="10726994" cy="546303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8288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ProductRepository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private static int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PAGE_SIZE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 Medium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33B3"/>
                </a:solidFill>
                <a:latin typeface="Fira Code Medium"/>
              </a:rPr>
              <a:t>    public int </a:t>
            </a:r>
            <a:r>
              <a:rPr lang="en-US" altLang="en-US" sz="1600" dirty="0" err="1">
                <a:solidFill>
                  <a:srgbClr val="00627A"/>
                </a:solidFill>
                <a:latin typeface="Fira Code Medium"/>
              </a:rPr>
              <a:t>getDefaultPageSize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() {</a:t>
            </a:r>
            <a:br>
              <a:rPr lang="en-US" altLang="en-US" sz="16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        </a:t>
            </a:r>
            <a:r>
              <a:rPr lang="en-US" altLang="en-US" sz="1600" dirty="0">
                <a:solidFill>
                  <a:srgbClr val="0033B3"/>
                </a:solidFill>
                <a:latin typeface="Fira Code Medium"/>
              </a:rPr>
              <a:t>return </a:t>
            </a:r>
            <a:r>
              <a:rPr lang="en-US" altLang="en-US" sz="1600" i="1" dirty="0">
                <a:solidFill>
                  <a:srgbClr val="871094"/>
                </a:solidFill>
                <a:latin typeface="Fira Code Medium"/>
              </a:rPr>
              <a:t>PAGE_SIZE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;</a:t>
            </a:r>
            <a:br>
              <a:rPr lang="en-US" altLang="en-US" sz="16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    }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</a:t>
            </a:r>
            <a:r>
              <a:rPr lang="en-US" altLang="en-US" sz="1600" dirty="0">
                <a:solidFill>
                  <a:srgbClr val="0033B3"/>
                </a:solidFill>
                <a:latin typeface="Fira Code Medium"/>
              </a:rPr>
              <a:t>public </a:t>
            </a:r>
            <a:r>
              <a:rPr lang="en-US" altLang="en-US" sz="1600" dirty="0">
                <a:solidFill>
                  <a:srgbClr val="000000"/>
                </a:solidFill>
                <a:latin typeface="Fira Code Medium"/>
              </a:rPr>
              <a:t>List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&lt;</a:t>
            </a:r>
            <a:r>
              <a:rPr lang="en-US" altLang="en-US" sz="1600" dirty="0">
                <a:solidFill>
                  <a:srgbClr val="000000"/>
                </a:solidFill>
                <a:latin typeface="Fira Code Medium"/>
              </a:rPr>
              <a:t>Product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&gt; </a:t>
            </a:r>
            <a:r>
              <a:rPr lang="en-US" altLang="en-US" sz="1600" dirty="0" err="1">
                <a:solidFill>
                  <a:srgbClr val="00627A"/>
                </a:solidFill>
                <a:latin typeface="Fira Code Medium"/>
              </a:rPr>
              <a:t>findAll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(</a:t>
            </a:r>
            <a:r>
              <a:rPr lang="en-US" altLang="en-US" sz="1600" dirty="0">
                <a:solidFill>
                  <a:srgbClr val="0033B3"/>
                </a:solidFill>
                <a:latin typeface="Fira Code Medium"/>
              </a:rPr>
              <a:t>int 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page, </a:t>
            </a:r>
            <a:r>
              <a:rPr lang="en-US" altLang="en-US" sz="1600" dirty="0">
                <a:solidFill>
                  <a:srgbClr val="0033B3"/>
                </a:solidFill>
                <a:latin typeface="Fira Code Medium"/>
              </a:rPr>
              <a:t>int </a:t>
            </a:r>
            <a:r>
              <a:rPr lang="en-US" altLang="en-US" sz="1600" dirty="0" err="1">
                <a:solidFill>
                  <a:srgbClr val="080808"/>
                </a:solidFill>
                <a:latin typeface="Fira Code Medium"/>
              </a:rPr>
              <a:t>pageSize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) {</a:t>
            </a:r>
            <a:br>
              <a:rPr lang="en-US" altLang="en-US" sz="16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        </a:t>
            </a:r>
            <a:r>
              <a:rPr lang="en-US" altLang="en-US" sz="1600" dirty="0">
                <a:solidFill>
                  <a:srgbClr val="0033B3"/>
                </a:solidFill>
                <a:latin typeface="Fira Code Medium"/>
              </a:rPr>
              <a:t>int </a:t>
            </a:r>
            <a:r>
              <a:rPr lang="en-US" altLang="en-US" sz="1600" dirty="0" err="1">
                <a:solidFill>
                  <a:srgbClr val="000000"/>
                </a:solidFill>
                <a:latin typeface="Fira Code Medium"/>
              </a:rPr>
              <a:t>startPosition</a:t>
            </a:r>
            <a:r>
              <a:rPr lang="en-US" altLang="en-US" sz="1600" dirty="0">
                <a:solidFill>
                  <a:srgbClr val="000000"/>
                </a:solidFill>
                <a:latin typeface="Fira Code Medium"/>
              </a:rPr>
              <a:t> 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= (page-</a:t>
            </a:r>
            <a:r>
              <a:rPr lang="en-US" altLang="en-US" sz="1600" dirty="0">
                <a:solidFill>
                  <a:srgbClr val="1750EB"/>
                </a:solidFill>
                <a:latin typeface="Fira Code Medium"/>
              </a:rPr>
              <a:t>1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) * </a:t>
            </a:r>
            <a:r>
              <a:rPr lang="en-US" altLang="en-US" sz="1600" dirty="0" err="1">
                <a:solidFill>
                  <a:srgbClr val="080808"/>
                </a:solidFill>
                <a:latin typeface="Fira Code Medium"/>
              </a:rPr>
              <a:t>pageSize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;</a:t>
            </a:r>
            <a:br>
              <a:rPr lang="en-US" altLang="en-US" sz="16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        </a:t>
            </a:r>
            <a:r>
              <a:rPr lang="en-US" altLang="en-US" sz="1600" dirty="0" err="1">
                <a:solidFill>
                  <a:srgbClr val="000000"/>
                </a:solidFill>
                <a:latin typeface="Fira Code Medium"/>
              </a:rPr>
              <a:t>EntityManager</a:t>
            </a:r>
            <a:r>
              <a:rPr lang="en-US" altLang="en-US" sz="1600" dirty="0">
                <a:solidFill>
                  <a:srgbClr val="000000"/>
                </a:solidFill>
                <a:latin typeface="Fira Code Medium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Fira Code Medium"/>
              </a:rPr>
              <a:t>entityManager</a:t>
            </a:r>
            <a:r>
              <a:rPr lang="en-US" altLang="en-US" sz="1600" dirty="0">
                <a:solidFill>
                  <a:srgbClr val="000000"/>
                </a:solidFill>
                <a:latin typeface="Fira Code Medium"/>
              </a:rPr>
              <a:t> 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= </a:t>
            </a:r>
            <a:r>
              <a:rPr lang="en-US" altLang="en-US" sz="1600" dirty="0" err="1">
                <a:solidFill>
                  <a:srgbClr val="080808"/>
                </a:solidFill>
                <a:latin typeface="Fira Code Medium"/>
              </a:rPr>
              <a:t>getEntityManager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();</a:t>
            </a:r>
            <a:br>
              <a:rPr lang="en-US" altLang="en-US" sz="16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        </a:t>
            </a:r>
            <a:r>
              <a:rPr lang="en-US" altLang="en-US" sz="1600" dirty="0">
                <a:solidFill>
                  <a:srgbClr val="000000"/>
                </a:solidFill>
                <a:latin typeface="Fira Code Medium"/>
              </a:rPr>
              <a:t>Query </a:t>
            </a:r>
            <a:r>
              <a:rPr lang="en-US" altLang="en-US" sz="1600" dirty="0" err="1">
                <a:solidFill>
                  <a:srgbClr val="000000"/>
                </a:solidFill>
                <a:latin typeface="Fira Code Medium"/>
              </a:rPr>
              <a:t>query</a:t>
            </a:r>
            <a:r>
              <a:rPr lang="en-US" altLang="en-US" sz="1600" dirty="0">
                <a:solidFill>
                  <a:srgbClr val="000000"/>
                </a:solidFill>
                <a:latin typeface="Fira Code Medium"/>
              </a:rPr>
              <a:t> 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= </a:t>
            </a:r>
            <a:r>
              <a:rPr lang="en-US" altLang="en-US" sz="1600" dirty="0" err="1">
                <a:solidFill>
                  <a:srgbClr val="000000"/>
                </a:solidFill>
                <a:latin typeface="Fira Code Medium"/>
              </a:rPr>
              <a:t>entityManager</a:t>
            </a:r>
            <a:r>
              <a:rPr lang="en-US" altLang="en-US" sz="1600" dirty="0" err="1">
                <a:solidFill>
                  <a:srgbClr val="080808"/>
                </a:solidFill>
                <a:latin typeface="Fira Code Medium"/>
              </a:rPr>
              <a:t>.createNamedQuery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(</a:t>
            </a:r>
            <a:r>
              <a:rPr lang="en-US" altLang="en-US" sz="1600" dirty="0">
                <a:solidFill>
                  <a:srgbClr val="067D17"/>
                </a:solidFill>
                <a:latin typeface="Fira Code Medium"/>
              </a:rPr>
              <a:t>"</a:t>
            </a:r>
            <a:r>
              <a:rPr lang="en-US" altLang="en-US" sz="1600" dirty="0" err="1">
                <a:solidFill>
                  <a:srgbClr val="067D17"/>
                </a:solidFill>
                <a:latin typeface="Fira Code Medium"/>
              </a:rPr>
              <a:t>Product.FindAll</a:t>
            </a:r>
            <a:r>
              <a:rPr lang="en-US" altLang="en-US" sz="1600" dirty="0">
                <a:solidFill>
                  <a:srgbClr val="067D17"/>
                </a:solidFill>
                <a:latin typeface="Fira Code Medium"/>
              </a:rPr>
              <a:t>"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);</a:t>
            </a:r>
            <a:br>
              <a:rPr lang="en-US" altLang="en-US" sz="16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        </a:t>
            </a:r>
            <a:r>
              <a:rPr lang="en-US" altLang="en-US" sz="1600" dirty="0" err="1">
                <a:solidFill>
                  <a:srgbClr val="000000"/>
                </a:solidFill>
                <a:latin typeface="Fira Code Medium"/>
              </a:rPr>
              <a:t>query</a:t>
            </a:r>
            <a:r>
              <a:rPr lang="en-US" altLang="en-US" sz="1600" dirty="0" err="1">
                <a:solidFill>
                  <a:srgbClr val="080808"/>
                </a:solidFill>
                <a:latin typeface="Fira Code Medium"/>
              </a:rPr>
              <a:t>.setFirstResult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Fira Code Medium"/>
              </a:rPr>
              <a:t>startPosition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);</a:t>
            </a:r>
            <a:br>
              <a:rPr lang="en-US" altLang="en-US" sz="16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        </a:t>
            </a:r>
            <a:r>
              <a:rPr lang="en-US" altLang="en-US" sz="1600" dirty="0" err="1">
                <a:solidFill>
                  <a:srgbClr val="000000"/>
                </a:solidFill>
                <a:latin typeface="Fira Code Medium"/>
              </a:rPr>
              <a:t>query</a:t>
            </a:r>
            <a:r>
              <a:rPr lang="en-US" altLang="en-US" sz="1600" dirty="0" err="1">
                <a:solidFill>
                  <a:srgbClr val="080808"/>
                </a:solidFill>
                <a:latin typeface="Fira Code Medium"/>
              </a:rPr>
              <a:t>.setMaxResults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(</a:t>
            </a:r>
            <a:r>
              <a:rPr lang="en-US" altLang="en-US" sz="1600" dirty="0" err="1">
                <a:solidFill>
                  <a:srgbClr val="080808"/>
                </a:solidFill>
                <a:latin typeface="Fira Code Medium"/>
              </a:rPr>
              <a:t>pageSize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);</a:t>
            </a:r>
            <a:br>
              <a:rPr lang="en-US" altLang="en-US" sz="16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        </a:t>
            </a:r>
            <a:r>
              <a:rPr lang="en-US" altLang="en-US" sz="1600" dirty="0">
                <a:solidFill>
                  <a:srgbClr val="000000"/>
                </a:solidFill>
                <a:latin typeface="Fira Code Medium"/>
              </a:rPr>
              <a:t>List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&lt;</a:t>
            </a:r>
            <a:r>
              <a:rPr lang="en-US" altLang="en-US" sz="1600" dirty="0">
                <a:solidFill>
                  <a:srgbClr val="000000"/>
                </a:solidFill>
                <a:latin typeface="Fira Code Medium"/>
              </a:rPr>
              <a:t>Product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&gt; </a:t>
            </a:r>
            <a:r>
              <a:rPr lang="en-US" altLang="en-US" sz="1600" dirty="0" err="1">
                <a:solidFill>
                  <a:srgbClr val="000000"/>
                </a:solidFill>
                <a:latin typeface="Fira Code Medium"/>
              </a:rPr>
              <a:t>productList</a:t>
            </a:r>
            <a:r>
              <a:rPr lang="en-US" altLang="en-US" sz="1600" dirty="0">
                <a:solidFill>
                  <a:srgbClr val="000000"/>
                </a:solidFill>
                <a:latin typeface="Fira Code Medium"/>
              </a:rPr>
              <a:t> 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= </a:t>
            </a:r>
            <a:r>
              <a:rPr lang="en-US" altLang="en-US" sz="1600" dirty="0" err="1">
                <a:solidFill>
                  <a:srgbClr val="000000"/>
                </a:solidFill>
                <a:latin typeface="Fira Code Medium"/>
              </a:rPr>
              <a:t>query</a:t>
            </a:r>
            <a:r>
              <a:rPr lang="en-US" altLang="en-US" sz="1600" dirty="0" err="1">
                <a:solidFill>
                  <a:srgbClr val="080808"/>
                </a:solidFill>
                <a:latin typeface="Fira Code Medium"/>
              </a:rPr>
              <a:t>.getResultList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();</a:t>
            </a:r>
            <a:br>
              <a:rPr lang="en-US" altLang="en-US" sz="16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         </a:t>
            </a:r>
            <a:r>
              <a:rPr lang="en-US" altLang="en-US" sz="1600" dirty="0" err="1">
                <a:solidFill>
                  <a:srgbClr val="000000"/>
                </a:solidFill>
                <a:latin typeface="Fira Code Medium"/>
              </a:rPr>
              <a:t>entityManager</a:t>
            </a:r>
            <a:r>
              <a:rPr lang="en-US" altLang="en-US" sz="1600" dirty="0" err="1">
                <a:solidFill>
                  <a:srgbClr val="080808"/>
                </a:solidFill>
                <a:latin typeface="Fira Code Medium"/>
              </a:rPr>
              <a:t>.close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();</a:t>
            </a:r>
            <a:br>
              <a:rPr lang="en-US" altLang="en-US" sz="16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         </a:t>
            </a:r>
            <a:r>
              <a:rPr lang="en-US" altLang="en-US" sz="1600" dirty="0">
                <a:solidFill>
                  <a:srgbClr val="0033B3"/>
                </a:solidFill>
                <a:latin typeface="Fira Code Medium"/>
              </a:rPr>
              <a:t>return </a:t>
            </a:r>
            <a:r>
              <a:rPr lang="en-US" altLang="en-US" sz="1600" dirty="0" err="1">
                <a:solidFill>
                  <a:srgbClr val="000000"/>
                </a:solidFill>
                <a:latin typeface="Fira Code Medium"/>
              </a:rPr>
              <a:t>productList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;</a:t>
            </a:r>
            <a:br>
              <a:rPr lang="en-US" altLang="en-US" sz="16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    }</a:t>
            </a:r>
            <a:br>
              <a:rPr lang="en-US" altLang="en-US" sz="1600" dirty="0">
                <a:solidFill>
                  <a:srgbClr val="080808"/>
                </a:solidFill>
                <a:latin typeface="Fira Code Medium"/>
              </a:rPr>
            </a:br>
            <a:endParaRPr lang="en-US" altLang="en-US" sz="1600" dirty="0">
              <a:solidFill>
                <a:srgbClr val="080808"/>
              </a:solidFill>
              <a:latin typeface="Fira Code Medium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   public 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Fira Code Medium"/>
              </a:rPr>
              <a:t>countAll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EntityManager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entityManager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getEntityManager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number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= ((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Number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entityManager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.createNamedQuery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Product.count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getSingleResult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intValue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entityManager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.close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number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ABE8CC1-2B2B-46EF-A8F4-D261F592C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3D03F7A-589E-4DBC-BBDC-3BBEA0CC9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699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08A4-94AA-48BD-B638-F65066A50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299"/>
            <a:ext cx="10515600" cy="55910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ProductListServlet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4EFF4F-8504-4635-B859-6C54E58153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7653" y="2009570"/>
            <a:ext cx="10205038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protected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Fira Code Medium"/>
              </a:rPr>
              <a:t>doGet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HttpServletRequest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request,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…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{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Fira Code Medium"/>
              </a:rPr>
              <a:t>ProductRepository</a:t>
            </a:r>
            <a:r>
              <a:rPr lang="en-US" altLang="en-US" sz="1400" dirty="0">
                <a:solidFill>
                  <a:srgbClr val="000000"/>
                </a:solidFill>
                <a:latin typeface="Fira Code Medium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Fira Code Medium"/>
              </a:rPr>
              <a:t>productRepository</a:t>
            </a:r>
            <a:r>
              <a:rPr lang="en-US" altLang="en-US" sz="1400" dirty="0">
                <a:solidFill>
                  <a:srgbClr val="000000"/>
                </a:solidFill>
                <a:latin typeface="Fira Code Medium"/>
              </a:rPr>
              <a:t> </a:t>
            </a: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= </a:t>
            </a:r>
            <a:r>
              <a:rPr lang="en-US" altLang="en-US" sz="1400" dirty="0">
                <a:solidFill>
                  <a:srgbClr val="0033B3"/>
                </a:solidFill>
                <a:latin typeface="Fira Code Medium"/>
              </a:rPr>
              <a:t>new </a:t>
            </a:r>
            <a:r>
              <a:rPr lang="en-US" altLang="en-US" sz="1400" dirty="0" err="1">
                <a:solidFill>
                  <a:srgbClr val="080808"/>
                </a:solidFill>
                <a:latin typeface="Fira Code Medium"/>
              </a:rPr>
              <a:t>ProductRepository</a:t>
            </a: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();</a:t>
            </a:r>
            <a:br>
              <a:rPr lang="en-US" altLang="en-US" sz="14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400" dirty="0">
                <a:solidFill>
                  <a:srgbClr val="000000"/>
                </a:solidFill>
                <a:latin typeface="Fira Code Medium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Fira Code Medium"/>
              </a:rPr>
              <a:t>pageParam</a:t>
            </a:r>
            <a:r>
              <a:rPr lang="en-US" altLang="en-US" sz="1400" dirty="0">
                <a:solidFill>
                  <a:srgbClr val="000000"/>
                </a:solidFill>
                <a:latin typeface="Fira Code Medium"/>
              </a:rPr>
              <a:t> </a:t>
            </a: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= </a:t>
            </a:r>
            <a:r>
              <a:rPr lang="en-US" altLang="en-US" sz="1400" dirty="0" err="1">
                <a:solidFill>
                  <a:srgbClr val="080808"/>
                </a:solidFill>
                <a:latin typeface="Fira Code Medium"/>
              </a:rPr>
              <a:t>request.getParameter</a:t>
            </a: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(</a:t>
            </a:r>
            <a:r>
              <a:rPr lang="en-US" altLang="en-US" sz="1400" dirty="0">
                <a:solidFill>
                  <a:srgbClr val="067D17"/>
                </a:solidFill>
                <a:latin typeface="Fira Code Medium"/>
              </a:rPr>
              <a:t>"page"</a:t>
            </a: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);</a:t>
            </a:r>
            <a:br>
              <a:rPr lang="en-US" altLang="en-US" sz="14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400" dirty="0">
                <a:solidFill>
                  <a:srgbClr val="000000"/>
                </a:solidFill>
                <a:latin typeface="Fira Code Medium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Fira Code Medium"/>
              </a:rPr>
              <a:t>pageSizeParam</a:t>
            </a:r>
            <a:r>
              <a:rPr lang="en-US" altLang="en-US" sz="1400" dirty="0">
                <a:solidFill>
                  <a:srgbClr val="000000"/>
                </a:solidFill>
                <a:latin typeface="Fira Code Medium"/>
              </a:rPr>
              <a:t> </a:t>
            </a: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= </a:t>
            </a:r>
            <a:r>
              <a:rPr lang="en-US" altLang="en-US" sz="1400" dirty="0" err="1">
                <a:solidFill>
                  <a:srgbClr val="080808"/>
                </a:solidFill>
                <a:latin typeface="Fira Code Medium"/>
              </a:rPr>
              <a:t>request.getParameter</a:t>
            </a: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(</a:t>
            </a:r>
            <a:r>
              <a:rPr lang="en-US" altLang="en-US" sz="1400" dirty="0">
                <a:solidFill>
                  <a:srgbClr val="067D17"/>
                </a:solidFill>
                <a:latin typeface="Fira Code Medium"/>
              </a:rPr>
              <a:t>"</a:t>
            </a:r>
            <a:r>
              <a:rPr lang="en-US" altLang="en-US" sz="1400" dirty="0" err="1">
                <a:solidFill>
                  <a:srgbClr val="067D17"/>
                </a:solidFill>
                <a:latin typeface="Fira Code Medium"/>
              </a:rPr>
              <a:t>pageSize</a:t>
            </a:r>
            <a:r>
              <a:rPr lang="en-US" altLang="en-US" sz="1400" dirty="0">
                <a:solidFill>
                  <a:srgbClr val="067D17"/>
                </a:solidFill>
                <a:latin typeface="Fira Code Medium"/>
              </a:rPr>
              <a:t>"</a:t>
            </a: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);</a:t>
            </a:r>
            <a:br>
              <a:rPr lang="en-US" altLang="en-US" sz="14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400" dirty="0">
                <a:solidFill>
                  <a:srgbClr val="0033B3"/>
                </a:solidFill>
                <a:latin typeface="Fira Code Medium"/>
              </a:rPr>
              <a:t>int </a:t>
            </a:r>
            <a:r>
              <a:rPr lang="en-US" altLang="en-US" sz="1400" dirty="0">
                <a:solidFill>
                  <a:srgbClr val="000000"/>
                </a:solidFill>
                <a:latin typeface="Fira Code Medium"/>
              </a:rPr>
              <a:t>page </a:t>
            </a: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= </a:t>
            </a:r>
            <a:r>
              <a:rPr lang="en-US" altLang="en-US" sz="1400" dirty="0" err="1">
                <a:solidFill>
                  <a:srgbClr val="000000"/>
                </a:solidFill>
                <a:latin typeface="Fira Code Medium"/>
              </a:rPr>
              <a:t>pageParam</a:t>
            </a: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==</a:t>
            </a:r>
            <a:r>
              <a:rPr lang="en-US" altLang="en-US" sz="1400" dirty="0">
                <a:solidFill>
                  <a:srgbClr val="0033B3"/>
                </a:solidFill>
                <a:latin typeface="Fira Code Medium"/>
              </a:rPr>
              <a:t>null </a:t>
            </a: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? </a:t>
            </a:r>
            <a:r>
              <a:rPr lang="en-US" altLang="en-US" sz="1400" dirty="0">
                <a:solidFill>
                  <a:srgbClr val="1750EB"/>
                </a:solidFill>
                <a:latin typeface="Fira Code Medium"/>
              </a:rPr>
              <a:t>1 </a:t>
            </a: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: </a:t>
            </a:r>
            <a:r>
              <a:rPr lang="en-US" altLang="en-US" sz="1400" dirty="0" err="1">
                <a:solidFill>
                  <a:srgbClr val="000000"/>
                </a:solidFill>
                <a:latin typeface="Fira Code Medium"/>
              </a:rPr>
              <a:t>Integer</a:t>
            </a:r>
            <a:r>
              <a:rPr lang="en-US" altLang="en-US" sz="1400" dirty="0" err="1">
                <a:solidFill>
                  <a:srgbClr val="080808"/>
                </a:solidFill>
                <a:latin typeface="Fira Code Medium"/>
              </a:rPr>
              <a:t>.</a:t>
            </a:r>
            <a:r>
              <a:rPr lang="en-US" altLang="en-US" sz="1400" i="1" dirty="0" err="1">
                <a:solidFill>
                  <a:srgbClr val="080808"/>
                </a:solidFill>
                <a:latin typeface="Fira Code Medium"/>
              </a:rPr>
              <a:t>valueOf</a:t>
            </a: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Fira Code Medium"/>
              </a:rPr>
              <a:t>pageParam</a:t>
            </a: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);</a:t>
            </a:r>
            <a:br>
              <a:rPr lang="en-US" altLang="en-US" sz="14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400" dirty="0">
                <a:solidFill>
                  <a:srgbClr val="0033B3"/>
                </a:solidFill>
                <a:latin typeface="Fira Code Medium"/>
              </a:rPr>
              <a:t>int </a:t>
            </a:r>
            <a:r>
              <a:rPr lang="en-US" altLang="en-US" sz="1400" dirty="0" err="1">
                <a:solidFill>
                  <a:srgbClr val="000000"/>
                </a:solidFill>
                <a:latin typeface="Fira Code Medium"/>
              </a:rPr>
              <a:t>pageSize</a:t>
            </a:r>
            <a:r>
              <a:rPr lang="en-US" altLang="en-US" sz="1400" dirty="0">
                <a:solidFill>
                  <a:srgbClr val="000000"/>
                </a:solidFill>
                <a:latin typeface="Fira Code Medium"/>
              </a:rPr>
              <a:t> </a:t>
            </a: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= </a:t>
            </a:r>
            <a:r>
              <a:rPr lang="en-US" altLang="en-US" sz="1400" dirty="0" err="1">
                <a:solidFill>
                  <a:srgbClr val="000000"/>
                </a:solidFill>
                <a:latin typeface="Fira Code Medium"/>
              </a:rPr>
              <a:t>pageSizeParam</a:t>
            </a: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==</a:t>
            </a:r>
            <a:r>
              <a:rPr lang="en-US" altLang="en-US" sz="1400" dirty="0">
                <a:solidFill>
                  <a:srgbClr val="0033B3"/>
                </a:solidFill>
                <a:latin typeface="Fira Code Medium"/>
              </a:rPr>
              <a:t>null </a:t>
            </a: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? </a:t>
            </a:r>
            <a:br>
              <a:rPr lang="en-US" altLang="en-US" sz="14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        </a:t>
            </a:r>
            <a:r>
              <a:rPr lang="en-US" altLang="en-US" sz="1400" dirty="0" err="1">
                <a:solidFill>
                  <a:srgbClr val="000000"/>
                </a:solidFill>
                <a:latin typeface="Fira Code Medium"/>
              </a:rPr>
              <a:t>productRepository</a:t>
            </a:r>
            <a:r>
              <a:rPr lang="en-US" altLang="en-US" sz="1400" dirty="0" err="1">
                <a:solidFill>
                  <a:srgbClr val="080808"/>
                </a:solidFill>
                <a:latin typeface="Fira Code Medium"/>
              </a:rPr>
              <a:t>.getDefaultPageSize</a:t>
            </a: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() : </a:t>
            </a:r>
            <a:r>
              <a:rPr lang="en-US" altLang="en-US" sz="1400" dirty="0" err="1">
                <a:solidFill>
                  <a:srgbClr val="000000"/>
                </a:solidFill>
                <a:latin typeface="Fira Code Medium"/>
              </a:rPr>
              <a:t>Integer</a:t>
            </a:r>
            <a:r>
              <a:rPr lang="en-US" altLang="en-US" sz="1400" dirty="0" err="1">
                <a:solidFill>
                  <a:srgbClr val="080808"/>
                </a:solidFill>
                <a:latin typeface="Fira Code Medium"/>
              </a:rPr>
              <a:t>.</a:t>
            </a:r>
            <a:r>
              <a:rPr lang="en-US" altLang="en-US" sz="1400" i="1" dirty="0" err="1">
                <a:solidFill>
                  <a:srgbClr val="080808"/>
                </a:solidFill>
                <a:latin typeface="Fira Code Medium"/>
              </a:rPr>
              <a:t>valueOf</a:t>
            </a: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Fira Code Medium"/>
              </a:rPr>
              <a:t>pageSizeParam</a:t>
            </a: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);</a:t>
            </a:r>
            <a:br>
              <a:rPr lang="en-US" altLang="en-US" sz="1400" dirty="0">
                <a:solidFill>
                  <a:srgbClr val="080808"/>
                </a:solidFill>
                <a:latin typeface="Fira Code Medium"/>
              </a:rPr>
            </a:br>
            <a:br>
              <a:rPr lang="en-US" altLang="en-US" sz="14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400" dirty="0">
                <a:solidFill>
                  <a:srgbClr val="000000"/>
                </a:solidFill>
                <a:latin typeface="Fira Code Medium"/>
              </a:rPr>
              <a:t>List</a:t>
            </a: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&lt;</a:t>
            </a:r>
            <a:r>
              <a:rPr lang="en-US" altLang="en-US" sz="1400" dirty="0">
                <a:solidFill>
                  <a:srgbClr val="000000"/>
                </a:solidFill>
                <a:latin typeface="Fira Code Medium"/>
              </a:rPr>
              <a:t>Product</a:t>
            </a: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Fira Code Medium"/>
              </a:rPr>
              <a:t>productList</a:t>
            </a:r>
            <a:r>
              <a:rPr lang="en-US" altLang="en-US" sz="1400" dirty="0">
                <a:solidFill>
                  <a:srgbClr val="000000"/>
                </a:solidFill>
                <a:latin typeface="Fira Code Medium"/>
              </a:rPr>
              <a:t> </a:t>
            </a: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= </a:t>
            </a:r>
            <a:r>
              <a:rPr lang="en-US" altLang="en-US" sz="1400" dirty="0" err="1">
                <a:solidFill>
                  <a:srgbClr val="000000"/>
                </a:solidFill>
                <a:latin typeface="Fira Code Medium"/>
              </a:rPr>
              <a:t>productRepository</a:t>
            </a:r>
            <a:r>
              <a:rPr lang="en-US" altLang="en-US" sz="1400" dirty="0" err="1">
                <a:solidFill>
                  <a:srgbClr val="080808"/>
                </a:solidFill>
                <a:latin typeface="Fira Code Medium"/>
              </a:rPr>
              <a:t>.findAll</a:t>
            </a: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Fira Code Medium"/>
              </a:rPr>
              <a:t>page</a:t>
            </a: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Fira Code Medium"/>
              </a:rPr>
              <a:t>pageSize</a:t>
            </a: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);</a:t>
            </a:r>
            <a:br>
              <a:rPr lang="en-US" altLang="en-US" sz="14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400" dirty="0" err="1">
                <a:solidFill>
                  <a:srgbClr val="080808"/>
                </a:solidFill>
                <a:latin typeface="Fira Code Medium"/>
              </a:rPr>
              <a:t>request.setAttribute</a:t>
            </a: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(</a:t>
            </a:r>
            <a:r>
              <a:rPr lang="en-US" altLang="en-US" sz="1400" dirty="0">
                <a:solidFill>
                  <a:srgbClr val="067D17"/>
                </a:solidFill>
                <a:latin typeface="Fira Code Medium"/>
              </a:rPr>
              <a:t>"products"</a:t>
            </a: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Fira Code Medium"/>
              </a:rPr>
              <a:t>productList</a:t>
            </a: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);</a:t>
            </a:r>
            <a:br>
              <a:rPr lang="en-US" altLang="en-US" sz="14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400" dirty="0" err="1">
                <a:solidFill>
                  <a:srgbClr val="080808"/>
                </a:solidFill>
                <a:latin typeface="Fira Code Medium"/>
              </a:rPr>
              <a:t>request.setAttribute</a:t>
            </a: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(</a:t>
            </a:r>
            <a:r>
              <a:rPr lang="en-US" altLang="en-US" sz="1400" dirty="0">
                <a:solidFill>
                  <a:srgbClr val="067D17"/>
                </a:solidFill>
                <a:latin typeface="Fira Code Medium"/>
              </a:rPr>
              <a:t>"page"</a:t>
            </a: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Fira Code Medium"/>
              </a:rPr>
              <a:t>page</a:t>
            </a: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);</a:t>
            </a:r>
            <a:br>
              <a:rPr lang="en-US" altLang="en-US" sz="14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400" dirty="0" err="1">
                <a:solidFill>
                  <a:srgbClr val="080808"/>
                </a:solidFill>
                <a:latin typeface="Fira Code Medium"/>
              </a:rPr>
              <a:t>request.setAttribute</a:t>
            </a: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(</a:t>
            </a:r>
            <a:r>
              <a:rPr lang="en-US" altLang="en-US" sz="1400" dirty="0">
                <a:solidFill>
                  <a:srgbClr val="067D17"/>
                </a:solidFill>
                <a:latin typeface="Fira Code Medium"/>
              </a:rPr>
              <a:t>"</a:t>
            </a:r>
            <a:r>
              <a:rPr lang="en-US" altLang="en-US" sz="1400" dirty="0" err="1">
                <a:solidFill>
                  <a:srgbClr val="067D17"/>
                </a:solidFill>
                <a:latin typeface="Fira Code Medium"/>
              </a:rPr>
              <a:t>pageSize</a:t>
            </a:r>
            <a:r>
              <a:rPr lang="en-US" altLang="en-US" sz="1400" dirty="0">
                <a:solidFill>
                  <a:srgbClr val="067D17"/>
                </a:solidFill>
                <a:latin typeface="Fira Code Medium"/>
              </a:rPr>
              <a:t>"</a:t>
            </a: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Fira Code Medium"/>
              </a:rPr>
              <a:t>pageSize</a:t>
            </a: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);</a:t>
            </a:r>
            <a:br>
              <a:rPr lang="en-US" altLang="en-US" sz="14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400" dirty="0" err="1">
                <a:solidFill>
                  <a:srgbClr val="080808"/>
                </a:solidFill>
                <a:latin typeface="Fira Code Medium"/>
              </a:rPr>
              <a:t>request.setAttribute</a:t>
            </a: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(</a:t>
            </a:r>
            <a:r>
              <a:rPr lang="en-US" altLang="en-US" sz="1400" dirty="0">
                <a:solidFill>
                  <a:srgbClr val="067D17"/>
                </a:solidFill>
                <a:latin typeface="Fira Code Medium"/>
              </a:rPr>
              <a:t>"</a:t>
            </a:r>
            <a:r>
              <a:rPr lang="en-US" altLang="en-US" sz="1400" dirty="0" err="1">
                <a:solidFill>
                  <a:srgbClr val="067D17"/>
                </a:solidFill>
                <a:latin typeface="Fira Code Medium"/>
              </a:rPr>
              <a:t>itemCount</a:t>
            </a:r>
            <a:r>
              <a:rPr lang="en-US" altLang="en-US" sz="1400" dirty="0">
                <a:solidFill>
                  <a:srgbClr val="067D17"/>
                </a:solidFill>
                <a:latin typeface="Fira Code Medium"/>
              </a:rPr>
              <a:t>"</a:t>
            </a: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Fira Code Medium"/>
              </a:rPr>
              <a:t>productRepository</a:t>
            </a:r>
            <a:r>
              <a:rPr lang="en-US" altLang="en-US" sz="1400" dirty="0" err="1">
                <a:solidFill>
                  <a:srgbClr val="080808"/>
                </a:solidFill>
                <a:latin typeface="Fira Code Medium"/>
              </a:rPr>
              <a:t>.countAll</a:t>
            </a: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());</a:t>
            </a:r>
            <a:br>
              <a:rPr lang="en-US" altLang="en-US" sz="1400" dirty="0">
                <a:solidFill>
                  <a:srgbClr val="080808"/>
                </a:solidFill>
                <a:latin typeface="Fira Code Medium"/>
              </a:rPr>
            </a:br>
            <a:r>
              <a:rPr lang="en-US" altLang="en-US" sz="1400" dirty="0" err="1">
                <a:solidFill>
                  <a:srgbClr val="080808"/>
                </a:solidFill>
                <a:latin typeface="Fira Code Medium"/>
              </a:rPr>
              <a:t>getServletContext</a:t>
            </a: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().</a:t>
            </a:r>
            <a:r>
              <a:rPr lang="en-US" altLang="en-US" sz="1400" dirty="0" err="1">
                <a:solidFill>
                  <a:srgbClr val="080808"/>
                </a:solidFill>
                <a:latin typeface="Fira Code Medium"/>
              </a:rPr>
              <a:t>getRequestDispatcher</a:t>
            </a: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(</a:t>
            </a:r>
            <a:r>
              <a:rPr lang="en-US" altLang="en-US" sz="1400" dirty="0">
                <a:solidFill>
                  <a:srgbClr val="067D17"/>
                </a:solidFill>
                <a:latin typeface="Fira Code Medium"/>
              </a:rPr>
              <a:t>"/</a:t>
            </a:r>
            <a:r>
              <a:rPr lang="en-US" altLang="en-US" sz="1400" dirty="0" err="1">
                <a:solidFill>
                  <a:srgbClr val="067D17"/>
                </a:solidFill>
                <a:latin typeface="Fira Code Medium"/>
              </a:rPr>
              <a:t>product_list.jsp</a:t>
            </a:r>
            <a:r>
              <a:rPr lang="en-US" altLang="en-US" sz="1400" dirty="0">
                <a:solidFill>
                  <a:srgbClr val="067D17"/>
                </a:solidFill>
                <a:latin typeface="Fira Code Medium"/>
              </a:rPr>
              <a:t>"</a:t>
            </a: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).forward(request, response);</a:t>
            </a:r>
          </a:p>
          <a:p>
            <a:pPr marL="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B9DE6DB-5F1C-4575-AC73-14B437818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32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8F54-BCAC-456F-BA59-2EEF8E9EF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01102"/>
          </a:xfrm>
        </p:spPr>
        <p:txBody>
          <a:bodyPr>
            <a:noAutofit/>
          </a:bodyPr>
          <a:lstStyle/>
          <a:p>
            <a:r>
              <a:rPr lang="en-US" sz="3200" dirty="0" err="1"/>
              <a:t>classicmodels</a:t>
            </a:r>
            <a:endParaRPr lang="en-US" sz="3200" dirty="0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0AFC0314-D8CE-4683-B7EF-6C5C5EBAF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081" y="666227"/>
            <a:ext cx="8351064" cy="569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62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F342-7D8E-4776-844D-E11C12591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91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ProductList.jsp</a:t>
            </a:r>
            <a:r>
              <a:rPr lang="en-US" dirty="0"/>
              <a:t> (1)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5854D4-2902-4586-AF62-3F27898E77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7530" y="1907755"/>
            <a:ext cx="9256380" cy="343170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274320" tIns="45720" rIns="91440" bIns="1828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body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="container ml-2 p-2"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="d-flex flex-row"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&gt;Product List ::&lt;/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hr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c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:forEach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items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${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products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="p"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varStatus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="vs"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="row"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="col-1"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${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vs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count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+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 Medium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pageSize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="col-4"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${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${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productName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="col-1"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${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productScale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="col-1"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style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text-align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right"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${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msrp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&lt;/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c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:forEach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hr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969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F342-7D8E-4776-844D-E11C12591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91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ProductList.jsp</a:t>
            </a:r>
            <a:r>
              <a:rPr lang="en-US" dirty="0"/>
              <a:t> (2)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5B7167F-F0CB-4C5B-82D3-65A88ABEAC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49744"/>
            <a:ext cx="10709983" cy="393954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18288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="d-flex flex-row"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&gt;page: &lt;/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c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:forEach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begin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="1"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${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itemCount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pageSize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+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itemCount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%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pageSize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 Medium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?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 Medium"/>
              </a:rPr>
              <a:t>1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 Medium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varStatus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="vs"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c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:choose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c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:when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test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${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vs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count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==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 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="p-1 text-danger"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${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vs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count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]&lt;/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c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:when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c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:otherwise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   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="p-1"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	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href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product-list?pageSize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${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pageSize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&amp;page=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${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vs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count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${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vs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Medium"/>
              </a:rPr>
              <a:t>count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]&lt;/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Fira Code Medium"/>
              </a:rPr>
              <a:t> 	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&lt;/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  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c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:otherwise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c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:choose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 Medium"/>
              </a:rPr>
              <a:t>c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:forEach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&lt;/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&lt;/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div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&lt;/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body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4001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87CB-830D-9BC9-E064-06EE1331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Classic Models Online Shop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8E61C-A8CA-98BF-6612-70DEEDFB6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809"/>
            <a:ext cx="10515600" cy="4587154"/>
          </a:xfrm>
        </p:spPr>
        <p:txBody>
          <a:bodyPr>
            <a:normAutofit fontScale="92500" lnSpcReduction="10000"/>
          </a:bodyPr>
          <a:lstStyle/>
          <a:p>
            <a:r>
              <a:rPr lang="en-TH" dirty="0"/>
              <a:t>Create JavaEE project </a:t>
            </a:r>
          </a:p>
          <a:p>
            <a:pPr lvl="1"/>
            <a:r>
              <a:rPr lang="en-US" dirty="0"/>
              <a:t>Name: </a:t>
            </a:r>
            <a:r>
              <a:rPr lang="en-TH" dirty="0">
                <a:solidFill>
                  <a:srgbClr val="0070C0"/>
                </a:solidFill>
              </a:rPr>
              <a:t>classicmodels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Template</a:t>
            </a:r>
            <a:r>
              <a:rPr lang="en-US" dirty="0">
                <a:solidFill>
                  <a:srgbClr val="FF0000"/>
                </a:solidFill>
              </a:rPr>
              <a:t>:  Web Application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Group: </a:t>
            </a:r>
            <a:r>
              <a:rPr lang="en-US" dirty="0">
                <a:solidFill>
                  <a:srgbClr val="FF0000"/>
                </a:solidFill>
              </a:rPr>
              <a:t>sit.int202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Application server: </a:t>
            </a:r>
            <a:r>
              <a:rPr lang="en-US" dirty="0">
                <a:solidFill>
                  <a:srgbClr val="FF0000"/>
                </a:solidFill>
              </a:rPr>
              <a:t>Tomcat 10.0.xxx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-------------------------------------------------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Version: </a:t>
            </a:r>
            <a:r>
              <a:rPr lang="en-US" dirty="0">
                <a:solidFill>
                  <a:srgbClr val="FF0000"/>
                </a:solidFill>
              </a:rPr>
              <a:t>Jakarta EE 9</a:t>
            </a:r>
          </a:p>
          <a:p>
            <a:pPr lvl="1"/>
            <a:r>
              <a:rPr lang="en-US" dirty="0"/>
              <a:t>Dependencies: </a:t>
            </a:r>
          </a:p>
          <a:p>
            <a:pPr lvl="2"/>
            <a:r>
              <a:rPr lang="en-US" dirty="0"/>
              <a:t>Specifications:</a:t>
            </a:r>
          </a:p>
          <a:p>
            <a:pPr lvl="3"/>
            <a:r>
              <a:rPr lang="en-US" dirty="0">
                <a:solidFill>
                  <a:schemeClr val="accent2"/>
                </a:solidFill>
              </a:rPr>
              <a:t>Servlet</a:t>
            </a:r>
          </a:p>
          <a:p>
            <a:pPr lvl="3"/>
            <a:r>
              <a:rPr lang="en-US" dirty="0">
                <a:solidFill>
                  <a:schemeClr val="accent2"/>
                </a:solidFill>
              </a:rPr>
              <a:t>Persistence (JPA)</a:t>
            </a:r>
          </a:p>
          <a:p>
            <a:pPr lvl="2"/>
            <a:r>
              <a:rPr lang="en-US" dirty="0"/>
              <a:t>Implementations:</a:t>
            </a:r>
          </a:p>
          <a:p>
            <a:pPr lvl="3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Hibernate</a:t>
            </a:r>
          </a:p>
          <a:p>
            <a:pPr lvl="3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Hibernate Validator</a:t>
            </a:r>
          </a:p>
          <a:p>
            <a:pPr lvl="3"/>
            <a:endParaRPr lang="en-US" dirty="0"/>
          </a:p>
          <a:p>
            <a:pPr lvl="1"/>
            <a:endParaRPr lang="en-TH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70BA75F-AE3A-DC43-A3BC-3AC4E5F43DFF}"/>
              </a:ext>
            </a:extLst>
          </p:cNvPr>
          <p:cNvSpPr/>
          <p:nvPr/>
        </p:nvSpPr>
        <p:spPr>
          <a:xfrm>
            <a:off x="6480313" y="2093844"/>
            <a:ext cx="3670852" cy="17757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TH" sz="18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 Dependencies:</a:t>
            </a:r>
          </a:p>
          <a:p>
            <a:pPr marL="285750" indent="-285750">
              <a:buFontTx/>
              <a:buChar char="-"/>
            </a:pPr>
            <a:r>
              <a:rPr lang="en-TH" sz="18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Lombok 1.18.2x</a:t>
            </a:r>
          </a:p>
          <a:p>
            <a:pPr marL="285750" indent="-285750">
              <a:buFontTx/>
              <a:buChar char="-"/>
            </a:pPr>
            <a:r>
              <a:rPr lang="en-TH" sz="18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JSTL </a:t>
            </a:r>
            <a:r>
              <a:rPr lang="en-US" sz="18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TH" sz="18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.0.x</a:t>
            </a:r>
          </a:p>
          <a:p>
            <a:pPr marL="285750" indent="-285750">
              <a:buFontTx/>
              <a:buChar char="-"/>
            </a:pPr>
            <a:r>
              <a:rPr lang="en-TH" sz="18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 Connector 8.0.3x</a:t>
            </a:r>
          </a:p>
          <a:p>
            <a:pPr marL="285750" indent="-285750">
              <a:buFontTx/>
              <a:buChar char="-"/>
            </a:pPr>
            <a:r>
              <a:rPr lang="en-TH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Eclipse Expressly 5.0.x</a:t>
            </a:r>
            <a:endParaRPr lang="en-TH" sz="18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819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9FB-9ED8-44DA-7454-46E39FF9B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>
            <a:normAutofit/>
          </a:bodyPr>
          <a:lstStyle/>
          <a:p>
            <a:r>
              <a:rPr lang="en-TH" sz="3200" dirty="0"/>
              <a:t>Create Office 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D8435-C63F-3676-9511-EE9BEAFA1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7570076" cy="4957763"/>
          </a:xfrm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9E880D"/>
                </a:solidFill>
                <a:effectLst/>
                <a:latin typeface="American Typewriter" panose="02090604020004020304" pitchFamily="18" charset="77"/>
              </a:rPr>
              <a:t>@Entity</a:t>
            </a:r>
            <a:br>
              <a:rPr lang="en-US" sz="1800" dirty="0">
                <a:solidFill>
                  <a:srgbClr val="9E880D"/>
                </a:solidFill>
                <a:effectLst/>
                <a:latin typeface="American Typewriter" panose="02090604020004020304" pitchFamily="18" charset="77"/>
              </a:rPr>
            </a:br>
            <a:r>
              <a:rPr lang="en-US" sz="1800" dirty="0">
                <a:solidFill>
                  <a:srgbClr val="9E880D"/>
                </a:solidFill>
                <a:effectLst/>
                <a:latin typeface="American Typewriter" panose="02090604020004020304" pitchFamily="18" charset="77"/>
              </a:rPr>
              <a:t>@Table</a:t>
            </a:r>
            <a:r>
              <a:rPr lang="en-US" sz="1800" dirty="0">
                <a:latin typeface="American Typewriter" panose="02090604020004020304" pitchFamily="18" charset="77"/>
              </a:rPr>
              <a:t>(name = </a:t>
            </a:r>
            <a:r>
              <a:rPr lang="en-US" sz="1800" dirty="0">
                <a:solidFill>
                  <a:srgbClr val="067D17"/>
                </a:solidFill>
                <a:effectLst/>
                <a:latin typeface="American Typewriter" panose="02090604020004020304" pitchFamily="18" charset="77"/>
              </a:rPr>
              <a:t>"Offices"</a:t>
            </a:r>
            <a:r>
              <a:rPr lang="en-US" sz="1800" dirty="0">
                <a:latin typeface="American Typewriter" panose="02090604020004020304" pitchFamily="18" charset="77"/>
              </a:rPr>
              <a:t>)</a:t>
            </a:r>
            <a:br>
              <a:rPr lang="en-US" sz="1800" dirty="0">
                <a:latin typeface="American Typewriter" panose="02090604020004020304" pitchFamily="18" charset="77"/>
              </a:rPr>
            </a:br>
            <a:r>
              <a:rPr lang="en-US" sz="18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public class </a:t>
            </a:r>
            <a:r>
              <a:rPr lang="en-US" sz="18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Office </a:t>
            </a:r>
            <a:r>
              <a:rPr lang="en-US" sz="1800" dirty="0">
                <a:latin typeface="American Typewriter" panose="02090604020004020304" pitchFamily="18" charset="77"/>
              </a:rPr>
              <a:t>{</a:t>
            </a:r>
            <a:br>
              <a:rPr lang="en-US" sz="1800" dirty="0">
                <a:latin typeface="American Typewriter" panose="02090604020004020304" pitchFamily="18" charset="77"/>
              </a:rPr>
            </a:br>
            <a:r>
              <a:rPr lang="en-US" sz="1800" dirty="0">
                <a:latin typeface="American Typewriter" panose="02090604020004020304" pitchFamily="18" charset="77"/>
              </a:rPr>
              <a:t>    </a:t>
            </a:r>
            <a:r>
              <a:rPr lang="en-US" sz="1800" dirty="0">
                <a:solidFill>
                  <a:srgbClr val="9E880D"/>
                </a:solidFill>
                <a:effectLst/>
                <a:latin typeface="American Typewriter" panose="02090604020004020304" pitchFamily="18" charset="77"/>
              </a:rPr>
              <a:t>@Id</a:t>
            </a:r>
            <a:br>
              <a:rPr lang="en-US" sz="1800" dirty="0">
                <a:solidFill>
                  <a:srgbClr val="9E880D"/>
                </a:solidFill>
                <a:effectLst/>
                <a:latin typeface="American Typewriter" panose="02090604020004020304" pitchFamily="18" charset="77"/>
              </a:rPr>
            </a:br>
            <a:r>
              <a:rPr lang="en-US" sz="1800" dirty="0">
                <a:solidFill>
                  <a:srgbClr val="9E880D"/>
                </a:solidFill>
                <a:effectLst/>
                <a:latin typeface="American Typewriter" panose="02090604020004020304" pitchFamily="18" charset="77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private </a:t>
            </a:r>
            <a:r>
              <a:rPr lang="en-US" sz="18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String </a:t>
            </a:r>
            <a:r>
              <a:rPr lang="en-US" sz="1800" dirty="0" err="1">
                <a:solidFill>
                  <a:srgbClr val="871094"/>
                </a:solidFill>
                <a:effectLst/>
                <a:latin typeface="American Typewriter" panose="02090604020004020304" pitchFamily="18" charset="77"/>
              </a:rPr>
              <a:t>officeCode</a:t>
            </a:r>
            <a:r>
              <a:rPr lang="en-US" sz="1800" dirty="0">
                <a:latin typeface="American Typewriter" panose="02090604020004020304" pitchFamily="18" charset="77"/>
              </a:rPr>
              <a:t>;</a:t>
            </a:r>
            <a:br>
              <a:rPr lang="en-US" sz="1800" dirty="0">
                <a:latin typeface="American Typewriter" panose="02090604020004020304" pitchFamily="18" charset="77"/>
              </a:rPr>
            </a:br>
            <a:r>
              <a:rPr lang="en-US" sz="1800" dirty="0">
                <a:latin typeface="American Typewriter" panose="02090604020004020304" pitchFamily="18" charset="77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private </a:t>
            </a:r>
            <a:r>
              <a:rPr lang="en-US" sz="18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String </a:t>
            </a:r>
            <a:r>
              <a:rPr lang="en-US" sz="1800" dirty="0">
                <a:solidFill>
                  <a:srgbClr val="871094"/>
                </a:solidFill>
                <a:effectLst/>
                <a:latin typeface="American Typewriter" panose="02090604020004020304" pitchFamily="18" charset="77"/>
              </a:rPr>
              <a:t>addressLine1</a:t>
            </a:r>
            <a:r>
              <a:rPr lang="en-US" sz="1800" dirty="0">
                <a:latin typeface="American Typewriter" panose="02090604020004020304" pitchFamily="18" charset="77"/>
              </a:rPr>
              <a:t>;</a:t>
            </a:r>
            <a:br>
              <a:rPr lang="en-US" sz="1800" dirty="0">
                <a:latin typeface="American Typewriter" panose="02090604020004020304" pitchFamily="18" charset="77"/>
              </a:rPr>
            </a:br>
            <a:r>
              <a:rPr lang="en-US" sz="1800" dirty="0">
                <a:latin typeface="American Typewriter" panose="02090604020004020304" pitchFamily="18" charset="77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private </a:t>
            </a:r>
            <a:r>
              <a:rPr lang="en-US" sz="18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String </a:t>
            </a:r>
            <a:r>
              <a:rPr lang="en-US" sz="1800" dirty="0">
                <a:solidFill>
                  <a:srgbClr val="871094"/>
                </a:solidFill>
                <a:effectLst/>
                <a:latin typeface="American Typewriter" panose="02090604020004020304" pitchFamily="18" charset="77"/>
              </a:rPr>
              <a:t>addressLine2</a:t>
            </a:r>
            <a:r>
              <a:rPr lang="en-US" sz="1800" dirty="0">
                <a:latin typeface="American Typewriter" panose="02090604020004020304" pitchFamily="18" charset="77"/>
              </a:rPr>
              <a:t>;</a:t>
            </a:r>
            <a:br>
              <a:rPr lang="en-US" sz="1800" dirty="0">
                <a:latin typeface="American Typewriter" panose="02090604020004020304" pitchFamily="18" charset="77"/>
              </a:rPr>
            </a:br>
            <a:r>
              <a:rPr lang="en-US" sz="1800" dirty="0">
                <a:latin typeface="American Typewriter" panose="02090604020004020304" pitchFamily="18" charset="77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private </a:t>
            </a:r>
            <a:r>
              <a:rPr lang="en-US" sz="18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String </a:t>
            </a:r>
            <a:r>
              <a:rPr lang="en-US" sz="1800" dirty="0">
                <a:solidFill>
                  <a:srgbClr val="871094"/>
                </a:solidFill>
                <a:effectLst/>
                <a:latin typeface="American Typewriter" panose="02090604020004020304" pitchFamily="18" charset="77"/>
              </a:rPr>
              <a:t>city</a:t>
            </a:r>
            <a:r>
              <a:rPr lang="en-US" sz="1800" dirty="0">
                <a:latin typeface="American Typewriter" panose="02090604020004020304" pitchFamily="18" charset="77"/>
              </a:rPr>
              <a:t>;</a:t>
            </a:r>
            <a:br>
              <a:rPr lang="en-US" sz="1800" dirty="0">
                <a:latin typeface="American Typewriter" panose="02090604020004020304" pitchFamily="18" charset="77"/>
              </a:rPr>
            </a:br>
            <a:r>
              <a:rPr lang="en-US" sz="1800" dirty="0">
                <a:latin typeface="American Typewriter" panose="02090604020004020304" pitchFamily="18" charset="77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private </a:t>
            </a:r>
            <a:r>
              <a:rPr lang="en-US" sz="18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String </a:t>
            </a:r>
            <a:r>
              <a:rPr lang="en-US" sz="1800" dirty="0">
                <a:solidFill>
                  <a:srgbClr val="871094"/>
                </a:solidFill>
                <a:effectLst/>
                <a:latin typeface="American Typewriter" panose="02090604020004020304" pitchFamily="18" charset="77"/>
              </a:rPr>
              <a:t>state</a:t>
            </a:r>
            <a:r>
              <a:rPr lang="en-US" sz="1800" dirty="0">
                <a:latin typeface="American Typewriter" panose="02090604020004020304" pitchFamily="18" charset="77"/>
              </a:rPr>
              <a:t>;</a:t>
            </a:r>
            <a:br>
              <a:rPr lang="en-US" sz="1800" dirty="0">
                <a:latin typeface="American Typewriter" panose="02090604020004020304" pitchFamily="18" charset="77"/>
              </a:rPr>
            </a:br>
            <a:r>
              <a:rPr lang="en-US" sz="1800" dirty="0">
                <a:latin typeface="American Typewriter" panose="02090604020004020304" pitchFamily="18" charset="77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private </a:t>
            </a:r>
            <a:r>
              <a:rPr lang="en-US" sz="18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String </a:t>
            </a:r>
            <a:r>
              <a:rPr lang="en-US" sz="1800" dirty="0">
                <a:solidFill>
                  <a:srgbClr val="871094"/>
                </a:solidFill>
                <a:effectLst/>
                <a:latin typeface="American Typewriter" panose="02090604020004020304" pitchFamily="18" charset="77"/>
              </a:rPr>
              <a:t>country</a:t>
            </a:r>
            <a:r>
              <a:rPr lang="en-US" sz="1800" dirty="0">
                <a:latin typeface="American Typewriter" panose="02090604020004020304" pitchFamily="18" charset="77"/>
              </a:rPr>
              <a:t>;</a:t>
            </a:r>
            <a:br>
              <a:rPr lang="en-US" sz="1800" dirty="0">
                <a:latin typeface="American Typewriter" panose="02090604020004020304" pitchFamily="18" charset="77"/>
              </a:rPr>
            </a:br>
            <a:r>
              <a:rPr lang="en-US" sz="1800" dirty="0">
                <a:latin typeface="American Typewriter" panose="02090604020004020304" pitchFamily="18" charset="77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private </a:t>
            </a:r>
            <a:r>
              <a:rPr lang="en-US" sz="18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String </a:t>
            </a:r>
            <a:r>
              <a:rPr lang="en-US" sz="1800" dirty="0" err="1">
                <a:solidFill>
                  <a:srgbClr val="871094"/>
                </a:solidFill>
                <a:effectLst/>
                <a:latin typeface="American Typewriter" panose="02090604020004020304" pitchFamily="18" charset="77"/>
              </a:rPr>
              <a:t>postalCode</a:t>
            </a:r>
            <a:r>
              <a:rPr lang="en-US" sz="1800" dirty="0">
                <a:latin typeface="American Typewriter" panose="02090604020004020304" pitchFamily="18" charset="77"/>
              </a:rPr>
              <a:t>;</a:t>
            </a:r>
            <a:br>
              <a:rPr lang="en-US" sz="1800" dirty="0">
                <a:latin typeface="American Typewriter" panose="02090604020004020304" pitchFamily="18" charset="77"/>
              </a:rPr>
            </a:br>
            <a:r>
              <a:rPr lang="en-US" sz="1800" dirty="0">
                <a:latin typeface="American Typewriter" panose="02090604020004020304" pitchFamily="18" charset="77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private </a:t>
            </a:r>
            <a:r>
              <a:rPr lang="en-US" sz="18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String </a:t>
            </a:r>
            <a:r>
              <a:rPr lang="en-US" sz="1800" dirty="0">
                <a:solidFill>
                  <a:srgbClr val="871094"/>
                </a:solidFill>
                <a:effectLst/>
                <a:latin typeface="American Typewriter" panose="02090604020004020304" pitchFamily="18" charset="77"/>
              </a:rPr>
              <a:t>phone</a:t>
            </a:r>
            <a:r>
              <a:rPr lang="en-US" sz="1800" dirty="0">
                <a:latin typeface="American Typewriter" panose="02090604020004020304" pitchFamily="18" charset="77"/>
              </a:rPr>
              <a:t>;</a:t>
            </a:r>
            <a:br>
              <a:rPr lang="en-US" sz="1800" dirty="0">
                <a:latin typeface="American Typewriter" panose="02090604020004020304" pitchFamily="18" charset="77"/>
              </a:rPr>
            </a:br>
            <a:r>
              <a:rPr lang="en-US" sz="1800" dirty="0">
                <a:latin typeface="American Typewriter" panose="02090604020004020304" pitchFamily="18" charset="77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private </a:t>
            </a:r>
            <a:r>
              <a:rPr lang="en-US" sz="18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String </a:t>
            </a:r>
            <a:r>
              <a:rPr lang="en-US" sz="1800" dirty="0">
                <a:solidFill>
                  <a:srgbClr val="871094"/>
                </a:solidFill>
                <a:effectLst/>
                <a:latin typeface="American Typewriter" panose="02090604020004020304" pitchFamily="18" charset="77"/>
              </a:rPr>
              <a:t>territory</a:t>
            </a:r>
            <a:r>
              <a:rPr lang="en-US" sz="1800" dirty="0">
                <a:latin typeface="American Typewriter" panose="02090604020004020304" pitchFamily="18" charset="77"/>
              </a:rPr>
              <a:t>;</a:t>
            </a:r>
            <a:br>
              <a:rPr lang="en-US" sz="1800" dirty="0">
                <a:latin typeface="American Typewriter" panose="02090604020004020304" pitchFamily="18" charset="77"/>
              </a:rPr>
            </a:br>
            <a:r>
              <a:rPr lang="en-US" sz="1800" dirty="0">
                <a:latin typeface="American Typewriter" panose="02090604020004020304" pitchFamily="18" charset="77"/>
              </a:rPr>
              <a:t>   </a:t>
            </a:r>
            <a:r>
              <a:rPr lang="en-US" sz="1800" dirty="0">
                <a:solidFill>
                  <a:srgbClr val="9E880D"/>
                </a:solidFill>
                <a:latin typeface="American Typewriter" panose="02090604020004020304" pitchFamily="18" charset="77"/>
              </a:rPr>
              <a:t>@</a:t>
            </a:r>
            <a:r>
              <a:rPr lang="en-US" sz="1800" dirty="0" err="1">
                <a:solidFill>
                  <a:srgbClr val="9E880D"/>
                </a:solidFill>
                <a:latin typeface="American Typewriter" panose="02090604020004020304" pitchFamily="18" charset="77"/>
              </a:rPr>
              <a:t>OneTomany</a:t>
            </a:r>
            <a:r>
              <a:rPr lang="en-US" sz="1800" dirty="0">
                <a:latin typeface="American Typewriter" panose="02090604020004020304" pitchFamily="18" charset="77"/>
              </a:rPr>
              <a:t>(</a:t>
            </a:r>
            <a:r>
              <a:rPr lang="en-US" sz="1800" dirty="0" err="1">
                <a:latin typeface="American Typewriter" panose="02090604020004020304" pitchFamily="18" charset="77"/>
              </a:rPr>
              <a:t>mappedBy</a:t>
            </a:r>
            <a:r>
              <a:rPr lang="en-US" sz="1800" dirty="0">
                <a:latin typeface="American Typewriter" panose="02090604020004020304" pitchFamily="18" charset="77"/>
              </a:rPr>
              <a:t>= </a:t>
            </a:r>
            <a:r>
              <a:rPr lang="en-US" sz="1800" dirty="0">
                <a:solidFill>
                  <a:srgbClr val="067D17"/>
                </a:solidFill>
                <a:latin typeface="American Typewriter" panose="02090604020004020304" pitchFamily="18" charset="77"/>
              </a:rPr>
              <a:t>”</a:t>
            </a:r>
            <a:r>
              <a:rPr lang="en-US" sz="1800" dirty="0" err="1">
                <a:solidFill>
                  <a:srgbClr val="067D17"/>
                </a:solidFill>
                <a:latin typeface="American Typewriter" panose="02090604020004020304" pitchFamily="18" charset="77"/>
              </a:rPr>
              <a:t>officeCode</a:t>
            </a:r>
            <a:r>
              <a:rPr lang="en-US" sz="1800" dirty="0">
                <a:solidFill>
                  <a:srgbClr val="067D17"/>
                </a:solidFill>
                <a:latin typeface="American Typewriter" panose="02090604020004020304" pitchFamily="18" charset="77"/>
              </a:rPr>
              <a:t>"</a:t>
            </a:r>
            <a:r>
              <a:rPr lang="en-US" sz="1800" dirty="0">
                <a:latin typeface="American Typewriter" panose="02090604020004020304" pitchFamily="18" charset="77"/>
              </a:rPr>
              <a:t>)</a:t>
            </a:r>
            <a:br>
              <a:rPr lang="en-US" sz="1800" dirty="0">
                <a:latin typeface="American Typewriter" panose="02090604020004020304" pitchFamily="18" charset="77"/>
              </a:rPr>
            </a:br>
            <a:r>
              <a:rPr lang="en-US" sz="1800" dirty="0">
                <a:latin typeface="American Typewriter" panose="02090604020004020304" pitchFamily="18" charset="77"/>
              </a:rPr>
              <a:t>    </a:t>
            </a:r>
            <a:r>
              <a:rPr lang="en-US" sz="1800" dirty="0">
                <a:solidFill>
                  <a:srgbClr val="0033B3"/>
                </a:solidFill>
                <a:latin typeface="American Typewriter" panose="02090604020004020304" pitchFamily="18" charset="77"/>
              </a:rPr>
              <a:t>private List&lt;Employee&gt; </a:t>
            </a:r>
            <a:r>
              <a:rPr lang="en-US" sz="1800" dirty="0" err="1">
                <a:solidFill>
                  <a:srgbClr val="871094"/>
                </a:solidFill>
                <a:latin typeface="American Typewriter" panose="02090604020004020304" pitchFamily="18" charset="77"/>
              </a:rPr>
              <a:t>employeeList</a:t>
            </a:r>
            <a:r>
              <a:rPr lang="en-US" sz="1800" dirty="0">
                <a:latin typeface="American Typewriter" panose="02090604020004020304" pitchFamily="18" charset="77"/>
              </a:rPr>
              <a:t>;</a:t>
            </a:r>
            <a:br>
              <a:rPr lang="en-US" sz="1800" dirty="0">
                <a:latin typeface="American Typewriter" panose="02090604020004020304" pitchFamily="18" charset="77"/>
              </a:rPr>
            </a:br>
            <a:r>
              <a:rPr lang="en-US" sz="1800" dirty="0">
                <a:latin typeface="American Typewriter" panose="02090604020004020304" pitchFamily="18" charset="77"/>
              </a:rPr>
              <a:t>}</a:t>
            </a:r>
            <a:endParaRPr lang="en-TH" sz="1800" dirty="0"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5496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9FB-9ED8-44DA-7454-46E39FF9B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>
            <a:normAutofit/>
          </a:bodyPr>
          <a:lstStyle/>
          <a:p>
            <a:r>
              <a:rPr lang="en-TH" sz="3200" dirty="0"/>
              <a:t>Create Employee Entity &amp; Modify Office 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D8435-C63F-3676-9511-EE9BEAFA1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345" y="1229710"/>
            <a:ext cx="6350876" cy="5263165"/>
          </a:xfrm>
          <a:ln>
            <a:solidFill>
              <a:schemeClr val="accent4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ts val="232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9E880D"/>
                </a:solidFill>
                <a:effectLst/>
                <a:latin typeface="American Typewriter" panose="02090604020004020304" pitchFamily="18" charset="77"/>
              </a:rPr>
              <a:t>@Entity</a:t>
            </a:r>
            <a:br>
              <a:rPr lang="en-US" sz="1600" dirty="0">
                <a:solidFill>
                  <a:srgbClr val="9E880D"/>
                </a:solidFill>
                <a:effectLst/>
                <a:latin typeface="American Typewriter" panose="02090604020004020304" pitchFamily="18" charset="77"/>
              </a:rPr>
            </a:br>
            <a:r>
              <a:rPr lang="en-US" sz="1600" dirty="0">
                <a:solidFill>
                  <a:srgbClr val="9E880D"/>
                </a:solidFill>
                <a:effectLst/>
                <a:latin typeface="American Typewriter" panose="02090604020004020304" pitchFamily="18" charset="77"/>
              </a:rPr>
              <a:t>@Table</a:t>
            </a:r>
            <a:r>
              <a:rPr lang="en-US" sz="1600" dirty="0">
                <a:latin typeface="American Typewriter" panose="02090604020004020304" pitchFamily="18" charset="77"/>
              </a:rPr>
              <a:t>(name = </a:t>
            </a:r>
            <a:r>
              <a:rPr lang="en-US" sz="1600" dirty="0">
                <a:solidFill>
                  <a:srgbClr val="067D17"/>
                </a:solidFill>
                <a:effectLst/>
                <a:latin typeface="American Typewriter" panose="02090604020004020304" pitchFamily="18" charset="77"/>
              </a:rPr>
              <a:t>"employees"</a:t>
            </a:r>
            <a:r>
              <a:rPr lang="en-US" sz="1600" dirty="0">
                <a:latin typeface="American Typewriter" panose="02090604020004020304" pitchFamily="18" charset="77"/>
              </a:rPr>
              <a:t>)</a:t>
            </a:r>
            <a:br>
              <a:rPr lang="en-US" sz="1600" dirty="0">
                <a:latin typeface="American Typewriter" panose="02090604020004020304" pitchFamily="18" charset="77"/>
              </a:rPr>
            </a:br>
            <a:r>
              <a:rPr lang="en-US" sz="16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public class </a:t>
            </a:r>
            <a:r>
              <a:rPr lang="en-US" sz="16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Employee </a:t>
            </a:r>
            <a:r>
              <a:rPr lang="en-US" sz="1600" dirty="0">
                <a:latin typeface="American Typewriter" panose="02090604020004020304" pitchFamily="18" charset="77"/>
              </a:rPr>
              <a:t>{</a:t>
            </a:r>
            <a:br>
              <a:rPr lang="en-US" sz="1600" dirty="0">
                <a:latin typeface="American Typewriter" panose="02090604020004020304" pitchFamily="18" charset="77"/>
              </a:rPr>
            </a:br>
            <a:r>
              <a:rPr lang="en-US" sz="1600" dirty="0">
                <a:latin typeface="American Typewriter" panose="02090604020004020304" pitchFamily="18" charset="77"/>
              </a:rPr>
              <a:t>    </a:t>
            </a:r>
            <a:r>
              <a:rPr lang="en-US" sz="1600" dirty="0">
                <a:solidFill>
                  <a:srgbClr val="9E880D"/>
                </a:solidFill>
                <a:effectLst/>
                <a:latin typeface="American Typewriter" panose="02090604020004020304" pitchFamily="18" charset="77"/>
              </a:rPr>
              <a:t>@Id</a:t>
            </a:r>
            <a:br>
              <a:rPr lang="en-US" sz="1600" dirty="0">
                <a:solidFill>
                  <a:srgbClr val="9E880D"/>
                </a:solidFill>
                <a:effectLst/>
                <a:latin typeface="American Typewriter" panose="02090604020004020304" pitchFamily="18" charset="77"/>
              </a:rPr>
            </a:br>
            <a:r>
              <a:rPr lang="en-US" sz="1600" dirty="0">
                <a:solidFill>
                  <a:srgbClr val="9E880D"/>
                </a:solidFill>
                <a:effectLst/>
                <a:latin typeface="American Typewriter" panose="02090604020004020304" pitchFamily="18" charset="77"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private </a:t>
            </a:r>
            <a:r>
              <a:rPr lang="en-US" sz="16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Integer </a:t>
            </a:r>
            <a:r>
              <a:rPr lang="en-US" sz="1600" dirty="0" err="1">
                <a:solidFill>
                  <a:srgbClr val="871094"/>
                </a:solidFill>
                <a:effectLst/>
                <a:latin typeface="American Typewriter" panose="02090604020004020304" pitchFamily="18" charset="77"/>
              </a:rPr>
              <a:t>employeeNumber</a:t>
            </a:r>
            <a:r>
              <a:rPr lang="en-US" sz="1600" dirty="0">
                <a:latin typeface="American Typewriter" panose="02090604020004020304" pitchFamily="18" charset="77"/>
              </a:rPr>
              <a:t>;</a:t>
            </a:r>
            <a:br>
              <a:rPr lang="en-US" sz="1600" dirty="0">
                <a:latin typeface="American Typewriter" panose="02090604020004020304" pitchFamily="18" charset="77"/>
              </a:rPr>
            </a:br>
            <a:r>
              <a:rPr lang="en-US" sz="1600" dirty="0">
                <a:latin typeface="American Typewriter" panose="02090604020004020304" pitchFamily="18" charset="77"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private </a:t>
            </a:r>
            <a:r>
              <a:rPr lang="en-US" sz="16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String </a:t>
            </a:r>
            <a:r>
              <a:rPr lang="en-US" sz="1600" dirty="0" err="1">
                <a:solidFill>
                  <a:srgbClr val="871094"/>
                </a:solidFill>
                <a:effectLst/>
                <a:latin typeface="American Typewriter" panose="02090604020004020304" pitchFamily="18" charset="77"/>
              </a:rPr>
              <a:t>firstName</a:t>
            </a:r>
            <a:r>
              <a:rPr lang="en-US" sz="1600" dirty="0">
                <a:latin typeface="American Typewriter" panose="02090604020004020304" pitchFamily="18" charset="77"/>
              </a:rPr>
              <a:t>;</a:t>
            </a:r>
            <a:br>
              <a:rPr lang="en-US" sz="1600" dirty="0">
                <a:latin typeface="American Typewriter" panose="02090604020004020304" pitchFamily="18" charset="77"/>
              </a:rPr>
            </a:br>
            <a:r>
              <a:rPr lang="en-US" sz="1600" dirty="0">
                <a:latin typeface="American Typewriter" panose="02090604020004020304" pitchFamily="18" charset="77"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private </a:t>
            </a:r>
            <a:r>
              <a:rPr lang="en-US" sz="16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String </a:t>
            </a:r>
            <a:r>
              <a:rPr lang="en-US" sz="1600" dirty="0" err="1">
                <a:solidFill>
                  <a:srgbClr val="871094"/>
                </a:solidFill>
                <a:effectLst/>
                <a:latin typeface="American Typewriter" panose="02090604020004020304" pitchFamily="18" charset="77"/>
              </a:rPr>
              <a:t>lastName</a:t>
            </a:r>
            <a:r>
              <a:rPr lang="en-US" sz="1600" dirty="0">
                <a:latin typeface="American Typewriter" panose="02090604020004020304" pitchFamily="18" charset="77"/>
              </a:rPr>
              <a:t>;</a:t>
            </a:r>
            <a:br>
              <a:rPr lang="en-US" sz="1600" dirty="0">
                <a:latin typeface="American Typewriter" panose="02090604020004020304" pitchFamily="18" charset="77"/>
              </a:rPr>
            </a:br>
            <a:r>
              <a:rPr lang="en-US" sz="1600" dirty="0">
                <a:latin typeface="American Typewriter" panose="02090604020004020304" pitchFamily="18" charset="77"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private </a:t>
            </a:r>
            <a:r>
              <a:rPr lang="en-US" sz="16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String </a:t>
            </a:r>
            <a:r>
              <a:rPr lang="en-US" sz="1600" dirty="0">
                <a:solidFill>
                  <a:srgbClr val="871094"/>
                </a:solidFill>
                <a:effectLst/>
                <a:latin typeface="American Typewriter" panose="02090604020004020304" pitchFamily="18" charset="77"/>
              </a:rPr>
              <a:t>extension</a:t>
            </a:r>
            <a:r>
              <a:rPr lang="en-US" sz="1600" dirty="0">
                <a:latin typeface="American Typewriter" panose="02090604020004020304" pitchFamily="18" charset="77"/>
              </a:rPr>
              <a:t>;</a:t>
            </a:r>
            <a:br>
              <a:rPr lang="en-US" sz="1600" dirty="0">
                <a:latin typeface="American Typewriter" panose="02090604020004020304" pitchFamily="18" charset="77"/>
              </a:rPr>
            </a:br>
            <a:r>
              <a:rPr lang="en-US" sz="1600" dirty="0">
                <a:latin typeface="American Typewriter" panose="02090604020004020304" pitchFamily="18" charset="77"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private </a:t>
            </a:r>
            <a:r>
              <a:rPr lang="en-US" sz="16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String </a:t>
            </a:r>
            <a:r>
              <a:rPr lang="en-US" sz="1600" dirty="0">
                <a:solidFill>
                  <a:srgbClr val="871094"/>
                </a:solidFill>
                <a:effectLst/>
                <a:latin typeface="American Typewriter" panose="02090604020004020304" pitchFamily="18" charset="77"/>
              </a:rPr>
              <a:t>email</a:t>
            </a:r>
            <a:r>
              <a:rPr lang="en-US" sz="1600" dirty="0">
                <a:latin typeface="American Typewriter" panose="02090604020004020304" pitchFamily="18" charset="77"/>
              </a:rPr>
              <a:t>;</a:t>
            </a:r>
            <a:br>
              <a:rPr lang="en-US" sz="1600" dirty="0">
                <a:latin typeface="American Typewriter" panose="02090604020004020304" pitchFamily="18" charset="77"/>
              </a:rPr>
            </a:br>
            <a:r>
              <a:rPr lang="en-US" sz="1600" dirty="0">
                <a:latin typeface="American Typewriter" panose="02090604020004020304" pitchFamily="18" charset="77"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private </a:t>
            </a:r>
            <a:r>
              <a:rPr lang="en-US" sz="16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String </a:t>
            </a:r>
            <a:r>
              <a:rPr lang="en-US" sz="1600" dirty="0" err="1">
                <a:solidFill>
                  <a:srgbClr val="871094"/>
                </a:solidFill>
                <a:effectLst/>
                <a:latin typeface="American Typewriter" panose="02090604020004020304" pitchFamily="18" charset="77"/>
              </a:rPr>
              <a:t>officeCode</a:t>
            </a:r>
            <a:r>
              <a:rPr lang="en-US" sz="1600" dirty="0">
                <a:latin typeface="American Typewriter" panose="02090604020004020304" pitchFamily="18" charset="77"/>
              </a:rPr>
              <a:t>;</a:t>
            </a:r>
            <a:br>
              <a:rPr lang="en-US" sz="1600" dirty="0">
                <a:latin typeface="American Typewriter" panose="02090604020004020304" pitchFamily="18" charset="77"/>
              </a:rPr>
            </a:br>
            <a:r>
              <a:rPr lang="en-US" sz="1600" dirty="0">
                <a:latin typeface="American Typewriter" panose="02090604020004020304" pitchFamily="18" charset="77"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private </a:t>
            </a:r>
            <a:r>
              <a:rPr lang="en-US" sz="16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Integer </a:t>
            </a:r>
            <a:r>
              <a:rPr lang="en-US" sz="1600" dirty="0" err="1">
                <a:solidFill>
                  <a:srgbClr val="871094"/>
                </a:solidFill>
                <a:effectLst/>
                <a:latin typeface="American Typewriter" panose="02090604020004020304" pitchFamily="18" charset="77"/>
              </a:rPr>
              <a:t>reportsTo</a:t>
            </a:r>
            <a:r>
              <a:rPr lang="en-US" sz="1600" dirty="0">
                <a:latin typeface="American Typewriter" panose="02090604020004020304" pitchFamily="18" charset="77"/>
              </a:rPr>
              <a:t>;</a:t>
            </a:r>
            <a:br>
              <a:rPr lang="en-US" sz="1600" dirty="0">
                <a:latin typeface="American Typewriter" panose="02090604020004020304" pitchFamily="18" charset="77"/>
              </a:rPr>
            </a:br>
            <a:r>
              <a:rPr lang="en-US" sz="1600" dirty="0">
                <a:latin typeface="American Typewriter" panose="02090604020004020304" pitchFamily="18" charset="77"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private </a:t>
            </a:r>
            <a:r>
              <a:rPr lang="en-US" sz="16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String </a:t>
            </a:r>
            <a:r>
              <a:rPr lang="en-US" sz="1600" dirty="0" err="1">
                <a:solidFill>
                  <a:srgbClr val="871094"/>
                </a:solidFill>
                <a:effectLst/>
                <a:latin typeface="American Typewriter" panose="02090604020004020304" pitchFamily="18" charset="77"/>
              </a:rPr>
              <a:t>jobTitle</a:t>
            </a:r>
            <a:r>
              <a:rPr lang="en-US" sz="1600" dirty="0">
                <a:latin typeface="American Typewriter" panose="02090604020004020304" pitchFamily="18" charset="77"/>
              </a:rPr>
              <a:t>;</a:t>
            </a:r>
            <a:br>
              <a:rPr lang="en-US" sz="1600" dirty="0">
                <a:latin typeface="American Typewriter" panose="02090604020004020304" pitchFamily="18" charset="77"/>
              </a:rPr>
            </a:br>
            <a:r>
              <a:rPr lang="en-US" sz="1600" dirty="0">
                <a:latin typeface="American Typewriter" panose="02090604020004020304" pitchFamily="18" charset="77"/>
              </a:rPr>
              <a:t>   @</a:t>
            </a:r>
            <a:r>
              <a:rPr lang="en-US" sz="1600" dirty="0" err="1">
                <a:latin typeface="American Typewriter" panose="02090604020004020304" pitchFamily="18" charset="77"/>
              </a:rPr>
              <a:t>ManyToOne</a:t>
            </a:r>
            <a:endParaRPr lang="en-US" sz="1600" dirty="0">
              <a:latin typeface="American Typewriter" panose="02090604020004020304" pitchFamily="18" charset="77"/>
            </a:endParaRPr>
          </a:p>
          <a:p>
            <a:pPr marL="0" indent="0">
              <a:lnSpc>
                <a:spcPts val="2320"/>
              </a:lnSpc>
              <a:spcBef>
                <a:spcPts val="0"/>
              </a:spcBef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@</a:t>
            </a:r>
            <a:r>
              <a:rPr lang="en-US" sz="1600" dirty="0" err="1">
                <a:latin typeface="American Typewriter" panose="02090604020004020304" pitchFamily="18" charset="77"/>
              </a:rPr>
              <a:t>JoinColumn</a:t>
            </a:r>
            <a:r>
              <a:rPr lang="en-US" sz="1600" dirty="0">
                <a:latin typeface="American Typewriter" panose="02090604020004020304" pitchFamily="18" charset="77"/>
              </a:rPr>
              <a:t>(name=”</a:t>
            </a:r>
            <a:r>
              <a:rPr lang="en-US" sz="1600" dirty="0" err="1">
                <a:latin typeface="American Typewriter" panose="02090604020004020304" pitchFamily="18" charset="77"/>
              </a:rPr>
              <a:t>officeCode</a:t>
            </a:r>
            <a:r>
              <a:rPr lang="en-US" sz="1600" dirty="0">
                <a:latin typeface="American Typewriter" panose="02090604020004020304" pitchFamily="18" charset="77"/>
              </a:rPr>
              <a:t>", nullable=false)</a:t>
            </a:r>
          </a:p>
          <a:p>
            <a:pPr marL="0" indent="0">
              <a:lnSpc>
                <a:spcPts val="232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   private </a:t>
            </a:r>
            <a:r>
              <a:rPr lang="en-US" sz="16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Office </a:t>
            </a:r>
            <a:r>
              <a:rPr lang="en-US" sz="1600" dirty="0">
                <a:solidFill>
                  <a:srgbClr val="871094"/>
                </a:solidFill>
                <a:effectLst/>
                <a:latin typeface="American Typewriter" panose="02090604020004020304" pitchFamily="18" charset="77"/>
              </a:rPr>
              <a:t>office</a:t>
            </a:r>
            <a:r>
              <a:rPr lang="en-US" sz="1600" dirty="0">
                <a:latin typeface="American Typewriter" panose="02090604020004020304" pitchFamily="18" charset="77"/>
              </a:rPr>
              <a:t>;</a:t>
            </a:r>
            <a:br>
              <a:rPr lang="en-US" sz="1600" dirty="0">
                <a:latin typeface="American Typewriter" panose="02090604020004020304" pitchFamily="18" charset="77"/>
              </a:rPr>
            </a:br>
            <a:r>
              <a:rPr lang="en-US" sz="1600" dirty="0">
                <a:latin typeface="American Typewriter" panose="02090604020004020304" pitchFamily="18" charset="77"/>
              </a:rPr>
              <a:t>}</a:t>
            </a:r>
            <a:br>
              <a:rPr lang="en-US" sz="1600" dirty="0">
                <a:latin typeface="American Typewriter" panose="02090604020004020304" pitchFamily="18" charset="77"/>
              </a:rPr>
            </a:br>
            <a:endParaRPr lang="en-TH" sz="1600" dirty="0"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9204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9065-ED40-4EF4-A2DF-99E8D6033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920" y="367248"/>
            <a:ext cx="10515600" cy="870288"/>
          </a:xfrm>
        </p:spPr>
        <p:txBody>
          <a:bodyPr>
            <a:normAutofit/>
          </a:bodyPr>
          <a:lstStyle/>
          <a:p>
            <a:r>
              <a:rPr lang="en-US" sz="2800" dirty="0"/>
              <a:t>Modify </a:t>
            </a:r>
            <a:r>
              <a:rPr lang="en-US" sz="2800" dirty="0" err="1"/>
              <a:t>persistence.xml</a:t>
            </a:r>
            <a:endParaRPr lang="en-US" sz="2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48A316-5261-4C81-BEEB-DCDDAE543C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8472" y="1097883"/>
            <a:ext cx="8694219" cy="5223161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2500"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persistence-unit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=“classic-models"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provider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org.hibernate.jpa.HibernatePersistenceProvider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provider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   &lt;</a:t>
            </a:r>
            <a:r>
              <a:rPr lang="en-US" altLang="en-US" sz="1600" dirty="0">
                <a:solidFill>
                  <a:srgbClr val="0033B3"/>
                </a:solidFill>
                <a:latin typeface="Fira Code Medium"/>
              </a:rPr>
              <a:t>class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&gt;sit.int202.classicmodelweb.entities.Office&lt;/</a:t>
            </a:r>
            <a:r>
              <a:rPr lang="en-US" altLang="en-US" sz="1600" dirty="0">
                <a:solidFill>
                  <a:srgbClr val="0033B3"/>
                </a:solidFill>
                <a:latin typeface="Fira Code Medium"/>
              </a:rPr>
              <a:t>class</a:t>
            </a: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&gt;</a:t>
            </a:r>
            <a:br>
              <a:rPr lang="en-US" altLang="en-US" sz="1600" dirty="0">
                <a:solidFill>
                  <a:srgbClr val="080808"/>
                </a:solidFill>
                <a:latin typeface="Fira Code Medium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properties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property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jakarta.persistence.jdbc.driver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 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67D17"/>
                </a:solidFill>
                <a:latin typeface="Fira Code Medium"/>
              </a:rPr>
              <a:t>	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com.mysql.cj.jdbc.Driver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property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="jakarta.persistence.jdbc.url" 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67D17"/>
                </a:solidFill>
                <a:latin typeface="Fira Code Medium"/>
              </a:rPr>
              <a:t>	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jdbc:mysql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://localhost:3306/</a:t>
            </a:r>
            <a:r>
              <a:rPr lang="en-US" altLang="en-US" sz="1600" dirty="0" err="1">
                <a:solidFill>
                  <a:srgbClr val="067D17"/>
                </a:solidFill>
                <a:latin typeface="Fira Code Medium"/>
              </a:rPr>
              <a:t>classicmodels</a:t>
            </a:r>
            <a:r>
              <a:rPr lang="en-US" altLang="en-US" sz="1600" dirty="0">
                <a:solidFill>
                  <a:srgbClr val="067D17"/>
                </a:solidFill>
                <a:latin typeface="Fira Code Medium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property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jakarta.persistence.jdbc.user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="root"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   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property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jakarta.persistence.jdbc.password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=“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mysql@sit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/&gt;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80808"/>
                </a:solidFill>
                <a:latin typeface="Fira Code Medium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property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name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hibernate.dialect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" 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>
                <a:solidFill>
                  <a:srgbClr val="067D17"/>
                </a:solidFill>
                <a:latin typeface="Fira Code Medium"/>
              </a:rPr>
              <a:t>	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Fira Code Medium"/>
              </a:rPr>
              <a:t>value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Medium"/>
              </a:rPr>
              <a:t>="org.hibernate.dialect.MySQL8Dialect"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    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properties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Medium"/>
              </a:rPr>
              <a:t>persistence-unit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Medium"/>
              </a:rPr>
              <a:t>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45C6009-00C1-C0E3-A21C-CF1D82CAA247}"/>
              </a:ext>
            </a:extLst>
          </p:cNvPr>
          <p:cNvSpPr/>
          <p:nvPr/>
        </p:nvSpPr>
        <p:spPr>
          <a:xfrm>
            <a:off x="2816773" y="1097883"/>
            <a:ext cx="3016469" cy="4786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6141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CD2BF-0EAE-12F1-477C-3D835FC4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1523"/>
          </a:xfrm>
        </p:spPr>
        <p:txBody>
          <a:bodyPr>
            <a:normAutofit/>
          </a:bodyPr>
          <a:lstStyle/>
          <a:p>
            <a:r>
              <a:rPr lang="en-TH" sz="4000" dirty="0"/>
              <a:t>Entity Manager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AC985-E4F7-1A8E-39DF-E1C155D59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2469"/>
            <a:ext cx="10849303" cy="4684494"/>
          </a:xfrm>
          <a:ln>
            <a:solidFill>
              <a:schemeClr val="accent4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18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import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jakarta.persistence.EntityManager</a:t>
            </a:r>
            <a:r>
              <a:rPr lang="en-US" sz="1800" dirty="0">
                <a:latin typeface="American Typewriter" panose="02090604020004020304" pitchFamily="18" charset="77"/>
              </a:rPr>
              <a:t>;</a:t>
            </a:r>
            <a:br>
              <a:rPr lang="en-US" sz="1800" dirty="0">
                <a:latin typeface="American Typewriter" panose="02090604020004020304" pitchFamily="18" charset="77"/>
              </a:rPr>
            </a:br>
            <a:r>
              <a:rPr lang="en-US" sz="18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import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jakarta.persistence.EntityManagerFactory</a:t>
            </a:r>
            <a:r>
              <a:rPr lang="en-US" sz="1800" dirty="0">
                <a:latin typeface="American Typewriter" panose="02090604020004020304" pitchFamily="18" charset="77"/>
              </a:rPr>
              <a:t>;</a:t>
            </a:r>
            <a:br>
              <a:rPr lang="en-US" sz="1800" dirty="0">
                <a:latin typeface="American Typewriter" panose="02090604020004020304" pitchFamily="18" charset="77"/>
              </a:rPr>
            </a:br>
            <a:r>
              <a:rPr lang="en-US" sz="18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import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jakarta.persistence.Persistence</a:t>
            </a:r>
            <a:r>
              <a:rPr lang="en-US" sz="1800" dirty="0">
                <a:latin typeface="American Typewriter" panose="02090604020004020304" pitchFamily="18" charset="77"/>
              </a:rPr>
              <a:t>;</a:t>
            </a:r>
            <a:br>
              <a:rPr lang="en-US" sz="1800" dirty="0">
                <a:latin typeface="American Typewriter" panose="02090604020004020304" pitchFamily="18" charset="77"/>
              </a:rPr>
            </a:br>
            <a:br>
              <a:rPr lang="en-US" sz="1800" dirty="0">
                <a:latin typeface="American Typewriter" panose="02090604020004020304" pitchFamily="18" charset="77"/>
              </a:rPr>
            </a:br>
            <a:r>
              <a:rPr lang="en-US" sz="18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public class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EntityManagerBuilder</a:t>
            </a:r>
            <a:r>
              <a:rPr lang="en-US" sz="18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 </a:t>
            </a:r>
            <a:r>
              <a:rPr lang="en-US" sz="1800" dirty="0">
                <a:latin typeface="American Typewriter" panose="02090604020004020304" pitchFamily="18" charset="77"/>
              </a:rPr>
              <a:t>{</a:t>
            </a:r>
            <a:br>
              <a:rPr lang="en-US" sz="1800" dirty="0">
                <a:latin typeface="American Typewriter" panose="02090604020004020304" pitchFamily="18" charset="77"/>
              </a:rPr>
            </a:br>
            <a:r>
              <a:rPr lang="en-US" sz="1800" dirty="0">
                <a:latin typeface="American Typewriter" panose="02090604020004020304" pitchFamily="18" charset="77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private final static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EntityManagerFactory</a:t>
            </a:r>
            <a:r>
              <a:rPr lang="en-US" sz="18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 </a:t>
            </a:r>
            <a:r>
              <a:rPr lang="en-US" sz="1800" i="1" dirty="0">
                <a:solidFill>
                  <a:srgbClr val="871094"/>
                </a:solidFill>
                <a:effectLst/>
                <a:latin typeface="American Typewriter" panose="02090604020004020304" pitchFamily="18" charset="77"/>
              </a:rPr>
              <a:t>emf  </a:t>
            </a:r>
            <a:r>
              <a:rPr lang="en-US" sz="1800" dirty="0">
                <a:latin typeface="American Typewriter" panose="02090604020004020304" pitchFamily="18" charset="77"/>
              </a:rPr>
              <a:t>= 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Persistence</a:t>
            </a:r>
            <a:r>
              <a:rPr lang="en-US" sz="1800" dirty="0" err="1">
                <a:latin typeface="American Typewriter" panose="02090604020004020304" pitchFamily="18" charset="77"/>
              </a:rPr>
              <a:t>.</a:t>
            </a:r>
            <a:r>
              <a:rPr lang="en-US" sz="1800" i="1" dirty="0" err="1">
                <a:effectLst/>
                <a:latin typeface="American Typewriter" panose="02090604020004020304" pitchFamily="18" charset="77"/>
              </a:rPr>
              <a:t>createEntityManagerFactory</a:t>
            </a:r>
            <a:r>
              <a:rPr lang="en-US" sz="1800" dirty="0">
                <a:latin typeface="American Typewriter" panose="02090604020004020304" pitchFamily="18" charset="77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American Typewriter" panose="02090604020004020304" pitchFamily="18" charset="77"/>
              </a:rPr>
              <a:t>"classic-models"</a:t>
            </a:r>
            <a:r>
              <a:rPr lang="en-US" sz="1800" dirty="0">
                <a:latin typeface="American Typewriter" panose="02090604020004020304" pitchFamily="18" charset="77"/>
              </a:rPr>
              <a:t>);</a:t>
            </a:r>
            <a:br>
              <a:rPr lang="en-US" sz="1800" dirty="0">
                <a:latin typeface="American Typewriter" panose="02090604020004020304" pitchFamily="18" charset="77"/>
              </a:rPr>
            </a:br>
            <a:r>
              <a:rPr lang="en-US" sz="1800" dirty="0">
                <a:latin typeface="American Typewriter" panose="02090604020004020304" pitchFamily="18" charset="77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public static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EntityManager</a:t>
            </a:r>
            <a:r>
              <a:rPr lang="en-US" sz="18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 </a:t>
            </a:r>
            <a:r>
              <a:rPr lang="en-US" sz="1800" dirty="0" err="1">
                <a:solidFill>
                  <a:srgbClr val="00627A"/>
                </a:solidFill>
                <a:effectLst/>
                <a:latin typeface="American Typewriter" panose="02090604020004020304" pitchFamily="18" charset="77"/>
              </a:rPr>
              <a:t>getEntityManager</a:t>
            </a:r>
            <a:r>
              <a:rPr lang="en-US" sz="1800" dirty="0">
                <a:latin typeface="American Typewriter" panose="02090604020004020304" pitchFamily="18" charset="77"/>
              </a:rPr>
              <a:t>() {</a:t>
            </a:r>
            <a:br>
              <a:rPr lang="en-US" sz="1800" dirty="0">
                <a:latin typeface="American Typewriter" panose="02090604020004020304" pitchFamily="18" charset="77"/>
              </a:rPr>
            </a:br>
            <a:r>
              <a:rPr lang="en-US" sz="1800" dirty="0">
                <a:latin typeface="American Typewriter" panose="02090604020004020304" pitchFamily="18" charset="77"/>
              </a:rPr>
              <a:t>        </a:t>
            </a:r>
            <a:r>
              <a:rPr lang="en-US" sz="18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return </a:t>
            </a:r>
            <a:r>
              <a:rPr lang="en-US" sz="1800" i="1" dirty="0" err="1">
                <a:solidFill>
                  <a:srgbClr val="871094"/>
                </a:solidFill>
                <a:effectLst/>
                <a:latin typeface="American Typewriter" panose="02090604020004020304" pitchFamily="18" charset="77"/>
              </a:rPr>
              <a:t>emf</a:t>
            </a:r>
            <a:r>
              <a:rPr lang="en-US" sz="1800" dirty="0" err="1">
                <a:latin typeface="American Typewriter" panose="02090604020004020304" pitchFamily="18" charset="77"/>
              </a:rPr>
              <a:t>.createEntityManager</a:t>
            </a:r>
            <a:r>
              <a:rPr lang="en-US" sz="1800" dirty="0">
                <a:latin typeface="American Typewriter" panose="02090604020004020304" pitchFamily="18" charset="77"/>
              </a:rPr>
              <a:t>();</a:t>
            </a:r>
            <a:br>
              <a:rPr lang="en-US" sz="1800" dirty="0">
                <a:latin typeface="American Typewriter" panose="02090604020004020304" pitchFamily="18" charset="77"/>
              </a:rPr>
            </a:br>
            <a:r>
              <a:rPr lang="en-US" sz="1800" dirty="0">
                <a:latin typeface="American Typewriter" panose="02090604020004020304" pitchFamily="18" charset="77"/>
              </a:rPr>
              <a:t>    }</a:t>
            </a:r>
            <a:br>
              <a:rPr lang="en-US" sz="1800" dirty="0">
                <a:latin typeface="American Typewriter" panose="02090604020004020304" pitchFamily="18" charset="77"/>
              </a:rPr>
            </a:br>
            <a:r>
              <a:rPr lang="en-US" sz="1800" dirty="0">
                <a:latin typeface="American Typewriter" panose="02090604020004020304" pitchFamily="18" charset="77"/>
              </a:rPr>
              <a:t>}</a:t>
            </a:r>
            <a:br>
              <a:rPr lang="en-US" sz="1800" dirty="0">
                <a:latin typeface="American Typewriter" panose="02090604020004020304" pitchFamily="18" charset="77"/>
              </a:rPr>
            </a:br>
            <a:endParaRPr lang="en-TH" sz="1800" dirty="0"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6101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CD2BF-0EAE-12F1-477C-3D835FC4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337"/>
          </a:xfrm>
        </p:spPr>
        <p:txBody>
          <a:bodyPr>
            <a:normAutofit/>
          </a:bodyPr>
          <a:lstStyle/>
          <a:p>
            <a:r>
              <a:rPr lang="en-TH" sz="3200" dirty="0"/>
              <a:t>Office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AC985-E4F7-1A8E-39DF-E1C155D59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6648"/>
            <a:ext cx="10975110" cy="5326227"/>
          </a:xfrm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public class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OfficeRepository</a:t>
            </a:r>
            <a:r>
              <a:rPr lang="en-US" sz="16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 </a:t>
            </a:r>
            <a:r>
              <a:rPr lang="en-US" sz="1600" dirty="0">
                <a:latin typeface="American Typewriter" panose="02090604020004020304" pitchFamily="18" charset="77"/>
              </a:rPr>
              <a:t>{</a:t>
            </a:r>
            <a:br>
              <a:rPr lang="en-US" sz="1600" dirty="0">
                <a:latin typeface="American Typewriter" panose="02090604020004020304" pitchFamily="18" charset="77"/>
              </a:rPr>
            </a:br>
            <a:r>
              <a:rPr lang="en-US" sz="1600" dirty="0">
                <a:latin typeface="American Typewriter" panose="02090604020004020304" pitchFamily="18" charset="77"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private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EntityManager</a:t>
            </a:r>
            <a:r>
              <a:rPr lang="en-US" sz="16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 </a:t>
            </a:r>
            <a:r>
              <a:rPr lang="en-US" sz="1600" dirty="0" err="1">
                <a:solidFill>
                  <a:srgbClr val="871094"/>
                </a:solidFill>
                <a:effectLst/>
                <a:latin typeface="American Typewriter" panose="02090604020004020304" pitchFamily="18" charset="77"/>
              </a:rPr>
              <a:t>entityManager</a:t>
            </a:r>
            <a:r>
              <a:rPr lang="en-US" sz="1600" dirty="0">
                <a:latin typeface="American Typewriter" panose="02090604020004020304" pitchFamily="18" charset="77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800" dirty="0"/>
            </a:br>
            <a:r>
              <a:rPr lang="en-US" sz="1600" dirty="0">
                <a:latin typeface="American Typewriter" panose="02090604020004020304" pitchFamily="18" charset="77"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private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EntityManager</a:t>
            </a:r>
            <a:r>
              <a:rPr lang="en-US" sz="16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 </a:t>
            </a:r>
            <a:r>
              <a:rPr lang="en-US" sz="1600" dirty="0" err="1">
                <a:solidFill>
                  <a:srgbClr val="00627A"/>
                </a:solidFill>
                <a:effectLst/>
                <a:latin typeface="American Typewriter" panose="02090604020004020304" pitchFamily="18" charset="77"/>
              </a:rPr>
              <a:t>getEntityManager</a:t>
            </a:r>
            <a:r>
              <a:rPr lang="en-US" sz="1600" dirty="0">
                <a:latin typeface="American Typewriter" panose="02090604020004020304" pitchFamily="18" charset="77"/>
              </a:rPr>
              <a:t>() {</a:t>
            </a:r>
            <a:br>
              <a:rPr lang="en-US" sz="1600" dirty="0">
                <a:latin typeface="American Typewriter" panose="02090604020004020304" pitchFamily="18" charset="77"/>
              </a:rPr>
            </a:br>
            <a:r>
              <a:rPr lang="en-US" sz="1600" dirty="0">
                <a:latin typeface="American Typewriter" panose="02090604020004020304" pitchFamily="18" charset="77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if </a:t>
            </a:r>
            <a:r>
              <a:rPr lang="en-US" sz="1600" dirty="0">
                <a:latin typeface="American Typewriter" panose="02090604020004020304" pitchFamily="18" charset="77"/>
              </a:rPr>
              <a:t>(</a:t>
            </a:r>
            <a:r>
              <a:rPr lang="en-US" sz="1600" dirty="0" err="1">
                <a:solidFill>
                  <a:srgbClr val="871094"/>
                </a:solidFill>
                <a:effectLst/>
                <a:latin typeface="American Typewriter" panose="02090604020004020304" pitchFamily="18" charset="77"/>
              </a:rPr>
              <a:t>entityManager</a:t>
            </a:r>
            <a:r>
              <a:rPr lang="en-US" sz="1600" dirty="0">
                <a:solidFill>
                  <a:srgbClr val="871094"/>
                </a:solidFill>
                <a:effectLst/>
                <a:latin typeface="American Typewriter" panose="02090604020004020304" pitchFamily="18" charset="77"/>
              </a:rPr>
              <a:t> </a:t>
            </a:r>
            <a:r>
              <a:rPr lang="en-US" sz="1600" dirty="0">
                <a:latin typeface="American Typewriter" panose="02090604020004020304" pitchFamily="18" charset="77"/>
              </a:rPr>
              <a:t>== </a:t>
            </a:r>
            <a:r>
              <a:rPr lang="en-US" sz="16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null </a:t>
            </a:r>
            <a:r>
              <a:rPr lang="en-US" sz="1600" dirty="0">
                <a:latin typeface="American Typewriter" panose="02090604020004020304" pitchFamily="18" charset="77"/>
              </a:rPr>
              <a:t>|| !</a:t>
            </a:r>
            <a:r>
              <a:rPr lang="en-US" sz="1600" dirty="0" err="1">
                <a:solidFill>
                  <a:srgbClr val="871094"/>
                </a:solidFill>
                <a:effectLst/>
                <a:latin typeface="American Typewriter" panose="02090604020004020304" pitchFamily="18" charset="77"/>
              </a:rPr>
              <a:t>entityManager</a:t>
            </a:r>
            <a:r>
              <a:rPr lang="en-US" sz="1600" dirty="0" err="1">
                <a:latin typeface="American Typewriter" panose="02090604020004020304" pitchFamily="18" charset="77"/>
              </a:rPr>
              <a:t>.isOpen</a:t>
            </a:r>
            <a:r>
              <a:rPr lang="en-US" sz="1600" dirty="0">
                <a:latin typeface="American Typewriter" panose="02090604020004020304" pitchFamily="18" charset="77"/>
              </a:rPr>
              <a:t>()) {</a:t>
            </a:r>
            <a:br>
              <a:rPr lang="en-US" sz="1600" dirty="0">
                <a:latin typeface="American Typewriter" panose="02090604020004020304" pitchFamily="18" charset="77"/>
              </a:rPr>
            </a:br>
            <a:r>
              <a:rPr lang="en-US" sz="1600" dirty="0">
                <a:latin typeface="American Typewriter" panose="02090604020004020304" pitchFamily="18" charset="77"/>
              </a:rPr>
              <a:t>            </a:t>
            </a:r>
            <a:r>
              <a:rPr lang="en-US" sz="1600" dirty="0" err="1">
                <a:solidFill>
                  <a:srgbClr val="871094"/>
                </a:solidFill>
                <a:effectLst/>
                <a:latin typeface="American Typewriter" panose="02090604020004020304" pitchFamily="18" charset="77"/>
              </a:rPr>
              <a:t>entityManager</a:t>
            </a:r>
            <a:r>
              <a:rPr lang="en-US" sz="1600" dirty="0">
                <a:solidFill>
                  <a:srgbClr val="871094"/>
                </a:solidFill>
                <a:effectLst/>
                <a:latin typeface="American Typewriter" panose="02090604020004020304" pitchFamily="18" charset="77"/>
              </a:rPr>
              <a:t> </a:t>
            </a:r>
            <a:r>
              <a:rPr lang="en-US" sz="1600" dirty="0">
                <a:latin typeface="American Typewriter" panose="02090604020004020304" pitchFamily="18" charset="77"/>
              </a:rPr>
              <a:t>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EntityManagerBuilder</a:t>
            </a:r>
            <a:r>
              <a:rPr lang="en-US" sz="1600" dirty="0" err="1">
                <a:latin typeface="American Typewriter" panose="02090604020004020304" pitchFamily="18" charset="77"/>
              </a:rPr>
              <a:t>.</a:t>
            </a:r>
            <a:r>
              <a:rPr lang="en-US" sz="1600" i="1" dirty="0" err="1">
                <a:effectLst/>
                <a:latin typeface="American Typewriter" panose="02090604020004020304" pitchFamily="18" charset="77"/>
              </a:rPr>
              <a:t>getEntityManager</a:t>
            </a:r>
            <a:r>
              <a:rPr lang="en-US" sz="1600" dirty="0">
                <a:latin typeface="American Typewriter" panose="02090604020004020304" pitchFamily="18" charset="77"/>
              </a:rPr>
              <a:t>();</a:t>
            </a:r>
            <a:br>
              <a:rPr lang="en-US" sz="1600" dirty="0">
                <a:latin typeface="American Typewriter" panose="02090604020004020304" pitchFamily="18" charset="77"/>
              </a:rPr>
            </a:br>
            <a:r>
              <a:rPr lang="en-US" sz="1600" dirty="0">
                <a:latin typeface="American Typewriter" panose="02090604020004020304" pitchFamily="18" charset="77"/>
              </a:rPr>
              <a:t>        }</a:t>
            </a:r>
            <a:br>
              <a:rPr lang="en-US" sz="1600" dirty="0">
                <a:latin typeface="American Typewriter" panose="02090604020004020304" pitchFamily="18" charset="77"/>
              </a:rPr>
            </a:br>
            <a:r>
              <a:rPr lang="en-US" sz="1600" dirty="0">
                <a:latin typeface="American Typewriter" panose="02090604020004020304" pitchFamily="18" charset="77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return </a:t>
            </a:r>
            <a:r>
              <a:rPr lang="en-US" sz="1600" dirty="0" err="1">
                <a:solidFill>
                  <a:srgbClr val="871094"/>
                </a:solidFill>
                <a:effectLst/>
                <a:latin typeface="American Typewriter" panose="02090604020004020304" pitchFamily="18" charset="77"/>
              </a:rPr>
              <a:t>entityManager</a:t>
            </a:r>
            <a:r>
              <a:rPr lang="en-US" sz="1600" dirty="0">
                <a:latin typeface="American Typewriter" panose="02090604020004020304" pitchFamily="18" charset="77"/>
              </a:rPr>
              <a:t>;</a:t>
            </a:r>
            <a:br>
              <a:rPr lang="en-US" sz="1600" dirty="0">
                <a:latin typeface="American Typewriter" panose="02090604020004020304" pitchFamily="18" charset="77"/>
              </a:rPr>
            </a:br>
            <a:r>
              <a:rPr lang="en-US" sz="1600" dirty="0">
                <a:latin typeface="American Typewriter" panose="02090604020004020304" pitchFamily="18" charset="77"/>
              </a:rPr>
              <a:t>    }</a:t>
            </a:r>
            <a:br>
              <a:rPr lang="en-US" sz="1600" dirty="0">
                <a:latin typeface="American Typewriter" panose="02090604020004020304" pitchFamily="18" charset="77"/>
              </a:rPr>
            </a:br>
            <a:r>
              <a:rPr lang="en-US" sz="1600" dirty="0">
                <a:latin typeface="American Typewriter" panose="02090604020004020304" pitchFamily="18" charset="77"/>
              </a:rPr>
              <a:t> </a:t>
            </a:r>
            <a:br>
              <a:rPr lang="en-US" sz="800" dirty="0"/>
            </a:br>
            <a:r>
              <a:rPr lang="en-US" sz="1600" dirty="0">
                <a:latin typeface="American Typewriter" panose="02090604020004020304" pitchFamily="18" charset="77"/>
              </a:rPr>
              <a:t>   </a:t>
            </a:r>
            <a:r>
              <a:rPr lang="en-US" sz="1600" dirty="0">
                <a:solidFill>
                  <a:srgbClr val="0033B3"/>
                </a:solidFill>
                <a:latin typeface="American Typewriter" panose="02090604020004020304" pitchFamily="18" charset="77"/>
              </a:rPr>
              <a:t>public </a:t>
            </a:r>
            <a:r>
              <a:rPr lang="en-US" sz="16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List</a:t>
            </a:r>
            <a:r>
              <a:rPr lang="en-US" sz="1600" dirty="0">
                <a:latin typeface="American Typewriter" panose="02090604020004020304" pitchFamily="18" charset="77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Office</a:t>
            </a:r>
            <a:r>
              <a:rPr lang="en-US" sz="1600" dirty="0">
                <a:latin typeface="American Typewriter" panose="02090604020004020304" pitchFamily="18" charset="77"/>
              </a:rPr>
              <a:t>&gt; </a:t>
            </a:r>
            <a:r>
              <a:rPr lang="en-US" sz="1600" dirty="0" err="1">
                <a:solidFill>
                  <a:srgbClr val="00627A"/>
                </a:solidFill>
                <a:latin typeface="American Typewriter" panose="02090604020004020304" pitchFamily="18" charset="77"/>
              </a:rPr>
              <a:t>findAll</a:t>
            </a:r>
            <a:r>
              <a:rPr lang="en-US" sz="1600" dirty="0">
                <a:latin typeface="American Typewriter" panose="02090604020004020304" pitchFamily="18" charset="77"/>
              </a:rPr>
              <a:t>() {</a:t>
            </a:r>
            <a:br>
              <a:rPr lang="en-US" sz="1600" dirty="0">
                <a:latin typeface="American Typewriter" panose="02090604020004020304" pitchFamily="18" charset="77"/>
              </a:rPr>
            </a:br>
            <a:r>
              <a:rPr lang="en-US" sz="1600" dirty="0">
                <a:latin typeface="American Typewriter" panose="02090604020004020304" pitchFamily="18" charset="77"/>
              </a:rPr>
              <a:t>        </a:t>
            </a:r>
            <a:r>
              <a:rPr lang="en-US" sz="1600" dirty="0">
                <a:solidFill>
                  <a:srgbClr val="0033B3"/>
                </a:solidFill>
                <a:latin typeface="American Typewriter" panose="02090604020004020304" pitchFamily="18" charset="77"/>
              </a:rPr>
              <a:t>return </a:t>
            </a:r>
            <a:r>
              <a:rPr lang="en-US" sz="1600" dirty="0" err="1">
                <a:latin typeface="American Typewriter" panose="02090604020004020304" pitchFamily="18" charset="77"/>
              </a:rPr>
              <a:t>getEntityManager</a:t>
            </a:r>
            <a:r>
              <a:rPr lang="en-US" sz="1600" dirty="0">
                <a:latin typeface="American Typewriter" panose="02090604020004020304" pitchFamily="18" charset="77"/>
              </a:rPr>
              <a:t>().</a:t>
            </a:r>
            <a:r>
              <a:rPr lang="en-US" sz="1600" dirty="0" err="1">
                <a:latin typeface="American Typewriter" panose="02090604020004020304" pitchFamily="18" charset="77"/>
              </a:rPr>
              <a:t>createQuery</a:t>
            </a:r>
            <a:r>
              <a:rPr lang="en-US" sz="1600" dirty="0">
                <a:latin typeface="American Typewriter" panose="02090604020004020304" pitchFamily="18" charset="77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67D17"/>
                </a:solidFill>
                <a:latin typeface="American Typewriter" panose="02090604020004020304" pitchFamily="18" charset="77"/>
              </a:rPr>
              <a:t>	"select o from Office o"</a:t>
            </a:r>
            <a:r>
              <a:rPr lang="en-US" sz="1600" dirty="0">
                <a:latin typeface="American Typewriter" panose="02090604020004020304" pitchFamily="18" charset="77"/>
              </a:rPr>
              <a:t>).</a:t>
            </a:r>
            <a:r>
              <a:rPr lang="en-US" sz="1600" dirty="0" err="1">
                <a:latin typeface="American Typewriter" panose="02090604020004020304" pitchFamily="18" charset="77"/>
              </a:rPr>
              <a:t>getResultList</a:t>
            </a:r>
            <a:r>
              <a:rPr lang="en-US" sz="1600" dirty="0">
                <a:latin typeface="American Typewriter" panose="02090604020004020304" pitchFamily="18" charset="77"/>
              </a:rPr>
              <a:t>();</a:t>
            </a:r>
            <a:br>
              <a:rPr lang="en-US" sz="1600" dirty="0">
                <a:latin typeface="American Typewriter" panose="02090604020004020304" pitchFamily="18" charset="77"/>
              </a:rPr>
            </a:br>
            <a:r>
              <a:rPr lang="en-US" sz="1600" dirty="0">
                <a:latin typeface="American Typewriter" panose="02090604020004020304" pitchFamily="18" charset="77"/>
              </a:rPr>
              <a:t>    }</a:t>
            </a:r>
            <a:br>
              <a:rPr lang="en-US" sz="1600" dirty="0">
                <a:latin typeface="American Typewriter" panose="02090604020004020304" pitchFamily="18" charset="77"/>
              </a:rPr>
            </a:br>
            <a:r>
              <a:rPr lang="en-US" sz="1600" dirty="0">
                <a:latin typeface="American Typewriter" panose="02090604020004020304" pitchFamily="18" charset="77"/>
              </a:rPr>
              <a:t> </a:t>
            </a:r>
            <a:br>
              <a:rPr lang="en-US" sz="800" dirty="0"/>
            </a:br>
            <a:r>
              <a:rPr lang="en-US" sz="1600" dirty="0">
                <a:latin typeface="American Typewriter" panose="02090604020004020304" pitchFamily="18" charset="77"/>
              </a:rPr>
              <a:t>   </a:t>
            </a:r>
            <a:r>
              <a:rPr lang="en-US" sz="1600" dirty="0">
                <a:solidFill>
                  <a:srgbClr val="0033B3"/>
                </a:solidFill>
                <a:latin typeface="American Typewriter" panose="02090604020004020304" pitchFamily="18" charset="77"/>
              </a:rPr>
              <a:t>public </a:t>
            </a:r>
            <a:r>
              <a:rPr lang="en-US" sz="16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Office </a:t>
            </a:r>
            <a:r>
              <a:rPr lang="en-US" sz="1600" dirty="0">
                <a:solidFill>
                  <a:srgbClr val="00627A"/>
                </a:solidFill>
                <a:latin typeface="American Typewriter" panose="02090604020004020304" pitchFamily="18" charset="77"/>
              </a:rPr>
              <a:t>find</a:t>
            </a:r>
            <a:r>
              <a:rPr lang="en-US" sz="1600" dirty="0">
                <a:latin typeface="American Typewriter" panose="02090604020004020304" pitchFamily="18" charset="77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String </a:t>
            </a:r>
            <a:r>
              <a:rPr lang="en-US" sz="1600" dirty="0" err="1">
                <a:latin typeface="American Typewriter" panose="02090604020004020304" pitchFamily="18" charset="77"/>
              </a:rPr>
              <a:t>officeCode</a:t>
            </a:r>
            <a:r>
              <a:rPr lang="en-US" sz="1600" dirty="0">
                <a:latin typeface="American Typewriter" panose="02090604020004020304" pitchFamily="18" charset="77"/>
              </a:rPr>
              <a:t>) {</a:t>
            </a:r>
            <a:br>
              <a:rPr lang="en-US" sz="1600" dirty="0">
                <a:latin typeface="American Typewriter" panose="02090604020004020304" pitchFamily="18" charset="77"/>
              </a:rPr>
            </a:br>
            <a:r>
              <a:rPr lang="en-US" sz="1600" dirty="0">
                <a:latin typeface="American Typewriter" panose="02090604020004020304" pitchFamily="18" charset="77"/>
              </a:rPr>
              <a:t>        </a:t>
            </a:r>
            <a:r>
              <a:rPr lang="en-US" sz="1600" dirty="0">
                <a:solidFill>
                  <a:srgbClr val="0033B3"/>
                </a:solidFill>
                <a:latin typeface="American Typewriter" panose="02090604020004020304" pitchFamily="18" charset="77"/>
              </a:rPr>
              <a:t>return </a:t>
            </a:r>
            <a:r>
              <a:rPr lang="en-US" sz="1600" dirty="0" err="1">
                <a:latin typeface="American Typewriter" panose="02090604020004020304" pitchFamily="18" charset="77"/>
              </a:rPr>
              <a:t>getEntityManager</a:t>
            </a:r>
            <a:r>
              <a:rPr lang="en-US" sz="1600" dirty="0">
                <a:latin typeface="American Typewriter" panose="02090604020004020304" pitchFamily="18" charset="77"/>
              </a:rPr>
              <a:t>().find(</a:t>
            </a:r>
            <a:r>
              <a:rPr lang="en-US" sz="16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Office</a:t>
            </a:r>
            <a:r>
              <a:rPr lang="en-US" sz="1600" dirty="0" err="1">
                <a:latin typeface="American Typewriter" panose="02090604020004020304" pitchFamily="18" charset="77"/>
              </a:rPr>
              <a:t>.</a:t>
            </a:r>
            <a:r>
              <a:rPr lang="en-US" sz="1600" dirty="0" err="1">
                <a:solidFill>
                  <a:srgbClr val="0033B3"/>
                </a:solidFill>
                <a:latin typeface="American Typewriter" panose="02090604020004020304" pitchFamily="18" charset="77"/>
              </a:rPr>
              <a:t>class</a:t>
            </a:r>
            <a:r>
              <a:rPr lang="en-US" sz="1600" dirty="0">
                <a:latin typeface="American Typewriter" panose="02090604020004020304" pitchFamily="18" charset="77"/>
              </a:rPr>
              <a:t>, </a:t>
            </a:r>
            <a:r>
              <a:rPr lang="en-US" sz="1600" dirty="0" err="1">
                <a:latin typeface="American Typewriter" panose="02090604020004020304" pitchFamily="18" charset="77"/>
              </a:rPr>
              <a:t>officeCode</a:t>
            </a:r>
            <a:r>
              <a:rPr lang="en-US" sz="1600" dirty="0">
                <a:latin typeface="American Typewriter" panose="02090604020004020304" pitchFamily="18" charset="77"/>
              </a:rPr>
              <a:t>);</a:t>
            </a:r>
            <a:br>
              <a:rPr lang="en-US" sz="1600" dirty="0">
                <a:latin typeface="American Typewriter" panose="02090604020004020304" pitchFamily="18" charset="77"/>
              </a:rPr>
            </a:br>
            <a:r>
              <a:rPr lang="en-US" sz="1600" dirty="0">
                <a:latin typeface="American Typewriter" panose="02090604020004020304" pitchFamily="18" charset="77"/>
              </a:rPr>
              <a:t>    }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900" dirty="0"/>
            </a:br>
            <a:r>
              <a:rPr lang="en-US" sz="1600" dirty="0">
                <a:latin typeface="American Typewriter" panose="02090604020004020304" pitchFamily="18" charset="77"/>
              </a:rPr>
              <a:t>   </a:t>
            </a:r>
            <a:r>
              <a:rPr lang="en-US" sz="1600" dirty="0">
                <a:solidFill>
                  <a:srgbClr val="0033B3"/>
                </a:solidFill>
                <a:latin typeface="American Typewriter" panose="02090604020004020304" pitchFamily="18" charset="77"/>
              </a:rPr>
              <a:t>public </a:t>
            </a:r>
            <a:r>
              <a:rPr lang="en-US" sz="16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void </a:t>
            </a:r>
            <a:r>
              <a:rPr lang="en-US" sz="1600" dirty="0">
                <a:solidFill>
                  <a:srgbClr val="00627A"/>
                </a:solidFill>
                <a:latin typeface="American Typewriter" panose="02090604020004020304" pitchFamily="18" charset="77"/>
              </a:rPr>
              <a:t>close</a:t>
            </a:r>
            <a:r>
              <a:rPr lang="en-US" sz="1600" dirty="0">
                <a:latin typeface="American Typewriter" panose="02090604020004020304" pitchFamily="18" charset="77"/>
              </a:rPr>
              <a:t>() {</a:t>
            </a:r>
            <a:br>
              <a:rPr lang="en-US" sz="1600" dirty="0">
                <a:latin typeface="American Typewriter" panose="02090604020004020304" pitchFamily="18" charset="77"/>
              </a:rPr>
            </a:br>
            <a:r>
              <a:rPr lang="en-US" sz="1600" dirty="0">
                <a:latin typeface="American Typewriter" panose="02090604020004020304" pitchFamily="18" charset="77"/>
              </a:rPr>
              <a:t>        </a:t>
            </a:r>
            <a:r>
              <a:rPr lang="en-US" sz="1600" dirty="0">
                <a:solidFill>
                  <a:srgbClr val="0033B3"/>
                </a:solidFill>
                <a:latin typeface="American Typewriter" panose="02090604020004020304" pitchFamily="18" charset="77"/>
              </a:rPr>
              <a:t>if (</a:t>
            </a:r>
            <a:r>
              <a:rPr lang="en-US" sz="1600" dirty="0" err="1">
                <a:latin typeface="American Typewriter" panose="02090604020004020304" pitchFamily="18" charset="77"/>
              </a:rPr>
              <a:t>entityManager</a:t>
            </a:r>
            <a:r>
              <a:rPr lang="en-US" sz="1600" dirty="0">
                <a:latin typeface="American Typewriter" panose="02090604020004020304" pitchFamily="18" charset="77"/>
              </a:rPr>
              <a:t> != </a:t>
            </a:r>
            <a:r>
              <a:rPr lang="en-US" sz="16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null</a:t>
            </a:r>
            <a:r>
              <a:rPr lang="en-US" sz="1600" dirty="0">
                <a:latin typeface="American Typewriter" panose="02090604020004020304" pitchFamily="18" charset="77"/>
              </a:rPr>
              <a:t> &amp;&amp; </a:t>
            </a:r>
            <a:r>
              <a:rPr lang="en-US" sz="1600" dirty="0" err="1">
                <a:solidFill>
                  <a:srgbClr val="871094"/>
                </a:solidFill>
                <a:effectLst/>
                <a:latin typeface="American Typewriter" panose="02090604020004020304" pitchFamily="18" charset="77"/>
              </a:rPr>
              <a:t>entityManager</a:t>
            </a:r>
            <a:r>
              <a:rPr lang="en-US" sz="1600" dirty="0" err="1">
                <a:latin typeface="American Typewriter" panose="02090604020004020304" pitchFamily="18" charset="77"/>
              </a:rPr>
              <a:t>.isOpen</a:t>
            </a:r>
            <a:r>
              <a:rPr lang="en-US" sz="1600" dirty="0">
                <a:latin typeface="American Typewriter" panose="02090604020004020304" pitchFamily="18" charset="77"/>
              </a:rPr>
              <a:t>()){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71094"/>
                </a:solidFill>
                <a:latin typeface="American Typewriter" panose="02090604020004020304" pitchFamily="18" charset="77"/>
              </a:rPr>
              <a:t>             </a:t>
            </a:r>
            <a:r>
              <a:rPr lang="en-US" sz="1600" dirty="0" err="1">
                <a:solidFill>
                  <a:srgbClr val="871094"/>
                </a:solidFill>
                <a:effectLst/>
                <a:latin typeface="American Typewriter" panose="02090604020004020304" pitchFamily="18" charset="77"/>
              </a:rPr>
              <a:t>entityManager</a:t>
            </a:r>
            <a:r>
              <a:rPr lang="en-US" sz="1600" dirty="0" err="1">
                <a:latin typeface="American Typewriter" panose="02090604020004020304" pitchFamily="18" charset="77"/>
              </a:rPr>
              <a:t>.close</a:t>
            </a:r>
            <a:r>
              <a:rPr lang="en-US" sz="1600" dirty="0">
                <a:latin typeface="American Typewriter" panose="02090604020004020304" pitchFamily="18" charset="77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   }</a:t>
            </a:r>
            <a:br>
              <a:rPr lang="en-US" sz="1600" dirty="0">
                <a:latin typeface="American Typewriter" panose="02090604020004020304" pitchFamily="18" charset="77"/>
              </a:rPr>
            </a:br>
            <a:r>
              <a:rPr lang="en-US" sz="1600" dirty="0">
                <a:latin typeface="American Typewriter" panose="02090604020004020304" pitchFamily="18" charset="77"/>
              </a:rPr>
              <a:t>    }</a:t>
            </a:r>
          </a:p>
          <a:p>
            <a:pPr marL="0" indent="0">
              <a:lnSpc>
                <a:spcPct val="100000"/>
              </a:lnSpc>
              <a:buNone/>
            </a:pPr>
            <a:endParaRPr lang="en-TH" sz="1600" dirty="0"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7342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CD2BF-0EAE-12F1-477C-3D835FC4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337"/>
          </a:xfrm>
        </p:spPr>
        <p:txBody>
          <a:bodyPr>
            <a:normAutofit/>
          </a:bodyPr>
          <a:lstStyle/>
          <a:p>
            <a:r>
              <a:rPr lang="en-TH" sz="2400" dirty="0"/>
              <a:t>Add insert(), delete(), update() methods to Office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AC985-E4F7-1A8E-39DF-E1C155D59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648"/>
            <a:ext cx="5257800" cy="5326227"/>
          </a:xfrm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public </a:t>
            </a:r>
            <a:r>
              <a:rPr lang="en-US" sz="1400" dirty="0" err="1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boolean</a:t>
            </a:r>
            <a:r>
              <a:rPr lang="en-US" sz="14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 </a:t>
            </a:r>
            <a:r>
              <a:rPr lang="en-US" sz="1400" dirty="0">
                <a:solidFill>
                  <a:srgbClr val="00627A"/>
                </a:solidFill>
                <a:effectLst/>
                <a:latin typeface="American Typewriter" panose="02090604020004020304" pitchFamily="18" charset="77"/>
              </a:rPr>
              <a:t>insert</a:t>
            </a:r>
            <a:r>
              <a:rPr lang="en-US" sz="1400" dirty="0">
                <a:latin typeface="American Typewriter" panose="02090604020004020304" pitchFamily="18" charset="77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Office </a:t>
            </a:r>
            <a:r>
              <a:rPr lang="en-US" sz="1400" dirty="0">
                <a:latin typeface="American Typewriter" panose="02090604020004020304" pitchFamily="18" charset="77"/>
              </a:rPr>
              <a:t>office) {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    </a:t>
            </a:r>
            <a:r>
              <a:rPr lang="en-US" sz="14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try </a:t>
            </a:r>
            <a:r>
              <a:rPr lang="en-US" sz="1400" dirty="0">
                <a:latin typeface="American Typewriter" panose="02090604020004020304" pitchFamily="18" charset="77"/>
              </a:rPr>
              <a:t>{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EntityManager</a:t>
            </a:r>
            <a:r>
              <a:rPr lang="en-US" sz="14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entityManager</a:t>
            </a:r>
            <a:r>
              <a:rPr lang="en-US" sz="14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 </a:t>
            </a:r>
            <a:r>
              <a:rPr lang="en-US" sz="1400" dirty="0">
                <a:latin typeface="American Typewriter" panose="02090604020004020304" pitchFamily="18" charset="77"/>
              </a:rPr>
              <a:t>= </a:t>
            </a:r>
            <a:r>
              <a:rPr lang="en-US" sz="1400" dirty="0" err="1">
                <a:latin typeface="American Typewriter" panose="02090604020004020304" pitchFamily="18" charset="77"/>
              </a:rPr>
              <a:t>getEntityManager</a:t>
            </a:r>
            <a:r>
              <a:rPr lang="en-US" sz="1400" dirty="0">
                <a:latin typeface="American Typewriter" panose="02090604020004020304" pitchFamily="18" charset="77"/>
              </a:rPr>
              <a:t>();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entityManager</a:t>
            </a:r>
            <a:r>
              <a:rPr lang="en-US" sz="1400" dirty="0" err="1">
                <a:latin typeface="American Typewriter" panose="02090604020004020304" pitchFamily="18" charset="77"/>
              </a:rPr>
              <a:t>.getTransaction</a:t>
            </a:r>
            <a:r>
              <a:rPr lang="en-US" sz="1400" dirty="0">
                <a:latin typeface="American Typewriter" panose="02090604020004020304" pitchFamily="18" charset="77"/>
              </a:rPr>
              <a:t>().begin();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entityManager</a:t>
            </a:r>
            <a:r>
              <a:rPr lang="en-US" sz="1400" dirty="0" err="1">
                <a:latin typeface="American Typewriter" panose="02090604020004020304" pitchFamily="18" charset="77"/>
              </a:rPr>
              <a:t>.persist</a:t>
            </a:r>
            <a:r>
              <a:rPr lang="en-US" sz="1400" dirty="0">
                <a:latin typeface="American Typewriter" panose="02090604020004020304" pitchFamily="18" charset="77"/>
              </a:rPr>
              <a:t>(office);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entityManager</a:t>
            </a:r>
            <a:r>
              <a:rPr lang="en-US" sz="1400" dirty="0" err="1">
                <a:latin typeface="American Typewriter" panose="02090604020004020304" pitchFamily="18" charset="77"/>
              </a:rPr>
              <a:t>.getTransaction</a:t>
            </a:r>
            <a:r>
              <a:rPr lang="en-US" sz="1400" dirty="0">
                <a:latin typeface="American Typewriter" panose="02090604020004020304" pitchFamily="18" charset="77"/>
              </a:rPr>
              <a:t>().commit();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    } </a:t>
            </a:r>
            <a:r>
              <a:rPr lang="en-US" sz="14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catch </a:t>
            </a:r>
            <a:r>
              <a:rPr lang="en-US" sz="1400" dirty="0">
                <a:latin typeface="American Typewriter" panose="02090604020004020304" pitchFamily="18" charset="77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Exception </a:t>
            </a:r>
            <a:r>
              <a:rPr lang="en-US" sz="1400" dirty="0">
                <a:latin typeface="American Typewriter" panose="02090604020004020304" pitchFamily="18" charset="77"/>
              </a:rPr>
              <a:t>e) {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        </a:t>
            </a:r>
            <a:r>
              <a:rPr lang="en-US" sz="14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return false</a:t>
            </a:r>
            <a:r>
              <a:rPr lang="en-US" sz="1400" dirty="0">
                <a:latin typeface="American Typewriter" panose="02090604020004020304" pitchFamily="18" charset="77"/>
              </a:rPr>
              <a:t>;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    }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    </a:t>
            </a:r>
            <a:r>
              <a:rPr lang="en-US" sz="14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return true</a:t>
            </a:r>
            <a:r>
              <a:rPr lang="en-US" sz="1400" dirty="0">
                <a:latin typeface="American Typewriter" panose="02090604020004020304" pitchFamily="18" charset="77"/>
              </a:rPr>
              <a:t>;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public </a:t>
            </a:r>
            <a:r>
              <a:rPr lang="en-US" sz="1400" dirty="0" err="1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boolean</a:t>
            </a:r>
            <a:r>
              <a:rPr lang="en-US" sz="14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 </a:t>
            </a:r>
            <a:r>
              <a:rPr lang="en-US" sz="1400" dirty="0">
                <a:solidFill>
                  <a:srgbClr val="00627A"/>
                </a:solidFill>
                <a:effectLst/>
                <a:latin typeface="American Typewriter" panose="02090604020004020304" pitchFamily="18" charset="77"/>
              </a:rPr>
              <a:t>delete</a:t>
            </a:r>
            <a:r>
              <a:rPr lang="en-US" sz="1400" dirty="0">
                <a:latin typeface="American Typewriter" panose="02090604020004020304" pitchFamily="18" charset="77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Office </a:t>
            </a:r>
            <a:r>
              <a:rPr lang="en-US" sz="1400" dirty="0">
                <a:latin typeface="American Typewriter" panose="02090604020004020304" pitchFamily="18" charset="77"/>
              </a:rPr>
              <a:t>office) {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    </a:t>
            </a:r>
            <a:r>
              <a:rPr lang="en-US" sz="14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if </a:t>
            </a:r>
            <a:r>
              <a:rPr lang="en-US" sz="1400" dirty="0">
                <a:latin typeface="American Typewriter" panose="02090604020004020304" pitchFamily="18" charset="77"/>
              </a:rPr>
              <a:t>(office != </a:t>
            </a:r>
            <a:r>
              <a:rPr lang="en-US" sz="14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null</a:t>
            </a:r>
            <a:r>
              <a:rPr lang="en-US" sz="1400" dirty="0">
                <a:latin typeface="American Typewriter" panose="02090604020004020304" pitchFamily="18" charset="77"/>
              </a:rPr>
              <a:t>) {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EntityManager</a:t>
            </a:r>
            <a:r>
              <a:rPr lang="en-US" sz="14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entityManager</a:t>
            </a:r>
            <a:r>
              <a:rPr lang="en-US" sz="14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 </a:t>
            </a:r>
            <a:r>
              <a:rPr lang="en-US" sz="1400" dirty="0">
                <a:latin typeface="American Typewriter" panose="02090604020004020304" pitchFamily="18" charset="77"/>
              </a:rPr>
              <a:t>= </a:t>
            </a:r>
            <a:r>
              <a:rPr lang="en-US" sz="1400" dirty="0" err="1">
                <a:latin typeface="American Typewriter" panose="02090604020004020304" pitchFamily="18" charset="77"/>
              </a:rPr>
              <a:t>getEntityManager</a:t>
            </a:r>
            <a:r>
              <a:rPr lang="en-US" sz="1400" dirty="0">
                <a:latin typeface="American Typewriter" panose="02090604020004020304" pitchFamily="18" charset="77"/>
              </a:rPr>
              <a:t>();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        </a:t>
            </a:r>
            <a:r>
              <a:rPr lang="en-US" sz="14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if </a:t>
            </a:r>
            <a:r>
              <a:rPr lang="en-US" sz="1400" dirty="0">
                <a:latin typeface="American Typewriter" panose="02090604020004020304" pitchFamily="18" charset="77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entityManager</a:t>
            </a:r>
            <a:r>
              <a:rPr lang="en-US" sz="1400" dirty="0" err="1">
                <a:latin typeface="American Typewriter" panose="02090604020004020304" pitchFamily="18" charset="77"/>
              </a:rPr>
              <a:t>.contains</a:t>
            </a:r>
            <a:r>
              <a:rPr lang="en-US" sz="1400" dirty="0">
                <a:latin typeface="American Typewriter" panose="02090604020004020304" pitchFamily="18" charset="77"/>
              </a:rPr>
              <a:t>(office)) {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entityManager</a:t>
            </a:r>
            <a:r>
              <a:rPr lang="en-US" sz="1400" dirty="0" err="1">
                <a:latin typeface="American Typewriter" panose="02090604020004020304" pitchFamily="18" charset="77"/>
              </a:rPr>
              <a:t>.getTransaction</a:t>
            </a:r>
            <a:r>
              <a:rPr lang="en-US" sz="1400" dirty="0">
                <a:latin typeface="American Typewriter" panose="02090604020004020304" pitchFamily="18" charset="77"/>
              </a:rPr>
              <a:t>().begin();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entityManager</a:t>
            </a:r>
            <a:r>
              <a:rPr lang="en-US" sz="1400" dirty="0" err="1">
                <a:latin typeface="American Typewriter" panose="02090604020004020304" pitchFamily="18" charset="77"/>
              </a:rPr>
              <a:t>.remove</a:t>
            </a:r>
            <a:r>
              <a:rPr lang="en-US" sz="1400" dirty="0">
                <a:latin typeface="American Typewriter" panose="02090604020004020304" pitchFamily="18" charset="77"/>
              </a:rPr>
              <a:t>(office);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entityManager</a:t>
            </a:r>
            <a:r>
              <a:rPr lang="en-US" sz="1400" dirty="0" err="1">
                <a:latin typeface="American Typewriter" panose="02090604020004020304" pitchFamily="18" charset="77"/>
              </a:rPr>
              <a:t>.getTransaction</a:t>
            </a:r>
            <a:r>
              <a:rPr lang="en-US" sz="1400" dirty="0">
                <a:latin typeface="American Typewriter" panose="02090604020004020304" pitchFamily="18" charset="77"/>
              </a:rPr>
              <a:t>().commit();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            </a:t>
            </a:r>
            <a:r>
              <a:rPr lang="en-US" sz="14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return true</a:t>
            </a:r>
            <a:r>
              <a:rPr lang="en-US" sz="1400" dirty="0">
                <a:latin typeface="American Typewriter" panose="02090604020004020304" pitchFamily="18" charset="77"/>
              </a:rPr>
              <a:t>;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        } </a:t>
            </a:r>
            <a:r>
              <a:rPr lang="en-US" sz="14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else </a:t>
            </a:r>
            <a:r>
              <a:rPr lang="en-US" sz="1400" dirty="0">
                <a:latin typeface="American Typewriter" panose="02090604020004020304" pitchFamily="18" charset="77"/>
              </a:rPr>
              <a:t>{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            </a:t>
            </a:r>
            <a:r>
              <a:rPr lang="en-US" sz="14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return </a:t>
            </a:r>
            <a:r>
              <a:rPr lang="en-US" sz="1400" dirty="0">
                <a:latin typeface="American Typewriter" panose="02090604020004020304" pitchFamily="18" charset="77"/>
              </a:rPr>
              <a:t>delete(</a:t>
            </a:r>
            <a:r>
              <a:rPr lang="en-US" sz="1400" dirty="0" err="1">
                <a:latin typeface="American Typewriter" panose="02090604020004020304" pitchFamily="18" charset="77"/>
              </a:rPr>
              <a:t>office.getOfficeCode</a:t>
            </a:r>
            <a:r>
              <a:rPr lang="en-US" sz="1400" dirty="0">
                <a:latin typeface="American Typewriter" panose="02090604020004020304" pitchFamily="18" charset="77"/>
              </a:rPr>
              <a:t>());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        }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    }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    </a:t>
            </a:r>
            <a:r>
              <a:rPr lang="en-US" sz="14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return false</a:t>
            </a:r>
            <a:r>
              <a:rPr lang="en-US" sz="1400" dirty="0">
                <a:latin typeface="American Typewriter" panose="02090604020004020304" pitchFamily="18" charset="77"/>
              </a:rPr>
              <a:t>;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323B2A-C76D-4A1C-29FF-8A74E6ED2E08}"/>
              </a:ext>
            </a:extLst>
          </p:cNvPr>
          <p:cNvSpPr txBox="1">
            <a:spLocks/>
          </p:cNvSpPr>
          <p:nvPr/>
        </p:nvSpPr>
        <p:spPr>
          <a:xfrm>
            <a:off x="6190593" y="1166647"/>
            <a:ext cx="5386552" cy="5326227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public </a:t>
            </a:r>
            <a:r>
              <a:rPr lang="en-US" sz="1400" dirty="0" err="1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boolean</a:t>
            </a:r>
            <a:r>
              <a:rPr lang="en-US" sz="14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 </a:t>
            </a:r>
            <a:r>
              <a:rPr lang="en-US" sz="1400" dirty="0">
                <a:solidFill>
                  <a:srgbClr val="00627A"/>
                </a:solidFill>
                <a:effectLst/>
                <a:latin typeface="American Typewriter" panose="02090604020004020304" pitchFamily="18" charset="77"/>
              </a:rPr>
              <a:t>delete</a:t>
            </a:r>
            <a:r>
              <a:rPr lang="en-US" sz="1400" dirty="0">
                <a:latin typeface="American Typewriter" panose="02090604020004020304" pitchFamily="18" charset="77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String </a:t>
            </a:r>
            <a:r>
              <a:rPr lang="en-US" sz="1400" dirty="0" err="1">
                <a:latin typeface="American Typewriter" panose="02090604020004020304" pitchFamily="18" charset="77"/>
              </a:rPr>
              <a:t>officeCode</a:t>
            </a:r>
            <a:r>
              <a:rPr lang="en-US" sz="1400" dirty="0">
                <a:latin typeface="American Typewriter" panose="02090604020004020304" pitchFamily="18" charset="77"/>
              </a:rPr>
              <a:t>) {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EntityManager</a:t>
            </a:r>
            <a:r>
              <a:rPr lang="en-US" sz="14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entityManager</a:t>
            </a:r>
            <a:r>
              <a:rPr lang="en-US" sz="14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 </a:t>
            </a:r>
            <a:r>
              <a:rPr lang="en-US" sz="1400" dirty="0">
                <a:latin typeface="American Typewriter" panose="02090604020004020304" pitchFamily="18" charset="77"/>
              </a:rPr>
              <a:t>= </a:t>
            </a:r>
            <a:r>
              <a:rPr lang="en-US" sz="1400" dirty="0" err="1">
                <a:latin typeface="American Typewriter" panose="02090604020004020304" pitchFamily="18" charset="77"/>
              </a:rPr>
              <a:t>getEntityManager</a:t>
            </a:r>
            <a:r>
              <a:rPr lang="en-US" sz="1400" dirty="0">
                <a:latin typeface="American Typewriter" panose="02090604020004020304" pitchFamily="18" charset="77"/>
              </a:rPr>
              <a:t>();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Office office </a:t>
            </a:r>
            <a:r>
              <a:rPr lang="en-US" sz="1400" dirty="0">
                <a:latin typeface="American Typewriter" panose="02090604020004020304" pitchFamily="18" charset="77"/>
              </a:rPr>
              <a:t>= find(</a:t>
            </a:r>
            <a:r>
              <a:rPr lang="en-US" sz="1400" dirty="0" err="1">
                <a:latin typeface="American Typewriter" panose="02090604020004020304" pitchFamily="18" charset="77"/>
              </a:rPr>
              <a:t>officeCode</a:t>
            </a:r>
            <a:r>
              <a:rPr lang="en-US" sz="1400" dirty="0">
                <a:latin typeface="American Typewriter" panose="02090604020004020304" pitchFamily="18" charset="77"/>
              </a:rPr>
              <a:t>);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    </a:t>
            </a:r>
            <a:r>
              <a:rPr lang="en-US" sz="14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if </a:t>
            </a:r>
            <a:r>
              <a:rPr lang="en-US" sz="1400" dirty="0">
                <a:latin typeface="American Typewriter" panose="02090604020004020304" pitchFamily="18" charset="77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office </a:t>
            </a:r>
            <a:r>
              <a:rPr lang="en-US" sz="1400" dirty="0">
                <a:latin typeface="American Typewriter" panose="02090604020004020304" pitchFamily="18" charset="77"/>
              </a:rPr>
              <a:t>!= </a:t>
            </a:r>
            <a:r>
              <a:rPr lang="en-US" sz="14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null</a:t>
            </a:r>
            <a:r>
              <a:rPr lang="en-US" sz="1400" dirty="0">
                <a:latin typeface="American Typewriter" panose="02090604020004020304" pitchFamily="18" charset="77"/>
              </a:rPr>
              <a:t>) {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entityManager</a:t>
            </a:r>
            <a:r>
              <a:rPr lang="en-US" sz="1400" dirty="0" err="1">
                <a:latin typeface="American Typewriter" panose="02090604020004020304" pitchFamily="18" charset="77"/>
              </a:rPr>
              <a:t>.getTransaction</a:t>
            </a:r>
            <a:r>
              <a:rPr lang="en-US" sz="1400" dirty="0">
                <a:latin typeface="American Typewriter" panose="02090604020004020304" pitchFamily="18" charset="77"/>
              </a:rPr>
              <a:t>().begin();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entityManager</a:t>
            </a:r>
            <a:r>
              <a:rPr lang="en-US" sz="1400" dirty="0" err="1">
                <a:latin typeface="American Typewriter" panose="02090604020004020304" pitchFamily="18" charset="77"/>
              </a:rPr>
              <a:t>.remove</a:t>
            </a:r>
            <a:r>
              <a:rPr lang="en-US" sz="1400" dirty="0">
                <a:latin typeface="American Typewriter" panose="02090604020004020304" pitchFamily="18" charset="77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office</a:t>
            </a:r>
            <a:r>
              <a:rPr lang="en-US" sz="1400" dirty="0">
                <a:latin typeface="American Typewriter" panose="02090604020004020304" pitchFamily="18" charset="77"/>
              </a:rPr>
              <a:t>);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entityManager</a:t>
            </a:r>
            <a:r>
              <a:rPr lang="en-US" sz="1400" dirty="0" err="1">
                <a:latin typeface="American Typewriter" panose="02090604020004020304" pitchFamily="18" charset="77"/>
              </a:rPr>
              <a:t>.getTransaction</a:t>
            </a:r>
            <a:r>
              <a:rPr lang="en-US" sz="1400" dirty="0">
                <a:latin typeface="American Typewriter" panose="02090604020004020304" pitchFamily="18" charset="77"/>
              </a:rPr>
              <a:t>().commit();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        </a:t>
            </a:r>
            <a:r>
              <a:rPr lang="en-US" sz="14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return true</a:t>
            </a:r>
            <a:r>
              <a:rPr lang="en-US" sz="1400" dirty="0">
                <a:latin typeface="American Typewriter" panose="02090604020004020304" pitchFamily="18" charset="77"/>
              </a:rPr>
              <a:t>;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    }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    </a:t>
            </a:r>
            <a:r>
              <a:rPr lang="en-US" sz="14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return false</a:t>
            </a:r>
            <a:r>
              <a:rPr lang="en-US" sz="1400" dirty="0">
                <a:latin typeface="American Typewriter" panose="02090604020004020304" pitchFamily="18" charset="77"/>
              </a:rPr>
              <a:t>;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}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public </a:t>
            </a:r>
            <a:r>
              <a:rPr lang="en-US" sz="1400" dirty="0" err="1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boolean</a:t>
            </a:r>
            <a:r>
              <a:rPr lang="en-US" sz="14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 </a:t>
            </a:r>
            <a:r>
              <a:rPr lang="en-US" sz="1400" dirty="0">
                <a:solidFill>
                  <a:srgbClr val="00627A"/>
                </a:solidFill>
                <a:effectLst/>
                <a:latin typeface="American Typewriter" panose="02090604020004020304" pitchFamily="18" charset="77"/>
              </a:rPr>
              <a:t>update</a:t>
            </a:r>
            <a:r>
              <a:rPr lang="en-US" sz="1400" dirty="0">
                <a:latin typeface="American Typewriter" panose="02090604020004020304" pitchFamily="18" charset="77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Office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new</a:t>
            </a:r>
            <a:r>
              <a:rPr lang="en-US" sz="1400" dirty="0" err="1">
                <a:latin typeface="American Typewriter" panose="02090604020004020304" pitchFamily="18" charset="77"/>
              </a:rPr>
              <a:t>Office</a:t>
            </a:r>
            <a:r>
              <a:rPr lang="en-US" sz="1400" dirty="0">
                <a:latin typeface="American Typewriter" panose="02090604020004020304" pitchFamily="18" charset="77"/>
              </a:rPr>
              <a:t>) {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    </a:t>
            </a:r>
            <a:r>
              <a:rPr lang="en-US" sz="14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if </a:t>
            </a:r>
            <a:r>
              <a:rPr lang="en-US" sz="1400" dirty="0">
                <a:latin typeface="American Typewriter" panose="02090604020004020304" pitchFamily="18" charset="77"/>
              </a:rPr>
              <a:t>(</a:t>
            </a:r>
            <a:r>
              <a:rPr lang="en-US" sz="1400" dirty="0" err="1">
                <a:latin typeface="American Typewriter" panose="02090604020004020304" pitchFamily="18" charset="77"/>
              </a:rPr>
              <a:t>newOffice</a:t>
            </a:r>
            <a:r>
              <a:rPr lang="en-US" sz="1400" dirty="0">
                <a:latin typeface="American Typewriter" panose="02090604020004020304" pitchFamily="18" charset="77"/>
              </a:rPr>
              <a:t> != </a:t>
            </a:r>
            <a:r>
              <a:rPr lang="en-US" sz="14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null</a:t>
            </a:r>
            <a:r>
              <a:rPr lang="en-US" sz="1400" dirty="0">
                <a:latin typeface="American Typewriter" panose="02090604020004020304" pitchFamily="18" charset="77"/>
              </a:rPr>
              <a:t>) {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EntityManager</a:t>
            </a:r>
            <a:r>
              <a:rPr lang="en-US" sz="14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entityManager</a:t>
            </a:r>
            <a:r>
              <a:rPr lang="en-US" sz="14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 </a:t>
            </a:r>
            <a:r>
              <a:rPr lang="en-US" sz="1400" dirty="0">
                <a:latin typeface="American Typewriter" panose="02090604020004020304" pitchFamily="18" charset="77"/>
              </a:rPr>
              <a:t>= </a:t>
            </a:r>
            <a:r>
              <a:rPr lang="en-US" sz="1400" dirty="0" err="1">
                <a:latin typeface="American Typewriter" panose="02090604020004020304" pitchFamily="18" charset="77"/>
              </a:rPr>
              <a:t>getEntityManager</a:t>
            </a:r>
            <a:r>
              <a:rPr lang="en-US" sz="1400" dirty="0">
                <a:latin typeface="American Typewriter" panose="02090604020004020304" pitchFamily="18" charset="77"/>
              </a:rPr>
              <a:t>();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Office office </a:t>
            </a:r>
            <a:r>
              <a:rPr lang="en-US" sz="1400" dirty="0">
                <a:latin typeface="American Typewriter" panose="02090604020004020304" pitchFamily="18" charset="77"/>
              </a:rPr>
              <a:t>= find(</a:t>
            </a:r>
            <a:r>
              <a:rPr lang="en-US" sz="1400" dirty="0" err="1">
                <a:latin typeface="American Typewriter" panose="02090604020004020304" pitchFamily="18" charset="77"/>
              </a:rPr>
              <a:t>newOffice.getOfficeCode</a:t>
            </a:r>
            <a:r>
              <a:rPr lang="en-US" sz="1400" dirty="0">
                <a:latin typeface="American Typewriter" panose="02090604020004020304" pitchFamily="18" charset="77"/>
              </a:rPr>
              <a:t>());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        </a:t>
            </a:r>
            <a:r>
              <a:rPr lang="en-US" sz="14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if </a:t>
            </a:r>
            <a:r>
              <a:rPr lang="en-US" sz="1400" dirty="0">
                <a:latin typeface="American Typewriter" panose="02090604020004020304" pitchFamily="18" charset="77"/>
              </a:rPr>
              <a:t>(office != </a:t>
            </a:r>
            <a:r>
              <a:rPr lang="en-US" sz="14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null</a:t>
            </a:r>
            <a:r>
              <a:rPr lang="en-US" sz="1400" dirty="0">
                <a:latin typeface="American Typewriter" panose="02090604020004020304" pitchFamily="18" charset="77"/>
              </a:rPr>
              <a:t>) {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entityManager</a:t>
            </a:r>
            <a:r>
              <a:rPr lang="en-US" sz="1400" dirty="0" err="1">
                <a:latin typeface="American Typewriter" panose="02090604020004020304" pitchFamily="18" charset="77"/>
              </a:rPr>
              <a:t>.getTransaction</a:t>
            </a:r>
            <a:r>
              <a:rPr lang="en-US" sz="1400" dirty="0">
                <a:latin typeface="American Typewriter" panose="02090604020004020304" pitchFamily="18" charset="77"/>
              </a:rPr>
              <a:t>().begin();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//set all attributes office with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newOffice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entityManager</a:t>
            </a:r>
            <a:r>
              <a:rPr lang="en-US" sz="1400" dirty="0" err="1">
                <a:latin typeface="American Typewriter" panose="02090604020004020304" pitchFamily="18" charset="77"/>
              </a:rPr>
              <a:t>.getTransaction</a:t>
            </a:r>
            <a:r>
              <a:rPr lang="en-US" sz="1400" dirty="0">
                <a:latin typeface="American Typewriter" panose="02090604020004020304" pitchFamily="18" charset="77"/>
              </a:rPr>
              <a:t>().commit();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            </a:t>
            </a:r>
            <a:r>
              <a:rPr lang="en-US" sz="14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return true</a:t>
            </a:r>
            <a:r>
              <a:rPr lang="en-US" sz="1400" dirty="0">
                <a:latin typeface="American Typewriter" panose="02090604020004020304" pitchFamily="18" charset="77"/>
              </a:rPr>
              <a:t>;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        }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    }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    </a:t>
            </a:r>
            <a:r>
              <a:rPr lang="en-US" sz="1400" dirty="0">
                <a:solidFill>
                  <a:srgbClr val="0033B3"/>
                </a:solidFill>
                <a:effectLst/>
                <a:latin typeface="American Typewriter" panose="02090604020004020304" pitchFamily="18" charset="77"/>
              </a:rPr>
              <a:t>return false</a:t>
            </a:r>
            <a:r>
              <a:rPr lang="en-US" sz="1400" dirty="0">
                <a:latin typeface="American Typewriter" panose="02090604020004020304" pitchFamily="18" charset="77"/>
              </a:rPr>
              <a:t>;</a:t>
            </a:r>
            <a:br>
              <a:rPr lang="en-US" sz="1400" dirty="0">
                <a:latin typeface="American Typewriter" panose="02090604020004020304" pitchFamily="18" charset="77"/>
              </a:rPr>
            </a:br>
            <a:r>
              <a:rPr lang="en-US" sz="1400" dirty="0">
                <a:latin typeface="American Typewriter" panose="02090604020004020304" pitchFamily="18" charset="77"/>
              </a:rPr>
              <a:t>}</a:t>
            </a:r>
            <a:br>
              <a:rPr lang="en-US" sz="1400" dirty="0">
                <a:latin typeface="American Typewriter" panose="02090604020004020304" pitchFamily="18" charset="77"/>
              </a:rPr>
            </a:br>
            <a:endParaRPr lang="en-US" sz="1400" dirty="0">
              <a:solidFill>
                <a:srgbClr val="0033B3"/>
              </a:solidFill>
              <a:effectLst/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4430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B810838904824EACF4CEE38E8C9788" ma:contentTypeVersion="4" ma:contentTypeDescription="Create a new document." ma:contentTypeScope="" ma:versionID="610b0e0e469505386e4ce976b9f727fd">
  <xsd:schema xmlns:xsd="http://www.w3.org/2001/XMLSchema" xmlns:xs="http://www.w3.org/2001/XMLSchema" xmlns:p="http://schemas.microsoft.com/office/2006/metadata/properties" xmlns:ns2="7c6f11b5-c1ba-454f-a6c7-522b3a609142" targetNamespace="http://schemas.microsoft.com/office/2006/metadata/properties" ma:root="true" ma:fieldsID="98da52429889f7a682c4369735d016d8" ns2:_="">
    <xsd:import namespace="7c6f11b5-c1ba-454f-a6c7-522b3a6091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6f11b5-c1ba-454f-a6c7-522b3a6091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AE77D1-DDCE-44E4-9ABD-072E97FC8D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63B027-F223-443B-9E2C-C6CAFA8E9573}">
  <ds:schemaRefs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588021fe-4b1e-4dbe-a35e-e7f176f99e5e"/>
    <ds:schemaRef ds:uri="c4d2ef07-a18f-4461-960d-d3c7135069ff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A67B1C8-8187-4F65-B88B-BCE00372309A}"/>
</file>

<file path=docProps/app.xml><?xml version="1.0" encoding="utf-8"?>
<Properties xmlns="http://schemas.openxmlformats.org/officeDocument/2006/extended-properties" xmlns:vt="http://schemas.openxmlformats.org/officeDocument/2006/docPropsVTypes">
  <TotalTime>12014</TotalTime>
  <Words>2328</Words>
  <Application>Microsoft Macintosh PowerPoint</Application>
  <PresentationFormat>Widescreen</PresentationFormat>
  <Paragraphs>82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American Typewriter</vt:lpstr>
      <vt:lpstr>Arial</vt:lpstr>
      <vt:lpstr>Calibri</vt:lpstr>
      <vt:lpstr>Calibri Light</vt:lpstr>
      <vt:lpstr>Fira Code Medium</vt:lpstr>
      <vt:lpstr>Office Theme</vt:lpstr>
      <vt:lpstr>MVC Using JPA</vt:lpstr>
      <vt:lpstr>classicmodels</vt:lpstr>
      <vt:lpstr>Classic Models Online Shop Web App</vt:lpstr>
      <vt:lpstr>Create Office Entity</vt:lpstr>
      <vt:lpstr>Create Employee Entity &amp; Modify Office Entity</vt:lpstr>
      <vt:lpstr>Modify persistence.xml</vt:lpstr>
      <vt:lpstr>Entity Manager Builder</vt:lpstr>
      <vt:lpstr>Office Repository</vt:lpstr>
      <vt:lpstr>Add insert(), delete(), update() methods to Office Repository</vt:lpstr>
      <vt:lpstr>Add Name Query to Office Entity</vt:lpstr>
      <vt:lpstr>Add method findByCityOrCountry to Office Repository</vt:lpstr>
      <vt:lpstr>Practice: Office-Employee Listing</vt:lpstr>
      <vt:lpstr>OfficeListServlet</vt:lpstr>
      <vt:lpstr>OfficeEmployeeList.jsp (1)</vt:lpstr>
      <vt:lpstr>OfficeEmployeeList.jsp (2)</vt:lpstr>
      <vt:lpstr>Practice: Product Listing</vt:lpstr>
      <vt:lpstr>Product Entity</vt:lpstr>
      <vt:lpstr>Product Repository</vt:lpstr>
      <vt:lpstr>ProductListServlet</vt:lpstr>
      <vt:lpstr>ProductList.jsp (1)</vt:lpstr>
      <vt:lpstr>ProductList.jsp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INT202 Server-Side Programming</dc:title>
  <dc:creator>pichet limvajiranan</dc:creator>
  <cp:lastModifiedBy>pichet limvajiranan</cp:lastModifiedBy>
  <cp:revision>262</cp:revision>
  <dcterms:created xsi:type="dcterms:W3CDTF">2020-08-13T07:03:53Z</dcterms:created>
  <dcterms:modified xsi:type="dcterms:W3CDTF">2023-11-02T07:08:23Z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0x010100A7B810838904824EACF4CEE38E8C9788</vt:lpwstr>
  </property>
</Properties>
</file>