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  <p:embeddedFont>
      <p:font typeface="Archiv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-italic.fntdata"/><Relationship Id="rId20" Type="http://schemas.openxmlformats.org/officeDocument/2006/relationships/slide" Target="slides/slide15.xml"/><Relationship Id="rId41" Type="http://schemas.openxmlformats.org/officeDocument/2006/relationships/font" Target="fonts/Archivo-boldItalic.fntdata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LatoLight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39" Type="http://schemas.openxmlformats.org/officeDocument/2006/relationships/font" Target="fonts/Archivo-bold.fntdata"/><Relationship Id="rId16" Type="http://schemas.openxmlformats.org/officeDocument/2006/relationships/slide" Target="slides/slide11.xml"/><Relationship Id="rId38" Type="http://schemas.openxmlformats.org/officeDocument/2006/relationships/font" Target="fonts/Archiv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c65193ee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c65193ee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c65193ee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c65193ee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c65193ee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c65193e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c65193ee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c65193ee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c65193ee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c65193ee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c65193ee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c65193ee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32bb16d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32bb16d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3c99058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3c99058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65193e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65193e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ESBuild or Webpack can reduce size by +80%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Expire DDB items via TTL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65193e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65193e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65193e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65193e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ESBuild or Webpack can reduce size by +80%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Expire DDB items via TTL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65193e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c65193e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c990581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c990581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c65193e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c65193e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c65193ee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c65193ee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192150" y="122275"/>
            <a:ext cx="1737900" cy="56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5103" y="1908150"/>
            <a:ext cx="593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95100" y="3960750"/>
            <a:ext cx="593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0" y="510475"/>
            <a:ext cx="2109575" cy="3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dule">
  <p:cSld name="TITLE_ONLY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3729225" y="652500"/>
            <a:ext cx="5100300" cy="3838500"/>
          </a:xfrm>
          <a:prstGeom prst="roundRect">
            <a:avLst>
              <a:gd fmla="val 4393" name="adj"/>
            </a:avLst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70750" y="3406200"/>
            <a:ext cx="2593800" cy="15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069725" y="1423575"/>
            <a:ext cx="47598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ONLY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862" y="-33225"/>
            <a:ext cx="9237721" cy="52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/>
        </p:nvSpPr>
        <p:spPr>
          <a:xfrm>
            <a:off x="384275" y="2576400"/>
            <a:ext cx="503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 is it!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384275" y="3135350"/>
            <a:ext cx="503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b="1" sz="60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75" y="4409100"/>
            <a:ext cx="1731950" cy="2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/>
        </p:nvSpPr>
        <p:spPr>
          <a:xfrm>
            <a:off x="2672950" y="4309613"/>
            <a:ext cx="270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World-class AWS experts</a:t>
            </a:r>
            <a:endParaRPr sz="11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750" y="-33225"/>
            <a:ext cx="3403575" cy="364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92150" y="122275"/>
            <a:ext cx="1737900" cy="567600"/>
          </a:xfrm>
          <a:prstGeom prst="rect">
            <a:avLst/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75" y="510475"/>
            <a:ext cx="2109625" cy="3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495103" y="1908150"/>
            <a:ext cx="593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95100" y="3960750"/>
            <a:ext cx="532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A64F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311700"/>
            <a:ext cx="1505350" cy="2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6205550" y="4580700"/>
            <a:ext cx="270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World-class AWS experts</a:t>
            </a:r>
            <a:endParaRPr sz="11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0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740375"/>
            <a:ext cx="8520600" cy="26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727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311725" y="742350"/>
            <a:ext cx="3985200" cy="4401000"/>
          </a:xfrm>
          <a:prstGeom prst="roundRect">
            <a:avLst>
              <a:gd fmla="val 6545" name="adj"/>
            </a:avLst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311750" y="4794700"/>
            <a:ext cx="3985200" cy="354000"/>
          </a:xfrm>
          <a:prstGeom prst="rect">
            <a:avLst/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41475" y="1030550"/>
            <a:ext cx="32490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4523975" y="1005450"/>
            <a:ext cx="41397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b="1" sz="36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4523975" y="2074125"/>
            <a:ext cx="41571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4186925"/>
            <a:ext cx="6648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hasCustomPrompt="1" type="title"/>
          </p:nvPr>
        </p:nvSpPr>
        <p:spPr>
          <a:xfrm>
            <a:off x="311700" y="1048025"/>
            <a:ext cx="8520600" cy="11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2308025"/>
            <a:ext cx="8520600" cy="22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192150" y="122275"/>
            <a:ext cx="1737900" cy="567600"/>
          </a:xfrm>
          <a:prstGeom prst="rect">
            <a:avLst/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700"/>
            <a:ext cx="1505350" cy="2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6793"/>
            <a:ext cx="9143999" cy="5157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0913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b="1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798752"/>
            <a:ext cx="85206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13" y="311700"/>
            <a:ext cx="1505314" cy="2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6205550" y="4580700"/>
            <a:ext cx="270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World-class AWS experts</a:t>
            </a:r>
            <a:endParaRPr sz="11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495100" y="2091775"/>
            <a:ext cx="5932800" cy="25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Serverless Cost Optimizations: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Theory</a:t>
            </a:r>
            <a:endParaRPr sz="4800"/>
          </a:p>
        </p:txBody>
      </p:sp>
      <p:sp>
        <p:nvSpPr>
          <p:cNvPr id="66" name="Google Shape;66;p13"/>
          <p:cNvSpPr/>
          <p:nvPr/>
        </p:nvSpPr>
        <p:spPr>
          <a:xfrm>
            <a:off x="202575" y="33997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5027200" y="1121925"/>
            <a:ext cx="27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Analyzing Lambda Durations</a:t>
            </a:r>
            <a:endParaRPr b="1"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We categorized the request / response times by path e.g. Path 1, Path 2, etc with a duration between 0-10, 10-20, etc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It’s interesting to see that there’s a gap between ~40s and ~110s duration time. That suggests that there’s something wrong with those requests that are potentially causing it to hang. 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00" y="1204983"/>
            <a:ext cx="4611874" cy="3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5027200" y="1121925"/>
            <a:ext cx="273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Anything highlighted in </a:t>
            </a:r>
            <a:r>
              <a:rPr lang="en" sz="1800">
                <a:solidFill>
                  <a:schemeClr val="lt1"/>
                </a:solidFill>
                <a:highlight>
                  <a:srgbClr val="CC0000"/>
                </a:highlight>
                <a:latin typeface="Archivo"/>
                <a:ea typeface="Archivo"/>
                <a:cs typeface="Archivo"/>
                <a:sym typeface="Archivo"/>
              </a:rPr>
              <a:t>red</a:t>
            </a: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 is longer than 30s. We found out that a small percentage of requests in only a few paths were taking a long time to respond. 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722401" cy="232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5027200" y="1121925"/>
            <a:ext cx="273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Percentage of Requests</a:t>
            </a:r>
            <a:endParaRPr b="1"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Only 1.67% of requests took longer than 30s.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Waste Analysis</a:t>
            </a:r>
            <a:endParaRPr b="1"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$10k/mo in waste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&lt; 2% responsible for 1/3rd cost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722400" cy="292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5027200" y="1121925"/>
            <a:ext cx="274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Lambda was set to </a:t>
            </a:r>
            <a:r>
              <a:rPr lang="en" sz="1800">
                <a:solidFill>
                  <a:schemeClr val="lt1"/>
                </a:solidFill>
                <a:highlight>
                  <a:srgbClr val="CC0000"/>
                </a:highlight>
                <a:latin typeface="Archivo"/>
                <a:ea typeface="Archivo"/>
                <a:cs typeface="Archivo"/>
                <a:sym typeface="Archivo"/>
              </a:rPr>
              <a:t>4096 MB</a:t>
            </a: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 which was very over provisioned.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An adjustment of memory to 1536mb would be a good first step, and it’s </a:t>
            </a:r>
            <a:r>
              <a:rPr lang="en" sz="1800">
                <a:solidFill>
                  <a:schemeClr val="lt1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62.5% cheaper</a:t>
            </a: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 or </a:t>
            </a:r>
            <a:r>
              <a:rPr lang="en" sz="1800">
                <a:solidFill>
                  <a:schemeClr val="lt1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$6k</a:t>
            </a: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 in savings off memory alone.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Reducing timeout + memory, saved roughly </a:t>
            </a:r>
            <a:r>
              <a:rPr lang="en" sz="1800">
                <a:solidFill>
                  <a:schemeClr val="lt1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$15k/mo</a:t>
            </a: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722399" cy="2563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Lambda: Recap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11700" y="1152475"/>
            <a:ext cx="74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Looking at the AWS Cost Dashboard we realized there was an 100x increase in the Lambda costs in only 6 months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Upon further investigation it became clear that the increase in cost was driven mostly by a single Lambda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Analyzing the Lambda Logs we realized that this particular Lambda had a few requests taking up to 4 minutes to respond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Lambda: Recap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11700" y="1152475"/>
            <a:ext cx="747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Long requests were consuming a lot of Lambda Concurrency up to the Max Concurrency Level, causing new invocations to throttle on every service on the same account.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Realized these requests were hanging and after 120 seconds even if a valid response comes back it would no longer be useful since the connection was already closed by the CDN provider.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64F3"/>
              </a:buClr>
              <a:buSzPts val="1800"/>
              <a:buFont typeface="Archivo"/>
              <a:buChar char="●"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Thus it was decided we should reduce the Lambda Max Timeout to reduce unnecessary costs and throttling. Which led to </a:t>
            </a:r>
            <a:r>
              <a:rPr lang="en" sz="1800">
                <a:solidFill>
                  <a:schemeClr val="lt1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$15k/mo in savings</a:t>
            </a: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!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ctrTitle"/>
          </p:nvPr>
        </p:nvSpPr>
        <p:spPr>
          <a:xfrm>
            <a:off x="495100" y="2167975"/>
            <a:ext cx="5932800" cy="25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That’s it folks!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 </a:t>
            </a:r>
            <a:endParaRPr sz="2500"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609600" y="1949775"/>
            <a:ext cx="5924700" cy="12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180850" y="195325"/>
            <a:ext cx="1837500" cy="499200"/>
          </a:xfrm>
          <a:prstGeom prst="rect">
            <a:avLst/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29" y="1968513"/>
            <a:ext cx="7793949" cy="159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>
            <a:off x="2748550" y="897950"/>
            <a:ext cx="2193600" cy="10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4578800" y="897950"/>
            <a:ext cx="370200" cy="12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 rot="10800000">
            <a:off x="5305450" y="3214625"/>
            <a:ext cx="356400" cy="10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 flipH="1" rot="10800000">
            <a:off x="7039650" y="2913200"/>
            <a:ext cx="329100" cy="12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>
            <a:off x="4955850" y="897950"/>
            <a:ext cx="1734000" cy="15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457450" y="532075"/>
            <a:ext cx="2999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Minimize # of requests/invocations</a:t>
            </a:r>
            <a:endParaRPr b="1" sz="14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425525" y="4236125"/>
            <a:ext cx="1654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Minimize duration</a:t>
            </a:r>
            <a:endParaRPr b="1" sz="14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229875" y="4181300"/>
            <a:ext cx="1654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Minimize storage</a:t>
            </a:r>
            <a:endParaRPr b="1" sz="1400"/>
          </a:p>
        </p:txBody>
      </p:sp>
      <p:sp>
        <p:nvSpPr>
          <p:cNvPr id="88" name="Google Shape;88;p15"/>
          <p:cNvSpPr/>
          <p:nvPr/>
        </p:nvSpPr>
        <p:spPr>
          <a:xfrm>
            <a:off x="195350" y="232250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347925" y="810875"/>
            <a:ext cx="6610500" cy="3385200"/>
          </a:xfrm>
          <a:prstGeom prst="roundRect">
            <a:avLst>
              <a:gd fmla="val 3055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25" y="832125"/>
            <a:ext cx="6613325" cy="33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946025" y="4821425"/>
            <a:ext cx="5739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18DE5"/>
                </a:solidFill>
              </a:rPr>
              <a:t>https://aws.amazon.com/blogs/compute/optimizing-your-aws-lambda-costs-part-1/</a:t>
            </a:r>
            <a:endParaRPr sz="800">
              <a:solidFill>
                <a:srgbClr val="718DE5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042925" y="913250"/>
            <a:ext cx="21012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Original</a:t>
            </a:r>
            <a:endParaRPr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Memory: 128MB</a:t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Duration: 36ms</a:t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Option A (👍):</a:t>
            </a:r>
            <a:endParaRPr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Memory: 512MB</a:t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Duration: 4ms</a:t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Savings: +36%</a:t>
            </a:r>
            <a:endParaRPr>
              <a:solidFill>
                <a:srgbClr val="FFFFFF"/>
              </a:solidFill>
              <a:highlight>
                <a:srgbClr val="6AA84F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Speed: +88%</a:t>
            </a:r>
            <a:endParaRPr>
              <a:solidFill>
                <a:srgbClr val="FFFFFF"/>
              </a:solidFill>
              <a:highlight>
                <a:srgbClr val="6AA84F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Option B (👎):</a:t>
            </a:r>
            <a:endParaRPr b="1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Memory: 3072MB</a:t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Duration: 4.5ms</a:t>
            </a:r>
            <a:endParaRPr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EE1064"/>
                </a:highlight>
                <a:latin typeface="Archivo"/>
                <a:ea typeface="Archivo"/>
                <a:cs typeface="Archivo"/>
                <a:sym typeface="Archivo"/>
              </a:rPr>
              <a:t>Savings: -257%</a:t>
            </a:r>
            <a:endParaRPr>
              <a:solidFill>
                <a:srgbClr val="FFFFFF"/>
              </a:solidFill>
              <a:highlight>
                <a:srgbClr val="EE1064"/>
              </a:highlight>
              <a:latin typeface="Archivo"/>
              <a:ea typeface="Archivo"/>
              <a:cs typeface="Archivo"/>
              <a:sym typeface="Archivo"/>
            </a:endParaRPr>
          </a:p>
          <a:p>
            <a:pPr indent="-180340" lvl="0" marL="32004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chivo"/>
              <a:buChar char="●"/>
            </a:pPr>
            <a:r>
              <a:rPr lang="en">
                <a:solidFill>
                  <a:srgbClr val="FFFFFF"/>
                </a:solidFill>
                <a:highlight>
                  <a:srgbClr val="6AA84F"/>
                </a:highlight>
                <a:latin typeface="Archivo"/>
                <a:ea typeface="Archivo"/>
                <a:cs typeface="Archivo"/>
                <a:sym typeface="Archivo"/>
              </a:rPr>
              <a:t>Speed: +87%</a:t>
            </a:r>
            <a:endParaRPr>
              <a:solidFill>
                <a:srgbClr val="FFFFFF"/>
              </a:solidFill>
              <a:highlight>
                <a:srgbClr val="6AA84F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 flipH="1" rot="10800000">
            <a:off x="6037400" y="4022150"/>
            <a:ext cx="14100" cy="436800"/>
          </a:xfrm>
          <a:prstGeom prst="straightConnector1">
            <a:avLst/>
          </a:prstGeom>
          <a:noFill/>
          <a:ln cap="flat" cmpd="sng" w="28575">
            <a:solidFill>
              <a:srgbClr val="718DE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/>
          <p:nvPr/>
        </p:nvCxnSpPr>
        <p:spPr>
          <a:xfrm flipH="1" rot="10800000">
            <a:off x="2934425" y="4022150"/>
            <a:ext cx="14100" cy="436800"/>
          </a:xfrm>
          <a:prstGeom prst="straightConnector1">
            <a:avLst/>
          </a:prstGeom>
          <a:noFill/>
          <a:ln cap="flat" cmpd="sng" w="28575">
            <a:solidFill>
              <a:srgbClr val="718DE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/>
          <p:nvPr/>
        </p:nvSpPr>
        <p:spPr>
          <a:xfrm>
            <a:off x="388300" y="4501625"/>
            <a:ext cx="1276200" cy="319800"/>
          </a:xfrm>
          <a:prstGeom prst="roundRect">
            <a:avLst>
              <a:gd fmla="val 50000" name="adj"/>
            </a:avLst>
          </a:prstGeom>
          <a:solidFill>
            <a:srgbClr val="D1D2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Original</a:t>
            </a:r>
            <a:endParaRPr sz="120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501225" y="4501625"/>
            <a:ext cx="880500" cy="319800"/>
          </a:xfrm>
          <a:prstGeom prst="roundRect">
            <a:avLst>
              <a:gd fmla="val 50000" name="adj"/>
            </a:avLst>
          </a:prstGeom>
          <a:solidFill>
            <a:srgbClr val="D1D2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Option A</a:t>
            </a:r>
            <a:endParaRPr sz="120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559900" y="4501625"/>
            <a:ext cx="969000" cy="319800"/>
          </a:xfrm>
          <a:prstGeom prst="roundRect">
            <a:avLst>
              <a:gd fmla="val 50000" name="adj"/>
            </a:avLst>
          </a:prstGeom>
          <a:solidFill>
            <a:srgbClr val="D1D2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Option B</a:t>
            </a:r>
            <a:endParaRPr sz="120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flipH="1" rot="10800000">
            <a:off x="865750" y="4022150"/>
            <a:ext cx="14100" cy="436800"/>
          </a:xfrm>
          <a:prstGeom prst="straightConnector1">
            <a:avLst/>
          </a:prstGeom>
          <a:noFill/>
          <a:ln cap="flat" cmpd="sng" w="28575">
            <a:solidFill>
              <a:srgbClr val="718DE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6"/>
          <p:cNvSpPr/>
          <p:nvPr/>
        </p:nvSpPr>
        <p:spPr>
          <a:xfrm>
            <a:off x="180850" y="195325"/>
            <a:ext cx="1837500" cy="499200"/>
          </a:xfrm>
          <a:prstGeom prst="rect">
            <a:avLst/>
          </a:prstGeom>
          <a:solidFill>
            <a:srgbClr val="2A64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195350" y="232250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87" y="556593"/>
            <a:ext cx="3937823" cy="403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311700" y="445025"/>
            <a:ext cx="8520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LLM Access</a:t>
            </a:r>
            <a:endParaRPr b="1" sz="2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Patterns</a:t>
            </a:r>
            <a:endParaRPr b="1" sz="2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495100" y="2091775"/>
            <a:ext cx="5932800" cy="25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Serverless Cost Optimizations: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 Example</a:t>
            </a:r>
            <a:endParaRPr sz="4800"/>
          </a:p>
        </p:txBody>
      </p:sp>
      <p:sp>
        <p:nvSpPr>
          <p:cNvPr id="119" name="Google Shape;119;p18"/>
          <p:cNvSpPr/>
          <p:nvPr/>
        </p:nvSpPr>
        <p:spPr>
          <a:xfrm>
            <a:off x="202575" y="33997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75" y="2635825"/>
            <a:ext cx="3419800" cy="17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75" y="1152475"/>
            <a:ext cx="3419793" cy="14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/>
          <p:nvPr/>
        </p:nvCxnSpPr>
        <p:spPr>
          <a:xfrm flipH="1" rot="10800000">
            <a:off x="992800" y="1621125"/>
            <a:ext cx="2739300" cy="65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 flipH="1" rot="10800000">
            <a:off x="1134225" y="2706575"/>
            <a:ext cx="2359800" cy="79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572000" y="1017725"/>
            <a:ext cx="341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How did this start?</a:t>
            </a:r>
            <a:endParaRPr b="1" sz="1800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Looking at the AWS Cost Dashboard we realized there was an 100x increase in the Lambda costs in only 6 months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4572000" y="1152475"/>
            <a:ext cx="321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A single lambda at fault</a:t>
            </a:r>
            <a:endParaRPr b="1"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Using CloudWatch Metrics Dashboards we confirmed the red slice was our costly lambda and only accounted for </a:t>
            </a:r>
            <a:r>
              <a:rPr b="1"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10% of invocations</a:t>
            </a:r>
            <a:endParaRPr b="1"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00" y="1285875"/>
            <a:ext cx="3619500" cy="257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0"/>
          <p:cNvCxnSpPr/>
          <p:nvPr/>
        </p:nvCxnSpPr>
        <p:spPr>
          <a:xfrm>
            <a:off x="1744600" y="1546550"/>
            <a:ext cx="238200" cy="349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195350" y="267625"/>
            <a:ext cx="2481300" cy="6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The 100x Lambda</a:t>
            </a:r>
            <a:endParaRPr b="1" sz="2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525" y="-383400"/>
            <a:ext cx="9802301" cy="16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25" y="1256675"/>
            <a:ext cx="36385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4572000" y="1121925"/>
            <a:ext cx="3183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Max execution time is long ⏰</a:t>
            </a:r>
            <a:endParaRPr b="1"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A64F3"/>
                </a:solidFill>
                <a:latin typeface="Archivo"/>
                <a:ea typeface="Archivo"/>
                <a:cs typeface="Archivo"/>
                <a:sym typeface="Archivo"/>
              </a:rPr>
              <a:t>Here we can see the same Lambda (now shown in BLUE) is by far the one that has the longest running request. But what is causing the long running times?</a:t>
            </a:r>
            <a:endParaRPr sz="1800">
              <a:solidFill>
                <a:srgbClr val="2A64F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>
            <a:off x="3292775" y="2236763"/>
            <a:ext cx="404400" cy="174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rverless Guru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C4F13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