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/>
    <p:restoredTop sz="95861"/>
  </p:normalViewPr>
  <p:slideViewPr>
    <p:cSldViewPr snapToGrid="0">
      <p:cViewPr varScale="1">
        <p:scale>
          <a:sx n="155" d="100"/>
          <a:sy n="155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D69B-099D-EA42-A254-865B1C545E22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E910-E34D-124C-A491-0CEE5C68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36363-7904-944A-BB75-614B6D11A661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60E-8243-7846-B7C9-EC7ED2F71571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181-B8FB-9141-ADE0-C59A0C08AFEB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10B-ACCE-4C47-AD8C-2BC359A76D21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66114D-DD97-954F-9126-AA36DE07B165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1797-6647-7D44-8240-0D17469ED248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D047-866F-3942-9908-706F519B595B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5252-77E7-1F4E-B714-92852E020485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9E3-FC2E-DD40-A085-D0C72BAE5E60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5D5E3E-861A-B744-A5E7-F77C1E8BDFEF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409464-6348-2B48-80B0-D239FB7EC0C4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98A6C4-ACB6-934C-AB66-0EFE86C950D8}" type="datetime1">
              <a:rPr lang="en-IN" smtClean="0"/>
              <a:t>14/08/22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9C9D-1FDC-2EF4-16E8-4E992EA17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grocery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B283E-CA17-0A50-F5E9-63611348F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Localite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(a great promotional offer)</a:t>
            </a:r>
          </a:p>
        </p:txBody>
      </p:sp>
    </p:spTree>
    <p:extLst>
      <p:ext uri="{BB962C8B-B14F-4D97-AF65-F5344CB8AC3E}">
        <p14:creationId xmlns:p14="http://schemas.microsoft.com/office/powerpoint/2010/main" val="258171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13D9C-02AF-F699-34BF-75E5850D22B7}"/>
              </a:ext>
            </a:extLst>
          </p:cNvPr>
          <p:cNvSpPr txBox="1"/>
          <p:nvPr/>
        </p:nvSpPr>
        <p:spPr>
          <a:xfrm>
            <a:off x="1150883" y="1103189"/>
            <a:ext cx="1033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Next 90 day probability, here instead of predicting the amount spend we would rather see if they are going to spend or not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D3404-424A-D329-DE5B-37AEEC5B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15" y="1946191"/>
            <a:ext cx="50165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9C709-D0C5-B99F-B863-9A64CC88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15" y="2377991"/>
            <a:ext cx="50165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726F8-091C-041D-9ED7-89FB5A91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5" y="3559091"/>
            <a:ext cx="5016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17DA8-EDAC-DE84-6C52-6345494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03" y="1174436"/>
            <a:ext cx="75692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38CEB5-237E-DB89-699C-871BFC1B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03" y="2587752"/>
            <a:ext cx="75692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A9FB9-8B58-759F-8480-B622B4EF3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03" y="3679952"/>
            <a:ext cx="7584027" cy="26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B141A-7AF0-1144-AB8B-8FF911BD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1" y="2060677"/>
            <a:ext cx="5292446" cy="3693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74FFF-96C5-E535-5AB0-A46D8254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09" y="2060677"/>
            <a:ext cx="5292446" cy="3713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61506-B9FC-D0F1-7AF0-4D6315E65034}"/>
              </a:ext>
            </a:extLst>
          </p:cNvPr>
          <p:cNvSpPr txBox="1"/>
          <p:nvPr/>
        </p:nvSpPr>
        <p:spPr>
          <a:xfrm>
            <a:off x="2809103" y="168051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8330C-0E73-CBAF-6743-C5DB4DCB89FF}"/>
              </a:ext>
            </a:extLst>
          </p:cNvPr>
          <p:cNvSpPr txBox="1"/>
          <p:nvPr/>
        </p:nvSpPr>
        <p:spPr>
          <a:xfrm>
            <a:off x="8671117" y="168051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2 </a:t>
            </a:r>
          </a:p>
        </p:txBody>
      </p:sp>
    </p:spTree>
    <p:extLst>
      <p:ext uri="{BB962C8B-B14F-4D97-AF65-F5344CB8AC3E}">
        <p14:creationId xmlns:p14="http://schemas.microsoft.com/office/powerpoint/2010/main" val="248375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Model/Dataset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42D5E-8E6F-5F58-545B-59B227A89EBF}"/>
              </a:ext>
            </a:extLst>
          </p:cNvPr>
          <p:cNvSpPr txBox="1"/>
          <p:nvPr/>
        </p:nvSpPr>
        <p:spPr>
          <a:xfrm>
            <a:off x="1861751" y="1351005"/>
            <a:ext cx="869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Customer 1</a:t>
            </a:r>
            <a:r>
              <a:rPr lang="en-US" dirty="0"/>
              <a:t>:</a:t>
            </a:r>
            <a:r>
              <a:rPr lang="en-IN" dirty="0"/>
              <a:t> Which customers have the highest spend probability in the next 90-days? target for new products similar to what they have purchased in the past.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2D8BC-4C4B-7F97-735E-326847BF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2" y="2037209"/>
            <a:ext cx="9569606" cy="3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Model/Dataset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42D5E-8E6F-5F58-545B-59B227A89EBF}"/>
              </a:ext>
            </a:extLst>
          </p:cNvPr>
          <p:cNvSpPr txBox="1"/>
          <p:nvPr/>
        </p:nvSpPr>
        <p:spPr>
          <a:xfrm>
            <a:off x="1746421" y="1051187"/>
            <a:ext cx="869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Customer 2</a:t>
            </a:r>
            <a:r>
              <a:rPr lang="en-US" dirty="0"/>
              <a:t>: </a:t>
            </a:r>
            <a:r>
              <a:rPr lang="en-IN" dirty="0"/>
              <a:t>Which customers have recently purchased but are unlikely to buy? - Incentivize actions to increase probability - provide discounts, encourage referring a friend, nurture by letting them know what’s coming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84567-ECA5-F327-23EE-0317EB3C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05" y="2119186"/>
            <a:ext cx="10216635" cy="40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9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Model/Dataset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42D5E-8E6F-5F58-545B-59B227A89EBF}"/>
              </a:ext>
            </a:extLst>
          </p:cNvPr>
          <p:cNvSpPr txBox="1"/>
          <p:nvPr/>
        </p:nvSpPr>
        <p:spPr>
          <a:xfrm>
            <a:off x="1684400" y="1010948"/>
            <a:ext cx="869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Customer 3</a:t>
            </a:r>
            <a:r>
              <a:rPr lang="en-US" dirty="0"/>
              <a:t>:</a:t>
            </a:r>
            <a:r>
              <a:rPr lang="en-IN" dirty="0"/>
              <a:t>"Missed Opportunities" -big spenders that could be unlocked ---------</a:t>
            </a:r>
          </a:p>
          <a:p>
            <a:r>
              <a:rPr lang="en-IN" dirty="0"/>
              <a:t>- Send bundle offers encouraging volume purchases</a:t>
            </a:r>
          </a:p>
          <a:p>
            <a:r>
              <a:rPr lang="en-IN" dirty="0"/>
              <a:t>- Focus on missed opportunities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6DA06-4C17-C0A9-281C-74A4C488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9" y="2103781"/>
            <a:ext cx="10025964" cy="39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6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1505-968F-6CA6-FB8A-7170366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8D165-DE73-919E-9ADE-965ECB89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2657F-F2B6-BA72-A7F7-E3F94C49E023}"/>
              </a:ext>
            </a:extLst>
          </p:cNvPr>
          <p:cNvSpPr txBox="1"/>
          <p:nvPr/>
        </p:nvSpPr>
        <p:spPr>
          <a:xfrm>
            <a:off x="5201917" y="1952368"/>
            <a:ext cx="22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 you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407E2-011D-18CC-4FE4-FC00C2A43615}"/>
              </a:ext>
            </a:extLst>
          </p:cNvPr>
          <p:cNvSpPr txBox="1"/>
          <p:nvPr/>
        </p:nvSpPr>
        <p:spPr>
          <a:xfrm>
            <a:off x="5630443" y="250636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4502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Creating a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408671" y="1433384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Merging the datasets into one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FFAE72-96EC-59CB-13B2-132B141803D6}"/>
              </a:ext>
            </a:extLst>
          </p:cNvPr>
          <p:cNvCxnSpPr>
            <a:stCxn id="7" idx="2"/>
          </p:cNvCxnSpPr>
          <p:nvPr/>
        </p:nvCxnSpPr>
        <p:spPr>
          <a:xfrm>
            <a:off x="3019168" y="1802716"/>
            <a:ext cx="0" cy="46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2D7B7-A982-1223-089A-E664D62846D4}"/>
              </a:ext>
            </a:extLst>
          </p:cNvPr>
          <p:cNvSpPr txBox="1"/>
          <p:nvPr/>
        </p:nvSpPr>
        <p:spPr>
          <a:xfrm>
            <a:off x="1408671" y="2172048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date into right format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73162-DDE9-AFD7-B652-A58DB2F41343}"/>
              </a:ext>
            </a:extLst>
          </p:cNvPr>
          <p:cNvCxnSpPr/>
          <p:nvPr/>
        </p:nvCxnSpPr>
        <p:spPr>
          <a:xfrm>
            <a:off x="3019168" y="2541380"/>
            <a:ext cx="0" cy="46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CA707B-CAE4-D146-2AB8-105EA30CA72F}"/>
              </a:ext>
            </a:extLst>
          </p:cNvPr>
          <p:cNvSpPr txBox="1"/>
          <p:nvPr/>
        </p:nvSpPr>
        <p:spPr>
          <a:xfrm>
            <a:off x="1408671" y="2973376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Customers Initial Purchases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9CBA2-B763-2CBC-E687-4702FC102153}"/>
              </a:ext>
            </a:extLst>
          </p:cNvPr>
          <p:cNvSpPr txBox="1"/>
          <p:nvPr/>
        </p:nvSpPr>
        <p:spPr>
          <a:xfrm>
            <a:off x="1408671" y="3781216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Selecting 10 customers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45023-D297-B5A0-8213-AA3E15123C52}"/>
              </a:ext>
            </a:extLst>
          </p:cNvPr>
          <p:cNvCxnSpPr/>
          <p:nvPr/>
        </p:nvCxnSpPr>
        <p:spPr>
          <a:xfrm>
            <a:off x="3035644" y="3318527"/>
            <a:ext cx="0" cy="46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F4CEC-78F6-FCB0-304C-09F68AEE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78" y="4219724"/>
            <a:ext cx="3269358" cy="2302838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D04EEF-7A20-B396-4CDE-24F8EDDB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42" y="1156042"/>
            <a:ext cx="6118990" cy="4926723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654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BC70B-0DE7-95B2-1797-E4CE20B7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5F97D-CD3F-62E1-D7E5-26B0BD2E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A982-86A4-9541-3EF6-D2A3B71E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11" y="1186479"/>
            <a:ext cx="4545225" cy="35351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1ACC4E-D7A8-2474-C367-7045FD77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Training and Testing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653A5-F5F9-74B1-E553-8D0CA7A7C9CB}"/>
              </a:ext>
            </a:extLst>
          </p:cNvPr>
          <p:cNvSpPr txBox="1"/>
          <p:nvPr/>
        </p:nvSpPr>
        <p:spPr>
          <a:xfrm>
            <a:off x="1481119" y="1747598"/>
            <a:ext cx="5241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Testing</a:t>
            </a:r>
            <a:r>
              <a:rPr lang="en-US" dirty="0"/>
              <a:t>: max_date= 30</a:t>
            </a:r>
            <a:r>
              <a:rPr lang="en-US" baseline="30000" dirty="0"/>
              <a:t>th</a:t>
            </a:r>
            <a:r>
              <a:rPr lang="en-US" dirty="0"/>
              <a:t> November, 1998</a:t>
            </a:r>
          </a:p>
          <a:p>
            <a:r>
              <a:rPr lang="en-US" dirty="0"/>
              <a:t>	      cutoff_date=1</a:t>
            </a:r>
            <a:r>
              <a:rPr lang="en-US" baseline="30000" dirty="0"/>
              <a:t>st</a:t>
            </a:r>
            <a:r>
              <a:rPr lang="en-US" dirty="0"/>
              <a:t> September, 1998</a:t>
            </a:r>
          </a:p>
          <a:p>
            <a:r>
              <a:rPr lang="en-US" dirty="0"/>
              <a:t>	      Which is used to come with targets features</a:t>
            </a:r>
          </a:p>
          <a:p>
            <a:r>
              <a:rPr lang="en-US" dirty="0"/>
              <a:t>	      (spend_90_total) and (spend_90_flag)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Training</a:t>
            </a:r>
            <a:r>
              <a:rPr lang="en-US" dirty="0"/>
              <a:t>: It is used to come up with features (REF)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7CC10-E5EA-6F22-FAED-EBAC4038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92" y="3857980"/>
            <a:ext cx="3447071" cy="553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E02E36-EDBF-7BCB-B552-E76B0BD5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92" y="4411974"/>
            <a:ext cx="3447596" cy="11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778AC-5870-3B2F-739F-E51EE16767A2}"/>
              </a:ext>
            </a:extLst>
          </p:cNvPr>
          <p:cNvSpPr txBox="1"/>
          <p:nvPr/>
        </p:nvSpPr>
        <p:spPr>
          <a:xfrm>
            <a:off x="1342768" y="1219199"/>
            <a:ext cx="37268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Making Targets from testing data</a:t>
            </a:r>
          </a:p>
          <a:p>
            <a:pPr marL="800100" lvl="1" indent="-342900">
              <a:buAutoNum type="arabicPeriod"/>
            </a:pPr>
            <a:r>
              <a:rPr lang="en-US" dirty="0"/>
              <a:t>spend_90_total</a:t>
            </a:r>
          </a:p>
          <a:p>
            <a:pPr marL="800100" lvl="1" indent="-342900">
              <a:buAutoNum type="arabicPeriod"/>
            </a:pPr>
            <a:r>
              <a:rPr lang="en-US" dirty="0"/>
              <a:t>spend_90_flag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D0A5F-3BF1-4AAB-4636-34691948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8" y="2301194"/>
            <a:ext cx="3583459" cy="4079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613C5-3F8B-A185-F89E-BC533309726A}"/>
              </a:ext>
            </a:extLst>
          </p:cNvPr>
          <p:cNvSpPr txBox="1"/>
          <p:nvPr/>
        </p:nvSpPr>
        <p:spPr>
          <a:xfrm>
            <a:off x="7463481" y="1224004"/>
            <a:ext cx="42527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 Making REF features from training data</a:t>
            </a:r>
          </a:p>
          <a:p>
            <a:r>
              <a:rPr lang="en-US" dirty="0"/>
              <a:t>	1. recency</a:t>
            </a:r>
          </a:p>
          <a:p>
            <a:r>
              <a:rPr lang="en-US" dirty="0"/>
              <a:t>	2. frequency</a:t>
            </a:r>
          </a:p>
          <a:p>
            <a:r>
              <a:rPr lang="en-US" dirty="0"/>
              <a:t>	3. Monetary</a:t>
            </a:r>
          </a:p>
          <a:p>
            <a:r>
              <a:rPr lang="en-US" dirty="0"/>
              <a:t>		a. sales_sum</a:t>
            </a:r>
          </a:p>
          <a:p>
            <a:r>
              <a:rPr lang="en-US" dirty="0"/>
              <a:t>		b. sales_mean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D12427-2536-1D66-0DE7-7DDC53F4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1" y="3050739"/>
            <a:ext cx="3648155" cy="33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778AC-5870-3B2F-739F-E51EE16767A2}"/>
              </a:ext>
            </a:extLst>
          </p:cNvPr>
          <p:cNvSpPr txBox="1"/>
          <p:nvPr/>
        </p:nvSpPr>
        <p:spPr>
          <a:xfrm>
            <a:off x="1342768" y="1219199"/>
            <a:ext cx="37268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Making Targets from testing data</a:t>
            </a:r>
          </a:p>
          <a:p>
            <a:pPr marL="800100" lvl="1" indent="-342900">
              <a:buAutoNum type="arabicPeriod"/>
            </a:pPr>
            <a:r>
              <a:rPr lang="en-US" dirty="0"/>
              <a:t>spend_90_total</a:t>
            </a:r>
          </a:p>
          <a:p>
            <a:pPr marL="800100" lvl="1" indent="-342900">
              <a:buAutoNum type="arabicPeriod"/>
            </a:pPr>
            <a:r>
              <a:rPr lang="en-US" dirty="0"/>
              <a:t>spend_90_flag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D0A5F-3BF1-4AAB-4636-34691948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8" y="2301194"/>
            <a:ext cx="3583459" cy="4079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613C5-3F8B-A185-F89E-BC533309726A}"/>
              </a:ext>
            </a:extLst>
          </p:cNvPr>
          <p:cNvSpPr txBox="1"/>
          <p:nvPr/>
        </p:nvSpPr>
        <p:spPr>
          <a:xfrm>
            <a:off x="7463481" y="1224004"/>
            <a:ext cx="42527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 Making REF features from training data</a:t>
            </a:r>
          </a:p>
          <a:p>
            <a:r>
              <a:rPr lang="en-US" dirty="0"/>
              <a:t>	1. recency</a:t>
            </a:r>
          </a:p>
          <a:p>
            <a:r>
              <a:rPr lang="en-US" dirty="0"/>
              <a:t>	2. frequency</a:t>
            </a:r>
          </a:p>
          <a:p>
            <a:r>
              <a:rPr lang="en-US" dirty="0"/>
              <a:t>	3. Monetary</a:t>
            </a:r>
          </a:p>
          <a:p>
            <a:r>
              <a:rPr lang="en-US" dirty="0"/>
              <a:t>		a. sales_sum</a:t>
            </a:r>
          </a:p>
          <a:p>
            <a:r>
              <a:rPr lang="en-US" dirty="0"/>
              <a:t>		b. sales_mean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D12427-2536-1D66-0DE7-7DDC53F4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1" y="3050739"/>
            <a:ext cx="3648155" cy="3315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D67DD0-88F6-2D9B-1EC1-CEFFD736E953}"/>
              </a:ext>
            </a:extLst>
          </p:cNvPr>
          <p:cNvCxnSpPr/>
          <p:nvPr/>
        </p:nvCxnSpPr>
        <p:spPr>
          <a:xfrm>
            <a:off x="5338119" y="4349578"/>
            <a:ext cx="174642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B47429-3615-7E1F-9FB5-1BAF38E1F661}"/>
              </a:ext>
            </a:extLst>
          </p:cNvPr>
          <p:cNvSpPr txBox="1"/>
          <p:nvPr/>
        </p:nvSpPr>
        <p:spPr>
          <a:xfrm>
            <a:off x="5687789" y="398024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74363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B1BEC-E7B5-9D6D-F2DA-96727B8C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45" y="1258056"/>
            <a:ext cx="9055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13D9C-02AF-F699-34BF-75E5850D22B7}"/>
              </a:ext>
            </a:extLst>
          </p:cNvPr>
          <p:cNvSpPr txBox="1"/>
          <p:nvPr/>
        </p:nvSpPr>
        <p:spPr>
          <a:xfrm>
            <a:off x="1150882" y="1235675"/>
            <a:ext cx="61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Predict how much customer will spend in next N days (N=90)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E2A1A-E603-4025-AF1F-518DE808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91" y="1605007"/>
            <a:ext cx="5993129" cy="404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716E9E-EA8C-891C-6E75-43AA7A57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90" y="1974339"/>
            <a:ext cx="5993129" cy="8841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632818-D5C4-7D89-51DA-82911255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89" y="2835378"/>
            <a:ext cx="5993128" cy="109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5D8166-3163-A203-753A-F645D9194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713" y="3926178"/>
            <a:ext cx="6003104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13D9C-02AF-F699-34BF-75E5850D22B7}"/>
              </a:ext>
            </a:extLst>
          </p:cNvPr>
          <p:cNvSpPr txBox="1"/>
          <p:nvPr/>
        </p:nvSpPr>
        <p:spPr>
          <a:xfrm>
            <a:off x="1150882" y="1235675"/>
            <a:ext cx="61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Predict how much customer will spend in next N days (N=90)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2F2C6-D621-A513-D2B9-100DC295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86" y="1669192"/>
            <a:ext cx="5763055" cy="1431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A5B2FF-1D49-0EED-F915-7EA99124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85" y="3100414"/>
            <a:ext cx="5763055" cy="838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A9108B-FEB3-1807-9E91-AF8AD6FC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484" y="3938677"/>
            <a:ext cx="5763055" cy="9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4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464</TotalTime>
  <Words>518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Local grocery</vt:lpstr>
      <vt:lpstr>Content</vt:lpstr>
      <vt:lpstr>Creating a dataset</vt:lpstr>
      <vt:lpstr>Training and Testing dataset</vt:lpstr>
      <vt:lpstr>Feature Engineering</vt:lpstr>
      <vt:lpstr>Feature Engineering</vt:lpstr>
      <vt:lpstr>Feature Engineering</vt:lpstr>
      <vt:lpstr>Model 1</vt:lpstr>
      <vt:lpstr>Model 1</vt:lpstr>
      <vt:lpstr>Model 2</vt:lpstr>
      <vt:lpstr>Model 2</vt:lpstr>
      <vt:lpstr>Feature Importance</vt:lpstr>
      <vt:lpstr>Model/Dataset Conclusion</vt:lpstr>
      <vt:lpstr>Model/Dataset Conclusion</vt:lpstr>
      <vt:lpstr>Model/Dataset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grocery</dc:title>
  <dc:creator>Servesh Khandwe</dc:creator>
  <cp:lastModifiedBy>Servesh Khandwe</cp:lastModifiedBy>
  <cp:revision>6</cp:revision>
  <dcterms:created xsi:type="dcterms:W3CDTF">2022-08-14T12:52:33Z</dcterms:created>
  <dcterms:modified xsi:type="dcterms:W3CDTF">2022-08-14T21:22:02Z</dcterms:modified>
</cp:coreProperties>
</file>