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79" r:id="rId4"/>
    <p:sldId id="265" r:id="rId5"/>
    <p:sldId id="281" r:id="rId6"/>
    <p:sldId id="266" r:id="rId7"/>
    <p:sldId id="287" r:id="rId8"/>
    <p:sldId id="267" r:id="rId9"/>
    <p:sldId id="268" r:id="rId10"/>
    <p:sldId id="269" r:id="rId11"/>
    <p:sldId id="280" r:id="rId12"/>
    <p:sldId id="270" r:id="rId13"/>
    <p:sldId id="271" r:id="rId14"/>
    <p:sldId id="282" r:id="rId15"/>
    <p:sldId id="272" r:id="rId16"/>
    <p:sldId id="273" r:id="rId17"/>
    <p:sldId id="283" r:id="rId18"/>
    <p:sldId id="274" r:id="rId19"/>
    <p:sldId id="284" r:id="rId20"/>
    <p:sldId id="275" r:id="rId21"/>
    <p:sldId id="285" r:id="rId22"/>
    <p:sldId id="276" r:id="rId23"/>
    <p:sldId id="286" r:id="rId24"/>
    <p:sldId id="277" r:id="rId25"/>
    <p:sldId id="288" r:id="rId26"/>
    <p:sldId id="289" r:id="rId27"/>
    <p:sldId id="290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0"/>
    <p:restoredTop sz="95861"/>
  </p:normalViewPr>
  <p:slideViewPr>
    <p:cSldViewPr snapToGrid="0">
      <p:cViewPr varScale="1">
        <p:scale>
          <a:sx n="155" d="100"/>
          <a:sy n="155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D69B-099D-EA42-A254-865B1C545E22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E910-E34D-124C-A491-0CEE5C685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E910-E34D-124C-A491-0CEE5C685F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2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E910-E34D-124C-A491-0CEE5C685F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6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keep them churning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E910-E34D-124C-A491-0CEE5C685F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36363-7904-944A-BB75-614B6D11A661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60E-8243-7846-B7C9-EC7ED2F71571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181-B8FB-9141-ADE0-C59A0C08AFEB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10B-ACCE-4C47-AD8C-2BC359A76D21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66114D-DD97-954F-9126-AA36DE07B165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1797-6647-7D44-8240-0D17469ED248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D047-866F-3942-9908-706F519B595B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5252-77E7-1F4E-B714-92852E020485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49E3-FC2E-DD40-A085-D0C72BAE5E60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5D5E3E-861A-B744-A5E7-F77C1E8BDFEF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409464-6348-2B48-80B0-D239FB7EC0C4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98A6C4-ACB6-934C-AB66-0EFE86C950D8}" type="datetime1">
              <a:rPr lang="en-IN" smtClean="0"/>
              <a:t>15/08/22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9C9D-1FDC-2EF4-16E8-4E992EA17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grocery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B283E-CA17-0A50-F5E9-63611348F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Localite</a:t>
            </a:r>
          </a:p>
          <a:p>
            <a:r>
              <a:rPr lang="en-US" sz="1300" dirty="0">
                <a:solidFill>
                  <a:schemeClr val="accent1">
                    <a:lumMod val="75000"/>
                  </a:schemeClr>
                </a:solidFill>
              </a:rPr>
              <a:t>(a great promotional offer)</a:t>
            </a:r>
          </a:p>
        </p:txBody>
      </p:sp>
    </p:spTree>
    <p:extLst>
      <p:ext uri="{BB962C8B-B14F-4D97-AF65-F5344CB8AC3E}">
        <p14:creationId xmlns:p14="http://schemas.microsoft.com/office/powerpoint/2010/main" val="258171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B1BEC-E7B5-9D6D-F2DA-96727B8C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45" y="1258056"/>
            <a:ext cx="9055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8911C859-B21E-E944-840C-70AC88E70BBE}"/>
              </a:ext>
            </a:extLst>
          </p:cNvPr>
          <p:cNvSpPr/>
          <p:nvPr/>
        </p:nvSpPr>
        <p:spPr>
          <a:xfrm>
            <a:off x="2125362" y="2916195"/>
            <a:ext cx="2619633" cy="3295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5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13D9C-02AF-F699-34BF-75E5850D22B7}"/>
              </a:ext>
            </a:extLst>
          </p:cNvPr>
          <p:cNvSpPr txBox="1"/>
          <p:nvPr/>
        </p:nvSpPr>
        <p:spPr>
          <a:xfrm>
            <a:off x="1150882" y="1235675"/>
            <a:ext cx="61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Predict how much customer will spend in next N days (N=90)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E2A1A-E603-4025-AF1F-518DE808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91" y="1605007"/>
            <a:ext cx="5993129" cy="404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716E9E-EA8C-891C-6E75-43AA7A57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90" y="1974339"/>
            <a:ext cx="5993129" cy="8841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632818-D5C4-7D89-51DA-82911255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89" y="2835378"/>
            <a:ext cx="5993128" cy="1092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5D8166-3163-A203-753A-F645D9194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713" y="3926178"/>
            <a:ext cx="6003104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1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13D9C-02AF-F699-34BF-75E5850D22B7}"/>
              </a:ext>
            </a:extLst>
          </p:cNvPr>
          <p:cNvSpPr txBox="1"/>
          <p:nvPr/>
        </p:nvSpPr>
        <p:spPr>
          <a:xfrm>
            <a:off x="1150882" y="1235675"/>
            <a:ext cx="61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Predict how much customer will spend in next N days (N=90)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2F2C6-D621-A513-D2B9-100DC295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86" y="1669192"/>
            <a:ext cx="5763055" cy="1431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A5B2FF-1D49-0EED-F915-7EA99124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85" y="3100414"/>
            <a:ext cx="5763055" cy="838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A9108B-FEB3-1807-9E91-AF8AD6FC9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484" y="3938677"/>
            <a:ext cx="5763055" cy="9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7F71FF7-E091-D062-9962-08D55823B3D5}"/>
              </a:ext>
            </a:extLst>
          </p:cNvPr>
          <p:cNvSpPr/>
          <p:nvPr/>
        </p:nvSpPr>
        <p:spPr>
          <a:xfrm>
            <a:off x="2092411" y="3179805"/>
            <a:ext cx="2734962" cy="35422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4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13D9C-02AF-F699-34BF-75E5850D22B7}"/>
              </a:ext>
            </a:extLst>
          </p:cNvPr>
          <p:cNvSpPr txBox="1"/>
          <p:nvPr/>
        </p:nvSpPr>
        <p:spPr>
          <a:xfrm>
            <a:off x="1150883" y="1103189"/>
            <a:ext cx="1033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Next 90 day probability, here instead of predicting the amount spend we would rather see if they are going to spend or not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D3404-424A-D329-DE5B-37AEEC5B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15" y="1946191"/>
            <a:ext cx="5016500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9C709-D0C5-B99F-B863-9A64CC88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15" y="2377991"/>
            <a:ext cx="50165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726F8-091C-041D-9ED7-89FB5A91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15" y="3559091"/>
            <a:ext cx="5016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17DA8-EDAC-DE84-6C52-6345494A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03" y="1174436"/>
            <a:ext cx="75692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38CEB5-237E-DB89-699C-871BFC1B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03" y="2587752"/>
            <a:ext cx="7569200" cy="109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A9FB9-8B58-759F-8480-B622B4EF3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03" y="3679952"/>
            <a:ext cx="7584027" cy="26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88854426-FD6E-DE09-4B25-016BC928BB5E}"/>
              </a:ext>
            </a:extLst>
          </p:cNvPr>
          <p:cNvSpPr/>
          <p:nvPr/>
        </p:nvSpPr>
        <p:spPr>
          <a:xfrm>
            <a:off x="2108886" y="3429000"/>
            <a:ext cx="2454876" cy="3686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B141A-7AF0-1144-AB8B-8FF911BD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1" y="2060677"/>
            <a:ext cx="5292446" cy="3693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74FFF-96C5-E535-5AB0-A46D8254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09" y="2060677"/>
            <a:ext cx="5292446" cy="3713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261506-B9FC-D0F1-7AF0-4D6315E65034}"/>
              </a:ext>
            </a:extLst>
          </p:cNvPr>
          <p:cNvSpPr txBox="1"/>
          <p:nvPr/>
        </p:nvSpPr>
        <p:spPr>
          <a:xfrm>
            <a:off x="2809103" y="168051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8330C-0E73-CBAF-6743-C5DB4DCB89FF}"/>
              </a:ext>
            </a:extLst>
          </p:cNvPr>
          <p:cNvSpPr txBox="1"/>
          <p:nvPr/>
        </p:nvSpPr>
        <p:spPr>
          <a:xfrm>
            <a:off x="8671117" y="168051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– 2 </a:t>
            </a:r>
          </a:p>
        </p:txBody>
      </p:sp>
    </p:spTree>
    <p:extLst>
      <p:ext uri="{BB962C8B-B14F-4D97-AF65-F5344CB8AC3E}">
        <p14:creationId xmlns:p14="http://schemas.microsoft.com/office/powerpoint/2010/main" val="248375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7E31B4B0-DAD8-7D90-B8D6-2C6EE4F59AC6}"/>
              </a:ext>
            </a:extLst>
          </p:cNvPr>
          <p:cNvSpPr/>
          <p:nvPr/>
        </p:nvSpPr>
        <p:spPr>
          <a:xfrm>
            <a:off x="2059459" y="4003589"/>
            <a:ext cx="2446638" cy="35422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Model/Dataset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42D5E-8E6F-5F58-545B-59B227A89EBF}"/>
              </a:ext>
            </a:extLst>
          </p:cNvPr>
          <p:cNvSpPr txBox="1"/>
          <p:nvPr/>
        </p:nvSpPr>
        <p:spPr>
          <a:xfrm>
            <a:off x="1861751" y="1351005"/>
            <a:ext cx="869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Customer 1</a:t>
            </a:r>
            <a:r>
              <a:rPr lang="en-US" dirty="0"/>
              <a:t>:</a:t>
            </a:r>
            <a:r>
              <a:rPr lang="en-IN" dirty="0"/>
              <a:t> Which customers have the highest spend probability in the next 90-days? target for new products similar to what they have purchased in the past.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2D8BC-4C4B-7F97-735E-326847BF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2" y="2037209"/>
            <a:ext cx="9569606" cy="3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49025C73-DDD8-1FEA-8716-4CCC438706F3}"/>
              </a:ext>
            </a:extLst>
          </p:cNvPr>
          <p:cNvSpPr/>
          <p:nvPr/>
        </p:nvSpPr>
        <p:spPr>
          <a:xfrm>
            <a:off x="2075935" y="4275438"/>
            <a:ext cx="2512541" cy="3459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06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Model/Dataset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42D5E-8E6F-5F58-545B-59B227A89EBF}"/>
              </a:ext>
            </a:extLst>
          </p:cNvPr>
          <p:cNvSpPr txBox="1"/>
          <p:nvPr/>
        </p:nvSpPr>
        <p:spPr>
          <a:xfrm>
            <a:off x="1746421" y="1051187"/>
            <a:ext cx="869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Customer 2</a:t>
            </a:r>
            <a:r>
              <a:rPr lang="en-US" dirty="0"/>
              <a:t>: </a:t>
            </a:r>
            <a:r>
              <a:rPr lang="en-IN" dirty="0"/>
              <a:t>Which customers have recently purchased but are unlikely to buy? - Incentivize actions to increase probability - provide discounts, encourage referring a friend, nurture by letting them know what’s coming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84567-ECA5-F327-23EE-0317EB3C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05" y="2119186"/>
            <a:ext cx="10216635" cy="40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9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8F4FF6CA-FABB-9E6B-A3DE-5AA56D9D9EAC}"/>
              </a:ext>
            </a:extLst>
          </p:cNvPr>
          <p:cNvSpPr/>
          <p:nvPr/>
        </p:nvSpPr>
        <p:spPr>
          <a:xfrm>
            <a:off x="2084173" y="4596714"/>
            <a:ext cx="2438400" cy="2883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9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Model/Dataset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42D5E-8E6F-5F58-545B-59B227A89EBF}"/>
              </a:ext>
            </a:extLst>
          </p:cNvPr>
          <p:cNvSpPr txBox="1"/>
          <p:nvPr/>
        </p:nvSpPr>
        <p:spPr>
          <a:xfrm>
            <a:off x="1684400" y="1010948"/>
            <a:ext cx="869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Customer 3</a:t>
            </a:r>
            <a:r>
              <a:rPr lang="en-US" dirty="0"/>
              <a:t>:</a:t>
            </a:r>
            <a:r>
              <a:rPr lang="en-IN" dirty="0"/>
              <a:t>"Missed Opportunities" -big spenders that could be unlocked ---------</a:t>
            </a:r>
          </a:p>
          <a:p>
            <a:r>
              <a:rPr lang="en-IN" dirty="0"/>
              <a:t>- Send bundle offers encouraging volume purchases</a:t>
            </a:r>
          </a:p>
          <a:p>
            <a:r>
              <a:rPr lang="en-IN" dirty="0"/>
              <a:t>- Focus on missed opportunities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6DA06-4C17-C0A9-281C-74A4C488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9" y="2103781"/>
            <a:ext cx="10025964" cy="39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67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Localite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B19D9-4263-68AD-3959-B8D85534B84C}"/>
              </a:ext>
            </a:extLst>
          </p:cNvPr>
          <p:cNvSpPr txBox="1"/>
          <p:nvPr/>
        </p:nvSpPr>
        <p:spPr>
          <a:xfrm>
            <a:off x="1507524" y="1252151"/>
            <a:ext cx="82360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2 versions of Localite that will release a total of 1000 promotional offers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First 500 offers will go to the targeted customers –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Regular customers - Good pred_spend and high frequency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 discount offer on repeated items (after achieving desired frequency)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count feature!! 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 big gift at the end of the year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2. Second 500 offers will go to the targeted customers – 2 	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/>
              <a:t>1.   High spenders, have high spend probability and have high frequency 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/>
              <a:t>2.   Emailing </a:t>
            </a:r>
          </a:p>
        </p:txBody>
      </p:sp>
    </p:spTree>
    <p:extLst>
      <p:ext uri="{BB962C8B-B14F-4D97-AF65-F5344CB8AC3E}">
        <p14:creationId xmlns:p14="http://schemas.microsoft.com/office/powerpoint/2010/main" val="425024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FE2A2-F4A3-9FA9-C181-C2FB76B0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8F631-FCE8-0692-EC32-449492CE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84487-3BBA-199F-3E27-55C8D1A8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40" y="609599"/>
            <a:ext cx="11191798" cy="46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1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FE2A2-F4A3-9FA9-C181-C2FB76B0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8F631-FCE8-0692-EC32-449492CE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A4CA75-59D6-6893-86CA-195340FD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70" y="377383"/>
            <a:ext cx="11294076" cy="57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1505-968F-6CA6-FB8A-7170366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8D165-DE73-919E-9ADE-965ECB89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2657F-F2B6-BA72-A7F7-E3F94C49E023}"/>
              </a:ext>
            </a:extLst>
          </p:cNvPr>
          <p:cNvSpPr txBox="1"/>
          <p:nvPr/>
        </p:nvSpPr>
        <p:spPr>
          <a:xfrm>
            <a:off x="5201917" y="1952368"/>
            <a:ext cx="22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 you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407E2-011D-18CC-4FE4-FC00C2A43615}"/>
              </a:ext>
            </a:extLst>
          </p:cNvPr>
          <p:cNvSpPr txBox="1"/>
          <p:nvPr/>
        </p:nvSpPr>
        <p:spPr>
          <a:xfrm>
            <a:off x="5630443" y="250636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4502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7E4CB6B-3B1B-ADB0-AD50-7F4BBBE4BA69}"/>
              </a:ext>
            </a:extLst>
          </p:cNvPr>
          <p:cNvSpPr/>
          <p:nvPr/>
        </p:nvSpPr>
        <p:spPr>
          <a:xfrm>
            <a:off x="1631092" y="1845276"/>
            <a:ext cx="2314832" cy="304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Creating a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408671" y="1433384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Merging the datasets into one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FFAE72-96EC-59CB-13B2-132B141803D6}"/>
              </a:ext>
            </a:extLst>
          </p:cNvPr>
          <p:cNvCxnSpPr>
            <a:stCxn id="7" idx="2"/>
          </p:cNvCxnSpPr>
          <p:nvPr/>
        </p:nvCxnSpPr>
        <p:spPr>
          <a:xfrm>
            <a:off x="3019168" y="1802716"/>
            <a:ext cx="0" cy="46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2D7B7-A982-1223-089A-E664D62846D4}"/>
              </a:ext>
            </a:extLst>
          </p:cNvPr>
          <p:cNvSpPr txBox="1"/>
          <p:nvPr/>
        </p:nvSpPr>
        <p:spPr>
          <a:xfrm>
            <a:off x="1408671" y="2172048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date into right format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73162-DDE9-AFD7-B652-A58DB2F41343}"/>
              </a:ext>
            </a:extLst>
          </p:cNvPr>
          <p:cNvCxnSpPr/>
          <p:nvPr/>
        </p:nvCxnSpPr>
        <p:spPr>
          <a:xfrm>
            <a:off x="3019168" y="2541380"/>
            <a:ext cx="0" cy="46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CA707B-CAE4-D146-2AB8-105EA30CA72F}"/>
              </a:ext>
            </a:extLst>
          </p:cNvPr>
          <p:cNvSpPr txBox="1"/>
          <p:nvPr/>
        </p:nvSpPr>
        <p:spPr>
          <a:xfrm>
            <a:off x="1408671" y="2973376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Customers Initial Purchases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9CBA2-B763-2CBC-E687-4702FC102153}"/>
              </a:ext>
            </a:extLst>
          </p:cNvPr>
          <p:cNvSpPr txBox="1"/>
          <p:nvPr/>
        </p:nvSpPr>
        <p:spPr>
          <a:xfrm>
            <a:off x="1408671" y="3781216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Selecting 10 customers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45023-D297-B5A0-8213-AA3E15123C52}"/>
              </a:ext>
            </a:extLst>
          </p:cNvPr>
          <p:cNvCxnSpPr/>
          <p:nvPr/>
        </p:nvCxnSpPr>
        <p:spPr>
          <a:xfrm>
            <a:off x="3035644" y="3318527"/>
            <a:ext cx="0" cy="46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F4CEC-78F6-FCB0-304C-09F68AEE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78" y="4219724"/>
            <a:ext cx="3269358" cy="2302838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D04EEF-7A20-B396-4CDE-24F8EDDB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42" y="1156042"/>
            <a:ext cx="6118990" cy="4926723"/>
          </a:xfrm>
          <a:prstGeom prst="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654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2.1 Training and testing dataset</a:t>
            </a:r>
          </a:p>
          <a:p>
            <a:r>
              <a:rPr lang="en-US" dirty="0"/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28D09A18-9397-7EE1-8FB9-B879806B988D}"/>
              </a:ext>
            </a:extLst>
          </p:cNvPr>
          <p:cNvSpPr/>
          <p:nvPr/>
        </p:nvSpPr>
        <p:spPr>
          <a:xfrm>
            <a:off x="2125362" y="2380735"/>
            <a:ext cx="3196281" cy="29656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7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BC70B-0DE7-95B2-1797-E4CE20B7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5F97D-CD3F-62E1-D7E5-26B0BD2E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A982-86A4-9541-3EF6-D2A3B71E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11" y="1186479"/>
            <a:ext cx="4545225" cy="35351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1ACC4E-D7A8-2474-C367-7045FD77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Training and Testing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653A5-F5F9-74B1-E553-8D0CA7A7C9CB}"/>
              </a:ext>
            </a:extLst>
          </p:cNvPr>
          <p:cNvSpPr txBox="1"/>
          <p:nvPr/>
        </p:nvSpPr>
        <p:spPr>
          <a:xfrm>
            <a:off x="1481119" y="1747598"/>
            <a:ext cx="5241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Testing</a:t>
            </a:r>
            <a:r>
              <a:rPr lang="en-US" dirty="0"/>
              <a:t>: max_date= 30</a:t>
            </a:r>
            <a:r>
              <a:rPr lang="en-US" baseline="30000" dirty="0"/>
              <a:t>th</a:t>
            </a:r>
            <a:r>
              <a:rPr lang="en-US" dirty="0"/>
              <a:t> November, 1998</a:t>
            </a:r>
          </a:p>
          <a:p>
            <a:r>
              <a:rPr lang="en-US" dirty="0"/>
              <a:t>	      cutoff_date=1</a:t>
            </a:r>
            <a:r>
              <a:rPr lang="en-US" baseline="30000" dirty="0"/>
              <a:t>st</a:t>
            </a:r>
            <a:r>
              <a:rPr lang="en-US" dirty="0"/>
              <a:t> September, 1998</a:t>
            </a:r>
          </a:p>
          <a:p>
            <a:r>
              <a:rPr lang="en-US" dirty="0"/>
              <a:t>	      Which is used to come with targets features</a:t>
            </a:r>
          </a:p>
          <a:p>
            <a:r>
              <a:rPr lang="en-US" dirty="0"/>
              <a:t>	      (spend_90_total) and (spend_90_flag)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Training</a:t>
            </a:r>
            <a:r>
              <a:rPr lang="en-US" dirty="0"/>
              <a:t>: It is used to come up with features (REF)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7CC10-E5EA-6F22-FAED-EBAC4038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92" y="3857980"/>
            <a:ext cx="3447071" cy="553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E02E36-EDBF-7BCB-B552-E76B0BD5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92" y="4411974"/>
            <a:ext cx="3447596" cy="11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2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9F7F-4A84-B1BC-50A0-F8581615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AFA4-2974-C8A6-B5E3-94407C9C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0452C6-2818-8198-1412-9BBBD0F7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0666F-F451-9D5B-5B37-8AA56EBE88A2}"/>
              </a:ext>
            </a:extLst>
          </p:cNvPr>
          <p:cNvSpPr txBox="1"/>
          <p:nvPr/>
        </p:nvSpPr>
        <p:spPr>
          <a:xfrm>
            <a:off x="1631092" y="1787611"/>
            <a:ext cx="7841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Creating a dataset</a:t>
            </a:r>
          </a:p>
          <a:p>
            <a:pPr marL="342900" indent="-342900">
              <a:buAutoNum type="arabicPeriod"/>
            </a:pPr>
            <a:r>
              <a:rPr lang="en-US" dirty="0"/>
              <a:t>Machine Learning</a:t>
            </a:r>
          </a:p>
          <a:p>
            <a:r>
              <a:rPr lang="en-US" dirty="0"/>
              <a:t>	2.1 Training and testing dataset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2.2 Feature Engineering</a:t>
            </a:r>
          </a:p>
          <a:p>
            <a:r>
              <a:rPr lang="en-US" dirty="0"/>
              <a:t>	2.3 Model1 (Regression)</a:t>
            </a:r>
          </a:p>
          <a:p>
            <a:r>
              <a:rPr lang="en-US" dirty="0"/>
              <a:t>	2.4 Model2 (Classification)</a:t>
            </a:r>
          </a:p>
          <a:p>
            <a:r>
              <a:rPr lang="en-US" dirty="0"/>
              <a:t>	2.5 Feature Importance</a:t>
            </a:r>
          </a:p>
          <a:p>
            <a:pPr marL="342900" indent="-342900">
              <a:buAutoNum type="arabicPeriod" startAt="3"/>
            </a:pPr>
            <a:r>
              <a:rPr lang="en-US" dirty="0"/>
              <a:t>Model/dataset Conclusion </a:t>
            </a:r>
          </a:p>
          <a:p>
            <a:pPr lvl="1"/>
            <a:r>
              <a:rPr lang="en-US" dirty="0"/>
              <a:t>3.1 Target customers 1</a:t>
            </a:r>
          </a:p>
          <a:p>
            <a:pPr lvl="1"/>
            <a:r>
              <a:rPr lang="en-US" dirty="0"/>
              <a:t>3.2 Target customers 2</a:t>
            </a:r>
          </a:p>
          <a:p>
            <a:pPr lvl="1"/>
            <a:r>
              <a:rPr lang="en-US" dirty="0"/>
              <a:t>3.3 Target customers 3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0AEA8DC0-3BB5-C053-08C0-CA7A5034FC6B}"/>
              </a:ext>
            </a:extLst>
          </p:cNvPr>
          <p:cNvSpPr/>
          <p:nvPr/>
        </p:nvSpPr>
        <p:spPr>
          <a:xfrm>
            <a:off x="2141838" y="2693773"/>
            <a:ext cx="2454876" cy="2636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9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778AC-5870-3B2F-739F-E51EE16767A2}"/>
              </a:ext>
            </a:extLst>
          </p:cNvPr>
          <p:cNvSpPr txBox="1"/>
          <p:nvPr/>
        </p:nvSpPr>
        <p:spPr>
          <a:xfrm>
            <a:off x="1342768" y="1219199"/>
            <a:ext cx="37268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Making Targets from testing data</a:t>
            </a:r>
          </a:p>
          <a:p>
            <a:pPr marL="800100" lvl="1" indent="-342900">
              <a:buAutoNum type="arabicPeriod"/>
            </a:pPr>
            <a:r>
              <a:rPr lang="en-US" dirty="0"/>
              <a:t>spend_90_total</a:t>
            </a:r>
          </a:p>
          <a:p>
            <a:pPr marL="800100" lvl="1" indent="-342900">
              <a:buAutoNum type="arabicPeriod"/>
            </a:pPr>
            <a:r>
              <a:rPr lang="en-US" dirty="0"/>
              <a:t>spend_90_flag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D0A5F-3BF1-4AAB-4636-34691948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8" y="2301194"/>
            <a:ext cx="3583459" cy="4079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613C5-3F8B-A185-F89E-BC533309726A}"/>
              </a:ext>
            </a:extLst>
          </p:cNvPr>
          <p:cNvSpPr txBox="1"/>
          <p:nvPr/>
        </p:nvSpPr>
        <p:spPr>
          <a:xfrm>
            <a:off x="7463481" y="1224004"/>
            <a:ext cx="42527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 Making REF features from training data</a:t>
            </a:r>
          </a:p>
          <a:p>
            <a:r>
              <a:rPr lang="en-US" dirty="0"/>
              <a:t>	1. recency</a:t>
            </a:r>
          </a:p>
          <a:p>
            <a:r>
              <a:rPr lang="en-US" dirty="0"/>
              <a:t>	2. frequency</a:t>
            </a:r>
          </a:p>
          <a:p>
            <a:r>
              <a:rPr lang="en-US" dirty="0"/>
              <a:t>	3. Monetary</a:t>
            </a:r>
          </a:p>
          <a:p>
            <a:r>
              <a:rPr lang="en-US" dirty="0"/>
              <a:t>		a. sales_sum</a:t>
            </a:r>
          </a:p>
          <a:p>
            <a:r>
              <a:rPr lang="en-US" dirty="0"/>
              <a:t>		b. sales_mean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D12427-2536-1D66-0DE7-7DDC53F4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1" y="3050739"/>
            <a:ext cx="3648155" cy="33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FB7F-25BC-24B6-1D3D-84624DB2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Servesh Khandwe | Local Grocery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AD1C-F3AB-8976-44A7-ADAE40D9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47263-545C-D118-E3B2-E0F1587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82" y="181304"/>
            <a:ext cx="10980683" cy="725214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778AC-5870-3B2F-739F-E51EE16767A2}"/>
              </a:ext>
            </a:extLst>
          </p:cNvPr>
          <p:cNvSpPr txBox="1"/>
          <p:nvPr/>
        </p:nvSpPr>
        <p:spPr>
          <a:xfrm>
            <a:off x="1342768" y="1219199"/>
            <a:ext cx="37268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Making Targets from testing data</a:t>
            </a:r>
          </a:p>
          <a:p>
            <a:pPr marL="800100" lvl="1" indent="-342900">
              <a:buAutoNum type="arabicPeriod"/>
            </a:pPr>
            <a:r>
              <a:rPr lang="en-US" dirty="0"/>
              <a:t>spend_90_total</a:t>
            </a:r>
          </a:p>
          <a:p>
            <a:pPr marL="800100" lvl="1" indent="-342900">
              <a:buAutoNum type="arabicPeriod"/>
            </a:pPr>
            <a:r>
              <a:rPr lang="en-US" dirty="0"/>
              <a:t>spend_90_flag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D0A5F-3BF1-4AAB-4636-34691948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8" y="2301194"/>
            <a:ext cx="3583459" cy="4079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613C5-3F8B-A185-F89E-BC533309726A}"/>
              </a:ext>
            </a:extLst>
          </p:cNvPr>
          <p:cNvSpPr txBox="1"/>
          <p:nvPr/>
        </p:nvSpPr>
        <p:spPr>
          <a:xfrm>
            <a:off x="7463481" y="1224004"/>
            <a:ext cx="42527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 Making REF features from training data</a:t>
            </a:r>
          </a:p>
          <a:p>
            <a:r>
              <a:rPr lang="en-US" dirty="0"/>
              <a:t>	1. recency</a:t>
            </a:r>
          </a:p>
          <a:p>
            <a:r>
              <a:rPr lang="en-US" dirty="0"/>
              <a:t>	2. frequency</a:t>
            </a:r>
          </a:p>
          <a:p>
            <a:r>
              <a:rPr lang="en-US" dirty="0"/>
              <a:t>	3. Monetary</a:t>
            </a:r>
          </a:p>
          <a:p>
            <a:r>
              <a:rPr lang="en-US" dirty="0"/>
              <a:t>		a. sales_sum</a:t>
            </a:r>
          </a:p>
          <a:p>
            <a:r>
              <a:rPr lang="en-US" dirty="0"/>
              <a:t>		b. sales_mean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D12427-2536-1D66-0DE7-7DDC53F4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81" y="3050739"/>
            <a:ext cx="3648155" cy="3315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D67DD0-88F6-2D9B-1EC1-CEFFD736E953}"/>
              </a:ext>
            </a:extLst>
          </p:cNvPr>
          <p:cNvCxnSpPr/>
          <p:nvPr/>
        </p:nvCxnSpPr>
        <p:spPr>
          <a:xfrm>
            <a:off x="5338119" y="4349578"/>
            <a:ext cx="174642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B47429-3615-7E1F-9FB5-1BAF38E1F661}"/>
              </a:ext>
            </a:extLst>
          </p:cNvPr>
          <p:cNvSpPr txBox="1"/>
          <p:nvPr/>
        </p:nvSpPr>
        <p:spPr>
          <a:xfrm>
            <a:off x="5687789" y="398024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7436354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574</TotalTime>
  <Words>1123</Words>
  <Application>Microsoft Macintosh PowerPoint</Application>
  <PresentationFormat>Widescreen</PresentationFormat>
  <Paragraphs>257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Franklin Gothic Book</vt:lpstr>
      <vt:lpstr>Crop</vt:lpstr>
      <vt:lpstr>Local grocery</vt:lpstr>
      <vt:lpstr>Content</vt:lpstr>
      <vt:lpstr>Content</vt:lpstr>
      <vt:lpstr>Creating a dataset</vt:lpstr>
      <vt:lpstr>Content</vt:lpstr>
      <vt:lpstr>Training and Testing dataset</vt:lpstr>
      <vt:lpstr>Content</vt:lpstr>
      <vt:lpstr>Feature Engineering</vt:lpstr>
      <vt:lpstr>Feature Engineering</vt:lpstr>
      <vt:lpstr>Feature Engineering</vt:lpstr>
      <vt:lpstr>Content</vt:lpstr>
      <vt:lpstr>Model 1</vt:lpstr>
      <vt:lpstr>Model 1</vt:lpstr>
      <vt:lpstr>Content</vt:lpstr>
      <vt:lpstr>Model 2</vt:lpstr>
      <vt:lpstr>Model 2</vt:lpstr>
      <vt:lpstr>Content</vt:lpstr>
      <vt:lpstr>Feature Importance</vt:lpstr>
      <vt:lpstr>Content</vt:lpstr>
      <vt:lpstr>Model/Dataset Conclusion</vt:lpstr>
      <vt:lpstr>Content</vt:lpstr>
      <vt:lpstr>Model/Dataset Conclusion</vt:lpstr>
      <vt:lpstr>Content</vt:lpstr>
      <vt:lpstr>Model/Dataset Conclusion</vt:lpstr>
      <vt:lpstr>Localite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grocery</dc:title>
  <dc:creator>Servesh Khandwe</dc:creator>
  <cp:lastModifiedBy>Servesh Khandwe</cp:lastModifiedBy>
  <cp:revision>10</cp:revision>
  <dcterms:created xsi:type="dcterms:W3CDTF">2022-08-14T12:52:33Z</dcterms:created>
  <dcterms:modified xsi:type="dcterms:W3CDTF">2022-08-15T22:03:48Z</dcterms:modified>
</cp:coreProperties>
</file>