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5" r:id="rId19"/>
    <p:sldId id="272"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Experimento</a:t>
            </a:r>
            <a:r>
              <a:rPr lang="es-ES" baseline="0"/>
              <a:t> 1</a:t>
            </a:r>
            <a:endParaRPr lang="es-E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Rendimiento</c:v>
                </c:pt>
              </c:strCache>
            </c:strRef>
          </c:tx>
          <c:spPr>
            <a:solidFill>
              <a:schemeClr val="accent1"/>
            </a:solidFill>
            <a:ln>
              <a:noFill/>
            </a:ln>
            <a:effectLst/>
          </c:spPr>
          <c:invertIfNegative val="0"/>
          <c:cat>
            <c:numRef>
              <c:f>Hoja1!$A$2:$A$7</c:f>
              <c:numCache>
                <c:formatCode>General</c:formatCode>
                <c:ptCount val="6"/>
                <c:pt idx="0">
                  <c:v>1</c:v>
                </c:pt>
                <c:pt idx="1">
                  <c:v>2</c:v>
                </c:pt>
                <c:pt idx="2">
                  <c:v>3</c:v>
                </c:pt>
                <c:pt idx="3">
                  <c:v>4</c:v>
                </c:pt>
                <c:pt idx="4">
                  <c:v>5</c:v>
                </c:pt>
                <c:pt idx="5">
                  <c:v>6</c:v>
                </c:pt>
              </c:numCache>
            </c:numRef>
          </c:cat>
          <c:val>
            <c:numRef>
              <c:f>Hoja1!$B$2:$B$7</c:f>
              <c:numCache>
                <c:formatCode>General</c:formatCode>
                <c:ptCount val="6"/>
                <c:pt idx="0">
                  <c:v>50</c:v>
                </c:pt>
                <c:pt idx="1">
                  <c:v>75</c:v>
                </c:pt>
                <c:pt idx="2">
                  <c:v>63</c:v>
                </c:pt>
                <c:pt idx="3">
                  <c:v>63</c:v>
                </c:pt>
                <c:pt idx="4">
                  <c:v>63</c:v>
                </c:pt>
                <c:pt idx="5">
                  <c:v>63</c:v>
                </c:pt>
              </c:numCache>
            </c:numRef>
          </c:val>
          <c:extLst>
            <c:ext xmlns:c16="http://schemas.microsoft.com/office/drawing/2014/chart" uri="{C3380CC4-5D6E-409C-BE32-E72D297353CC}">
              <c16:uniqueId val="{00000000-9D81-4C5A-A533-6E2AF511A01E}"/>
            </c:ext>
          </c:extLst>
        </c:ser>
        <c:dLbls>
          <c:showLegendKey val="0"/>
          <c:showVal val="0"/>
          <c:showCatName val="0"/>
          <c:showSerName val="0"/>
          <c:showPercent val="0"/>
          <c:showBubbleSize val="0"/>
        </c:dLbls>
        <c:gapWidth val="219"/>
        <c:overlap val="-27"/>
        <c:axId val="783999055"/>
        <c:axId val="787281967"/>
      </c:barChart>
      <c:catAx>
        <c:axId val="783999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7281967"/>
        <c:crosses val="autoZero"/>
        <c:auto val="1"/>
        <c:lblAlgn val="ctr"/>
        <c:lblOffset val="100"/>
        <c:noMultiLvlLbl val="0"/>
      </c:catAx>
      <c:valAx>
        <c:axId val="78728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3999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Experimento</a:t>
            </a:r>
            <a:r>
              <a:rPr lang="es-ES" baseline="0"/>
              <a:t> 2</a:t>
            </a:r>
            <a:endParaRPr lang="es-E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Rendimiento</c:v>
                </c:pt>
              </c:strCache>
            </c:strRef>
          </c:tx>
          <c:spPr>
            <a:solidFill>
              <a:schemeClr val="accent1"/>
            </a:solidFill>
            <a:ln>
              <a:noFill/>
            </a:ln>
            <a:effectLst/>
          </c:spPr>
          <c:invertIfNegative val="0"/>
          <c:cat>
            <c:numRef>
              <c:f>Hoja1!$A$2:$A$21</c:f>
              <c:numCache>
                <c:formatCode>General</c:formatCode>
                <c:ptCount val="20"/>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numCache>
            </c:numRef>
          </c:cat>
          <c:val>
            <c:numRef>
              <c:f>Hoja1!$B$2:$B$21</c:f>
              <c:numCache>
                <c:formatCode>#,##0</c:formatCode>
                <c:ptCount val="20"/>
                <c:pt idx="0">
                  <c:v>93</c:v>
                </c:pt>
                <c:pt idx="1">
                  <c:v>94</c:v>
                </c:pt>
                <c:pt idx="2">
                  <c:v>95</c:v>
                </c:pt>
                <c:pt idx="3">
                  <c:v>95</c:v>
                </c:pt>
                <c:pt idx="4">
                  <c:v>94</c:v>
                </c:pt>
                <c:pt idx="5">
                  <c:v>93</c:v>
                </c:pt>
                <c:pt idx="6">
                  <c:v>93</c:v>
                </c:pt>
                <c:pt idx="7">
                  <c:v>93</c:v>
                </c:pt>
                <c:pt idx="8">
                  <c:v>93</c:v>
                </c:pt>
                <c:pt idx="9">
                  <c:v>93</c:v>
                </c:pt>
                <c:pt idx="10">
                  <c:v>93</c:v>
                </c:pt>
                <c:pt idx="11">
                  <c:v>93</c:v>
                </c:pt>
                <c:pt idx="12">
                  <c:v>93</c:v>
                </c:pt>
                <c:pt idx="13">
                  <c:v>93</c:v>
                </c:pt>
                <c:pt idx="14">
                  <c:v>93</c:v>
                </c:pt>
                <c:pt idx="15">
                  <c:v>93</c:v>
                </c:pt>
                <c:pt idx="16" formatCode="General">
                  <c:v>93</c:v>
                </c:pt>
                <c:pt idx="17" formatCode="General">
                  <c:v>93</c:v>
                </c:pt>
                <c:pt idx="18" formatCode="General">
                  <c:v>93</c:v>
                </c:pt>
                <c:pt idx="19" formatCode="General">
                  <c:v>93</c:v>
                </c:pt>
              </c:numCache>
            </c:numRef>
          </c:val>
          <c:extLst>
            <c:ext xmlns:c16="http://schemas.microsoft.com/office/drawing/2014/chart" uri="{C3380CC4-5D6E-409C-BE32-E72D297353CC}">
              <c16:uniqueId val="{00000000-4068-45A2-B7D6-810636CB42D7}"/>
            </c:ext>
          </c:extLst>
        </c:ser>
        <c:dLbls>
          <c:showLegendKey val="0"/>
          <c:showVal val="0"/>
          <c:showCatName val="0"/>
          <c:showSerName val="0"/>
          <c:showPercent val="0"/>
          <c:showBubbleSize val="0"/>
        </c:dLbls>
        <c:gapWidth val="219"/>
        <c:overlap val="-27"/>
        <c:axId val="783999055"/>
        <c:axId val="787281967"/>
      </c:barChart>
      <c:catAx>
        <c:axId val="783999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7281967"/>
        <c:crosses val="autoZero"/>
        <c:auto val="1"/>
        <c:lblAlgn val="ctr"/>
        <c:lblOffset val="100"/>
        <c:noMultiLvlLbl val="0"/>
      </c:catAx>
      <c:valAx>
        <c:axId val="7872819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3999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Experimento</a:t>
            </a:r>
            <a:r>
              <a:rPr lang="es-ES" baseline="0"/>
              <a:t> 3</a:t>
            </a:r>
            <a:endParaRPr lang="es-E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Rendimiento</c:v>
                </c:pt>
              </c:strCache>
            </c:strRef>
          </c:tx>
          <c:spPr>
            <a:solidFill>
              <a:schemeClr val="accent1"/>
            </a:solidFill>
            <a:ln>
              <a:noFill/>
            </a:ln>
            <a:effectLst/>
          </c:spPr>
          <c:invertIfNegative val="0"/>
          <c:cat>
            <c:numRef>
              <c:f>Hoja1!$A$2:$A$21</c:f>
              <c:numCache>
                <c:formatCode>General</c:formatCode>
                <c:ptCount val="20"/>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numCache>
            </c:numRef>
          </c:cat>
          <c:val>
            <c:numRef>
              <c:f>Hoja1!$B$2:$B$21</c:f>
              <c:numCache>
                <c:formatCode>General</c:formatCode>
                <c:ptCount val="20"/>
                <c:pt idx="0">
                  <c:v>99</c:v>
                </c:pt>
                <c:pt idx="1">
                  <c:v>99</c:v>
                </c:pt>
                <c:pt idx="2">
                  <c:v>99</c:v>
                </c:pt>
                <c:pt idx="3">
                  <c:v>98</c:v>
                </c:pt>
                <c:pt idx="4">
                  <c:v>98</c:v>
                </c:pt>
                <c:pt idx="5">
                  <c:v>98</c:v>
                </c:pt>
                <c:pt idx="6">
                  <c:v>98</c:v>
                </c:pt>
                <c:pt idx="7">
                  <c:v>97</c:v>
                </c:pt>
                <c:pt idx="8">
                  <c:v>97</c:v>
                </c:pt>
                <c:pt idx="9">
                  <c:v>97</c:v>
                </c:pt>
                <c:pt idx="10">
                  <c:v>97</c:v>
                </c:pt>
                <c:pt idx="11">
                  <c:v>97</c:v>
                </c:pt>
                <c:pt idx="12">
                  <c:v>97</c:v>
                </c:pt>
                <c:pt idx="13">
                  <c:v>97</c:v>
                </c:pt>
                <c:pt idx="14">
                  <c:v>97</c:v>
                </c:pt>
                <c:pt idx="15">
                  <c:v>97</c:v>
                </c:pt>
                <c:pt idx="16">
                  <c:v>96</c:v>
                </c:pt>
                <c:pt idx="17">
                  <c:v>96</c:v>
                </c:pt>
                <c:pt idx="18">
                  <c:v>96</c:v>
                </c:pt>
                <c:pt idx="19">
                  <c:v>96</c:v>
                </c:pt>
              </c:numCache>
            </c:numRef>
          </c:val>
          <c:extLst>
            <c:ext xmlns:c16="http://schemas.microsoft.com/office/drawing/2014/chart" uri="{C3380CC4-5D6E-409C-BE32-E72D297353CC}">
              <c16:uniqueId val="{00000000-DF7B-4FA3-8D02-FE9EF6A89EA6}"/>
            </c:ext>
          </c:extLst>
        </c:ser>
        <c:dLbls>
          <c:showLegendKey val="0"/>
          <c:showVal val="0"/>
          <c:showCatName val="0"/>
          <c:showSerName val="0"/>
          <c:showPercent val="0"/>
          <c:showBubbleSize val="0"/>
        </c:dLbls>
        <c:gapWidth val="219"/>
        <c:overlap val="-27"/>
        <c:axId val="783999055"/>
        <c:axId val="787281967"/>
      </c:barChart>
      <c:catAx>
        <c:axId val="783999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7281967"/>
        <c:crosses val="autoZero"/>
        <c:auto val="1"/>
        <c:lblAlgn val="ctr"/>
        <c:lblOffset val="100"/>
        <c:noMultiLvlLbl val="0"/>
      </c:catAx>
      <c:valAx>
        <c:axId val="78728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783999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351AD7-94AB-484A-BFDA-FC967D4C4CF0}" type="datetimeFigureOut">
              <a:rPr lang="es-ES" smtClean="0"/>
              <a:t>18/09/2019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C098BE9-E233-472C-9F40-52132B8D815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8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351AD7-94AB-484A-BFDA-FC967D4C4CF0}" type="datetimeFigureOut">
              <a:rPr lang="es-ES" smtClean="0"/>
              <a:t>18/09/2019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398027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351AD7-94AB-484A-BFDA-FC967D4C4CF0}" type="datetimeFigureOut">
              <a:rPr lang="es-ES" smtClean="0"/>
              <a:t>18/09/2019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30149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351AD7-94AB-484A-BFDA-FC967D4C4CF0}" type="datetimeFigureOut">
              <a:rPr lang="es-ES" smtClean="0"/>
              <a:t>18/09/2019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277621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351AD7-94AB-484A-BFDA-FC967D4C4CF0}" type="datetimeFigureOut">
              <a:rPr lang="es-ES" smtClean="0"/>
              <a:t>18/09/2019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C098BE9-E233-472C-9F40-52132B8D815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1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351AD7-94AB-484A-BFDA-FC967D4C4CF0}" type="datetimeFigureOut">
              <a:rPr lang="es-ES" smtClean="0"/>
              <a:t>18/09/2019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301247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351AD7-94AB-484A-BFDA-FC967D4C4CF0}" type="datetimeFigureOut">
              <a:rPr lang="es-ES" smtClean="0"/>
              <a:t>18/09/2019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163972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E351AD7-94AB-484A-BFDA-FC967D4C4CF0}" type="datetimeFigureOut">
              <a:rPr lang="es-ES" smtClean="0"/>
              <a:t>18/09/2019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187114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351AD7-94AB-484A-BFDA-FC967D4C4CF0}" type="datetimeFigureOut">
              <a:rPr lang="es-ES" smtClean="0"/>
              <a:t>18/09/2019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7859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351AD7-94AB-484A-BFDA-FC967D4C4CF0}" type="datetimeFigureOut">
              <a:rPr lang="es-ES" smtClean="0"/>
              <a:t>18/09/2019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098BE9-E233-472C-9F40-52132B8D8158}" type="slidenum">
              <a:rPr lang="es-ES" smtClean="0"/>
              <a:t>‹Nº›</a:t>
            </a:fld>
            <a:endParaRPr lang="es-ES"/>
          </a:p>
        </p:txBody>
      </p:sp>
    </p:spTree>
    <p:extLst>
      <p:ext uri="{BB962C8B-B14F-4D97-AF65-F5344CB8AC3E}">
        <p14:creationId xmlns:p14="http://schemas.microsoft.com/office/powerpoint/2010/main" val="71419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E351AD7-94AB-484A-BFDA-FC967D4C4CF0}" type="datetimeFigureOut">
              <a:rPr lang="es-ES" smtClean="0"/>
              <a:t>18/09/2019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C098BE9-E233-472C-9F40-52132B8D8158}" type="slidenum">
              <a:rPr lang="es-ES" smtClean="0"/>
              <a:t>‹Nº›</a:t>
            </a:fld>
            <a:endParaRPr lang="es-ES"/>
          </a:p>
        </p:txBody>
      </p:sp>
    </p:spTree>
    <p:extLst>
      <p:ext uri="{BB962C8B-B14F-4D97-AF65-F5344CB8AC3E}">
        <p14:creationId xmlns:p14="http://schemas.microsoft.com/office/powerpoint/2010/main" val="171932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351AD7-94AB-484A-BFDA-FC967D4C4CF0}" type="datetimeFigureOut">
              <a:rPr lang="es-ES" smtClean="0"/>
              <a:t>18/09/2019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098BE9-E233-472C-9F40-52132B8D8158}"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387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423A0-F7A7-4B46-9F39-99EB62C19872}"/>
              </a:ext>
            </a:extLst>
          </p:cNvPr>
          <p:cNvSpPr>
            <a:spLocks noGrp="1"/>
          </p:cNvSpPr>
          <p:nvPr>
            <p:ph type="ctrTitle"/>
          </p:nvPr>
        </p:nvSpPr>
        <p:spPr/>
        <p:txBody>
          <a:bodyPr/>
          <a:lstStyle/>
          <a:p>
            <a:r>
              <a:rPr lang="es-ES" dirty="0"/>
              <a:t>Algoritmo ID3 Mixto</a:t>
            </a:r>
          </a:p>
        </p:txBody>
      </p:sp>
      <p:sp>
        <p:nvSpPr>
          <p:cNvPr id="3" name="Subtítulo 2">
            <a:extLst>
              <a:ext uri="{FF2B5EF4-FFF2-40B4-BE49-F238E27FC236}">
                <a16:creationId xmlns:a16="http://schemas.microsoft.com/office/drawing/2014/main" id="{DA68E2F8-18FA-4A01-B382-E02D1A5CCAE5}"/>
              </a:ext>
            </a:extLst>
          </p:cNvPr>
          <p:cNvSpPr>
            <a:spLocks noGrp="1"/>
          </p:cNvSpPr>
          <p:nvPr>
            <p:ph type="subTitle" idx="1"/>
          </p:nvPr>
        </p:nvSpPr>
        <p:spPr/>
        <p:txBody>
          <a:bodyPr/>
          <a:lstStyle/>
          <a:p>
            <a:r>
              <a:rPr lang="es-ES" dirty="0"/>
              <a:t>Quórum e incertidumbre</a:t>
            </a:r>
          </a:p>
        </p:txBody>
      </p:sp>
    </p:spTree>
    <p:extLst>
      <p:ext uri="{BB962C8B-B14F-4D97-AF65-F5344CB8AC3E}">
        <p14:creationId xmlns:p14="http://schemas.microsoft.com/office/powerpoint/2010/main" val="19693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CBE68-D4DD-4B9F-A790-AB0B61AFCB8E}"/>
              </a:ext>
            </a:extLst>
          </p:cNvPr>
          <p:cNvSpPr>
            <a:spLocks noGrp="1"/>
          </p:cNvSpPr>
          <p:nvPr>
            <p:ph type="title"/>
          </p:nvPr>
        </p:nvSpPr>
        <p:spPr/>
        <p:txBody>
          <a:bodyPr/>
          <a:lstStyle/>
          <a:p>
            <a:r>
              <a:rPr lang="es-ES" b="1" dirty="0"/>
              <a:t>Otros atributos de árbol mixto</a:t>
            </a:r>
          </a:p>
        </p:txBody>
      </p:sp>
      <p:sp>
        <p:nvSpPr>
          <p:cNvPr id="3" name="Marcador de contenido 2">
            <a:extLst>
              <a:ext uri="{FF2B5EF4-FFF2-40B4-BE49-F238E27FC236}">
                <a16:creationId xmlns:a16="http://schemas.microsoft.com/office/drawing/2014/main" id="{7EB2316A-877D-4027-9FDC-B8FC3A0B9A16}"/>
              </a:ext>
            </a:extLst>
          </p:cNvPr>
          <p:cNvSpPr>
            <a:spLocks noGrp="1"/>
          </p:cNvSpPr>
          <p:nvPr>
            <p:ph idx="1"/>
          </p:nvPr>
        </p:nvSpPr>
        <p:spPr/>
        <p:txBody>
          <a:bodyPr>
            <a:noAutofit/>
          </a:bodyPr>
          <a:lstStyle/>
          <a:p>
            <a:r>
              <a:rPr lang="es-ES" sz="2800" b="1" dirty="0"/>
              <a:t>- Atributos:</a:t>
            </a:r>
            <a:r>
              <a:rPr lang="es-ES" sz="2800" dirty="0"/>
              <a:t> lista de los atributos del conjunto de datos sin el atributo objetivo.</a:t>
            </a:r>
          </a:p>
          <a:p>
            <a:r>
              <a:rPr lang="es-ES" sz="2800" b="1" dirty="0"/>
              <a:t>- Datos entrenamiento: </a:t>
            </a:r>
            <a:r>
              <a:rPr lang="es-ES" sz="2800" dirty="0"/>
              <a:t>representados como un </a:t>
            </a:r>
            <a:r>
              <a:rPr lang="es-ES" sz="2800" dirty="0" err="1"/>
              <a:t>dataframe</a:t>
            </a:r>
            <a:r>
              <a:rPr lang="es-ES" sz="2800" dirty="0"/>
              <a:t> de la librería Pandas.</a:t>
            </a:r>
          </a:p>
          <a:p>
            <a:r>
              <a:rPr lang="es-ES" sz="2800" b="1" dirty="0"/>
              <a:t>- Datos de evaluación: </a:t>
            </a:r>
            <a:r>
              <a:rPr lang="es-ES" sz="2800" dirty="0"/>
              <a:t>representados como un </a:t>
            </a:r>
            <a:r>
              <a:rPr lang="es-ES" sz="2800" dirty="0" err="1"/>
              <a:t>dataframe</a:t>
            </a:r>
            <a:r>
              <a:rPr lang="es-ES" sz="2800" dirty="0"/>
              <a:t> de la librería Pandas.</a:t>
            </a:r>
          </a:p>
          <a:p>
            <a:r>
              <a:rPr lang="es-ES" sz="2800" b="1" dirty="0"/>
              <a:t>- Clasificaciones: </a:t>
            </a:r>
            <a:r>
              <a:rPr lang="es-ES" sz="2800" dirty="0"/>
              <a:t>lista con las clasificaciones para los datos de evaluación (en caso de realizarse llamada a </a:t>
            </a:r>
            <a:r>
              <a:rPr lang="es-ES" sz="2800" dirty="0" err="1"/>
              <a:t>Naive</a:t>
            </a:r>
            <a:r>
              <a:rPr lang="es-ES" sz="2800" dirty="0"/>
              <a:t> Bayes también tiene la probabilidad).</a:t>
            </a:r>
          </a:p>
        </p:txBody>
      </p:sp>
    </p:spTree>
    <p:extLst>
      <p:ext uri="{BB962C8B-B14F-4D97-AF65-F5344CB8AC3E}">
        <p14:creationId xmlns:p14="http://schemas.microsoft.com/office/powerpoint/2010/main" val="63154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F98CD-0B73-4826-A062-503C0D14E6DA}"/>
              </a:ext>
            </a:extLst>
          </p:cNvPr>
          <p:cNvSpPr>
            <a:spLocks noGrp="1"/>
          </p:cNvSpPr>
          <p:nvPr>
            <p:ph type="title"/>
          </p:nvPr>
        </p:nvSpPr>
        <p:spPr/>
        <p:txBody>
          <a:bodyPr/>
          <a:lstStyle/>
          <a:p>
            <a:r>
              <a:rPr lang="es-ES" b="1" dirty="0"/>
              <a:t>Datos</a:t>
            </a:r>
          </a:p>
        </p:txBody>
      </p:sp>
      <p:sp>
        <p:nvSpPr>
          <p:cNvPr id="3" name="Marcador de contenido 2">
            <a:extLst>
              <a:ext uri="{FF2B5EF4-FFF2-40B4-BE49-F238E27FC236}">
                <a16:creationId xmlns:a16="http://schemas.microsoft.com/office/drawing/2014/main" id="{C6A0632C-38EF-40D8-8AA0-B05AE4F966C2}"/>
              </a:ext>
            </a:extLst>
          </p:cNvPr>
          <p:cNvSpPr>
            <a:spLocks noGrp="1"/>
          </p:cNvSpPr>
          <p:nvPr>
            <p:ph idx="1"/>
          </p:nvPr>
        </p:nvSpPr>
        <p:spPr/>
        <p:txBody>
          <a:bodyPr>
            <a:normAutofit/>
          </a:bodyPr>
          <a:lstStyle/>
          <a:p>
            <a:r>
              <a:rPr lang="es-ES" sz="2800" dirty="0"/>
              <a:t>- Para representar datos se ha utilizado la librería Pandas, concretamente el tipo de datos </a:t>
            </a:r>
            <a:r>
              <a:rPr lang="es-ES" sz="2800" dirty="0" err="1"/>
              <a:t>Dataframe</a:t>
            </a:r>
            <a:r>
              <a:rPr lang="es-ES" sz="2800" dirty="0"/>
              <a:t>. </a:t>
            </a:r>
          </a:p>
          <a:p>
            <a:r>
              <a:rPr lang="es-ES" sz="2800" dirty="0"/>
              <a:t>- Deberán estar en formato .</a:t>
            </a:r>
            <a:r>
              <a:rPr lang="es-ES" sz="2800" dirty="0" err="1"/>
              <a:t>csv</a:t>
            </a:r>
            <a:r>
              <a:rPr lang="es-ES" sz="2800" dirty="0"/>
              <a:t> y los atributos deberán estar colocados de forma que la última columna contenga el atributo objetivo.</a:t>
            </a:r>
          </a:p>
          <a:p>
            <a:r>
              <a:rPr lang="es-ES" sz="2800" dirty="0"/>
              <a:t>- Se le deberá indicar al programa si los datos contienen en la primera línea del archivo los nombres de los atributos. En caso de tenerlos se utilizarán como nombre de los nodos interiores, en caso contrario se usarán índices.</a:t>
            </a:r>
          </a:p>
        </p:txBody>
      </p:sp>
    </p:spTree>
    <p:extLst>
      <p:ext uri="{BB962C8B-B14F-4D97-AF65-F5344CB8AC3E}">
        <p14:creationId xmlns:p14="http://schemas.microsoft.com/office/powerpoint/2010/main" val="56837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F07EA-C7AA-4150-A86E-3E70EBB12773}"/>
              </a:ext>
            </a:extLst>
          </p:cNvPr>
          <p:cNvSpPr>
            <a:spLocks noGrp="1"/>
          </p:cNvSpPr>
          <p:nvPr>
            <p:ph type="title"/>
          </p:nvPr>
        </p:nvSpPr>
        <p:spPr/>
        <p:txBody>
          <a:bodyPr/>
          <a:lstStyle/>
          <a:p>
            <a:r>
              <a:rPr lang="es-ES" b="1" dirty="0"/>
              <a:t>Algoritmo ID3 modificado</a:t>
            </a:r>
            <a:endParaRPr lang="es-ES" dirty="0"/>
          </a:p>
        </p:txBody>
      </p:sp>
      <p:sp>
        <p:nvSpPr>
          <p:cNvPr id="3" name="Marcador de contenido 2">
            <a:extLst>
              <a:ext uri="{FF2B5EF4-FFF2-40B4-BE49-F238E27FC236}">
                <a16:creationId xmlns:a16="http://schemas.microsoft.com/office/drawing/2014/main" id="{0E25BE5F-E8C8-46BD-85B2-F91FCE2CB3A3}"/>
              </a:ext>
            </a:extLst>
          </p:cNvPr>
          <p:cNvSpPr>
            <a:spLocks noGrp="1"/>
          </p:cNvSpPr>
          <p:nvPr>
            <p:ph idx="1"/>
          </p:nvPr>
        </p:nvSpPr>
        <p:spPr/>
        <p:txBody>
          <a:bodyPr>
            <a:normAutofit/>
          </a:bodyPr>
          <a:lstStyle/>
          <a:p>
            <a:r>
              <a:rPr lang="en-US" sz="2400" dirty="0"/>
              <a:t>Para que la </a:t>
            </a:r>
            <a:r>
              <a:rPr lang="en-US" sz="2400" dirty="0" err="1"/>
              <a:t>creación</a:t>
            </a:r>
            <a:r>
              <a:rPr lang="en-US" sz="2400" dirty="0"/>
              <a:t> del árbol se ha </a:t>
            </a:r>
            <a:r>
              <a:rPr lang="en-US" sz="2400" dirty="0" err="1"/>
              <a:t>implementado</a:t>
            </a:r>
            <a:r>
              <a:rPr lang="en-US" sz="2400" dirty="0"/>
              <a:t> un </a:t>
            </a:r>
            <a:r>
              <a:rPr lang="en-US" sz="2400" dirty="0" err="1"/>
              <a:t>método</a:t>
            </a:r>
            <a:r>
              <a:rPr lang="en-US" sz="2400" dirty="0"/>
              <a:t> para que el </a:t>
            </a:r>
            <a:r>
              <a:rPr lang="en-US" sz="2400" dirty="0" err="1"/>
              <a:t>usuario</a:t>
            </a:r>
            <a:r>
              <a:rPr lang="en-US" sz="2400" dirty="0"/>
              <a:t> solo </a:t>
            </a:r>
            <a:r>
              <a:rPr lang="en-US" sz="2400" dirty="0" err="1"/>
              <a:t>tenga</a:t>
            </a:r>
            <a:r>
              <a:rPr lang="en-US" sz="2400" dirty="0"/>
              <a:t> que </a:t>
            </a:r>
            <a:r>
              <a:rPr lang="en-US" sz="2400" dirty="0" err="1"/>
              <a:t>indicar</a:t>
            </a:r>
            <a:r>
              <a:rPr lang="en-US" sz="2400" dirty="0"/>
              <a:t> </a:t>
            </a:r>
            <a:r>
              <a:rPr lang="en-US" sz="2400" dirty="0" err="1"/>
              <a:t>si</a:t>
            </a:r>
            <a:r>
              <a:rPr lang="en-US" sz="2400" dirty="0"/>
              <a:t> el </a:t>
            </a:r>
            <a:r>
              <a:rPr lang="en-US" sz="2400" dirty="0" err="1"/>
              <a:t>archivo</a:t>
            </a:r>
            <a:r>
              <a:rPr lang="en-US" sz="2400" dirty="0"/>
              <a:t> con los </a:t>
            </a:r>
            <a:r>
              <a:rPr lang="en-US" sz="2400" dirty="0" err="1"/>
              <a:t>datos</a:t>
            </a:r>
            <a:r>
              <a:rPr lang="en-US" sz="2400" dirty="0"/>
              <a:t> </a:t>
            </a:r>
            <a:r>
              <a:rPr lang="en-US" sz="2400" dirty="0" err="1"/>
              <a:t>tiene</a:t>
            </a:r>
            <a:r>
              <a:rPr lang="en-US" sz="2400" dirty="0"/>
              <a:t> </a:t>
            </a:r>
            <a:r>
              <a:rPr lang="en-US" sz="2400" dirty="0" err="1"/>
              <a:t>en</a:t>
            </a:r>
            <a:r>
              <a:rPr lang="en-US" sz="2400" dirty="0"/>
              <a:t> la </a:t>
            </a:r>
            <a:r>
              <a:rPr lang="en-US" sz="2400" dirty="0" err="1"/>
              <a:t>primera</a:t>
            </a:r>
            <a:r>
              <a:rPr lang="en-US" sz="2400" dirty="0"/>
              <a:t> </a:t>
            </a:r>
            <a:r>
              <a:rPr lang="en-US" sz="2400" dirty="0" err="1"/>
              <a:t>línea</a:t>
            </a:r>
            <a:r>
              <a:rPr lang="en-US" sz="2400" dirty="0"/>
              <a:t> los </a:t>
            </a:r>
            <a:r>
              <a:rPr lang="en-US" sz="2400" dirty="0" err="1"/>
              <a:t>nombres</a:t>
            </a:r>
            <a:r>
              <a:rPr lang="en-US" sz="2400" dirty="0"/>
              <a:t> de los </a:t>
            </a:r>
            <a:r>
              <a:rPr lang="en-US" sz="2400" dirty="0" err="1"/>
              <a:t>atributos</a:t>
            </a:r>
            <a:r>
              <a:rPr lang="en-US" sz="2400" dirty="0"/>
              <a:t>, la </a:t>
            </a:r>
            <a:r>
              <a:rPr lang="en-US" sz="2400" dirty="0" err="1"/>
              <a:t>ruta</a:t>
            </a:r>
            <a:r>
              <a:rPr lang="en-US" sz="2400" dirty="0"/>
              <a:t> del </a:t>
            </a:r>
            <a:r>
              <a:rPr lang="en-US" sz="2400" dirty="0" err="1"/>
              <a:t>archivo</a:t>
            </a:r>
            <a:r>
              <a:rPr lang="en-US" sz="2400" dirty="0"/>
              <a:t> y el valor del </a:t>
            </a:r>
            <a:r>
              <a:rPr lang="en-US" sz="2400" dirty="0" err="1"/>
              <a:t>quórum</a:t>
            </a:r>
            <a:r>
              <a:rPr lang="en-US" sz="2400" dirty="0"/>
              <a:t>. Este </a:t>
            </a:r>
            <a:r>
              <a:rPr lang="en-US" sz="2400" dirty="0" err="1"/>
              <a:t>método</a:t>
            </a:r>
            <a:r>
              <a:rPr lang="en-US" sz="2400" dirty="0"/>
              <a:t> </a:t>
            </a:r>
            <a:r>
              <a:rPr lang="en-US" sz="2400" dirty="0" err="1"/>
              <a:t>inicializa</a:t>
            </a:r>
            <a:r>
              <a:rPr lang="en-US" sz="2400" dirty="0"/>
              <a:t> los </a:t>
            </a:r>
            <a:r>
              <a:rPr lang="en-US" sz="2400" dirty="0" err="1"/>
              <a:t>atributos</a:t>
            </a:r>
            <a:r>
              <a:rPr lang="en-US" sz="2400" dirty="0"/>
              <a:t> </a:t>
            </a:r>
            <a:r>
              <a:rPr lang="en-US" sz="2400" dirty="0" err="1"/>
              <a:t>necesarios</a:t>
            </a:r>
            <a:r>
              <a:rPr lang="en-US" sz="2400" dirty="0"/>
              <a:t> del árbol y </a:t>
            </a:r>
            <a:r>
              <a:rPr lang="en-US" sz="2400" dirty="0" err="1"/>
              <a:t>realiza</a:t>
            </a:r>
            <a:r>
              <a:rPr lang="en-US" sz="2400" dirty="0"/>
              <a:t> la </a:t>
            </a:r>
            <a:r>
              <a:rPr lang="en-US" sz="2400" dirty="0" err="1"/>
              <a:t>llamada</a:t>
            </a:r>
            <a:r>
              <a:rPr lang="en-US" sz="2400" dirty="0"/>
              <a:t> </a:t>
            </a:r>
            <a:r>
              <a:rPr lang="en-US" sz="2400" dirty="0" err="1"/>
              <a:t>inicial</a:t>
            </a:r>
            <a:r>
              <a:rPr lang="en-US" sz="2400" dirty="0"/>
              <a:t> al </a:t>
            </a:r>
            <a:r>
              <a:rPr lang="en-US" sz="2400" dirty="0" err="1"/>
              <a:t>método</a:t>
            </a:r>
            <a:r>
              <a:rPr lang="en-US" sz="2400" dirty="0"/>
              <a:t> que </a:t>
            </a:r>
            <a:r>
              <a:rPr lang="en-US" sz="2400" dirty="0" err="1"/>
              <a:t>realmente</a:t>
            </a:r>
            <a:r>
              <a:rPr lang="en-US" sz="2400" dirty="0"/>
              <a:t> </a:t>
            </a:r>
            <a:r>
              <a:rPr lang="en-US" sz="2400" dirty="0" err="1"/>
              <a:t>ejecuta</a:t>
            </a:r>
            <a:r>
              <a:rPr lang="en-US" sz="2400" dirty="0"/>
              <a:t> el </a:t>
            </a:r>
            <a:r>
              <a:rPr lang="en-US" sz="2400" dirty="0" err="1"/>
              <a:t>algoritmo</a:t>
            </a:r>
            <a:r>
              <a:rPr lang="en-US" sz="2400" dirty="0"/>
              <a:t> ID3 </a:t>
            </a:r>
            <a:r>
              <a:rPr lang="en-US" sz="2400" dirty="0" err="1"/>
              <a:t>modificado</a:t>
            </a:r>
            <a:r>
              <a:rPr lang="en-US" sz="2400" dirty="0"/>
              <a:t> para </a:t>
            </a:r>
            <a:r>
              <a:rPr lang="en-US" sz="2400" dirty="0" err="1"/>
              <a:t>construir</a:t>
            </a:r>
            <a:r>
              <a:rPr lang="en-US" sz="2400" dirty="0"/>
              <a:t> el árbol.</a:t>
            </a:r>
            <a:endParaRPr lang="es-ES" sz="2400" dirty="0"/>
          </a:p>
        </p:txBody>
      </p:sp>
    </p:spTree>
    <p:extLst>
      <p:ext uri="{BB962C8B-B14F-4D97-AF65-F5344CB8AC3E}">
        <p14:creationId xmlns:p14="http://schemas.microsoft.com/office/powerpoint/2010/main" val="390506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D6B17-F11E-49B1-8D85-747FDA221182}"/>
              </a:ext>
            </a:extLst>
          </p:cNvPr>
          <p:cNvSpPr>
            <a:spLocks noGrp="1"/>
          </p:cNvSpPr>
          <p:nvPr>
            <p:ph type="title"/>
          </p:nvPr>
        </p:nvSpPr>
        <p:spPr/>
        <p:txBody>
          <a:bodyPr/>
          <a:lstStyle/>
          <a:p>
            <a:r>
              <a:rPr lang="es-ES" b="1" dirty="0"/>
              <a:t>Algoritmo ID3 modificado</a:t>
            </a:r>
          </a:p>
        </p:txBody>
      </p:sp>
      <p:sp>
        <p:nvSpPr>
          <p:cNvPr id="3" name="Marcador de contenido 2">
            <a:extLst>
              <a:ext uri="{FF2B5EF4-FFF2-40B4-BE49-F238E27FC236}">
                <a16:creationId xmlns:a16="http://schemas.microsoft.com/office/drawing/2014/main" id="{019DCC51-A93D-463F-8CEB-ECD19127DFDE}"/>
              </a:ext>
            </a:extLst>
          </p:cNvPr>
          <p:cNvSpPr>
            <a:spLocks noGrp="1"/>
          </p:cNvSpPr>
          <p:nvPr>
            <p:ph idx="1"/>
          </p:nvPr>
        </p:nvSpPr>
        <p:spPr/>
        <p:txBody>
          <a:bodyPr/>
          <a:lstStyle/>
          <a:p>
            <a:endParaRPr lang="es-ES" dirty="0"/>
          </a:p>
          <a:p>
            <a:r>
              <a:rPr lang="es-ES" sz="2800" b="1" dirty="0"/>
              <a:t>- Entrada</a:t>
            </a:r>
          </a:p>
          <a:p>
            <a:endParaRPr lang="es-ES" sz="2800" b="1" dirty="0"/>
          </a:p>
          <a:p>
            <a:r>
              <a:rPr lang="es-ES" sz="2800" b="1" dirty="0"/>
              <a:t>- Salida </a:t>
            </a:r>
          </a:p>
          <a:p>
            <a:endParaRPr lang="es-ES" sz="2800" b="1" dirty="0"/>
          </a:p>
          <a:p>
            <a:r>
              <a:rPr lang="es-ES" sz="2800" b="1" dirty="0"/>
              <a:t>-Algoritmo</a:t>
            </a:r>
          </a:p>
        </p:txBody>
      </p:sp>
    </p:spTree>
    <p:extLst>
      <p:ext uri="{BB962C8B-B14F-4D97-AF65-F5344CB8AC3E}">
        <p14:creationId xmlns:p14="http://schemas.microsoft.com/office/powerpoint/2010/main" val="386508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78097-253A-422F-8E60-91108173CE87}"/>
              </a:ext>
            </a:extLst>
          </p:cNvPr>
          <p:cNvSpPr>
            <a:spLocks noGrp="1"/>
          </p:cNvSpPr>
          <p:nvPr>
            <p:ph type="title"/>
          </p:nvPr>
        </p:nvSpPr>
        <p:spPr/>
        <p:txBody>
          <a:bodyPr/>
          <a:lstStyle/>
          <a:p>
            <a:r>
              <a:rPr lang="es-ES" b="1" dirty="0"/>
              <a:t>Entrada</a:t>
            </a:r>
          </a:p>
        </p:txBody>
      </p:sp>
      <p:sp>
        <p:nvSpPr>
          <p:cNvPr id="3" name="Marcador de contenido 2">
            <a:extLst>
              <a:ext uri="{FF2B5EF4-FFF2-40B4-BE49-F238E27FC236}">
                <a16:creationId xmlns:a16="http://schemas.microsoft.com/office/drawing/2014/main" id="{762DCBEE-CE45-42C9-AC43-84D434EB70F7}"/>
              </a:ext>
            </a:extLst>
          </p:cNvPr>
          <p:cNvSpPr>
            <a:spLocks noGrp="1"/>
          </p:cNvSpPr>
          <p:nvPr>
            <p:ph idx="1"/>
          </p:nvPr>
        </p:nvSpPr>
        <p:spPr/>
        <p:txBody>
          <a:bodyPr/>
          <a:lstStyle/>
          <a:p>
            <a:endParaRPr lang="es-ES" dirty="0"/>
          </a:p>
          <a:p>
            <a:r>
              <a:rPr lang="es-ES" sz="2800" b="1" dirty="0"/>
              <a:t>- Datos</a:t>
            </a:r>
          </a:p>
          <a:p>
            <a:r>
              <a:rPr lang="es-ES" sz="2800" b="1" dirty="0"/>
              <a:t>- Quórum</a:t>
            </a:r>
          </a:p>
          <a:p>
            <a:r>
              <a:rPr lang="es-ES" sz="2800" b="1" dirty="0"/>
              <a:t>- Nodo anterior (nulo en primera llamada):</a:t>
            </a:r>
            <a:r>
              <a:rPr lang="es-ES" sz="2800" dirty="0"/>
              <a:t> se utiliza en la creación de nuevos nodos.</a:t>
            </a:r>
          </a:p>
          <a:p>
            <a:r>
              <a:rPr lang="es-ES" sz="2800" b="1" dirty="0"/>
              <a:t>- Valor anterior (nulo en primera llamada): </a:t>
            </a:r>
            <a:r>
              <a:rPr lang="es-ES" sz="2800" dirty="0"/>
              <a:t>se utiliza para asignar arista en creación nuevos nodos.</a:t>
            </a:r>
          </a:p>
          <a:p>
            <a:r>
              <a:rPr lang="es-ES" sz="2800" b="1" dirty="0"/>
              <a:t>- Atributos</a:t>
            </a:r>
          </a:p>
        </p:txBody>
      </p:sp>
    </p:spTree>
    <p:extLst>
      <p:ext uri="{BB962C8B-B14F-4D97-AF65-F5344CB8AC3E}">
        <p14:creationId xmlns:p14="http://schemas.microsoft.com/office/powerpoint/2010/main" val="118003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C8E50-594C-4412-A8AB-D6C78B55E2FA}"/>
              </a:ext>
            </a:extLst>
          </p:cNvPr>
          <p:cNvSpPr>
            <a:spLocks noGrp="1"/>
          </p:cNvSpPr>
          <p:nvPr>
            <p:ph type="title"/>
          </p:nvPr>
        </p:nvSpPr>
        <p:spPr/>
        <p:txBody>
          <a:bodyPr/>
          <a:lstStyle/>
          <a:p>
            <a:r>
              <a:rPr lang="es-ES" b="1" dirty="0"/>
              <a:t>Salida</a:t>
            </a:r>
          </a:p>
        </p:txBody>
      </p:sp>
      <p:sp>
        <p:nvSpPr>
          <p:cNvPr id="3" name="Marcador de contenido 2">
            <a:extLst>
              <a:ext uri="{FF2B5EF4-FFF2-40B4-BE49-F238E27FC236}">
                <a16:creationId xmlns:a16="http://schemas.microsoft.com/office/drawing/2014/main" id="{67EFD734-E324-4532-B977-343334B19FF2}"/>
              </a:ext>
            </a:extLst>
          </p:cNvPr>
          <p:cNvSpPr>
            <a:spLocks noGrp="1"/>
          </p:cNvSpPr>
          <p:nvPr>
            <p:ph idx="1"/>
          </p:nvPr>
        </p:nvSpPr>
        <p:spPr/>
        <p:txBody>
          <a:bodyPr/>
          <a:lstStyle/>
          <a:p>
            <a:endParaRPr lang="es-ES" dirty="0"/>
          </a:p>
          <a:p>
            <a:r>
              <a:rPr lang="es-ES" sz="2800" dirty="0"/>
              <a:t>- </a:t>
            </a:r>
            <a:r>
              <a:rPr lang="en-US" sz="2800" dirty="0"/>
              <a:t>No </a:t>
            </a:r>
            <a:r>
              <a:rPr lang="en-US" sz="2800" dirty="0" err="1"/>
              <a:t>tiene</a:t>
            </a:r>
            <a:r>
              <a:rPr lang="en-US" sz="2800" dirty="0"/>
              <a:t>, </a:t>
            </a:r>
            <a:r>
              <a:rPr lang="en-US" sz="2800" dirty="0" err="1"/>
              <a:t>ya</a:t>
            </a:r>
            <a:r>
              <a:rPr lang="en-US" sz="2800" dirty="0"/>
              <a:t> que </a:t>
            </a:r>
            <a:r>
              <a:rPr lang="en-US" sz="2800" dirty="0" err="1"/>
              <a:t>va</a:t>
            </a:r>
            <a:r>
              <a:rPr lang="en-US" sz="2800" dirty="0"/>
              <a:t> </a:t>
            </a:r>
            <a:r>
              <a:rPr lang="en-US" sz="2800" dirty="0" err="1"/>
              <a:t>creando</a:t>
            </a:r>
            <a:r>
              <a:rPr lang="en-US" sz="2800" dirty="0"/>
              <a:t> los </a:t>
            </a:r>
            <a:r>
              <a:rPr lang="en-US" sz="2800" dirty="0" err="1"/>
              <a:t>nodos</a:t>
            </a:r>
            <a:r>
              <a:rPr lang="en-US" sz="2800" dirty="0"/>
              <a:t> y los </a:t>
            </a:r>
            <a:r>
              <a:rPr lang="en-US" sz="2800" dirty="0" err="1"/>
              <a:t>va</a:t>
            </a:r>
            <a:r>
              <a:rPr lang="en-US" sz="2800" dirty="0"/>
              <a:t> </a:t>
            </a:r>
            <a:r>
              <a:rPr lang="en-US" sz="2800" dirty="0" err="1"/>
              <a:t>añadiendo</a:t>
            </a:r>
            <a:r>
              <a:rPr lang="en-US" sz="2800" dirty="0"/>
              <a:t> al </a:t>
            </a:r>
            <a:r>
              <a:rPr lang="en-US" sz="2800" dirty="0" err="1"/>
              <a:t>atributo</a:t>
            </a:r>
            <a:r>
              <a:rPr lang="en-US" sz="2800" dirty="0"/>
              <a:t> </a:t>
            </a:r>
            <a:r>
              <a:rPr lang="en-US" sz="2800" dirty="0" err="1"/>
              <a:t>nodos</a:t>
            </a:r>
            <a:r>
              <a:rPr lang="en-US" sz="2800" dirty="0"/>
              <a:t> del árbol </a:t>
            </a:r>
            <a:r>
              <a:rPr lang="en-US" sz="2800" dirty="0" err="1"/>
              <a:t>mixto</a:t>
            </a:r>
            <a:r>
              <a:rPr lang="en-US" sz="2800" dirty="0"/>
              <a:t>.</a:t>
            </a:r>
            <a:endParaRPr lang="es-ES" sz="2800" dirty="0"/>
          </a:p>
          <a:p>
            <a:endParaRPr lang="es-ES" dirty="0"/>
          </a:p>
        </p:txBody>
      </p:sp>
    </p:spTree>
    <p:extLst>
      <p:ext uri="{BB962C8B-B14F-4D97-AF65-F5344CB8AC3E}">
        <p14:creationId xmlns:p14="http://schemas.microsoft.com/office/powerpoint/2010/main" val="452162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817B3-8EBB-48DC-8250-03A315B0DD9E}"/>
              </a:ext>
            </a:extLst>
          </p:cNvPr>
          <p:cNvSpPr>
            <a:spLocks noGrp="1"/>
          </p:cNvSpPr>
          <p:nvPr>
            <p:ph type="title"/>
          </p:nvPr>
        </p:nvSpPr>
        <p:spPr/>
        <p:txBody>
          <a:bodyPr/>
          <a:lstStyle/>
          <a:p>
            <a:r>
              <a:rPr lang="es-ES" b="1" dirty="0"/>
              <a:t>Algoritmo</a:t>
            </a:r>
          </a:p>
        </p:txBody>
      </p:sp>
      <p:sp>
        <p:nvSpPr>
          <p:cNvPr id="3" name="Marcador de contenido 2">
            <a:extLst>
              <a:ext uri="{FF2B5EF4-FFF2-40B4-BE49-F238E27FC236}">
                <a16:creationId xmlns:a16="http://schemas.microsoft.com/office/drawing/2014/main" id="{BA08433F-DE58-462C-AC3C-01C9C495B9CF}"/>
              </a:ext>
            </a:extLst>
          </p:cNvPr>
          <p:cNvSpPr>
            <a:spLocks noGrp="1"/>
          </p:cNvSpPr>
          <p:nvPr>
            <p:ph idx="1"/>
          </p:nvPr>
        </p:nvSpPr>
        <p:spPr/>
        <p:txBody>
          <a:bodyPr/>
          <a:lstStyle/>
          <a:p>
            <a:pPr lvl="0"/>
            <a:r>
              <a:rPr lang="en-US" sz="2400" b="1" dirty="0"/>
              <a:t>1) Si </a:t>
            </a:r>
            <a:r>
              <a:rPr lang="en-US" sz="2400" b="1" dirty="0" err="1"/>
              <a:t>longitud</a:t>
            </a:r>
            <a:r>
              <a:rPr lang="en-US" sz="2400" b="1" dirty="0"/>
              <a:t>(</a:t>
            </a:r>
            <a:r>
              <a:rPr lang="en-US" sz="2400" b="1" dirty="0" err="1"/>
              <a:t>datos</a:t>
            </a:r>
            <a:r>
              <a:rPr lang="en-US" sz="2400" b="1" dirty="0"/>
              <a:t>) &lt; quorum:</a:t>
            </a:r>
            <a:endParaRPr lang="es-ES" sz="2400" b="1" dirty="0"/>
          </a:p>
          <a:p>
            <a:pPr lvl="1"/>
            <a:r>
              <a:rPr lang="en-US" sz="2400" dirty="0" err="1"/>
              <a:t>Crear</a:t>
            </a:r>
            <a:r>
              <a:rPr lang="en-US" sz="2400" dirty="0"/>
              <a:t> </a:t>
            </a:r>
            <a:r>
              <a:rPr lang="en-US" sz="2400" dirty="0" err="1"/>
              <a:t>nodo</a:t>
            </a:r>
            <a:r>
              <a:rPr lang="en-US" sz="2400" dirty="0"/>
              <a:t> para </a:t>
            </a:r>
            <a:r>
              <a:rPr lang="en-US" sz="2400" dirty="0" err="1"/>
              <a:t>llamada</a:t>
            </a:r>
            <a:r>
              <a:rPr lang="en-US" sz="2400" dirty="0"/>
              <a:t> Naive Bayes</a:t>
            </a:r>
            <a:endParaRPr lang="es-ES" sz="2400" dirty="0"/>
          </a:p>
          <a:p>
            <a:pPr lvl="0"/>
            <a:r>
              <a:rPr lang="en-US" sz="2400" b="1" dirty="0"/>
              <a:t>2) Si </a:t>
            </a:r>
            <a:r>
              <a:rPr lang="en-US" sz="2400" b="1" dirty="0" err="1"/>
              <a:t>longitud</a:t>
            </a:r>
            <a:r>
              <a:rPr lang="en-US" sz="2400" b="1" dirty="0"/>
              <a:t>( </a:t>
            </a:r>
            <a:r>
              <a:rPr lang="en-US" sz="2400" b="1" dirty="0" err="1"/>
              <a:t>valores</a:t>
            </a:r>
            <a:r>
              <a:rPr lang="en-US" sz="2400" b="1" dirty="0"/>
              <a:t> de ultima </a:t>
            </a:r>
            <a:r>
              <a:rPr lang="en-US" sz="2400" b="1" dirty="0" err="1"/>
              <a:t>columna</a:t>
            </a:r>
            <a:r>
              <a:rPr lang="en-US" sz="2400" b="1" dirty="0"/>
              <a:t>) == 1:</a:t>
            </a:r>
            <a:endParaRPr lang="es-ES" sz="2400" b="1" dirty="0"/>
          </a:p>
          <a:p>
            <a:pPr lvl="1"/>
            <a:r>
              <a:rPr lang="en-US" sz="2400" dirty="0" err="1"/>
              <a:t>Crear</a:t>
            </a:r>
            <a:r>
              <a:rPr lang="en-US" sz="2400" dirty="0"/>
              <a:t> </a:t>
            </a:r>
            <a:r>
              <a:rPr lang="en-US" sz="2400" dirty="0" err="1"/>
              <a:t>nodo</a:t>
            </a:r>
            <a:r>
              <a:rPr lang="en-US" sz="2400" dirty="0"/>
              <a:t> con el valor que </a:t>
            </a:r>
            <a:r>
              <a:rPr lang="en-US" sz="2400" dirty="0" err="1"/>
              <a:t>contenga</a:t>
            </a:r>
            <a:r>
              <a:rPr lang="en-US" sz="2400" dirty="0"/>
              <a:t> la ultima </a:t>
            </a:r>
            <a:r>
              <a:rPr lang="en-US" sz="2400" dirty="0" err="1"/>
              <a:t>columna</a:t>
            </a:r>
            <a:endParaRPr lang="es-ES" sz="2400" dirty="0"/>
          </a:p>
          <a:p>
            <a:pPr lvl="0"/>
            <a:r>
              <a:rPr lang="en-US" sz="2400" b="1" dirty="0"/>
              <a:t>3) Si </a:t>
            </a:r>
            <a:r>
              <a:rPr lang="en-US" sz="2400" b="1" dirty="0" err="1"/>
              <a:t>longitud</a:t>
            </a:r>
            <a:r>
              <a:rPr lang="en-US" sz="2400" b="1" dirty="0"/>
              <a:t>(</a:t>
            </a:r>
            <a:r>
              <a:rPr lang="en-US" sz="2400" b="1" dirty="0" err="1"/>
              <a:t>atributos</a:t>
            </a:r>
            <a:r>
              <a:rPr lang="en-US" sz="2400" b="1" dirty="0"/>
              <a:t>) &lt;= 0:</a:t>
            </a:r>
            <a:endParaRPr lang="es-ES" sz="2400" b="1" dirty="0"/>
          </a:p>
          <a:p>
            <a:pPr lvl="1"/>
            <a:r>
              <a:rPr lang="en-US" sz="2400" dirty="0" err="1"/>
              <a:t>Crear</a:t>
            </a:r>
            <a:r>
              <a:rPr lang="en-US" sz="2400" dirty="0"/>
              <a:t> </a:t>
            </a:r>
            <a:r>
              <a:rPr lang="en-US" sz="2400" dirty="0" err="1"/>
              <a:t>nodo</a:t>
            </a:r>
            <a:r>
              <a:rPr lang="en-US" sz="2400" dirty="0"/>
              <a:t> con el valor </a:t>
            </a:r>
            <a:r>
              <a:rPr lang="en-US" sz="2400" dirty="0" err="1"/>
              <a:t>más</a:t>
            </a:r>
            <a:r>
              <a:rPr lang="en-US" sz="2400" dirty="0"/>
              <a:t> </a:t>
            </a:r>
            <a:r>
              <a:rPr lang="en-US" sz="2400" dirty="0" err="1"/>
              <a:t>común</a:t>
            </a:r>
            <a:r>
              <a:rPr lang="en-US" sz="2400" dirty="0"/>
              <a:t> de la </a:t>
            </a:r>
            <a:r>
              <a:rPr lang="en-US" sz="2400" dirty="0" err="1"/>
              <a:t>última</a:t>
            </a:r>
            <a:r>
              <a:rPr lang="en-US" sz="2400" dirty="0"/>
              <a:t> </a:t>
            </a:r>
            <a:r>
              <a:rPr lang="en-US" sz="2400" dirty="0" err="1"/>
              <a:t>columna</a:t>
            </a:r>
            <a:r>
              <a:rPr lang="en-US" sz="2400" dirty="0"/>
              <a:t> </a:t>
            </a:r>
            <a:r>
              <a:rPr lang="en-US" sz="2400" dirty="0" err="1"/>
              <a:t>en</a:t>
            </a:r>
            <a:r>
              <a:rPr lang="en-US" sz="2400" dirty="0"/>
              <a:t> </a:t>
            </a:r>
            <a:r>
              <a:rPr lang="en-US" sz="2400" dirty="0" err="1"/>
              <a:t>datos</a:t>
            </a:r>
            <a:endParaRPr lang="es-ES" sz="2400" dirty="0"/>
          </a:p>
          <a:p>
            <a:pPr lvl="0"/>
            <a:r>
              <a:rPr lang="en-US" dirty="0"/>
              <a:t> </a:t>
            </a:r>
            <a:endParaRPr lang="es-ES" dirty="0"/>
          </a:p>
          <a:p>
            <a:endParaRPr lang="es-ES" dirty="0"/>
          </a:p>
        </p:txBody>
      </p:sp>
    </p:spTree>
    <p:extLst>
      <p:ext uri="{BB962C8B-B14F-4D97-AF65-F5344CB8AC3E}">
        <p14:creationId xmlns:p14="http://schemas.microsoft.com/office/powerpoint/2010/main" val="327606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3E975-3877-4815-8224-1A65FDDD4661}"/>
              </a:ext>
            </a:extLst>
          </p:cNvPr>
          <p:cNvSpPr>
            <a:spLocks noGrp="1"/>
          </p:cNvSpPr>
          <p:nvPr>
            <p:ph type="title"/>
          </p:nvPr>
        </p:nvSpPr>
        <p:spPr/>
        <p:txBody>
          <a:bodyPr/>
          <a:lstStyle/>
          <a:p>
            <a:r>
              <a:rPr lang="es-ES" b="1" dirty="0"/>
              <a:t>Algoritmo</a:t>
            </a:r>
          </a:p>
        </p:txBody>
      </p:sp>
      <p:sp>
        <p:nvSpPr>
          <p:cNvPr id="3" name="Marcador de contenido 2">
            <a:extLst>
              <a:ext uri="{FF2B5EF4-FFF2-40B4-BE49-F238E27FC236}">
                <a16:creationId xmlns:a16="http://schemas.microsoft.com/office/drawing/2014/main" id="{8829EE9D-1E17-4D2A-BA90-D43A369E6F30}"/>
              </a:ext>
            </a:extLst>
          </p:cNvPr>
          <p:cNvSpPr>
            <a:spLocks noGrp="1"/>
          </p:cNvSpPr>
          <p:nvPr>
            <p:ph idx="1"/>
          </p:nvPr>
        </p:nvSpPr>
        <p:spPr/>
        <p:txBody>
          <a:bodyPr>
            <a:normAutofit fontScale="92500" lnSpcReduction="20000"/>
          </a:bodyPr>
          <a:lstStyle/>
          <a:p>
            <a:r>
              <a:rPr lang="es-ES" sz="2200" b="1" dirty="0"/>
              <a:t>4) En otro caso:</a:t>
            </a:r>
          </a:p>
          <a:p>
            <a:pPr lvl="1"/>
            <a:r>
              <a:rPr lang="es-ES" sz="2200" dirty="0"/>
              <a:t>- Obtener mejor atributo</a:t>
            </a:r>
          </a:p>
          <a:p>
            <a:pPr lvl="1"/>
            <a:r>
              <a:rPr lang="es-ES" sz="2200" dirty="0"/>
              <a:t>- Crear nodo con mejor atributo</a:t>
            </a:r>
          </a:p>
          <a:p>
            <a:pPr lvl="1"/>
            <a:r>
              <a:rPr lang="es-ES" sz="2200" dirty="0"/>
              <a:t>- nodo = nodo creado en paso anterior</a:t>
            </a:r>
          </a:p>
          <a:p>
            <a:pPr lvl="1"/>
            <a:r>
              <a:rPr lang="es-ES" sz="2200" dirty="0"/>
              <a:t>- Para valor en los valores del mejor atributo:</a:t>
            </a:r>
          </a:p>
          <a:p>
            <a:pPr lvl="3"/>
            <a:r>
              <a:rPr lang="es-ES" sz="2200" dirty="0"/>
              <a:t>1) nuevos datos = Obtener datos con el valor del mejor atributo</a:t>
            </a:r>
          </a:p>
          <a:p>
            <a:pPr lvl="3"/>
            <a:r>
              <a:rPr lang="es-ES" sz="2200" dirty="0"/>
              <a:t>2) Copiar atributos</a:t>
            </a:r>
          </a:p>
          <a:p>
            <a:pPr lvl="3"/>
            <a:r>
              <a:rPr lang="es-ES" sz="2200" dirty="0"/>
              <a:t>3)  Eliminar el mejor atributo de la copia de atributos</a:t>
            </a:r>
          </a:p>
          <a:p>
            <a:pPr lvl="3"/>
            <a:r>
              <a:rPr lang="es-ES" sz="2200" dirty="0"/>
              <a:t>4) Si longitud(nuevos datos) == 0 y quorum = 0:</a:t>
            </a:r>
          </a:p>
          <a:p>
            <a:pPr lvl="5"/>
            <a:r>
              <a:rPr lang="es-ES" sz="2200" dirty="0"/>
              <a:t>Crear nodo con el valor más común de datos</a:t>
            </a:r>
          </a:p>
          <a:p>
            <a:pPr lvl="3"/>
            <a:r>
              <a:rPr lang="es-ES" sz="2200" dirty="0"/>
              <a:t>5) En otro caso:</a:t>
            </a:r>
          </a:p>
          <a:p>
            <a:pPr lvl="4"/>
            <a:r>
              <a:rPr lang="es-ES" sz="2200" dirty="0"/>
              <a:t>Hacer la llamada recursiva con datos = nuevos datos, quórum, nodo, valor, copia atributos.</a:t>
            </a:r>
          </a:p>
          <a:p>
            <a:pPr marL="1071400" lvl="6" indent="0">
              <a:buNone/>
            </a:pPr>
            <a:endParaRPr lang="es-ES" dirty="0"/>
          </a:p>
          <a:p>
            <a:pPr lvl="6"/>
            <a:endParaRPr lang="es-ES" dirty="0"/>
          </a:p>
          <a:p>
            <a:pPr lvl="6"/>
            <a:endParaRPr lang="es-ES" dirty="0"/>
          </a:p>
          <a:p>
            <a:pPr lvl="2"/>
            <a:endParaRPr lang="es-ES" dirty="0"/>
          </a:p>
        </p:txBody>
      </p:sp>
    </p:spTree>
    <p:extLst>
      <p:ext uri="{BB962C8B-B14F-4D97-AF65-F5344CB8AC3E}">
        <p14:creationId xmlns:p14="http://schemas.microsoft.com/office/powerpoint/2010/main" val="383315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374E3-2B9D-4D7B-8B05-1EAF64F7E709}"/>
              </a:ext>
            </a:extLst>
          </p:cNvPr>
          <p:cNvSpPr>
            <a:spLocks noGrp="1"/>
          </p:cNvSpPr>
          <p:nvPr>
            <p:ph type="title"/>
          </p:nvPr>
        </p:nvSpPr>
        <p:spPr/>
        <p:txBody>
          <a:bodyPr/>
          <a:lstStyle/>
          <a:p>
            <a:r>
              <a:rPr lang="es-ES" b="1" dirty="0"/>
              <a:t>Clasificación de nuevos datos</a:t>
            </a:r>
            <a:endParaRPr lang="es-ES" dirty="0"/>
          </a:p>
        </p:txBody>
      </p:sp>
      <p:sp>
        <p:nvSpPr>
          <p:cNvPr id="3" name="Marcador de contenido 2">
            <a:extLst>
              <a:ext uri="{FF2B5EF4-FFF2-40B4-BE49-F238E27FC236}">
                <a16:creationId xmlns:a16="http://schemas.microsoft.com/office/drawing/2014/main" id="{3A0BD09F-24CB-496A-8FDB-5CB880C249AB}"/>
              </a:ext>
            </a:extLst>
          </p:cNvPr>
          <p:cNvSpPr>
            <a:spLocks noGrp="1"/>
          </p:cNvSpPr>
          <p:nvPr>
            <p:ph idx="1"/>
          </p:nvPr>
        </p:nvSpPr>
        <p:spPr/>
        <p:txBody>
          <a:bodyPr/>
          <a:lstStyle/>
          <a:p>
            <a:r>
              <a:rPr lang="en-US" sz="2800" dirty="0"/>
              <a:t>Se ha </a:t>
            </a:r>
            <a:r>
              <a:rPr lang="en-US" sz="2800" dirty="0" err="1"/>
              <a:t>creado</a:t>
            </a:r>
            <a:r>
              <a:rPr lang="en-US" sz="2800" dirty="0"/>
              <a:t> un </a:t>
            </a:r>
            <a:r>
              <a:rPr lang="en-US" sz="2800" dirty="0" err="1"/>
              <a:t>método</a:t>
            </a:r>
            <a:r>
              <a:rPr lang="en-US" sz="2800" dirty="0"/>
              <a:t> que  </a:t>
            </a:r>
            <a:r>
              <a:rPr lang="en-US" sz="2800" dirty="0" err="1"/>
              <a:t>recibe</a:t>
            </a:r>
            <a:r>
              <a:rPr lang="en-US" sz="2800" dirty="0"/>
              <a:t> la </a:t>
            </a:r>
            <a:r>
              <a:rPr lang="en-US" sz="2800" dirty="0" err="1"/>
              <a:t>información</a:t>
            </a:r>
            <a:r>
              <a:rPr lang="en-US" sz="2800" dirty="0"/>
              <a:t> </a:t>
            </a:r>
            <a:r>
              <a:rPr lang="en-US" sz="2800" dirty="0" err="1"/>
              <a:t>sobre</a:t>
            </a:r>
            <a:r>
              <a:rPr lang="en-US" sz="2800" dirty="0"/>
              <a:t> los </a:t>
            </a:r>
            <a:r>
              <a:rPr lang="en-US" sz="2800" dirty="0" err="1"/>
              <a:t>datos</a:t>
            </a:r>
            <a:r>
              <a:rPr lang="en-US" sz="2800" dirty="0"/>
              <a:t> (</a:t>
            </a:r>
            <a:r>
              <a:rPr lang="en-US" sz="2800" dirty="0" err="1"/>
              <a:t>si</a:t>
            </a:r>
            <a:r>
              <a:rPr lang="en-US" sz="2800" dirty="0"/>
              <a:t> los </a:t>
            </a:r>
            <a:r>
              <a:rPr lang="en-US" sz="2800" dirty="0" err="1"/>
              <a:t>atributos</a:t>
            </a:r>
            <a:r>
              <a:rPr lang="en-US" sz="2800" dirty="0"/>
              <a:t> </a:t>
            </a:r>
            <a:r>
              <a:rPr lang="en-US" sz="2800" dirty="0" err="1"/>
              <a:t>están</a:t>
            </a:r>
            <a:r>
              <a:rPr lang="en-US" sz="2800" dirty="0"/>
              <a:t> </a:t>
            </a:r>
            <a:r>
              <a:rPr lang="en-US" sz="2800" dirty="0" err="1"/>
              <a:t>especificados</a:t>
            </a:r>
            <a:r>
              <a:rPr lang="en-US" sz="2800" dirty="0"/>
              <a:t> </a:t>
            </a:r>
            <a:r>
              <a:rPr lang="en-US" sz="2800" dirty="0" err="1"/>
              <a:t>en</a:t>
            </a:r>
            <a:r>
              <a:rPr lang="en-US" sz="2800" dirty="0"/>
              <a:t> la </a:t>
            </a:r>
            <a:r>
              <a:rPr lang="en-US" sz="2800" dirty="0" err="1"/>
              <a:t>primera</a:t>
            </a:r>
            <a:r>
              <a:rPr lang="en-US" sz="2800" dirty="0"/>
              <a:t> </a:t>
            </a:r>
            <a:r>
              <a:rPr lang="en-US" sz="2800" dirty="0" err="1"/>
              <a:t>línea</a:t>
            </a:r>
            <a:r>
              <a:rPr lang="en-US" sz="2800" dirty="0"/>
              <a:t> del </a:t>
            </a:r>
            <a:r>
              <a:rPr lang="en-US" sz="2800" dirty="0" err="1"/>
              <a:t>archivo</a:t>
            </a:r>
            <a:r>
              <a:rPr lang="en-US" sz="2800" dirty="0"/>
              <a:t> y la </a:t>
            </a:r>
            <a:r>
              <a:rPr lang="en-US" sz="2800" dirty="0" err="1"/>
              <a:t>ruta</a:t>
            </a:r>
            <a:r>
              <a:rPr lang="en-US" sz="2800" dirty="0"/>
              <a:t> del </a:t>
            </a:r>
            <a:r>
              <a:rPr lang="en-US" sz="2800" dirty="0" err="1"/>
              <a:t>archivo</a:t>
            </a:r>
            <a:r>
              <a:rPr lang="en-US" sz="2800" dirty="0"/>
              <a:t>) y es </a:t>
            </a:r>
            <a:r>
              <a:rPr lang="en-US" sz="2800" dirty="0" err="1"/>
              <a:t>este</a:t>
            </a:r>
            <a:r>
              <a:rPr lang="en-US" sz="2800" dirty="0"/>
              <a:t> el que </a:t>
            </a:r>
            <a:r>
              <a:rPr lang="en-US" sz="2800" dirty="0" err="1"/>
              <a:t>realiza</a:t>
            </a:r>
            <a:r>
              <a:rPr lang="en-US" sz="2800" dirty="0"/>
              <a:t> la </a:t>
            </a:r>
            <a:r>
              <a:rPr lang="en-US" sz="2800" dirty="0" err="1"/>
              <a:t>llamada</a:t>
            </a:r>
            <a:r>
              <a:rPr lang="en-US" sz="2800" dirty="0"/>
              <a:t> al </a:t>
            </a:r>
            <a:r>
              <a:rPr lang="en-US" sz="2800" dirty="0" err="1"/>
              <a:t>método</a:t>
            </a:r>
            <a:r>
              <a:rPr lang="en-US" sz="2800" dirty="0"/>
              <a:t> que </a:t>
            </a:r>
            <a:r>
              <a:rPr lang="en-US" sz="2800" dirty="0" err="1"/>
              <a:t>obtiene</a:t>
            </a:r>
            <a:r>
              <a:rPr lang="en-US" sz="2800" dirty="0"/>
              <a:t> la </a:t>
            </a:r>
            <a:r>
              <a:rPr lang="en-US" sz="2800" dirty="0" err="1"/>
              <a:t>clasificación</a:t>
            </a:r>
            <a:r>
              <a:rPr lang="en-US" sz="2800" dirty="0"/>
              <a:t> del nuevo </a:t>
            </a:r>
            <a:r>
              <a:rPr lang="en-US" sz="2800" dirty="0" err="1"/>
              <a:t>ejemplo</a:t>
            </a:r>
            <a:r>
              <a:rPr lang="en-US" sz="2800" dirty="0"/>
              <a:t>. El primer </a:t>
            </a:r>
            <a:r>
              <a:rPr lang="en-US" sz="2800" dirty="0" err="1"/>
              <a:t>método</a:t>
            </a:r>
            <a:r>
              <a:rPr lang="en-US" sz="2800" dirty="0"/>
              <a:t> </a:t>
            </a:r>
            <a:r>
              <a:rPr lang="en-US" sz="2800" dirty="0" err="1"/>
              <a:t>obtiene</a:t>
            </a:r>
            <a:r>
              <a:rPr lang="en-US" sz="2800" dirty="0"/>
              <a:t> los </a:t>
            </a:r>
            <a:r>
              <a:rPr lang="en-US" sz="2800" dirty="0" err="1"/>
              <a:t>datos</a:t>
            </a:r>
            <a:r>
              <a:rPr lang="en-US" sz="2800" dirty="0"/>
              <a:t> de la </a:t>
            </a:r>
            <a:r>
              <a:rPr lang="en-US" sz="2800" dirty="0" err="1"/>
              <a:t>ruta</a:t>
            </a:r>
            <a:r>
              <a:rPr lang="en-US" sz="2800" dirty="0"/>
              <a:t> </a:t>
            </a:r>
            <a:r>
              <a:rPr lang="en-US" sz="2800" dirty="0" err="1"/>
              <a:t>indicada</a:t>
            </a:r>
            <a:r>
              <a:rPr lang="en-US" sz="2800" dirty="0"/>
              <a:t>, </a:t>
            </a:r>
            <a:r>
              <a:rPr lang="en-US" sz="2800" dirty="0" err="1"/>
              <a:t>inicializa</a:t>
            </a:r>
            <a:r>
              <a:rPr lang="en-US" sz="2800" dirty="0"/>
              <a:t> las variables </a:t>
            </a:r>
            <a:r>
              <a:rPr lang="en-US" sz="2800" dirty="0" err="1"/>
              <a:t>correspondientes</a:t>
            </a:r>
            <a:r>
              <a:rPr lang="en-US" sz="2800" dirty="0"/>
              <a:t> y para </a:t>
            </a:r>
            <a:r>
              <a:rPr lang="en-US" sz="2800" dirty="0" err="1"/>
              <a:t>cada</a:t>
            </a:r>
            <a:r>
              <a:rPr lang="en-US" sz="2800" dirty="0"/>
              <a:t> fila </a:t>
            </a:r>
            <a:r>
              <a:rPr lang="en-US" sz="2800" dirty="0" err="1"/>
              <a:t>en</a:t>
            </a:r>
            <a:r>
              <a:rPr lang="en-US" sz="2800" dirty="0"/>
              <a:t> los </a:t>
            </a:r>
            <a:r>
              <a:rPr lang="en-US" sz="2800" dirty="0" err="1"/>
              <a:t>datos</a:t>
            </a:r>
            <a:r>
              <a:rPr lang="en-US" sz="2800" dirty="0"/>
              <a:t> llama al </a:t>
            </a:r>
            <a:r>
              <a:rPr lang="en-US" sz="2800" dirty="0" err="1"/>
              <a:t>método</a:t>
            </a:r>
            <a:r>
              <a:rPr lang="en-US" sz="2800" dirty="0"/>
              <a:t> que </a:t>
            </a:r>
            <a:r>
              <a:rPr lang="en-US" sz="2800" dirty="0" err="1"/>
              <a:t>obtiene</a:t>
            </a:r>
            <a:r>
              <a:rPr lang="en-US" sz="2800" dirty="0"/>
              <a:t> la </a:t>
            </a:r>
            <a:r>
              <a:rPr lang="en-US" sz="2800" dirty="0" err="1"/>
              <a:t>clasificación</a:t>
            </a:r>
            <a:r>
              <a:rPr lang="en-US" sz="2800" dirty="0"/>
              <a:t>.</a:t>
            </a:r>
            <a:endParaRPr lang="es-ES" sz="2800" dirty="0"/>
          </a:p>
          <a:p>
            <a:endParaRPr lang="es-ES" dirty="0"/>
          </a:p>
        </p:txBody>
      </p:sp>
    </p:spTree>
    <p:extLst>
      <p:ext uri="{BB962C8B-B14F-4D97-AF65-F5344CB8AC3E}">
        <p14:creationId xmlns:p14="http://schemas.microsoft.com/office/powerpoint/2010/main" val="173834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2C1F5-3A96-4ADC-AD3C-64044E19836D}"/>
              </a:ext>
            </a:extLst>
          </p:cNvPr>
          <p:cNvSpPr>
            <a:spLocks noGrp="1"/>
          </p:cNvSpPr>
          <p:nvPr>
            <p:ph type="title"/>
          </p:nvPr>
        </p:nvSpPr>
        <p:spPr/>
        <p:txBody>
          <a:bodyPr/>
          <a:lstStyle/>
          <a:p>
            <a:r>
              <a:rPr lang="es-ES" b="1" dirty="0"/>
              <a:t>Clasificación de nuevos datos</a:t>
            </a:r>
          </a:p>
        </p:txBody>
      </p:sp>
      <p:sp>
        <p:nvSpPr>
          <p:cNvPr id="3" name="Marcador de contenido 2">
            <a:extLst>
              <a:ext uri="{FF2B5EF4-FFF2-40B4-BE49-F238E27FC236}">
                <a16:creationId xmlns:a16="http://schemas.microsoft.com/office/drawing/2014/main" id="{FFB44DBA-8336-46BF-B324-954AFF54E0EF}"/>
              </a:ext>
            </a:extLst>
          </p:cNvPr>
          <p:cNvSpPr>
            <a:spLocks noGrp="1"/>
          </p:cNvSpPr>
          <p:nvPr>
            <p:ph idx="1"/>
          </p:nvPr>
        </p:nvSpPr>
        <p:spPr/>
        <p:txBody>
          <a:bodyPr/>
          <a:lstStyle/>
          <a:p>
            <a:endParaRPr lang="es-ES" sz="2800" b="1" dirty="0"/>
          </a:p>
          <a:p>
            <a:r>
              <a:rPr lang="es-ES" sz="2800" b="1" dirty="0"/>
              <a:t>- Entrada</a:t>
            </a:r>
          </a:p>
          <a:p>
            <a:endParaRPr lang="es-ES" sz="2800" b="1" dirty="0"/>
          </a:p>
          <a:p>
            <a:r>
              <a:rPr lang="es-ES" sz="2800" b="1" dirty="0"/>
              <a:t>- Salida </a:t>
            </a:r>
          </a:p>
          <a:p>
            <a:endParaRPr lang="es-ES" sz="2800" b="1" dirty="0"/>
          </a:p>
          <a:p>
            <a:r>
              <a:rPr lang="es-ES" sz="2800" b="1" dirty="0"/>
              <a:t>-Algoritmo</a:t>
            </a:r>
          </a:p>
          <a:p>
            <a:endParaRPr lang="es-ES" dirty="0"/>
          </a:p>
        </p:txBody>
      </p:sp>
    </p:spTree>
    <p:extLst>
      <p:ext uri="{BB962C8B-B14F-4D97-AF65-F5344CB8AC3E}">
        <p14:creationId xmlns:p14="http://schemas.microsoft.com/office/powerpoint/2010/main" val="87958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9FA94-091D-475A-A3E7-BC2878ECF62E}"/>
              </a:ext>
            </a:extLst>
          </p:cNvPr>
          <p:cNvSpPr>
            <a:spLocks noGrp="1"/>
          </p:cNvSpPr>
          <p:nvPr>
            <p:ph type="title"/>
          </p:nvPr>
        </p:nvSpPr>
        <p:spPr/>
        <p:txBody>
          <a:bodyPr/>
          <a:lstStyle/>
          <a:p>
            <a:r>
              <a:rPr lang="es-ES" b="1" dirty="0"/>
              <a:t>Objetivo</a:t>
            </a:r>
          </a:p>
        </p:txBody>
      </p:sp>
      <p:sp>
        <p:nvSpPr>
          <p:cNvPr id="3" name="Marcador de contenido 2">
            <a:extLst>
              <a:ext uri="{FF2B5EF4-FFF2-40B4-BE49-F238E27FC236}">
                <a16:creationId xmlns:a16="http://schemas.microsoft.com/office/drawing/2014/main" id="{15A1492F-7042-4FEF-A334-56E3F4BCB574}"/>
              </a:ext>
            </a:extLst>
          </p:cNvPr>
          <p:cNvSpPr>
            <a:spLocks noGrp="1"/>
          </p:cNvSpPr>
          <p:nvPr>
            <p:ph idx="1"/>
          </p:nvPr>
        </p:nvSpPr>
        <p:spPr/>
        <p:txBody>
          <a:bodyPr>
            <a:normAutofit/>
          </a:bodyPr>
          <a:lstStyle/>
          <a:p>
            <a:pPr marL="0" indent="0">
              <a:buNone/>
            </a:pPr>
            <a:endParaRPr lang="es-ES" sz="2800" dirty="0"/>
          </a:p>
          <a:p>
            <a:pPr marL="0" indent="0">
              <a:buNone/>
            </a:pPr>
            <a:r>
              <a:rPr lang="es-ES" sz="2800" dirty="0"/>
              <a:t>Versión modificada del algoritmo ID3 que nos de como resultado un árbol de decisión.</a:t>
            </a:r>
          </a:p>
          <a:p>
            <a:pPr marL="0" indent="0">
              <a:buNone/>
            </a:pPr>
            <a:r>
              <a:rPr lang="es-ES" sz="2800" dirty="0"/>
              <a:t>Cada rama del árbol podrá ser:</a:t>
            </a:r>
          </a:p>
          <a:p>
            <a:pPr marL="0" indent="0">
              <a:buNone/>
            </a:pPr>
            <a:r>
              <a:rPr lang="es-ES" sz="2800" dirty="0"/>
              <a:t>	- Rama sin incertidumbre </a:t>
            </a:r>
          </a:p>
          <a:p>
            <a:pPr marL="0" indent="0">
              <a:buNone/>
            </a:pPr>
            <a:r>
              <a:rPr lang="es-ES" sz="2800" dirty="0"/>
              <a:t>	- Valor de clasificación con probabilidad asociada (En caso de 		  no cumplir quórum)</a:t>
            </a:r>
          </a:p>
        </p:txBody>
      </p:sp>
    </p:spTree>
    <p:extLst>
      <p:ext uri="{BB962C8B-B14F-4D97-AF65-F5344CB8AC3E}">
        <p14:creationId xmlns:p14="http://schemas.microsoft.com/office/powerpoint/2010/main" val="2092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6AA65-410C-4932-BAC5-7CCC5A134448}"/>
              </a:ext>
            </a:extLst>
          </p:cNvPr>
          <p:cNvSpPr>
            <a:spLocks noGrp="1"/>
          </p:cNvSpPr>
          <p:nvPr>
            <p:ph type="title"/>
          </p:nvPr>
        </p:nvSpPr>
        <p:spPr/>
        <p:txBody>
          <a:bodyPr/>
          <a:lstStyle/>
          <a:p>
            <a:r>
              <a:rPr lang="es-ES" b="1" dirty="0"/>
              <a:t>Entrada</a:t>
            </a:r>
          </a:p>
        </p:txBody>
      </p:sp>
      <p:sp>
        <p:nvSpPr>
          <p:cNvPr id="3" name="Marcador de contenido 2">
            <a:extLst>
              <a:ext uri="{FF2B5EF4-FFF2-40B4-BE49-F238E27FC236}">
                <a16:creationId xmlns:a16="http://schemas.microsoft.com/office/drawing/2014/main" id="{1D2CD09E-41E5-4393-BE76-49673EEAC3BA}"/>
              </a:ext>
            </a:extLst>
          </p:cNvPr>
          <p:cNvSpPr>
            <a:spLocks noGrp="1"/>
          </p:cNvSpPr>
          <p:nvPr>
            <p:ph idx="1"/>
          </p:nvPr>
        </p:nvSpPr>
        <p:spPr/>
        <p:txBody>
          <a:bodyPr>
            <a:normAutofit/>
          </a:bodyPr>
          <a:lstStyle/>
          <a:p>
            <a:endParaRPr lang="es-ES" sz="2800" dirty="0"/>
          </a:p>
          <a:p>
            <a:r>
              <a:rPr lang="es-ES" sz="2800" dirty="0"/>
              <a:t>- Fila a clasificar </a:t>
            </a:r>
          </a:p>
          <a:p>
            <a:r>
              <a:rPr lang="es-ES" sz="2800" dirty="0"/>
              <a:t>- Nodo actual (en la llamada que realiza el método mencionado anteriormente es el nodo raíz)</a:t>
            </a:r>
          </a:p>
        </p:txBody>
      </p:sp>
    </p:spTree>
    <p:extLst>
      <p:ext uri="{BB962C8B-B14F-4D97-AF65-F5344CB8AC3E}">
        <p14:creationId xmlns:p14="http://schemas.microsoft.com/office/powerpoint/2010/main" val="151126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FE6DA-4F3F-40A6-83BF-ADEDFCE2ED59}"/>
              </a:ext>
            </a:extLst>
          </p:cNvPr>
          <p:cNvSpPr>
            <a:spLocks noGrp="1"/>
          </p:cNvSpPr>
          <p:nvPr>
            <p:ph type="title"/>
          </p:nvPr>
        </p:nvSpPr>
        <p:spPr/>
        <p:txBody>
          <a:bodyPr/>
          <a:lstStyle/>
          <a:p>
            <a:r>
              <a:rPr lang="es-ES" b="1" dirty="0"/>
              <a:t>Salida</a:t>
            </a:r>
          </a:p>
        </p:txBody>
      </p:sp>
      <p:sp>
        <p:nvSpPr>
          <p:cNvPr id="3" name="Marcador de contenido 2">
            <a:extLst>
              <a:ext uri="{FF2B5EF4-FFF2-40B4-BE49-F238E27FC236}">
                <a16:creationId xmlns:a16="http://schemas.microsoft.com/office/drawing/2014/main" id="{E0BD9A87-C49E-468F-922B-ABFEDE92725E}"/>
              </a:ext>
            </a:extLst>
          </p:cNvPr>
          <p:cNvSpPr>
            <a:spLocks noGrp="1"/>
          </p:cNvSpPr>
          <p:nvPr>
            <p:ph idx="1"/>
          </p:nvPr>
        </p:nvSpPr>
        <p:spPr/>
        <p:txBody>
          <a:bodyPr/>
          <a:lstStyle/>
          <a:p>
            <a:r>
              <a:rPr lang="en-US" sz="2800" dirty="0" err="1"/>
              <a:t>Clasificación</a:t>
            </a:r>
            <a:r>
              <a:rPr lang="en-US" sz="2800" dirty="0"/>
              <a:t> de la fila, </a:t>
            </a:r>
            <a:r>
              <a:rPr lang="en-US" sz="2800" dirty="0" err="1"/>
              <a:t>en</a:t>
            </a:r>
            <a:r>
              <a:rPr lang="en-US" sz="2800" dirty="0"/>
              <a:t> </a:t>
            </a:r>
            <a:r>
              <a:rPr lang="en-US" sz="2800" dirty="0" err="1"/>
              <a:t>caso</a:t>
            </a:r>
            <a:r>
              <a:rPr lang="en-US" sz="2800" dirty="0"/>
              <a:t> de que se </a:t>
            </a:r>
            <a:r>
              <a:rPr lang="en-US" sz="2800" dirty="0" err="1"/>
              <a:t>realice</a:t>
            </a:r>
            <a:r>
              <a:rPr lang="en-US" sz="2800" dirty="0"/>
              <a:t> la </a:t>
            </a:r>
            <a:r>
              <a:rPr lang="en-US" sz="2800" dirty="0" err="1"/>
              <a:t>llamada</a:t>
            </a:r>
            <a:r>
              <a:rPr lang="en-US" sz="2800" dirty="0"/>
              <a:t> al </a:t>
            </a:r>
            <a:r>
              <a:rPr lang="en-US" sz="2800" dirty="0" err="1"/>
              <a:t>método</a:t>
            </a:r>
            <a:r>
              <a:rPr lang="en-US" sz="2800" dirty="0"/>
              <a:t> Naive Bayes </a:t>
            </a:r>
            <a:r>
              <a:rPr lang="en-US" sz="2800" dirty="0" err="1"/>
              <a:t>devuelve</a:t>
            </a:r>
            <a:r>
              <a:rPr lang="en-US" sz="2800" dirty="0"/>
              <a:t> una </a:t>
            </a:r>
            <a:r>
              <a:rPr lang="en-US" sz="2800" dirty="0" err="1"/>
              <a:t>lista</a:t>
            </a:r>
            <a:r>
              <a:rPr lang="en-US" sz="2800" dirty="0"/>
              <a:t> con la </a:t>
            </a:r>
            <a:r>
              <a:rPr lang="en-US" sz="2800" dirty="0" err="1"/>
              <a:t>clasificación</a:t>
            </a:r>
            <a:r>
              <a:rPr lang="en-US" sz="2800" dirty="0"/>
              <a:t> </a:t>
            </a:r>
            <a:r>
              <a:rPr lang="en-US" sz="2800" dirty="0" err="1"/>
              <a:t>en</a:t>
            </a:r>
            <a:r>
              <a:rPr lang="en-US" sz="2800" dirty="0"/>
              <a:t> la </a:t>
            </a:r>
            <a:r>
              <a:rPr lang="en-US" sz="2800" dirty="0" err="1"/>
              <a:t>primera</a:t>
            </a:r>
            <a:r>
              <a:rPr lang="en-US" sz="2800" dirty="0"/>
              <a:t> </a:t>
            </a:r>
            <a:r>
              <a:rPr lang="en-US" sz="2800" dirty="0" err="1"/>
              <a:t>posición</a:t>
            </a:r>
            <a:r>
              <a:rPr lang="en-US" sz="2800" dirty="0"/>
              <a:t> y la </a:t>
            </a:r>
            <a:r>
              <a:rPr lang="en-US" sz="2800" dirty="0" err="1"/>
              <a:t>probabilidad</a:t>
            </a:r>
            <a:r>
              <a:rPr lang="en-US" sz="2800" dirty="0"/>
              <a:t> </a:t>
            </a:r>
            <a:r>
              <a:rPr lang="en-US" sz="2800" dirty="0" err="1"/>
              <a:t>en</a:t>
            </a:r>
            <a:r>
              <a:rPr lang="en-US" sz="2800" dirty="0"/>
              <a:t> la </a:t>
            </a:r>
            <a:r>
              <a:rPr lang="en-US" sz="2800" dirty="0" err="1"/>
              <a:t>segunda</a:t>
            </a:r>
            <a:r>
              <a:rPr lang="en-US" sz="2800" dirty="0"/>
              <a:t>(</a:t>
            </a:r>
            <a:r>
              <a:rPr lang="en-US" sz="2800" dirty="0" err="1"/>
              <a:t>Posiciones</a:t>
            </a:r>
            <a:r>
              <a:rPr lang="en-US" sz="2800" dirty="0"/>
              <a:t> 0 y 1 </a:t>
            </a:r>
            <a:r>
              <a:rPr lang="en-US" sz="2800" dirty="0" err="1"/>
              <a:t>en</a:t>
            </a:r>
            <a:r>
              <a:rPr lang="en-US" sz="2800" dirty="0"/>
              <a:t> la </a:t>
            </a:r>
            <a:r>
              <a:rPr lang="en-US" sz="2800" dirty="0" err="1"/>
              <a:t>lista</a:t>
            </a:r>
            <a:r>
              <a:rPr lang="en-US" sz="2800" dirty="0"/>
              <a:t>). </a:t>
            </a:r>
            <a:endParaRPr lang="es-ES" sz="2800" dirty="0"/>
          </a:p>
          <a:p>
            <a:endParaRPr lang="es-ES" dirty="0"/>
          </a:p>
        </p:txBody>
      </p:sp>
    </p:spTree>
    <p:extLst>
      <p:ext uri="{BB962C8B-B14F-4D97-AF65-F5344CB8AC3E}">
        <p14:creationId xmlns:p14="http://schemas.microsoft.com/office/powerpoint/2010/main" val="418418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C404F-09CD-409E-92D2-9C8F8E04BE2F}"/>
              </a:ext>
            </a:extLst>
          </p:cNvPr>
          <p:cNvSpPr>
            <a:spLocks noGrp="1"/>
          </p:cNvSpPr>
          <p:nvPr>
            <p:ph type="title"/>
          </p:nvPr>
        </p:nvSpPr>
        <p:spPr/>
        <p:txBody>
          <a:bodyPr/>
          <a:lstStyle/>
          <a:p>
            <a:r>
              <a:rPr lang="es-ES" b="1" dirty="0"/>
              <a:t>Algoritmo</a:t>
            </a:r>
          </a:p>
        </p:txBody>
      </p:sp>
      <p:sp>
        <p:nvSpPr>
          <p:cNvPr id="3" name="Marcador de contenido 2">
            <a:extLst>
              <a:ext uri="{FF2B5EF4-FFF2-40B4-BE49-F238E27FC236}">
                <a16:creationId xmlns:a16="http://schemas.microsoft.com/office/drawing/2014/main" id="{1ECCDA4F-F9D9-492C-83A5-5D24679C142B}"/>
              </a:ext>
            </a:extLst>
          </p:cNvPr>
          <p:cNvSpPr>
            <a:spLocks noGrp="1"/>
          </p:cNvSpPr>
          <p:nvPr>
            <p:ph idx="1"/>
          </p:nvPr>
        </p:nvSpPr>
        <p:spPr/>
        <p:txBody>
          <a:bodyPr/>
          <a:lstStyle/>
          <a:p>
            <a:pPr lvl="0"/>
            <a:r>
              <a:rPr lang="en-US" b="1" dirty="0"/>
              <a:t>1) Si el </a:t>
            </a:r>
            <a:r>
              <a:rPr lang="en-US" b="1" dirty="0" err="1"/>
              <a:t>nodo</a:t>
            </a:r>
            <a:r>
              <a:rPr lang="en-US" b="1" dirty="0"/>
              <a:t> es </a:t>
            </a:r>
            <a:r>
              <a:rPr lang="en-US" b="1" dirty="0" err="1"/>
              <a:t>nulo</a:t>
            </a:r>
            <a:r>
              <a:rPr lang="en-US" b="1" dirty="0"/>
              <a:t>:</a:t>
            </a:r>
            <a:endParaRPr lang="es-ES" b="1" dirty="0"/>
          </a:p>
          <a:p>
            <a:pPr lvl="2"/>
            <a:r>
              <a:rPr lang="en-US" sz="2000" dirty="0" err="1"/>
              <a:t>Devolver</a:t>
            </a:r>
            <a:r>
              <a:rPr lang="en-US" sz="2000" dirty="0"/>
              <a:t> </a:t>
            </a:r>
            <a:r>
              <a:rPr lang="en-US" sz="2000" dirty="0" err="1"/>
              <a:t>nulo</a:t>
            </a:r>
            <a:endParaRPr lang="es-ES" sz="2000" dirty="0"/>
          </a:p>
          <a:p>
            <a:pPr lvl="0"/>
            <a:r>
              <a:rPr lang="en-US" b="1" dirty="0"/>
              <a:t>2) Si el </a:t>
            </a:r>
            <a:r>
              <a:rPr lang="en-US" b="1" dirty="0" err="1"/>
              <a:t>nombre</a:t>
            </a:r>
            <a:r>
              <a:rPr lang="en-US" b="1" dirty="0"/>
              <a:t> del </a:t>
            </a:r>
            <a:r>
              <a:rPr lang="en-US" b="1" dirty="0" err="1"/>
              <a:t>nodo</a:t>
            </a:r>
            <a:r>
              <a:rPr lang="en-US" b="1" dirty="0"/>
              <a:t> == “Naive Bayes”:</a:t>
            </a:r>
            <a:endParaRPr lang="es-ES" b="1" dirty="0"/>
          </a:p>
          <a:p>
            <a:pPr lvl="2"/>
            <a:r>
              <a:rPr lang="en-US" sz="2000" dirty="0" err="1"/>
              <a:t>Realizar</a:t>
            </a:r>
            <a:r>
              <a:rPr lang="en-US" sz="2000" dirty="0"/>
              <a:t> </a:t>
            </a:r>
            <a:r>
              <a:rPr lang="en-US" sz="2000" dirty="0" err="1"/>
              <a:t>llamada</a:t>
            </a:r>
            <a:r>
              <a:rPr lang="en-US" sz="2000" dirty="0"/>
              <a:t> al </a:t>
            </a:r>
            <a:r>
              <a:rPr lang="en-US" sz="2000" dirty="0" err="1"/>
              <a:t>método</a:t>
            </a:r>
            <a:r>
              <a:rPr lang="en-US" sz="2000" dirty="0"/>
              <a:t> Naive Bayes y </a:t>
            </a:r>
            <a:r>
              <a:rPr lang="en-US" sz="2000" dirty="0" err="1"/>
              <a:t>devolver</a:t>
            </a:r>
            <a:r>
              <a:rPr lang="en-US" sz="2000" dirty="0"/>
              <a:t> lo que </a:t>
            </a:r>
            <a:r>
              <a:rPr lang="en-US" sz="2000" dirty="0" err="1"/>
              <a:t>devuelve</a:t>
            </a:r>
            <a:r>
              <a:rPr lang="en-US" sz="2000" dirty="0"/>
              <a:t> </a:t>
            </a:r>
            <a:r>
              <a:rPr lang="en-US" sz="2000" dirty="0" err="1"/>
              <a:t>este</a:t>
            </a:r>
            <a:endParaRPr lang="es-ES" sz="2000" dirty="0"/>
          </a:p>
          <a:p>
            <a:pPr lvl="0"/>
            <a:r>
              <a:rPr lang="en-US" b="1" dirty="0"/>
              <a:t>3) Si </a:t>
            </a:r>
            <a:r>
              <a:rPr lang="en-US" b="1" dirty="0" err="1"/>
              <a:t>longitud</a:t>
            </a:r>
            <a:r>
              <a:rPr lang="en-US" b="1" dirty="0"/>
              <a:t>( </a:t>
            </a:r>
            <a:r>
              <a:rPr lang="en-US" b="1" dirty="0" err="1"/>
              <a:t>hijos</a:t>
            </a:r>
            <a:r>
              <a:rPr lang="en-US" b="1" dirty="0"/>
              <a:t> del </a:t>
            </a:r>
            <a:r>
              <a:rPr lang="en-US" b="1" dirty="0" err="1"/>
              <a:t>nodo</a:t>
            </a:r>
            <a:r>
              <a:rPr lang="en-US" b="1" dirty="0"/>
              <a:t>) == 0:</a:t>
            </a:r>
            <a:endParaRPr lang="es-ES" b="1" dirty="0"/>
          </a:p>
          <a:p>
            <a:pPr lvl="2"/>
            <a:r>
              <a:rPr lang="en-US" sz="2000" dirty="0" err="1"/>
              <a:t>Devolver</a:t>
            </a:r>
            <a:r>
              <a:rPr lang="en-US" sz="2000" dirty="0"/>
              <a:t> el </a:t>
            </a:r>
            <a:r>
              <a:rPr lang="en-US" sz="2000" dirty="0" err="1"/>
              <a:t>nombre</a:t>
            </a:r>
            <a:r>
              <a:rPr lang="en-US" sz="2000" dirty="0"/>
              <a:t> del </a:t>
            </a:r>
            <a:r>
              <a:rPr lang="en-US" sz="2000" dirty="0" err="1"/>
              <a:t>nodo</a:t>
            </a:r>
            <a:endParaRPr lang="es-ES" sz="2000" dirty="0"/>
          </a:p>
          <a:p>
            <a:pPr lvl="0"/>
            <a:r>
              <a:rPr lang="en-US" b="1" dirty="0"/>
              <a:t>4) </a:t>
            </a:r>
            <a:r>
              <a:rPr lang="en-US" b="1" dirty="0" err="1"/>
              <a:t>En</a:t>
            </a:r>
            <a:r>
              <a:rPr lang="en-US" b="1" dirty="0"/>
              <a:t> </a:t>
            </a:r>
            <a:r>
              <a:rPr lang="en-US" b="1" dirty="0" err="1"/>
              <a:t>otro</a:t>
            </a:r>
            <a:r>
              <a:rPr lang="en-US" b="1" dirty="0"/>
              <a:t> </a:t>
            </a:r>
            <a:r>
              <a:rPr lang="en-US" b="1" dirty="0" err="1"/>
              <a:t>caso</a:t>
            </a:r>
            <a:r>
              <a:rPr lang="en-US" b="1" dirty="0"/>
              <a:t>:</a:t>
            </a:r>
            <a:endParaRPr lang="es-ES" b="1" dirty="0"/>
          </a:p>
          <a:p>
            <a:pPr lvl="2"/>
            <a:r>
              <a:rPr lang="en-US" sz="2000" dirty="0" err="1"/>
              <a:t>Encontrar</a:t>
            </a:r>
            <a:r>
              <a:rPr lang="en-US" sz="2000" dirty="0"/>
              <a:t> el </a:t>
            </a:r>
            <a:r>
              <a:rPr lang="en-US" sz="2000" dirty="0" err="1"/>
              <a:t>hijo</a:t>
            </a:r>
            <a:r>
              <a:rPr lang="en-US" sz="2000" dirty="0"/>
              <a:t> del </a:t>
            </a:r>
            <a:r>
              <a:rPr lang="en-US" sz="2000" dirty="0" err="1"/>
              <a:t>nodo</a:t>
            </a:r>
            <a:r>
              <a:rPr lang="en-US" sz="2000" dirty="0"/>
              <a:t> actual que </a:t>
            </a:r>
            <a:r>
              <a:rPr lang="en-US" sz="2000" dirty="0" err="1"/>
              <a:t>tiene</a:t>
            </a:r>
            <a:r>
              <a:rPr lang="en-US" sz="2000" dirty="0"/>
              <a:t> </a:t>
            </a:r>
            <a:r>
              <a:rPr lang="en-US" sz="2000" dirty="0" err="1"/>
              <a:t>como</a:t>
            </a:r>
            <a:r>
              <a:rPr lang="en-US" sz="2000" dirty="0"/>
              <a:t> arista el valor de la </a:t>
            </a:r>
            <a:r>
              <a:rPr lang="en-US" sz="2000" dirty="0" err="1"/>
              <a:t>columna</a:t>
            </a:r>
            <a:r>
              <a:rPr lang="en-US" sz="2000" dirty="0"/>
              <a:t> que </a:t>
            </a:r>
            <a:r>
              <a:rPr lang="en-US" sz="2000" dirty="0" err="1"/>
              <a:t>tiene</a:t>
            </a:r>
            <a:r>
              <a:rPr lang="en-US" sz="2000" dirty="0"/>
              <a:t> el </a:t>
            </a:r>
            <a:r>
              <a:rPr lang="en-US" sz="2000" dirty="0" err="1"/>
              <a:t>nombre</a:t>
            </a:r>
            <a:r>
              <a:rPr lang="en-US" sz="2000" dirty="0"/>
              <a:t> </a:t>
            </a:r>
            <a:r>
              <a:rPr lang="en-US" sz="2000" dirty="0" err="1"/>
              <a:t>igual</a:t>
            </a:r>
            <a:r>
              <a:rPr lang="en-US" sz="2000" dirty="0"/>
              <a:t> al </a:t>
            </a:r>
            <a:r>
              <a:rPr lang="en-US" sz="2000" dirty="0" err="1"/>
              <a:t>nombre</a:t>
            </a:r>
            <a:r>
              <a:rPr lang="en-US" sz="2000" dirty="0"/>
              <a:t> del </a:t>
            </a:r>
            <a:r>
              <a:rPr lang="en-US" sz="2000" dirty="0" err="1"/>
              <a:t>nodo</a:t>
            </a:r>
            <a:r>
              <a:rPr lang="en-US" sz="2000" dirty="0"/>
              <a:t> actual </a:t>
            </a:r>
            <a:r>
              <a:rPr lang="en-US" sz="2000" dirty="0" err="1"/>
              <a:t>en</a:t>
            </a:r>
            <a:r>
              <a:rPr lang="en-US" sz="2000" dirty="0"/>
              <a:t> la fila.</a:t>
            </a:r>
            <a:endParaRPr lang="es-ES" sz="2000" dirty="0"/>
          </a:p>
          <a:p>
            <a:pPr lvl="2"/>
            <a:r>
              <a:rPr lang="en-US" sz="2000" dirty="0" err="1"/>
              <a:t>Realizar</a:t>
            </a:r>
            <a:r>
              <a:rPr lang="en-US" sz="2000" dirty="0"/>
              <a:t> </a:t>
            </a:r>
            <a:r>
              <a:rPr lang="en-US" sz="2000" dirty="0" err="1"/>
              <a:t>llamada</a:t>
            </a:r>
            <a:r>
              <a:rPr lang="en-US" sz="2000" dirty="0"/>
              <a:t> </a:t>
            </a:r>
            <a:r>
              <a:rPr lang="en-US" sz="2000" dirty="0" err="1"/>
              <a:t>recursiva</a:t>
            </a:r>
            <a:r>
              <a:rPr lang="en-US" sz="2000" dirty="0"/>
              <a:t> con el </a:t>
            </a:r>
            <a:r>
              <a:rPr lang="en-US" sz="2000" dirty="0" err="1"/>
              <a:t>nodo</a:t>
            </a:r>
            <a:r>
              <a:rPr lang="en-US" sz="2000" dirty="0"/>
              <a:t> </a:t>
            </a:r>
            <a:r>
              <a:rPr lang="en-US" sz="2000" dirty="0" err="1"/>
              <a:t>encontrado</a:t>
            </a:r>
            <a:r>
              <a:rPr lang="en-US" sz="2000" dirty="0"/>
              <a:t> </a:t>
            </a:r>
            <a:r>
              <a:rPr lang="en-US" sz="2000" dirty="0" err="1"/>
              <a:t>en</a:t>
            </a:r>
            <a:r>
              <a:rPr lang="en-US" sz="2000" dirty="0"/>
              <a:t> el </a:t>
            </a:r>
            <a:r>
              <a:rPr lang="en-US" sz="2000" dirty="0" err="1"/>
              <a:t>paso</a:t>
            </a:r>
            <a:r>
              <a:rPr lang="en-US" sz="2000" dirty="0"/>
              <a:t> anterior.</a:t>
            </a:r>
            <a:endParaRPr lang="es-ES" sz="2000" dirty="0"/>
          </a:p>
          <a:p>
            <a:endParaRPr lang="es-ES" dirty="0"/>
          </a:p>
        </p:txBody>
      </p:sp>
    </p:spTree>
    <p:extLst>
      <p:ext uri="{BB962C8B-B14F-4D97-AF65-F5344CB8AC3E}">
        <p14:creationId xmlns:p14="http://schemas.microsoft.com/office/powerpoint/2010/main" val="418468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0B9C8-30C6-4018-8E69-7D2B8D1430DE}"/>
              </a:ext>
            </a:extLst>
          </p:cNvPr>
          <p:cNvSpPr>
            <a:spLocks noGrp="1"/>
          </p:cNvSpPr>
          <p:nvPr>
            <p:ph type="title"/>
          </p:nvPr>
        </p:nvSpPr>
        <p:spPr/>
        <p:txBody>
          <a:bodyPr/>
          <a:lstStyle/>
          <a:p>
            <a:r>
              <a:rPr lang="es-ES" b="1" dirty="0" err="1"/>
              <a:t>Naive</a:t>
            </a:r>
            <a:r>
              <a:rPr lang="es-ES" b="1" dirty="0"/>
              <a:t> Bayes</a:t>
            </a:r>
          </a:p>
        </p:txBody>
      </p:sp>
      <p:sp>
        <p:nvSpPr>
          <p:cNvPr id="3" name="Marcador de contenido 2">
            <a:extLst>
              <a:ext uri="{FF2B5EF4-FFF2-40B4-BE49-F238E27FC236}">
                <a16:creationId xmlns:a16="http://schemas.microsoft.com/office/drawing/2014/main" id="{CD21AA32-61D6-4BAB-90BD-A7B20DB6BEF1}"/>
              </a:ext>
            </a:extLst>
          </p:cNvPr>
          <p:cNvSpPr>
            <a:spLocks noGrp="1"/>
          </p:cNvSpPr>
          <p:nvPr>
            <p:ph idx="1"/>
          </p:nvPr>
        </p:nvSpPr>
        <p:spPr/>
        <p:txBody>
          <a:bodyPr>
            <a:normAutofit/>
          </a:bodyPr>
          <a:lstStyle/>
          <a:p>
            <a:endParaRPr lang="es-ES" sz="2800" dirty="0"/>
          </a:p>
          <a:p>
            <a:r>
              <a:rPr lang="es-ES" sz="2800" dirty="0"/>
              <a:t>- Se ha realizado un método que haga los cálculos en lugar de utilizar alguna librería.</a:t>
            </a:r>
          </a:p>
          <a:p>
            <a:r>
              <a:rPr lang="es-ES" sz="2800" dirty="0"/>
              <a:t>- El método calcula la probabilidad con suavizado de Laplace para evitar probabilidades nulas.</a:t>
            </a:r>
          </a:p>
          <a:p>
            <a:r>
              <a:rPr lang="es-ES" sz="2800" dirty="0"/>
              <a:t>- Se utilizan las fórmulas indicadas en la explicación de </a:t>
            </a:r>
            <a:r>
              <a:rPr lang="es-ES" sz="2800" dirty="0" err="1"/>
              <a:t>Naive</a:t>
            </a:r>
            <a:r>
              <a:rPr lang="es-ES" sz="2800" dirty="0"/>
              <a:t> Bayes realizada al inicio.</a:t>
            </a:r>
          </a:p>
        </p:txBody>
      </p:sp>
    </p:spTree>
    <p:extLst>
      <p:ext uri="{BB962C8B-B14F-4D97-AF65-F5344CB8AC3E}">
        <p14:creationId xmlns:p14="http://schemas.microsoft.com/office/powerpoint/2010/main" val="335006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0F0EA-5CFD-45E0-BFBD-E4CC1D16D6D9}"/>
              </a:ext>
            </a:extLst>
          </p:cNvPr>
          <p:cNvSpPr>
            <a:spLocks noGrp="1"/>
          </p:cNvSpPr>
          <p:nvPr>
            <p:ph type="title"/>
          </p:nvPr>
        </p:nvSpPr>
        <p:spPr/>
        <p:txBody>
          <a:bodyPr/>
          <a:lstStyle/>
          <a:p>
            <a:r>
              <a:rPr lang="es-ES" b="1" dirty="0"/>
              <a:t>Rendimiento</a:t>
            </a:r>
          </a:p>
        </p:txBody>
      </p:sp>
      <p:sp>
        <p:nvSpPr>
          <p:cNvPr id="3" name="Marcador de contenido 2">
            <a:extLst>
              <a:ext uri="{FF2B5EF4-FFF2-40B4-BE49-F238E27FC236}">
                <a16:creationId xmlns:a16="http://schemas.microsoft.com/office/drawing/2014/main" id="{EE6C4BB0-E0E2-4D85-AC4E-675EC5920282}"/>
              </a:ext>
            </a:extLst>
          </p:cNvPr>
          <p:cNvSpPr>
            <a:spLocks noGrp="1"/>
          </p:cNvSpPr>
          <p:nvPr>
            <p:ph idx="1"/>
          </p:nvPr>
        </p:nvSpPr>
        <p:spPr/>
        <p:txBody>
          <a:bodyPr>
            <a:normAutofit/>
          </a:bodyPr>
          <a:lstStyle/>
          <a:p>
            <a:endParaRPr lang="es-ES" sz="2800" b="1" dirty="0"/>
          </a:p>
          <a:p>
            <a:r>
              <a:rPr lang="es-ES" sz="2800" b="1" dirty="0"/>
              <a:t>- Medida de rendimiento: </a:t>
            </a:r>
            <a:r>
              <a:rPr lang="es-ES" sz="2800" dirty="0"/>
              <a:t>tasa de aciertos. </a:t>
            </a:r>
          </a:p>
        </p:txBody>
      </p:sp>
    </p:spTree>
    <p:extLst>
      <p:ext uri="{BB962C8B-B14F-4D97-AF65-F5344CB8AC3E}">
        <p14:creationId xmlns:p14="http://schemas.microsoft.com/office/powerpoint/2010/main" val="236136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8A20A-D4C7-4EB8-9392-5FFB8D6AE178}"/>
              </a:ext>
            </a:extLst>
          </p:cNvPr>
          <p:cNvSpPr>
            <a:spLocks noGrp="1"/>
          </p:cNvSpPr>
          <p:nvPr>
            <p:ph type="title"/>
          </p:nvPr>
        </p:nvSpPr>
        <p:spPr/>
        <p:txBody>
          <a:bodyPr/>
          <a:lstStyle/>
          <a:p>
            <a:r>
              <a:rPr lang="es-ES" b="1" dirty="0"/>
              <a:t>Resultados</a:t>
            </a:r>
          </a:p>
        </p:txBody>
      </p:sp>
      <p:sp>
        <p:nvSpPr>
          <p:cNvPr id="3" name="Marcador de contenido 2">
            <a:extLst>
              <a:ext uri="{FF2B5EF4-FFF2-40B4-BE49-F238E27FC236}">
                <a16:creationId xmlns:a16="http://schemas.microsoft.com/office/drawing/2014/main" id="{B4F515D3-88B0-4D85-84C8-6EA31BF4163B}"/>
              </a:ext>
            </a:extLst>
          </p:cNvPr>
          <p:cNvSpPr>
            <a:spLocks noGrp="1"/>
          </p:cNvSpPr>
          <p:nvPr>
            <p:ph idx="1"/>
          </p:nvPr>
        </p:nvSpPr>
        <p:spPr/>
        <p:txBody>
          <a:bodyPr>
            <a:normAutofit/>
          </a:bodyPr>
          <a:lstStyle/>
          <a:p>
            <a:endParaRPr lang="es-ES" sz="2800" dirty="0"/>
          </a:p>
          <a:p>
            <a:r>
              <a:rPr lang="es-ES" sz="2800" dirty="0"/>
              <a:t>- Experimento 1</a:t>
            </a:r>
          </a:p>
          <a:p>
            <a:endParaRPr lang="es-ES" sz="2800" dirty="0"/>
          </a:p>
          <a:p>
            <a:r>
              <a:rPr lang="es-ES" sz="2800" dirty="0"/>
              <a:t>- Experimento 2</a:t>
            </a:r>
          </a:p>
          <a:p>
            <a:endParaRPr lang="es-ES" sz="2800" dirty="0"/>
          </a:p>
          <a:p>
            <a:r>
              <a:rPr lang="es-ES" sz="2800" dirty="0"/>
              <a:t>- Experimento 3</a:t>
            </a:r>
          </a:p>
        </p:txBody>
      </p:sp>
    </p:spTree>
    <p:extLst>
      <p:ext uri="{BB962C8B-B14F-4D97-AF65-F5344CB8AC3E}">
        <p14:creationId xmlns:p14="http://schemas.microsoft.com/office/powerpoint/2010/main" val="384947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E8647-5E1E-4367-8F44-D6510087B2B0}"/>
              </a:ext>
            </a:extLst>
          </p:cNvPr>
          <p:cNvSpPr>
            <a:spLocks noGrp="1"/>
          </p:cNvSpPr>
          <p:nvPr>
            <p:ph type="title"/>
          </p:nvPr>
        </p:nvSpPr>
        <p:spPr/>
        <p:txBody>
          <a:bodyPr/>
          <a:lstStyle/>
          <a:p>
            <a:r>
              <a:rPr lang="es-ES" b="1" dirty="0"/>
              <a:t>Experimento 1</a:t>
            </a:r>
          </a:p>
        </p:txBody>
      </p:sp>
      <p:sp>
        <p:nvSpPr>
          <p:cNvPr id="3" name="Marcador de contenido 2">
            <a:extLst>
              <a:ext uri="{FF2B5EF4-FFF2-40B4-BE49-F238E27FC236}">
                <a16:creationId xmlns:a16="http://schemas.microsoft.com/office/drawing/2014/main" id="{685A8B29-08C9-4623-A0F4-CB634C2B7494}"/>
              </a:ext>
            </a:extLst>
          </p:cNvPr>
          <p:cNvSpPr>
            <a:spLocks noGrp="1"/>
          </p:cNvSpPr>
          <p:nvPr>
            <p:ph idx="1"/>
          </p:nvPr>
        </p:nvSpPr>
        <p:spPr/>
        <p:txBody>
          <a:bodyPr/>
          <a:lstStyle/>
          <a:p>
            <a:r>
              <a:rPr lang="en-US" sz="2400" dirty="0"/>
              <a:t>El primer </a:t>
            </a:r>
            <a:r>
              <a:rPr lang="en-US" sz="2400" dirty="0" err="1"/>
              <a:t>experimento</a:t>
            </a:r>
            <a:r>
              <a:rPr lang="en-US" sz="2400" dirty="0"/>
              <a:t> ha </a:t>
            </a:r>
            <a:r>
              <a:rPr lang="en-US" sz="2400" dirty="0" err="1"/>
              <a:t>sido</a:t>
            </a:r>
            <a:r>
              <a:rPr lang="en-US" sz="2400" dirty="0"/>
              <a:t> </a:t>
            </a:r>
            <a:r>
              <a:rPr lang="en-US" sz="2400" dirty="0" err="1"/>
              <a:t>realizado</a:t>
            </a:r>
            <a:r>
              <a:rPr lang="en-US" sz="2400" dirty="0"/>
              <a:t> con un conjunto de </a:t>
            </a:r>
            <a:r>
              <a:rPr lang="en-US" sz="2400" dirty="0" err="1"/>
              <a:t>datos</a:t>
            </a:r>
            <a:r>
              <a:rPr lang="en-US" sz="2400" dirty="0"/>
              <a:t> </a:t>
            </a:r>
            <a:r>
              <a:rPr lang="en-US" sz="2400" dirty="0" err="1"/>
              <a:t>extraído</a:t>
            </a:r>
            <a:r>
              <a:rPr lang="en-US" sz="2400" dirty="0"/>
              <a:t> del </a:t>
            </a:r>
            <a:r>
              <a:rPr lang="en-US" sz="2400" dirty="0" err="1"/>
              <a:t>boletín</a:t>
            </a:r>
            <a:r>
              <a:rPr lang="en-US" sz="2400" dirty="0"/>
              <a:t> de </a:t>
            </a:r>
            <a:r>
              <a:rPr lang="en-US" sz="2400" dirty="0" err="1"/>
              <a:t>ejercicios</a:t>
            </a:r>
            <a:r>
              <a:rPr lang="en-US" sz="2400" dirty="0"/>
              <a:t> de la </a:t>
            </a:r>
            <a:r>
              <a:rPr lang="en-US" sz="2400" dirty="0" err="1"/>
              <a:t>asignatura</a:t>
            </a:r>
            <a:r>
              <a:rPr lang="en-US" sz="2400" dirty="0"/>
              <a:t>.</a:t>
            </a:r>
            <a:endParaRPr lang="es-ES" sz="2400" dirty="0"/>
          </a:p>
          <a:p>
            <a:r>
              <a:rPr lang="en-US" sz="2400" b="1" dirty="0" err="1"/>
              <a:t>Nombre</a:t>
            </a:r>
            <a:r>
              <a:rPr lang="en-US" sz="2400" b="1" dirty="0"/>
              <a:t> del conjunto de </a:t>
            </a:r>
            <a:r>
              <a:rPr lang="en-US" sz="2400" b="1" dirty="0" err="1"/>
              <a:t>entrenamiento</a:t>
            </a:r>
            <a:r>
              <a:rPr lang="en-US" sz="2400" b="1" dirty="0"/>
              <a:t>: </a:t>
            </a:r>
            <a:r>
              <a:rPr lang="en-US" sz="2400" dirty="0"/>
              <a:t>ejemplo2.csv</a:t>
            </a:r>
            <a:endParaRPr lang="es-ES" sz="2400" dirty="0"/>
          </a:p>
          <a:p>
            <a:r>
              <a:rPr lang="en-US" sz="2400" b="1" dirty="0" err="1"/>
              <a:t>Nombre</a:t>
            </a:r>
            <a:r>
              <a:rPr lang="en-US" sz="2400" b="1" dirty="0"/>
              <a:t> del conjunto de </a:t>
            </a:r>
            <a:r>
              <a:rPr lang="en-US" sz="2400" b="1" dirty="0" err="1"/>
              <a:t>evaluación</a:t>
            </a:r>
            <a:r>
              <a:rPr lang="en-US" sz="2400" b="1" dirty="0"/>
              <a:t>: </a:t>
            </a:r>
            <a:r>
              <a:rPr lang="en-US" sz="2400" dirty="0"/>
              <a:t>evaluación2.csv</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entrenamiento</a:t>
            </a:r>
            <a:r>
              <a:rPr lang="en-US" sz="2400" dirty="0"/>
              <a:t>: 15</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evaluación</a:t>
            </a:r>
            <a:r>
              <a:rPr lang="en-US" sz="2400" dirty="0"/>
              <a:t>: 8</a:t>
            </a:r>
            <a:endParaRPr lang="es-ES" sz="2400" dirty="0"/>
          </a:p>
          <a:p>
            <a:endParaRPr lang="es-ES" dirty="0"/>
          </a:p>
        </p:txBody>
      </p:sp>
    </p:spTree>
    <p:extLst>
      <p:ext uri="{BB962C8B-B14F-4D97-AF65-F5344CB8AC3E}">
        <p14:creationId xmlns:p14="http://schemas.microsoft.com/office/powerpoint/2010/main" val="296715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370D8-39AD-447E-A848-5E2EF7E6871A}"/>
              </a:ext>
            </a:extLst>
          </p:cNvPr>
          <p:cNvSpPr>
            <a:spLocks noGrp="1"/>
          </p:cNvSpPr>
          <p:nvPr>
            <p:ph type="title"/>
          </p:nvPr>
        </p:nvSpPr>
        <p:spPr/>
        <p:txBody>
          <a:bodyPr/>
          <a:lstStyle/>
          <a:p>
            <a:r>
              <a:rPr lang="es-ES" b="1" dirty="0"/>
              <a:t>Experimento 1</a:t>
            </a:r>
          </a:p>
        </p:txBody>
      </p:sp>
      <p:graphicFrame>
        <p:nvGraphicFramePr>
          <p:cNvPr id="4" name="Marcador de contenido 3">
            <a:extLst>
              <a:ext uri="{FF2B5EF4-FFF2-40B4-BE49-F238E27FC236}">
                <a16:creationId xmlns:a16="http://schemas.microsoft.com/office/drawing/2014/main" id="{703F927D-C735-4C8F-8711-80024B2A78EA}"/>
              </a:ext>
            </a:extLst>
          </p:cNvPr>
          <p:cNvGraphicFramePr>
            <a:graphicFrameLocks noGrp="1"/>
          </p:cNvGraphicFramePr>
          <p:nvPr>
            <p:ph idx="1"/>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5444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CD7CA-1882-4A0D-9D4E-88BDA2FAA1E3}"/>
              </a:ext>
            </a:extLst>
          </p:cNvPr>
          <p:cNvSpPr>
            <a:spLocks noGrp="1"/>
          </p:cNvSpPr>
          <p:nvPr>
            <p:ph type="title"/>
          </p:nvPr>
        </p:nvSpPr>
        <p:spPr/>
        <p:txBody>
          <a:bodyPr/>
          <a:lstStyle/>
          <a:p>
            <a:r>
              <a:rPr lang="es-ES" b="1" dirty="0"/>
              <a:t>Experimento 2</a:t>
            </a:r>
          </a:p>
        </p:txBody>
      </p:sp>
      <p:sp>
        <p:nvSpPr>
          <p:cNvPr id="3" name="Marcador de contenido 2">
            <a:extLst>
              <a:ext uri="{FF2B5EF4-FFF2-40B4-BE49-F238E27FC236}">
                <a16:creationId xmlns:a16="http://schemas.microsoft.com/office/drawing/2014/main" id="{E1CCE664-9A77-4352-AC32-657EAC6E1EC1}"/>
              </a:ext>
            </a:extLst>
          </p:cNvPr>
          <p:cNvSpPr>
            <a:spLocks noGrp="1"/>
          </p:cNvSpPr>
          <p:nvPr>
            <p:ph idx="1"/>
          </p:nvPr>
        </p:nvSpPr>
        <p:spPr/>
        <p:txBody>
          <a:bodyPr/>
          <a:lstStyle/>
          <a:p>
            <a:r>
              <a:rPr lang="en-US" sz="2400" dirty="0"/>
              <a:t>El </a:t>
            </a:r>
            <a:r>
              <a:rPr lang="en-US" sz="2400" dirty="0" err="1"/>
              <a:t>segundo</a:t>
            </a:r>
            <a:r>
              <a:rPr lang="en-US" sz="2400" dirty="0"/>
              <a:t> </a:t>
            </a:r>
            <a:r>
              <a:rPr lang="en-US" sz="2400" dirty="0" err="1"/>
              <a:t>experimento</a:t>
            </a:r>
            <a:r>
              <a:rPr lang="en-US" sz="2400" dirty="0"/>
              <a:t> ha </a:t>
            </a:r>
            <a:r>
              <a:rPr lang="en-US" sz="2400" dirty="0" err="1"/>
              <a:t>sido</a:t>
            </a:r>
            <a:r>
              <a:rPr lang="en-US" sz="2400" dirty="0"/>
              <a:t> </a:t>
            </a:r>
            <a:r>
              <a:rPr lang="en-US" sz="2400" dirty="0" err="1"/>
              <a:t>realizado</a:t>
            </a:r>
            <a:r>
              <a:rPr lang="en-US" sz="2400" dirty="0"/>
              <a:t> con un conjunto de </a:t>
            </a:r>
            <a:r>
              <a:rPr lang="en-US" sz="2400" dirty="0" err="1"/>
              <a:t>datos</a:t>
            </a:r>
            <a:r>
              <a:rPr lang="en-US" sz="2400" dirty="0"/>
              <a:t> mayor </a:t>
            </a:r>
            <a:r>
              <a:rPr lang="en-US" sz="2400" dirty="0" err="1"/>
              <a:t>obtenido</a:t>
            </a:r>
            <a:r>
              <a:rPr lang="en-US" sz="2400" dirty="0"/>
              <a:t> </a:t>
            </a:r>
            <a:r>
              <a:rPr lang="en-US" sz="2400" dirty="0" err="1"/>
              <a:t>en</a:t>
            </a:r>
            <a:r>
              <a:rPr lang="en-US" sz="2400" dirty="0"/>
              <a:t> un </a:t>
            </a:r>
            <a:r>
              <a:rPr lang="en-US" sz="2400" dirty="0" err="1"/>
              <a:t>repositorio</a:t>
            </a:r>
            <a:r>
              <a:rPr lang="en-US" sz="2400" dirty="0"/>
              <a:t> de </a:t>
            </a:r>
            <a:r>
              <a:rPr lang="en-US" sz="2400" dirty="0" err="1"/>
              <a:t>github</a:t>
            </a:r>
            <a:r>
              <a:rPr lang="en-US" sz="2400" dirty="0"/>
              <a:t>.</a:t>
            </a:r>
            <a:endParaRPr lang="es-ES" sz="2400" dirty="0"/>
          </a:p>
          <a:p>
            <a:r>
              <a:rPr lang="en-US" sz="2400" b="1" dirty="0" err="1"/>
              <a:t>Nombre</a:t>
            </a:r>
            <a:r>
              <a:rPr lang="en-US" sz="2400" b="1" dirty="0"/>
              <a:t> del conjunto de </a:t>
            </a:r>
            <a:r>
              <a:rPr lang="en-US" sz="2400" b="1" dirty="0" err="1"/>
              <a:t>entrenamiento</a:t>
            </a:r>
            <a:r>
              <a:rPr lang="en-US" sz="2400" b="1" dirty="0"/>
              <a:t>: </a:t>
            </a:r>
            <a:r>
              <a:rPr lang="en-US" sz="2400" dirty="0"/>
              <a:t>car-data-train.csv.</a:t>
            </a:r>
            <a:endParaRPr lang="es-ES" sz="2400" dirty="0"/>
          </a:p>
          <a:p>
            <a:r>
              <a:rPr lang="en-US" sz="2400" b="1" dirty="0" err="1"/>
              <a:t>Nombre</a:t>
            </a:r>
            <a:r>
              <a:rPr lang="en-US" sz="2400" b="1" dirty="0"/>
              <a:t> del conjunto de </a:t>
            </a:r>
            <a:r>
              <a:rPr lang="en-US" sz="2400" b="1" dirty="0" err="1"/>
              <a:t>evaluación</a:t>
            </a:r>
            <a:r>
              <a:rPr lang="en-US" sz="2400" b="1" dirty="0"/>
              <a:t>:</a:t>
            </a:r>
            <a:r>
              <a:rPr lang="en-US" sz="2400" dirty="0"/>
              <a:t> car-data-test.csv.</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entrenamiento</a:t>
            </a:r>
            <a:r>
              <a:rPr lang="en-US" sz="2400" b="1" dirty="0"/>
              <a:t>: </a:t>
            </a:r>
            <a:r>
              <a:rPr lang="en-US" sz="2400" dirty="0"/>
              <a:t>1296</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evaluación</a:t>
            </a:r>
            <a:r>
              <a:rPr lang="en-US" sz="2400" b="1" dirty="0"/>
              <a:t>: </a:t>
            </a:r>
            <a:r>
              <a:rPr lang="en-US" sz="2400" dirty="0"/>
              <a:t>432</a:t>
            </a:r>
            <a:endParaRPr lang="es-ES" sz="2400" dirty="0"/>
          </a:p>
          <a:p>
            <a:endParaRPr lang="es-ES" dirty="0"/>
          </a:p>
        </p:txBody>
      </p:sp>
    </p:spTree>
    <p:extLst>
      <p:ext uri="{BB962C8B-B14F-4D97-AF65-F5344CB8AC3E}">
        <p14:creationId xmlns:p14="http://schemas.microsoft.com/office/powerpoint/2010/main" val="3378616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71059-2CDC-4226-BA94-D8732B4AC67A}"/>
              </a:ext>
            </a:extLst>
          </p:cNvPr>
          <p:cNvSpPr>
            <a:spLocks noGrp="1"/>
          </p:cNvSpPr>
          <p:nvPr>
            <p:ph type="title"/>
          </p:nvPr>
        </p:nvSpPr>
        <p:spPr/>
        <p:txBody>
          <a:bodyPr/>
          <a:lstStyle/>
          <a:p>
            <a:r>
              <a:rPr lang="es-ES" b="1" dirty="0"/>
              <a:t>Experimento 2</a:t>
            </a:r>
          </a:p>
        </p:txBody>
      </p:sp>
      <p:graphicFrame>
        <p:nvGraphicFramePr>
          <p:cNvPr id="4" name="Marcador de contenido 3">
            <a:extLst>
              <a:ext uri="{FF2B5EF4-FFF2-40B4-BE49-F238E27FC236}">
                <a16:creationId xmlns:a16="http://schemas.microsoft.com/office/drawing/2014/main" id="{73D985C0-C433-4721-AF41-95915E12A1EF}"/>
              </a:ext>
            </a:extLst>
          </p:cNvPr>
          <p:cNvGraphicFramePr>
            <a:graphicFrameLocks noGrp="1"/>
          </p:cNvGraphicFramePr>
          <p:nvPr>
            <p:ph idx="1"/>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256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49059-F510-4CF8-934B-D90B03014BDC}"/>
              </a:ext>
            </a:extLst>
          </p:cNvPr>
          <p:cNvSpPr>
            <a:spLocks noGrp="1"/>
          </p:cNvSpPr>
          <p:nvPr>
            <p:ph type="title"/>
          </p:nvPr>
        </p:nvSpPr>
        <p:spPr/>
        <p:txBody>
          <a:bodyPr/>
          <a:lstStyle/>
          <a:p>
            <a:r>
              <a:rPr lang="es-ES" b="1" dirty="0"/>
              <a:t>Elementos del algoritmo</a:t>
            </a:r>
          </a:p>
        </p:txBody>
      </p:sp>
      <p:sp>
        <p:nvSpPr>
          <p:cNvPr id="3" name="Marcador de contenido 2">
            <a:extLst>
              <a:ext uri="{FF2B5EF4-FFF2-40B4-BE49-F238E27FC236}">
                <a16:creationId xmlns:a16="http://schemas.microsoft.com/office/drawing/2014/main" id="{007B0617-5882-45C0-BD1B-1C7606A7FB0C}"/>
              </a:ext>
            </a:extLst>
          </p:cNvPr>
          <p:cNvSpPr>
            <a:spLocks noGrp="1"/>
          </p:cNvSpPr>
          <p:nvPr>
            <p:ph idx="1"/>
          </p:nvPr>
        </p:nvSpPr>
        <p:spPr/>
        <p:txBody>
          <a:bodyPr/>
          <a:lstStyle/>
          <a:p>
            <a:endParaRPr lang="es-ES" dirty="0"/>
          </a:p>
          <a:p>
            <a:pPr marL="0" indent="0">
              <a:buNone/>
            </a:pPr>
            <a:r>
              <a:rPr lang="es-ES" b="1" dirty="0"/>
              <a:t> </a:t>
            </a:r>
            <a:r>
              <a:rPr lang="es-ES" sz="2800" b="1" dirty="0"/>
              <a:t>1) Algoritmo ID3</a:t>
            </a:r>
          </a:p>
          <a:p>
            <a:endParaRPr lang="es-ES" sz="2800" b="1" dirty="0"/>
          </a:p>
          <a:p>
            <a:r>
              <a:rPr lang="es-ES" sz="2800" b="1" dirty="0"/>
              <a:t>2) Quórum</a:t>
            </a:r>
          </a:p>
          <a:p>
            <a:endParaRPr lang="es-ES" sz="2800" b="1" dirty="0"/>
          </a:p>
          <a:p>
            <a:r>
              <a:rPr lang="es-ES" sz="2800" b="1" dirty="0"/>
              <a:t>3) </a:t>
            </a:r>
            <a:r>
              <a:rPr lang="es-ES" sz="2800" b="1" dirty="0" err="1"/>
              <a:t>Naive</a:t>
            </a:r>
            <a:r>
              <a:rPr lang="es-ES" sz="2800" b="1" dirty="0"/>
              <a:t> Bayes</a:t>
            </a:r>
          </a:p>
        </p:txBody>
      </p:sp>
    </p:spTree>
    <p:extLst>
      <p:ext uri="{BB962C8B-B14F-4D97-AF65-F5344CB8AC3E}">
        <p14:creationId xmlns:p14="http://schemas.microsoft.com/office/powerpoint/2010/main" val="1526292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F2CD-D198-4F38-B3B6-753776D87E3A}"/>
              </a:ext>
            </a:extLst>
          </p:cNvPr>
          <p:cNvSpPr>
            <a:spLocks noGrp="1"/>
          </p:cNvSpPr>
          <p:nvPr>
            <p:ph type="title"/>
          </p:nvPr>
        </p:nvSpPr>
        <p:spPr/>
        <p:txBody>
          <a:bodyPr/>
          <a:lstStyle/>
          <a:p>
            <a:r>
              <a:rPr lang="es-ES" b="1" dirty="0"/>
              <a:t>Experimento 3</a:t>
            </a:r>
          </a:p>
        </p:txBody>
      </p:sp>
      <p:sp>
        <p:nvSpPr>
          <p:cNvPr id="3" name="Marcador de contenido 2">
            <a:extLst>
              <a:ext uri="{FF2B5EF4-FFF2-40B4-BE49-F238E27FC236}">
                <a16:creationId xmlns:a16="http://schemas.microsoft.com/office/drawing/2014/main" id="{3A67E8E0-23EB-491F-95DD-37B174F3A451}"/>
              </a:ext>
            </a:extLst>
          </p:cNvPr>
          <p:cNvSpPr>
            <a:spLocks noGrp="1"/>
          </p:cNvSpPr>
          <p:nvPr>
            <p:ph idx="1"/>
          </p:nvPr>
        </p:nvSpPr>
        <p:spPr/>
        <p:txBody>
          <a:bodyPr/>
          <a:lstStyle/>
          <a:p>
            <a:r>
              <a:rPr lang="en-US" sz="2400" dirty="0"/>
              <a:t>El </a:t>
            </a:r>
            <a:r>
              <a:rPr lang="en-US" sz="2400" dirty="0" err="1"/>
              <a:t>último</a:t>
            </a:r>
            <a:r>
              <a:rPr lang="en-US" sz="2400" dirty="0"/>
              <a:t> </a:t>
            </a:r>
            <a:r>
              <a:rPr lang="en-US" sz="2400" dirty="0" err="1"/>
              <a:t>experimento</a:t>
            </a:r>
            <a:r>
              <a:rPr lang="en-US" sz="2400" dirty="0"/>
              <a:t> ha </a:t>
            </a:r>
            <a:r>
              <a:rPr lang="en-US" sz="2400" dirty="0" err="1"/>
              <a:t>sido</a:t>
            </a:r>
            <a:r>
              <a:rPr lang="en-US" sz="2400" dirty="0"/>
              <a:t> </a:t>
            </a:r>
            <a:r>
              <a:rPr lang="en-US" sz="2400" dirty="0" err="1"/>
              <a:t>realizado</a:t>
            </a:r>
            <a:r>
              <a:rPr lang="en-US" sz="2400" dirty="0"/>
              <a:t> con un conjunto de </a:t>
            </a:r>
            <a:r>
              <a:rPr lang="en-US" sz="2400" dirty="0" err="1"/>
              <a:t>datos</a:t>
            </a:r>
            <a:r>
              <a:rPr lang="en-US" sz="2400" dirty="0"/>
              <a:t> </a:t>
            </a:r>
            <a:r>
              <a:rPr lang="en-US" sz="2400" dirty="0" err="1"/>
              <a:t>aún</a:t>
            </a:r>
            <a:r>
              <a:rPr lang="en-US" sz="2400" dirty="0"/>
              <a:t> mayor que el anterior </a:t>
            </a:r>
            <a:r>
              <a:rPr lang="en-US" sz="2400" dirty="0" err="1"/>
              <a:t>obtenido</a:t>
            </a:r>
            <a:r>
              <a:rPr lang="en-US" sz="2400" dirty="0"/>
              <a:t> de un </a:t>
            </a:r>
            <a:r>
              <a:rPr lang="en-US" sz="2400" dirty="0" err="1"/>
              <a:t>repositorio</a:t>
            </a:r>
            <a:r>
              <a:rPr lang="en-US" sz="2400" dirty="0"/>
              <a:t> de </a:t>
            </a:r>
            <a:r>
              <a:rPr lang="en-US" sz="2400" dirty="0" err="1"/>
              <a:t>gihub</a:t>
            </a:r>
            <a:r>
              <a:rPr lang="en-US" sz="2400" dirty="0"/>
              <a:t>.</a:t>
            </a:r>
            <a:endParaRPr lang="es-ES" sz="2400" dirty="0"/>
          </a:p>
          <a:p>
            <a:r>
              <a:rPr lang="en-US" sz="2400" b="1" dirty="0" err="1"/>
              <a:t>Nombre</a:t>
            </a:r>
            <a:r>
              <a:rPr lang="en-US" sz="2400" b="1" dirty="0"/>
              <a:t> del conjunto de </a:t>
            </a:r>
            <a:r>
              <a:rPr lang="en-US" sz="2400" b="1" dirty="0" err="1"/>
              <a:t>entrenamiento</a:t>
            </a:r>
            <a:r>
              <a:rPr lang="en-US" sz="2400" b="1" dirty="0"/>
              <a:t>: </a:t>
            </a:r>
            <a:r>
              <a:rPr lang="en-US" sz="2400" dirty="0"/>
              <a:t>kr-vs-kp-train.csv.</a:t>
            </a:r>
            <a:endParaRPr lang="es-ES" sz="2400" dirty="0"/>
          </a:p>
          <a:p>
            <a:r>
              <a:rPr lang="en-US" sz="2400" b="1" dirty="0" err="1"/>
              <a:t>Nombre</a:t>
            </a:r>
            <a:r>
              <a:rPr lang="en-US" sz="2400" b="1" dirty="0"/>
              <a:t> del conjunto de </a:t>
            </a:r>
            <a:r>
              <a:rPr lang="en-US" sz="2400" b="1" dirty="0" err="1"/>
              <a:t>evaluación</a:t>
            </a:r>
            <a:r>
              <a:rPr lang="en-US" sz="2400" b="1" dirty="0"/>
              <a:t>: </a:t>
            </a:r>
            <a:r>
              <a:rPr lang="en-US" sz="2400" dirty="0"/>
              <a:t>kr-vs-kp-test.csv</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entrenamiento</a:t>
            </a:r>
            <a:r>
              <a:rPr lang="en-US" sz="2400" b="1" dirty="0"/>
              <a:t>: </a:t>
            </a:r>
            <a:r>
              <a:rPr lang="en-US" sz="2400" dirty="0"/>
              <a:t>2556</a:t>
            </a:r>
            <a:endParaRPr lang="es-ES" sz="2400" dirty="0"/>
          </a:p>
          <a:p>
            <a:r>
              <a:rPr lang="en-US" sz="2400" b="1" dirty="0" err="1"/>
              <a:t>Número</a:t>
            </a:r>
            <a:r>
              <a:rPr lang="en-US" sz="2400" b="1" dirty="0"/>
              <a:t> de entradas </a:t>
            </a:r>
            <a:r>
              <a:rPr lang="en-US" sz="2400" b="1" dirty="0" err="1"/>
              <a:t>en</a:t>
            </a:r>
            <a:r>
              <a:rPr lang="en-US" sz="2400" b="1" dirty="0"/>
              <a:t> el conjunto de </a:t>
            </a:r>
            <a:r>
              <a:rPr lang="en-US" sz="2400" b="1" dirty="0" err="1"/>
              <a:t>evaluación</a:t>
            </a:r>
            <a:r>
              <a:rPr lang="en-US" sz="2400" b="1" dirty="0"/>
              <a:t>: </a:t>
            </a:r>
            <a:r>
              <a:rPr lang="en-US" sz="2400" dirty="0"/>
              <a:t>640</a:t>
            </a:r>
            <a:endParaRPr lang="es-ES" sz="2400" dirty="0"/>
          </a:p>
          <a:p>
            <a:endParaRPr lang="es-ES" dirty="0"/>
          </a:p>
        </p:txBody>
      </p:sp>
    </p:spTree>
    <p:extLst>
      <p:ext uri="{BB962C8B-B14F-4D97-AF65-F5344CB8AC3E}">
        <p14:creationId xmlns:p14="http://schemas.microsoft.com/office/powerpoint/2010/main" val="236194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0CD07-3750-4C59-B27D-54D65D745558}"/>
              </a:ext>
            </a:extLst>
          </p:cNvPr>
          <p:cNvSpPr>
            <a:spLocks noGrp="1"/>
          </p:cNvSpPr>
          <p:nvPr>
            <p:ph type="title"/>
          </p:nvPr>
        </p:nvSpPr>
        <p:spPr/>
        <p:txBody>
          <a:bodyPr/>
          <a:lstStyle/>
          <a:p>
            <a:r>
              <a:rPr lang="es-ES" b="1" dirty="0"/>
              <a:t>Experimento 3</a:t>
            </a:r>
          </a:p>
        </p:txBody>
      </p:sp>
      <p:graphicFrame>
        <p:nvGraphicFramePr>
          <p:cNvPr id="5" name="Marcador de contenido 4">
            <a:extLst>
              <a:ext uri="{FF2B5EF4-FFF2-40B4-BE49-F238E27FC236}">
                <a16:creationId xmlns:a16="http://schemas.microsoft.com/office/drawing/2014/main" id="{252128EB-DBF5-463C-B4CE-9B2EEB1F2740}"/>
              </a:ext>
            </a:extLst>
          </p:cNvPr>
          <p:cNvGraphicFramePr>
            <a:graphicFrameLocks noGrp="1"/>
          </p:cNvGraphicFramePr>
          <p:nvPr>
            <p:ph idx="1"/>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20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24C9D-2D47-468A-803A-9328F4C47F27}"/>
              </a:ext>
            </a:extLst>
          </p:cNvPr>
          <p:cNvSpPr>
            <a:spLocks noGrp="1"/>
          </p:cNvSpPr>
          <p:nvPr>
            <p:ph type="title"/>
          </p:nvPr>
        </p:nvSpPr>
        <p:spPr/>
        <p:txBody>
          <a:bodyPr/>
          <a:lstStyle/>
          <a:p>
            <a:r>
              <a:rPr lang="es-ES" b="1" dirty="0"/>
              <a:t>Conclusiones</a:t>
            </a:r>
          </a:p>
        </p:txBody>
      </p:sp>
      <p:sp>
        <p:nvSpPr>
          <p:cNvPr id="3" name="Marcador de contenido 2">
            <a:extLst>
              <a:ext uri="{FF2B5EF4-FFF2-40B4-BE49-F238E27FC236}">
                <a16:creationId xmlns:a16="http://schemas.microsoft.com/office/drawing/2014/main" id="{633DE58B-3577-4D0B-ABA2-E4DFE0F6CF9D}"/>
              </a:ext>
            </a:extLst>
          </p:cNvPr>
          <p:cNvSpPr>
            <a:spLocks noGrp="1"/>
          </p:cNvSpPr>
          <p:nvPr>
            <p:ph idx="1"/>
          </p:nvPr>
        </p:nvSpPr>
        <p:spPr/>
        <p:txBody>
          <a:bodyPr>
            <a:normAutofit/>
          </a:bodyPr>
          <a:lstStyle/>
          <a:p>
            <a:endParaRPr lang="es-ES" sz="2400" dirty="0"/>
          </a:p>
          <a:p>
            <a:r>
              <a:rPr lang="es-ES" sz="2400" dirty="0"/>
              <a:t>En los experimentos realizados se observa que el mejor rendimiento se obtiene para valores del quórum de entre 1 y 7, es decir, valores pequeños. También se observa que no para todos los conjuntos de datos mejora el rendimiento, como por ejemplo el experimento 3.</a:t>
            </a:r>
          </a:p>
        </p:txBody>
      </p:sp>
    </p:spTree>
    <p:extLst>
      <p:ext uri="{BB962C8B-B14F-4D97-AF65-F5344CB8AC3E}">
        <p14:creationId xmlns:p14="http://schemas.microsoft.com/office/powerpoint/2010/main" val="230503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0BF22-F1BA-423A-8C51-8AFE8DCF7F3A}"/>
              </a:ext>
            </a:extLst>
          </p:cNvPr>
          <p:cNvSpPr>
            <a:spLocks noGrp="1"/>
          </p:cNvSpPr>
          <p:nvPr>
            <p:ph type="title"/>
          </p:nvPr>
        </p:nvSpPr>
        <p:spPr/>
        <p:txBody>
          <a:bodyPr/>
          <a:lstStyle/>
          <a:p>
            <a:r>
              <a:rPr lang="es-ES" b="1" dirty="0"/>
              <a:t>Algoritmo ID3</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FC0C5E8-8DB2-4A83-8AF9-CCC62CA6C50E}"/>
                  </a:ext>
                </a:extLst>
              </p:cNvPr>
              <p:cNvSpPr>
                <a:spLocks noGrp="1"/>
              </p:cNvSpPr>
              <p:nvPr>
                <p:ph idx="1"/>
              </p:nvPr>
            </p:nvSpPr>
            <p:spPr/>
            <p:txBody>
              <a:bodyPr>
                <a:normAutofit fontScale="92500" lnSpcReduction="10000"/>
              </a:bodyPr>
              <a:lstStyle/>
              <a:p>
                <a:pPr marL="0" indent="0">
                  <a:buNone/>
                </a:pPr>
                <a:r>
                  <a:rPr lang="es-ES" sz="2800" dirty="0"/>
                  <a:t>- Generar árboles de decisión a partir de un conjunto de datos de entrenamiento</a:t>
                </a:r>
              </a:p>
              <a:p>
                <a:pPr marL="0" indent="0">
                  <a:buNone/>
                </a:pPr>
                <a:endParaRPr lang="es-ES" sz="2800" dirty="0"/>
              </a:p>
              <a:p>
                <a:pPr marL="0" indent="0">
                  <a:buNone/>
                </a:pPr>
                <a:r>
                  <a:rPr lang="es-ES" sz="2800" dirty="0"/>
                  <a:t>- Basado en la elección de mejor atributo. Será establecido mediante entropía</a:t>
                </a:r>
              </a:p>
              <a:p>
                <a:pPr lvl="8"/>
                <a14:m>
                  <m:oMath xmlns:m="http://schemas.openxmlformats.org/officeDocument/2006/math">
                    <m:r>
                      <a:rPr lang="es-ES" i="1"/>
                      <m:t>𝐸𝑛𝑡</m:t>
                    </m:r>
                    <m:d>
                      <m:dPr>
                        <m:ctrlPr>
                          <a:rPr lang="es-ES" i="1"/>
                        </m:ctrlPr>
                      </m:dPr>
                      <m:e>
                        <m:r>
                          <a:rPr lang="es-ES" i="1"/>
                          <m:t>𝐷</m:t>
                        </m:r>
                      </m:e>
                    </m:d>
                    <m:r>
                      <a:rPr lang="es-ES" i="1"/>
                      <m:t>= −</m:t>
                    </m:r>
                    <m:f>
                      <m:fPr>
                        <m:ctrlPr>
                          <a:rPr lang="es-ES" i="1"/>
                        </m:ctrlPr>
                      </m:fPr>
                      <m:num>
                        <m:d>
                          <m:dPr>
                            <m:begChr m:val="|"/>
                            <m:endChr m:val="|"/>
                            <m:ctrlPr>
                              <a:rPr lang="es-ES" i="1"/>
                            </m:ctrlPr>
                          </m:dPr>
                          <m:e>
                            <m:r>
                              <a:rPr lang="es-ES" i="1"/>
                              <m:t>𝑃</m:t>
                            </m:r>
                          </m:e>
                        </m:d>
                      </m:num>
                      <m:den>
                        <m:d>
                          <m:dPr>
                            <m:begChr m:val="|"/>
                            <m:endChr m:val="|"/>
                            <m:ctrlPr>
                              <a:rPr lang="es-ES" i="1"/>
                            </m:ctrlPr>
                          </m:dPr>
                          <m:e>
                            <m:r>
                              <a:rPr lang="es-ES" i="1"/>
                              <m:t>𝐷</m:t>
                            </m:r>
                          </m:e>
                        </m:d>
                      </m:den>
                    </m:f>
                    <m:func>
                      <m:funcPr>
                        <m:ctrlPr>
                          <a:rPr lang="es-ES" i="1"/>
                        </m:ctrlPr>
                      </m:funcPr>
                      <m:fName>
                        <m:sSub>
                          <m:sSubPr>
                            <m:ctrlPr>
                              <a:rPr lang="es-ES" i="1"/>
                            </m:ctrlPr>
                          </m:sSubPr>
                          <m:e>
                            <m:r>
                              <m:rPr>
                                <m:sty m:val="p"/>
                              </m:rPr>
                              <a:rPr lang="en-US"/>
                              <m:t>log</m:t>
                            </m:r>
                          </m:e>
                          <m:sub>
                            <m:r>
                              <a:rPr lang="es-ES" i="1"/>
                              <m:t>2</m:t>
                            </m:r>
                          </m:sub>
                        </m:sSub>
                      </m:fName>
                      <m:e>
                        <m:f>
                          <m:fPr>
                            <m:ctrlPr>
                              <a:rPr lang="es-ES" i="1"/>
                            </m:ctrlPr>
                          </m:fPr>
                          <m:num>
                            <m:d>
                              <m:dPr>
                                <m:begChr m:val="|"/>
                                <m:endChr m:val="|"/>
                                <m:ctrlPr>
                                  <a:rPr lang="es-ES" i="1"/>
                                </m:ctrlPr>
                              </m:dPr>
                              <m:e>
                                <m:r>
                                  <a:rPr lang="es-ES" i="1"/>
                                  <m:t>𝑃</m:t>
                                </m:r>
                              </m:e>
                            </m:d>
                          </m:num>
                          <m:den>
                            <m:d>
                              <m:dPr>
                                <m:begChr m:val="|"/>
                                <m:endChr m:val="|"/>
                                <m:ctrlPr>
                                  <a:rPr lang="es-ES" i="1"/>
                                </m:ctrlPr>
                              </m:dPr>
                              <m:e>
                                <m:r>
                                  <a:rPr lang="es-ES" i="1"/>
                                  <m:t>𝐷</m:t>
                                </m:r>
                              </m:e>
                            </m:d>
                          </m:den>
                        </m:f>
                      </m:e>
                    </m:func>
                    <m:r>
                      <a:rPr lang="es-ES" i="1"/>
                      <m:t>−</m:t>
                    </m:r>
                    <m:f>
                      <m:fPr>
                        <m:ctrlPr>
                          <a:rPr lang="es-ES" i="1"/>
                        </m:ctrlPr>
                      </m:fPr>
                      <m:num>
                        <m:r>
                          <a:rPr lang="es-ES" i="1"/>
                          <m:t>|</m:t>
                        </m:r>
                        <m:r>
                          <a:rPr lang="es-ES" i="1"/>
                          <m:t>𝑁</m:t>
                        </m:r>
                        <m:r>
                          <a:rPr lang="es-ES" i="1"/>
                          <m:t>|</m:t>
                        </m:r>
                      </m:num>
                      <m:den>
                        <m:r>
                          <a:rPr lang="es-ES" i="1"/>
                          <m:t>|</m:t>
                        </m:r>
                        <m:r>
                          <a:rPr lang="es-ES" i="1"/>
                          <m:t>𝐷</m:t>
                        </m:r>
                        <m:r>
                          <a:rPr lang="es-ES" i="1"/>
                          <m:t>|</m:t>
                        </m:r>
                      </m:den>
                    </m:f>
                    <m:func>
                      <m:funcPr>
                        <m:ctrlPr>
                          <a:rPr lang="es-ES" i="1"/>
                        </m:ctrlPr>
                      </m:funcPr>
                      <m:fName>
                        <m:sSub>
                          <m:sSubPr>
                            <m:ctrlPr>
                              <a:rPr lang="es-ES" i="1"/>
                            </m:ctrlPr>
                          </m:sSubPr>
                          <m:e>
                            <m:r>
                              <m:rPr>
                                <m:sty m:val="p"/>
                              </m:rPr>
                              <a:rPr lang="en-US"/>
                              <m:t>log</m:t>
                            </m:r>
                          </m:e>
                          <m:sub>
                            <m:r>
                              <a:rPr lang="es-ES" i="1"/>
                              <m:t>2</m:t>
                            </m:r>
                          </m:sub>
                        </m:sSub>
                      </m:fName>
                      <m:e>
                        <m:f>
                          <m:fPr>
                            <m:ctrlPr>
                              <a:rPr lang="es-ES" i="1"/>
                            </m:ctrlPr>
                          </m:fPr>
                          <m:num>
                            <m:r>
                              <a:rPr lang="es-ES" i="1"/>
                              <m:t>|</m:t>
                            </m:r>
                            <m:r>
                              <a:rPr lang="es-ES" i="1"/>
                              <m:t>𝑁</m:t>
                            </m:r>
                            <m:r>
                              <a:rPr lang="es-ES" i="1"/>
                              <m:t>|</m:t>
                            </m:r>
                          </m:num>
                          <m:den>
                            <m:r>
                              <a:rPr lang="es-ES" i="1"/>
                              <m:t>|</m:t>
                            </m:r>
                            <m:r>
                              <a:rPr lang="es-ES" i="1"/>
                              <m:t>𝐷</m:t>
                            </m:r>
                            <m:r>
                              <a:rPr lang="es-ES" i="1"/>
                              <m:t>|</m:t>
                            </m:r>
                          </m:den>
                        </m:f>
                      </m:e>
                    </m:func>
                  </m:oMath>
                </a14:m>
                <a:endParaRPr lang="es-ES" dirty="0"/>
              </a:p>
              <a:p>
                <a:pPr marL="0" indent="0">
                  <a:buNone/>
                </a:pPr>
                <a:endParaRPr lang="es-ES" sz="2800" dirty="0"/>
              </a:p>
              <a:p>
                <a:pPr marL="0" indent="0">
                  <a:buNone/>
                </a:pPr>
                <a:r>
                  <a:rPr lang="es-ES" sz="2800" dirty="0"/>
                  <a:t>- Se irá eligiendo aquel atributo que tenga una mayor ganancia</a:t>
                </a:r>
              </a:p>
              <a:p>
                <a:pPr lvl="8">
                  <a:buFontTx/>
                  <a:buChar char="-"/>
                </a:pPr>
                <a:endParaRPr lang="es-ES" i="1" dirty="0"/>
              </a:p>
              <a:p>
                <a:pPr lvl="8">
                  <a:buFontTx/>
                  <a:buChar char="-"/>
                </a:pPr>
                <a14:m>
                  <m:oMath xmlns:m="http://schemas.openxmlformats.org/officeDocument/2006/math">
                    <m:r>
                      <a:rPr lang="es-ES" i="1"/>
                      <m:t>𝐺𝑎𝑛𝑎𝑛𝑐𝑖𝑎</m:t>
                    </m:r>
                    <m:d>
                      <m:dPr>
                        <m:ctrlPr>
                          <a:rPr lang="es-ES" i="1"/>
                        </m:ctrlPr>
                      </m:dPr>
                      <m:e>
                        <m:r>
                          <a:rPr lang="es-ES" i="1"/>
                          <m:t>𝐷</m:t>
                        </m:r>
                        <m:r>
                          <a:rPr lang="es-ES" i="1"/>
                          <m:t>,</m:t>
                        </m:r>
                        <m:r>
                          <a:rPr lang="es-ES" i="1"/>
                          <m:t>𝐴</m:t>
                        </m:r>
                      </m:e>
                    </m:d>
                    <m:r>
                      <a:rPr lang="es-ES" i="1"/>
                      <m:t>=</m:t>
                    </m:r>
                    <m:r>
                      <a:rPr lang="es-ES" i="1"/>
                      <m:t>𝐸𝑛𝑡</m:t>
                    </m:r>
                    <m:d>
                      <m:dPr>
                        <m:ctrlPr>
                          <a:rPr lang="es-ES" i="1"/>
                        </m:ctrlPr>
                      </m:dPr>
                      <m:e>
                        <m:r>
                          <a:rPr lang="es-ES" i="1"/>
                          <m:t>𝐷</m:t>
                        </m:r>
                      </m:e>
                    </m:d>
                    <m:r>
                      <a:rPr lang="es-ES" i="1"/>
                      <m:t>−</m:t>
                    </m:r>
                    <m:nary>
                      <m:naryPr>
                        <m:chr m:val="∑"/>
                        <m:limLoc m:val="subSup"/>
                        <m:supHide m:val="on"/>
                        <m:ctrlPr>
                          <a:rPr lang="es-ES" i="1"/>
                        </m:ctrlPr>
                      </m:naryPr>
                      <m:sub>
                        <m:r>
                          <a:rPr lang="es-ES" i="1"/>
                          <m:t>𝑣</m:t>
                        </m:r>
                        <m:r>
                          <a:rPr lang="es-ES" i="1"/>
                          <m:t> ∈</m:t>
                        </m:r>
                        <m:r>
                          <a:rPr lang="es-ES" i="1"/>
                          <m:t>𝑉𝑎𝑙𝑜𝑟𝑒𝑠</m:t>
                        </m:r>
                        <m:d>
                          <m:dPr>
                            <m:ctrlPr>
                              <a:rPr lang="es-ES" i="1"/>
                            </m:ctrlPr>
                          </m:dPr>
                          <m:e>
                            <m:r>
                              <a:rPr lang="es-ES" i="1"/>
                              <m:t>𝐴</m:t>
                            </m:r>
                          </m:e>
                        </m:d>
                      </m:sub>
                      <m:sup/>
                      <m:e>
                        <m:f>
                          <m:fPr>
                            <m:ctrlPr>
                              <a:rPr lang="es-ES" i="1"/>
                            </m:ctrlPr>
                          </m:fPr>
                          <m:num>
                            <m:d>
                              <m:dPr>
                                <m:begChr m:val="|"/>
                                <m:endChr m:val="|"/>
                                <m:ctrlPr>
                                  <a:rPr lang="es-ES" i="1"/>
                                </m:ctrlPr>
                              </m:dPr>
                              <m:e>
                                <m:r>
                                  <a:rPr lang="es-ES" i="1"/>
                                  <m:t>𝐷𝑣</m:t>
                                </m:r>
                              </m:e>
                            </m:d>
                          </m:num>
                          <m:den>
                            <m:d>
                              <m:dPr>
                                <m:begChr m:val="|"/>
                                <m:endChr m:val="|"/>
                                <m:ctrlPr>
                                  <a:rPr lang="es-ES" i="1"/>
                                </m:ctrlPr>
                              </m:dPr>
                              <m:e>
                                <m:r>
                                  <a:rPr lang="es-ES" i="1"/>
                                  <m:t>𝐷</m:t>
                                </m:r>
                              </m:e>
                            </m:d>
                          </m:den>
                        </m:f>
                      </m:e>
                    </m:nary>
                    <m:r>
                      <a:rPr lang="es-ES" i="1"/>
                      <m:t>𝐸𝑛𝑡</m:t>
                    </m:r>
                    <m:r>
                      <a:rPr lang="es-ES" i="1"/>
                      <m:t>(</m:t>
                    </m:r>
                    <m:r>
                      <a:rPr lang="es-ES" i="1"/>
                      <m:t>𝐷𝑣</m:t>
                    </m:r>
                    <m:r>
                      <a:rPr lang="es-ES" i="1"/>
                      <m:t>)</m:t>
                    </m:r>
                  </m:oMath>
                </a14:m>
                <a:endParaRPr lang="es-ES" dirty="0"/>
              </a:p>
              <a:p>
                <a:pPr>
                  <a:buFontTx/>
                  <a:buChar char="-"/>
                </a:pPr>
                <a:endParaRPr lang="es-ES" sz="2800" dirty="0"/>
              </a:p>
            </p:txBody>
          </p:sp>
        </mc:Choice>
        <mc:Fallback>
          <p:sp>
            <p:nvSpPr>
              <p:cNvPr id="3" name="Marcador de contenido 2">
                <a:extLst>
                  <a:ext uri="{FF2B5EF4-FFF2-40B4-BE49-F238E27FC236}">
                    <a16:creationId xmlns:a16="http://schemas.microsoft.com/office/drawing/2014/main" id="{FFC0C5E8-8DB2-4A83-8AF9-CCC62CA6C50E}"/>
                  </a:ext>
                </a:extLst>
              </p:cNvPr>
              <p:cNvSpPr>
                <a:spLocks noGrp="1" noRot="1" noChangeAspect="1" noMove="1" noResize="1" noEditPoints="1" noAdjustHandles="1" noChangeArrowheads="1" noChangeShapeType="1" noTextEdit="1"/>
              </p:cNvSpPr>
              <p:nvPr>
                <p:ph idx="1"/>
              </p:nvPr>
            </p:nvSpPr>
            <p:spPr>
              <a:blipFill>
                <a:blip r:embed="rId2"/>
                <a:stretch>
                  <a:fillRect l="-2000" t="-3030" b="-8333"/>
                </a:stretch>
              </a:blipFill>
            </p:spPr>
            <p:txBody>
              <a:bodyPr/>
              <a:lstStyle/>
              <a:p>
                <a:r>
                  <a:rPr lang="es-ES">
                    <a:noFill/>
                  </a:rPr>
                  <a:t> </a:t>
                </a:r>
              </a:p>
            </p:txBody>
          </p:sp>
        </mc:Fallback>
      </mc:AlternateContent>
    </p:spTree>
    <p:extLst>
      <p:ext uri="{BB962C8B-B14F-4D97-AF65-F5344CB8AC3E}">
        <p14:creationId xmlns:p14="http://schemas.microsoft.com/office/powerpoint/2010/main" val="160065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7F2EC-FAE9-4F21-878C-9EE37CCCCAC6}"/>
              </a:ext>
            </a:extLst>
          </p:cNvPr>
          <p:cNvSpPr>
            <a:spLocks noGrp="1"/>
          </p:cNvSpPr>
          <p:nvPr>
            <p:ph type="title"/>
          </p:nvPr>
        </p:nvSpPr>
        <p:spPr/>
        <p:txBody>
          <a:bodyPr/>
          <a:lstStyle/>
          <a:p>
            <a:r>
              <a:rPr lang="es-ES" b="1" dirty="0"/>
              <a:t>Quórum</a:t>
            </a:r>
          </a:p>
        </p:txBody>
      </p:sp>
      <p:sp>
        <p:nvSpPr>
          <p:cNvPr id="3" name="Marcador de contenido 2">
            <a:extLst>
              <a:ext uri="{FF2B5EF4-FFF2-40B4-BE49-F238E27FC236}">
                <a16:creationId xmlns:a16="http://schemas.microsoft.com/office/drawing/2014/main" id="{80A5A63D-07AF-4CD5-A92F-8A77554189AE}"/>
              </a:ext>
            </a:extLst>
          </p:cNvPr>
          <p:cNvSpPr>
            <a:spLocks noGrp="1"/>
          </p:cNvSpPr>
          <p:nvPr>
            <p:ph idx="1"/>
          </p:nvPr>
        </p:nvSpPr>
        <p:spPr/>
        <p:txBody>
          <a:bodyPr>
            <a:normAutofit/>
          </a:bodyPr>
          <a:lstStyle/>
          <a:p>
            <a:endParaRPr lang="es-ES" sz="2800" dirty="0"/>
          </a:p>
          <a:p>
            <a:r>
              <a:rPr lang="es-ES" sz="2800" dirty="0"/>
              <a:t>Número entero positivo que nos indica la cantidad mínima de ejemplos que queremos imponer para considerar que una rama del árbol es fiable </a:t>
            </a:r>
          </a:p>
        </p:txBody>
      </p:sp>
    </p:spTree>
    <p:extLst>
      <p:ext uri="{BB962C8B-B14F-4D97-AF65-F5344CB8AC3E}">
        <p14:creationId xmlns:p14="http://schemas.microsoft.com/office/powerpoint/2010/main" val="137145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F0836-1555-425F-B378-ADA8070D20F9}"/>
              </a:ext>
            </a:extLst>
          </p:cNvPr>
          <p:cNvSpPr>
            <a:spLocks noGrp="1"/>
          </p:cNvSpPr>
          <p:nvPr>
            <p:ph type="title"/>
          </p:nvPr>
        </p:nvSpPr>
        <p:spPr/>
        <p:txBody>
          <a:bodyPr/>
          <a:lstStyle/>
          <a:p>
            <a:r>
              <a:rPr lang="es-ES" b="1" dirty="0" err="1"/>
              <a:t>Naive</a:t>
            </a:r>
            <a:r>
              <a:rPr lang="es-ES" b="1" dirty="0"/>
              <a:t> Bayes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820AD49-F1D9-41FC-BCF1-923095105E89}"/>
                  </a:ext>
                </a:extLst>
              </p:cNvPr>
              <p:cNvSpPr>
                <a:spLocks noGrp="1"/>
              </p:cNvSpPr>
              <p:nvPr>
                <p:ph idx="1"/>
              </p:nvPr>
            </p:nvSpPr>
            <p:spPr>
              <a:xfrm>
                <a:off x="1097280" y="1859588"/>
                <a:ext cx="10058400" cy="4023360"/>
              </a:xfrm>
            </p:spPr>
            <p:txBody>
              <a:bodyPr/>
              <a:lstStyle/>
              <a:p>
                <a:r>
                  <a:rPr lang="es-ES" sz="2800" dirty="0"/>
                  <a:t>- Clasificador simple de la familia de clasificadores probabilísticos .</a:t>
                </a:r>
              </a:p>
              <a:p>
                <a:endParaRPr lang="es-ES" sz="2800" dirty="0"/>
              </a:p>
              <a:p>
                <a:r>
                  <a:rPr lang="es-ES" sz="2800" dirty="0"/>
                  <a:t>- Basado en la aplicación del teorema de Bayes con ciertas modificaciones </a:t>
                </a:r>
                <a:endParaRPr lang="es-ES" dirty="0"/>
              </a:p>
              <a:p>
                <a:pPr lvl="8"/>
                <a:r>
                  <a:rPr lang="en-US" sz="2000" dirty="0" err="1"/>
                  <a:t>argmax</a:t>
                </a:r>
                <a:r>
                  <a:rPr lang="en-US" sz="2000" baseline="-25000" dirty="0" err="1"/>
                  <a:t>vj∈V</a:t>
                </a:r>
                <a:r>
                  <a:rPr lang="en-US" sz="2000" dirty="0"/>
                  <a:t> P(</a:t>
                </a:r>
                <a:r>
                  <a:rPr lang="en-US" sz="2000" dirty="0" err="1"/>
                  <a:t>vj</a:t>
                </a:r>
                <a:r>
                  <a:rPr lang="en-US" sz="2000" dirty="0"/>
                  <a:t>)∏</a:t>
                </a:r>
                <a:r>
                  <a:rPr lang="en-US" sz="2000" baseline="-25000" dirty="0" err="1"/>
                  <a:t>i</a:t>
                </a:r>
                <a:r>
                  <a:rPr lang="en-US" sz="2000" dirty="0" err="1"/>
                  <a:t>P</a:t>
                </a:r>
                <a:r>
                  <a:rPr lang="en-US" sz="2000" dirty="0"/>
                  <a:t>(</a:t>
                </a:r>
                <a:r>
                  <a:rPr lang="en-US" sz="2000" dirty="0" err="1"/>
                  <a:t>ai|vj</a:t>
                </a:r>
                <a:r>
                  <a:rPr lang="en-US" sz="2000" dirty="0"/>
                  <a:t>)</a:t>
                </a:r>
                <a:endParaRPr lang="es-ES" sz="2000" dirty="0"/>
              </a:p>
              <a:p>
                <a:pPr lvl="8"/>
                <a:endParaRPr lang="en-US" sz="2000" i="1" dirty="0"/>
              </a:p>
              <a:p>
                <a:pPr lvl="8"/>
                <a14:m>
                  <m:oMath xmlns:m="http://schemas.openxmlformats.org/officeDocument/2006/math">
                    <m:r>
                      <a:rPr lang="en-US" sz="2000" i="1"/>
                      <m:t>𝑃</m:t>
                    </m:r>
                    <m:d>
                      <m:dPr>
                        <m:ctrlPr>
                          <a:rPr lang="es-ES" sz="2000" i="1"/>
                        </m:ctrlPr>
                      </m:dPr>
                      <m:e>
                        <m:r>
                          <a:rPr lang="en-US" sz="2000" i="1"/>
                          <m:t>𝑣𝑗</m:t>
                        </m:r>
                      </m:e>
                    </m:d>
                    <m:r>
                      <a:rPr lang="en-US" sz="2000" i="1"/>
                      <m:t>= </m:t>
                    </m:r>
                    <m:f>
                      <m:fPr>
                        <m:ctrlPr>
                          <a:rPr lang="es-ES" sz="2000" i="1"/>
                        </m:ctrlPr>
                      </m:fPr>
                      <m:num>
                        <m:r>
                          <a:rPr lang="en-US" sz="2000" i="1"/>
                          <m:t>#(</m:t>
                        </m:r>
                        <m:r>
                          <a:rPr lang="en-US" sz="2000" i="1"/>
                          <m:t>𝑉</m:t>
                        </m:r>
                        <m:r>
                          <a:rPr lang="en-US" sz="2000" i="1"/>
                          <m:t>=</m:t>
                        </m:r>
                        <m:r>
                          <a:rPr lang="en-US" sz="2000" i="1"/>
                          <m:t>𝑣𝑗</m:t>
                        </m:r>
                        <m:r>
                          <a:rPr lang="en-US" sz="2000" i="1"/>
                          <m:t>)</m:t>
                        </m:r>
                      </m:num>
                      <m:den>
                        <m:r>
                          <a:rPr lang="en-US" sz="2000" i="1"/>
                          <m:t>𝑁</m:t>
                        </m:r>
                      </m:den>
                    </m:f>
                  </m:oMath>
                </a14:m>
                <a:endParaRPr lang="es-ES" sz="2000" dirty="0"/>
              </a:p>
              <a:p>
                <a:pPr lvl="2"/>
                <a:endParaRPr lang="en-US" i="1" dirty="0"/>
              </a:p>
              <a:p>
                <a:pPr lvl="8"/>
                <a14:m>
                  <m:oMath xmlns:m="http://schemas.openxmlformats.org/officeDocument/2006/math">
                    <m:r>
                      <a:rPr lang="en-US" sz="2000" i="1"/>
                      <m:t>𝑃</m:t>
                    </m:r>
                    <m:d>
                      <m:dPr>
                        <m:ctrlPr>
                          <a:rPr lang="es-ES" sz="2000" i="1"/>
                        </m:ctrlPr>
                      </m:dPr>
                      <m:e>
                        <m:r>
                          <a:rPr lang="en-US" sz="2000" i="1"/>
                          <m:t>𝑎𝑖</m:t>
                        </m:r>
                      </m:e>
                      <m:e>
                        <m:r>
                          <a:rPr lang="en-US" sz="2000" i="1"/>
                          <m:t>𝑣𝑗</m:t>
                        </m:r>
                      </m:e>
                    </m:d>
                    <m:r>
                      <a:rPr lang="en-US" sz="2000" i="1"/>
                      <m:t>= </m:t>
                    </m:r>
                    <m:f>
                      <m:fPr>
                        <m:ctrlPr>
                          <a:rPr lang="es-ES" sz="2000" i="1"/>
                        </m:ctrlPr>
                      </m:fPr>
                      <m:num>
                        <m:r>
                          <a:rPr lang="en-US" sz="2000" i="1"/>
                          <m:t>#</m:t>
                        </m:r>
                        <m:d>
                          <m:dPr>
                            <m:ctrlPr>
                              <a:rPr lang="es-ES" sz="2000" i="1"/>
                            </m:ctrlPr>
                          </m:dPr>
                          <m:e>
                            <m:r>
                              <a:rPr lang="en-US" sz="2000" i="1"/>
                              <m:t>𝐴𝑖</m:t>
                            </m:r>
                            <m:r>
                              <a:rPr lang="en-US" sz="2000" i="1"/>
                              <m:t>=</m:t>
                            </m:r>
                            <m:r>
                              <a:rPr lang="en-US" sz="2000" i="1"/>
                              <m:t>𝑎𝑖</m:t>
                            </m:r>
                            <m:r>
                              <a:rPr lang="en-US" sz="2000" i="1"/>
                              <m:t>, </m:t>
                            </m:r>
                            <m:r>
                              <a:rPr lang="en-US" sz="2000" i="1"/>
                              <m:t>𝑉</m:t>
                            </m:r>
                            <m:r>
                              <a:rPr lang="en-US" sz="2000" i="1"/>
                              <m:t>=</m:t>
                            </m:r>
                            <m:r>
                              <a:rPr lang="en-US" sz="2000" i="1"/>
                              <m:t>𝑣𝑗</m:t>
                            </m:r>
                          </m:e>
                        </m:d>
                        <m:r>
                          <a:rPr lang="en-US" sz="2000" i="1"/>
                          <m:t>+</m:t>
                        </m:r>
                        <m:r>
                          <a:rPr lang="en-US" sz="2000" i="1"/>
                          <m:t>𝑘</m:t>
                        </m:r>
                      </m:num>
                      <m:den>
                        <m:r>
                          <a:rPr lang="en-US" sz="2000" i="1"/>
                          <m:t>#</m:t>
                        </m:r>
                        <m:d>
                          <m:dPr>
                            <m:ctrlPr>
                              <a:rPr lang="es-ES" sz="2000" i="1"/>
                            </m:ctrlPr>
                          </m:dPr>
                          <m:e>
                            <m:r>
                              <a:rPr lang="en-US" sz="2000" i="1"/>
                              <m:t>𝑉</m:t>
                            </m:r>
                            <m:r>
                              <a:rPr lang="en-US" sz="2000" i="1"/>
                              <m:t>=</m:t>
                            </m:r>
                            <m:r>
                              <a:rPr lang="en-US" sz="2000" i="1"/>
                              <m:t>𝑣𝑗</m:t>
                            </m:r>
                          </m:e>
                        </m:d>
                        <m:r>
                          <a:rPr lang="en-US" sz="2000" i="1"/>
                          <m:t>+</m:t>
                        </m:r>
                        <m:r>
                          <a:rPr lang="en-US" sz="2000" i="1"/>
                          <m:t>𝑘</m:t>
                        </m:r>
                        <m:r>
                          <a:rPr lang="en-US" sz="2000" i="1"/>
                          <m:t>|</m:t>
                        </m:r>
                        <m:r>
                          <a:rPr lang="en-US" sz="2000" i="1"/>
                          <m:t>𝐴𝑖</m:t>
                        </m:r>
                        <m:r>
                          <a:rPr lang="en-US" sz="2000" i="1"/>
                          <m:t>|</m:t>
                        </m:r>
                      </m:den>
                    </m:f>
                  </m:oMath>
                </a14:m>
                <a:endParaRPr lang="es-ES" sz="2000" dirty="0"/>
              </a:p>
              <a:p>
                <a:pPr lvl="8"/>
                <a:endParaRPr lang="es-ES" dirty="0"/>
              </a:p>
            </p:txBody>
          </p:sp>
        </mc:Choice>
        <mc:Fallback>
          <p:sp>
            <p:nvSpPr>
              <p:cNvPr id="3" name="Marcador de contenido 2">
                <a:extLst>
                  <a:ext uri="{FF2B5EF4-FFF2-40B4-BE49-F238E27FC236}">
                    <a16:creationId xmlns:a16="http://schemas.microsoft.com/office/drawing/2014/main" id="{B820AD49-F1D9-41FC-BCF1-923095105E89}"/>
                  </a:ext>
                </a:extLst>
              </p:cNvPr>
              <p:cNvSpPr>
                <a:spLocks noGrp="1" noRot="1" noChangeAspect="1" noMove="1" noResize="1" noEditPoints="1" noAdjustHandles="1" noChangeArrowheads="1" noChangeShapeType="1" noTextEdit="1"/>
              </p:cNvSpPr>
              <p:nvPr>
                <p:ph idx="1"/>
              </p:nvPr>
            </p:nvSpPr>
            <p:spPr>
              <a:xfrm>
                <a:off x="1097280" y="1859588"/>
                <a:ext cx="10058400" cy="4023360"/>
              </a:xfrm>
              <a:blipFill>
                <a:blip r:embed="rId2"/>
                <a:stretch>
                  <a:fillRect l="-1212" t="-2424"/>
                </a:stretch>
              </a:blipFill>
            </p:spPr>
            <p:txBody>
              <a:bodyPr/>
              <a:lstStyle/>
              <a:p>
                <a:r>
                  <a:rPr lang="es-ES">
                    <a:noFill/>
                  </a:rPr>
                  <a:t> </a:t>
                </a:r>
              </a:p>
            </p:txBody>
          </p:sp>
        </mc:Fallback>
      </mc:AlternateContent>
    </p:spTree>
    <p:extLst>
      <p:ext uri="{BB962C8B-B14F-4D97-AF65-F5344CB8AC3E}">
        <p14:creationId xmlns:p14="http://schemas.microsoft.com/office/powerpoint/2010/main" val="96959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CD752-8CE4-4F58-81FF-1E3547B29671}"/>
              </a:ext>
            </a:extLst>
          </p:cNvPr>
          <p:cNvSpPr>
            <a:spLocks noGrp="1"/>
          </p:cNvSpPr>
          <p:nvPr>
            <p:ph type="title"/>
          </p:nvPr>
        </p:nvSpPr>
        <p:spPr/>
        <p:txBody>
          <a:bodyPr/>
          <a:lstStyle/>
          <a:p>
            <a:r>
              <a:rPr lang="es-ES" b="1" dirty="0"/>
              <a:t>Metodología</a:t>
            </a:r>
          </a:p>
        </p:txBody>
      </p:sp>
      <p:sp>
        <p:nvSpPr>
          <p:cNvPr id="3" name="Marcador de contenido 2">
            <a:extLst>
              <a:ext uri="{FF2B5EF4-FFF2-40B4-BE49-F238E27FC236}">
                <a16:creationId xmlns:a16="http://schemas.microsoft.com/office/drawing/2014/main" id="{4124E1AC-A470-453E-B9C2-15E7780F7E74}"/>
              </a:ext>
            </a:extLst>
          </p:cNvPr>
          <p:cNvSpPr>
            <a:spLocks noGrp="1"/>
          </p:cNvSpPr>
          <p:nvPr>
            <p:ph idx="1"/>
          </p:nvPr>
        </p:nvSpPr>
        <p:spPr/>
        <p:txBody>
          <a:bodyPr/>
          <a:lstStyle/>
          <a:p>
            <a:r>
              <a:rPr lang="es-ES" sz="2800" b="1" dirty="0"/>
              <a:t>- Representación árbol mixto</a:t>
            </a:r>
          </a:p>
          <a:p>
            <a:r>
              <a:rPr lang="es-ES" sz="2800" b="1" dirty="0"/>
              <a:t>- Datos</a:t>
            </a:r>
          </a:p>
          <a:p>
            <a:r>
              <a:rPr lang="es-ES" sz="2800" b="1" dirty="0"/>
              <a:t>- Algoritmo ID3 modificado </a:t>
            </a:r>
          </a:p>
          <a:p>
            <a:r>
              <a:rPr lang="es-ES" sz="2800" b="1" dirty="0"/>
              <a:t>- Clasificación nuevos datos </a:t>
            </a:r>
          </a:p>
          <a:p>
            <a:r>
              <a:rPr lang="es-ES" sz="2800" b="1" dirty="0"/>
              <a:t>- </a:t>
            </a:r>
            <a:r>
              <a:rPr lang="es-ES" sz="2800" b="1" dirty="0" err="1"/>
              <a:t>Naive</a:t>
            </a:r>
            <a:r>
              <a:rPr lang="es-ES" sz="2800" b="1" dirty="0"/>
              <a:t> Bayes</a:t>
            </a:r>
          </a:p>
          <a:p>
            <a:r>
              <a:rPr lang="es-ES" sz="2800" b="1" dirty="0"/>
              <a:t>- Rendimiento</a:t>
            </a:r>
          </a:p>
          <a:p>
            <a:endParaRPr lang="es-ES" dirty="0"/>
          </a:p>
        </p:txBody>
      </p:sp>
    </p:spTree>
    <p:extLst>
      <p:ext uri="{BB962C8B-B14F-4D97-AF65-F5344CB8AC3E}">
        <p14:creationId xmlns:p14="http://schemas.microsoft.com/office/powerpoint/2010/main" val="42461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258D8-02A7-4D01-B3D7-9E73514A9C0A}"/>
              </a:ext>
            </a:extLst>
          </p:cNvPr>
          <p:cNvSpPr>
            <a:spLocks noGrp="1"/>
          </p:cNvSpPr>
          <p:nvPr>
            <p:ph type="title"/>
          </p:nvPr>
        </p:nvSpPr>
        <p:spPr/>
        <p:txBody>
          <a:bodyPr/>
          <a:lstStyle/>
          <a:p>
            <a:r>
              <a:rPr lang="es-ES" b="1" dirty="0"/>
              <a:t>Representación árbol mixto</a:t>
            </a:r>
          </a:p>
        </p:txBody>
      </p:sp>
      <p:sp>
        <p:nvSpPr>
          <p:cNvPr id="3" name="Marcador de contenido 2">
            <a:extLst>
              <a:ext uri="{FF2B5EF4-FFF2-40B4-BE49-F238E27FC236}">
                <a16:creationId xmlns:a16="http://schemas.microsoft.com/office/drawing/2014/main" id="{587869FA-3B43-4022-AB8D-A7282F41244B}"/>
              </a:ext>
            </a:extLst>
          </p:cNvPr>
          <p:cNvSpPr>
            <a:spLocks noGrp="1"/>
          </p:cNvSpPr>
          <p:nvPr>
            <p:ph idx="1"/>
          </p:nvPr>
        </p:nvSpPr>
        <p:spPr/>
        <p:txBody>
          <a:bodyPr/>
          <a:lstStyle/>
          <a:p>
            <a:endParaRPr lang="es-ES" sz="2800" dirty="0"/>
          </a:p>
          <a:p>
            <a:r>
              <a:rPr lang="es-ES" sz="2800" dirty="0"/>
              <a:t>- Estará compuesto por nodos, de esta forma el árbol será una lista de nodos. </a:t>
            </a:r>
          </a:p>
          <a:p>
            <a:r>
              <a:rPr lang="es-ES" sz="2800" dirty="0"/>
              <a:t>- Nodos representarán: atributos del conjunto de datos, clasificaciones o  llamadas al método </a:t>
            </a:r>
            <a:r>
              <a:rPr lang="es-ES" sz="2800" dirty="0" err="1"/>
              <a:t>Naive</a:t>
            </a:r>
            <a:r>
              <a:rPr lang="es-ES" sz="2800" dirty="0"/>
              <a:t> Bayes.</a:t>
            </a:r>
          </a:p>
          <a:p>
            <a:endParaRPr lang="es-ES" sz="2800" dirty="0"/>
          </a:p>
          <a:p>
            <a:endParaRPr lang="es-ES" sz="2600" dirty="0"/>
          </a:p>
          <a:p>
            <a:endParaRPr lang="es-ES" sz="2800" dirty="0"/>
          </a:p>
          <a:p>
            <a:endParaRPr lang="es-ES" dirty="0"/>
          </a:p>
        </p:txBody>
      </p:sp>
    </p:spTree>
    <p:extLst>
      <p:ext uri="{BB962C8B-B14F-4D97-AF65-F5344CB8AC3E}">
        <p14:creationId xmlns:p14="http://schemas.microsoft.com/office/powerpoint/2010/main" val="379773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0B0DF-B73A-4CE5-ACB9-2C3BA7265EA1}"/>
              </a:ext>
            </a:extLst>
          </p:cNvPr>
          <p:cNvSpPr>
            <a:spLocks noGrp="1"/>
          </p:cNvSpPr>
          <p:nvPr>
            <p:ph type="title"/>
          </p:nvPr>
        </p:nvSpPr>
        <p:spPr/>
        <p:txBody>
          <a:bodyPr/>
          <a:lstStyle/>
          <a:p>
            <a:r>
              <a:rPr lang="es-ES" b="1" dirty="0"/>
              <a:t>Atributos de los nodos</a:t>
            </a:r>
          </a:p>
        </p:txBody>
      </p:sp>
      <p:sp>
        <p:nvSpPr>
          <p:cNvPr id="3" name="Marcador de contenido 2">
            <a:extLst>
              <a:ext uri="{FF2B5EF4-FFF2-40B4-BE49-F238E27FC236}">
                <a16:creationId xmlns:a16="http://schemas.microsoft.com/office/drawing/2014/main" id="{E0F467C0-C9C5-4F71-B8F5-E9BA80AC06BB}"/>
              </a:ext>
            </a:extLst>
          </p:cNvPr>
          <p:cNvSpPr>
            <a:spLocks noGrp="1"/>
          </p:cNvSpPr>
          <p:nvPr>
            <p:ph idx="1"/>
          </p:nvPr>
        </p:nvSpPr>
        <p:spPr/>
        <p:txBody>
          <a:bodyPr>
            <a:normAutofit/>
          </a:bodyPr>
          <a:lstStyle/>
          <a:p>
            <a:endParaRPr lang="es-ES" sz="2800" dirty="0"/>
          </a:p>
          <a:p>
            <a:r>
              <a:rPr lang="es-ES" sz="2800" b="1" dirty="0"/>
              <a:t>-</a:t>
            </a:r>
            <a:r>
              <a:rPr lang="es-ES" sz="2800" dirty="0"/>
              <a:t> </a:t>
            </a:r>
            <a:r>
              <a:rPr lang="es-ES" sz="2800" b="1" dirty="0"/>
              <a:t>Nombre: </a:t>
            </a:r>
            <a:r>
              <a:rPr lang="es-ES" sz="2800" dirty="0"/>
              <a:t>nombre del atributo al que representa.</a:t>
            </a:r>
          </a:p>
          <a:p>
            <a:r>
              <a:rPr lang="es-ES" sz="2800" b="1" dirty="0"/>
              <a:t>- Hijos: </a:t>
            </a:r>
            <a:r>
              <a:rPr lang="es-ES" sz="2800" dirty="0"/>
              <a:t>lista de nodos que están relacionados con este.</a:t>
            </a:r>
          </a:p>
          <a:p>
            <a:r>
              <a:rPr lang="es-ES" sz="2800" b="1" dirty="0"/>
              <a:t>- Arista: </a:t>
            </a:r>
            <a:r>
              <a:rPr lang="es-ES" sz="2800" dirty="0"/>
              <a:t>valor del atributo al que representa el nodo padre de este que habría que tomar.</a:t>
            </a:r>
          </a:p>
          <a:p>
            <a:r>
              <a:rPr lang="es-ES" sz="2800" b="1" dirty="0"/>
              <a:t>- Padre: </a:t>
            </a:r>
            <a:r>
              <a:rPr lang="es-ES" sz="2800" dirty="0"/>
              <a:t>Nodo superior a él en el árbol.</a:t>
            </a:r>
          </a:p>
        </p:txBody>
      </p:sp>
    </p:spTree>
    <p:extLst>
      <p:ext uri="{BB962C8B-B14F-4D97-AF65-F5344CB8AC3E}">
        <p14:creationId xmlns:p14="http://schemas.microsoft.com/office/powerpoint/2010/main" val="3727229698"/>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TM02900769[[fn=Retrospección]]</Template>
  <TotalTime>284</TotalTime>
  <Words>1350</Words>
  <Application>Microsoft Office PowerPoint</Application>
  <PresentationFormat>Panorámica</PresentationFormat>
  <Paragraphs>173</Paragraphs>
  <Slides>32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32</vt:i4>
      </vt:variant>
    </vt:vector>
  </HeadingPairs>
  <TitlesOfParts>
    <vt:vector size="35" baseType="lpstr">
      <vt:lpstr>Calibri</vt:lpstr>
      <vt:lpstr>Calibri Light</vt:lpstr>
      <vt:lpstr>Retrospección</vt:lpstr>
      <vt:lpstr>Algoritmo ID3 Mixto</vt:lpstr>
      <vt:lpstr>Objetivo</vt:lpstr>
      <vt:lpstr>Elementos del algoritmo</vt:lpstr>
      <vt:lpstr>Algoritmo ID3</vt:lpstr>
      <vt:lpstr>Quórum</vt:lpstr>
      <vt:lpstr>Naive Bayes</vt:lpstr>
      <vt:lpstr>Metodología</vt:lpstr>
      <vt:lpstr>Representación árbol mixto</vt:lpstr>
      <vt:lpstr>Atributos de los nodos</vt:lpstr>
      <vt:lpstr>Otros atributos de árbol mixto</vt:lpstr>
      <vt:lpstr>Datos</vt:lpstr>
      <vt:lpstr>Algoritmo ID3 modificado</vt:lpstr>
      <vt:lpstr>Algoritmo ID3 modificado</vt:lpstr>
      <vt:lpstr>Entrada</vt:lpstr>
      <vt:lpstr>Salida</vt:lpstr>
      <vt:lpstr>Algoritmo</vt:lpstr>
      <vt:lpstr>Algoritmo</vt:lpstr>
      <vt:lpstr>Clasificación de nuevos datos</vt:lpstr>
      <vt:lpstr>Clasificación de nuevos datos</vt:lpstr>
      <vt:lpstr>Entrada</vt:lpstr>
      <vt:lpstr>Salida</vt:lpstr>
      <vt:lpstr>Algoritmo</vt:lpstr>
      <vt:lpstr>Naive Bayes</vt:lpstr>
      <vt:lpstr>Rendimiento</vt:lpstr>
      <vt:lpstr>Resultados</vt:lpstr>
      <vt:lpstr>Experimento 1</vt:lpstr>
      <vt:lpstr>Experimento 1</vt:lpstr>
      <vt:lpstr>Experimento 2</vt:lpstr>
      <vt:lpstr>Experimento 2</vt:lpstr>
      <vt:lpstr>Experimento 3</vt:lpstr>
      <vt:lpstr>Experimento 3</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Garrocho</dc:creator>
  <cp:lastModifiedBy>Jesus Garrocho</cp:lastModifiedBy>
  <cp:revision>19</cp:revision>
  <dcterms:created xsi:type="dcterms:W3CDTF">2019-09-18T15:07:12Z</dcterms:created>
  <dcterms:modified xsi:type="dcterms:W3CDTF">2019-09-18T19:51:31Z</dcterms:modified>
</cp:coreProperties>
</file>