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0EDF37-A36D-4320-95F5-66329DD87BBB}">
  <a:tblStyle styleId="{5B0EDF37-A36D-4320-95F5-66329DD87BB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4F841A1-32C2-49F8-9356-D1AA928DBB35}" styleName="Table_1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95" d="100"/>
          <a:sy n="95" d="100"/>
        </p:scale>
        <p:origin x="20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Shape 11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799" cy="192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299" cy="6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ct val="100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ct val="100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ct val="100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4680123" y="1443000"/>
            <a:ext cx="3461400" cy="27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ct val="100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ct val="100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ct val="100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699" cy="671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Shape 22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299" cy="6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299" cy="278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ct val="1000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ct val="1000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ct val="1000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699" cy="671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Shape 28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1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Font typeface="Montserrat"/>
              <a:buNone/>
              <a:defRPr sz="3000" b="1" i="0" u="none" strike="noStrike" cap="none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buClr>
                <a:srgbClr val="00BEF2"/>
              </a:buClr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buClr>
                <a:srgbClr val="00BEF2"/>
              </a:buClr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buClr>
                <a:srgbClr val="00BEF2"/>
              </a:buClr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buClr>
                <a:srgbClr val="00BEF2"/>
              </a:buClr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buClr>
                <a:srgbClr val="00BEF2"/>
              </a:buClr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buClr>
                <a:srgbClr val="00BEF2"/>
              </a:buClr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buClr>
                <a:srgbClr val="00BEF2"/>
              </a:buClr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buClr>
                <a:srgbClr val="00BEF2"/>
              </a:buClr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1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Shape 33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099" cy="317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Char char="»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Char char="»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Char char="»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/>
          <p:nvPr/>
        </p:nvSpPr>
        <p:spPr>
          <a:xfrm>
            <a:off x="3593400" y="4689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ct val="25000"/>
              <a:buFont typeface="Montserrat"/>
              <a:buNone/>
            </a:pPr>
            <a:r>
              <a:rPr lang="en" sz="9600" b="0" i="0" u="none" strike="noStrike" cap="none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599" cy="63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rot="10800000" flipH="1">
            <a:off x="-25" y="1289850"/>
            <a:ext cx="9144000" cy="3856799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Shape 39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699" cy="671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" sz="1400" b="0" i="0" u="none" strike="noStrike" cap="none">
              <a:solidFill>
                <a:srgbClr val="00BE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Shape 54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299" cy="6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699" cy="671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Shape 63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ct val="1000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ct val="1000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699" cy="4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" sz="1400" b="0" i="0" u="none" strike="noStrike" cap="none">
              <a:solidFill>
                <a:srgbClr val="00BE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299" cy="6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299" cy="278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ct val="1000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ct val="1000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ct val="1000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Font typeface="Source Sans Pro"/>
              <a:buNone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699" cy="671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‹Nr.›</a:t>
            </a:fld>
            <a:endParaRPr lang="en" sz="12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localhost:4200/hello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248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"/>
              <a:t>Angular</a:t>
            </a:r>
            <a:br>
              <a:rPr lang="en"/>
            </a:br>
            <a:r>
              <a:rPr lang="en" sz="1800"/>
              <a:t>Webengeneering I</a:t>
            </a:r>
            <a:br>
              <a:rPr lang="en" sz="1800"/>
            </a:br>
            <a:endParaRPr lang="en"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" sz="1800">
                <a:solidFill>
                  <a:srgbClr val="00BEF2"/>
                </a:solidFill>
              </a:rPr>
              <a:t>Patrick Schön &amp; Johannes Laier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449" y="1981950"/>
            <a:ext cx="2118850" cy="12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TypeScript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Entwickelt durch Microsoft zur Umsetzung des ECMA-Script-6 Standarts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Abwärtskompatibel zu JavaScript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/>
              <a:t>=&gt; JS Bibliotheken können eingebunden werden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Open-Source durch Microsoft unter Apache-Lizenz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TypeScript vs Javascript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TypeScript: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Wird in JavaScript-Code kompiliert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Vollständige Klassen, Interface, Generic unterstützung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Besitzt Datentypen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ECMAScript-6-Standard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153" name="Shape 153"/>
          <p:cNvSpPr txBox="1">
            <a:spLocks noGrp="1"/>
          </p:cNvSpPr>
          <p:nvPr>
            <p:ph type="body" idx="2"/>
          </p:nvPr>
        </p:nvSpPr>
        <p:spPr>
          <a:xfrm>
            <a:off x="4680123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Wird von jedem modernen Browser großteils unterstützt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Objektorientiert aber Klassenlos (Prototype-Basierend)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Typenlos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ECMAScript-5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Angular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TypeScript GUI Framework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Entwicklung durch Google Inc.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Open-Source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MIT License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2009 AngularJS (Angular 1)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09.2016 Angular 2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03.2017 Angular 4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Quellen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Angular.io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github.com/angular/angular-cli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getmdl.io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Single Page Applications: Traditional Way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398712"/>
            <a:ext cx="52768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Single Page Applications: 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394600"/>
            <a:ext cx="52768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MVC - Model View Controller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l="920" r="-919"/>
          <a:stretch/>
        </p:blipFill>
        <p:spPr>
          <a:xfrm>
            <a:off x="1958287" y="1320125"/>
            <a:ext cx="5235124" cy="315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ctrTitle" idx="4294967295"/>
          </p:nvPr>
        </p:nvSpPr>
        <p:spPr>
          <a:xfrm>
            <a:off x="1345500" y="2762000"/>
            <a:ext cx="6453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Grundlagen für die Entwicklung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BEF2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IntelliJ IDEA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Entwicklungsumgebung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IntelliJ IDEA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012" y="1434949"/>
            <a:ext cx="2927670" cy="278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Literaturempfehlung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550" y="1473450"/>
            <a:ext cx="1999550" cy="28312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3509500" y="1256850"/>
            <a:ext cx="4632000" cy="26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" sz="2300" b="1">
                <a:solidFill>
                  <a:schemeClr val="dk1"/>
                </a:solidFill>
              </a:rPr>
              <a:t>Angular</a:t>
            </a:r>
            <a:br>
              <a:rPr lang="en" sz="2300" b="1">
                <a:solidFill>
                  <a:schemeClr val="dk1"/>
                </a:solidFill>
              </a:rPr>
            </a:br>
            <a:r>
              <a:rPr lang="en" sz="1700" b="1">
                <a:solidFill>
                  <a:schemeClr val="dk1"/>
                </a:solidFill>
              </a:rPr>
              <a:t>Das umfassende Handbuch</a:t>
            </a:r>
            <a:br>
              <a:rPr lang="en" sz="1700" b="1">
                <a:solidFill>
                  <a:schemeClr val="dk1"/>
                </a:solidFill>
              </a:rPr>
            </a:br>
            <a:r>
              <a:rPr lang="en" sz="1700" b="1">
                <a:solidFill>
                  <a:schemeClr val="dk1"/>
                </a:solidFill>
              </a:rPr>
              <a:t>von Christoph Höller</a:t>
            </a:r>
            <a:br>
              <a:rPr lang="en" sz="1700" b="1">
                <a:solidFill>
                  <a:schemeClr val="dk1"/>
                </a:solidFill>
              </a:rPr>
            </a:br>
            <a:r>
              <a:rPr lang="en" sz="1700" b="1">
                <a:solidFill>
                  <a:schemeClr val="dk1"/>
                </a:solidFill>
              </a:rPr>
              <a:t>ISBN: 978-3-8362-3914-1</a:t>
            </a:r>
            <a:br>
              <a:rPr lang="en" sz="1700" b="1">
                <a:solidFill>
                  <a:schemeClr val="dk1"/>
                </a:solidFill>
              </a:rPr>
            </a:br>
            <a:endParaRPr lang="en" sz="1700" b="1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Node.JS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25516C"/>
                </a:solidFill>
              </a:rPr>
              <a:t>Node.js ist eine serverseitige Plattform in der Softwareentwicklung zum Betrieb von Netzwerkanwendungen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Node.JS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987" y="1489287"/>
            <a:ext cx="2572024" cy="267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NPM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25516C"/>
                </a:solidFill>
              </a:rPr>
              <a:t>Der Node Package Manager (npm) ist ein Paketmanager für die JavaScript-Laufzeitumgebung node.js.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NPM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npm install -g @angular/cli1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713" y="1614748"/>
            <a:ext cx="6220274" cy="18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LocalStorage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Daten direkt im Browser auf dem Client speichern und lesen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LocalStorage mit ‘einfache’ Werten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100" b="1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lang="en" sz="1100">
                <a:solidFill>
                  <a:srgbClr val="45838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tmp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"Hallo"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speichern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 i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localStorage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1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setItem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"wert"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45838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tmp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lesen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45838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tmp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100" b="1" i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localStorage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1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getItem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"wert"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löschen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1" i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localStorage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1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removeItem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"wert"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LocalStorage mit Objekten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100" b="1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lang="en" sz="1100">
                <a:solidFill>
                  <a:srgbClr val="45838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tmp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{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"Hallo"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title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"Welt"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};</a:t>
            </a:r>
          </a:p>
          <a:p>
            <a:pPr lv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speichern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b="1" i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localStorage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1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setItem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"wert"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 b="1" i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JSON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1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stringify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45838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tmp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</a:p>
          <a:p>
            <a:pPr lv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lesen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45838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tmp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100" b="1" i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JSON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1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parse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 b="1" i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localStorage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1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getItem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"wert"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</a:p>
          <a:p>
            <a:pPr lv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löschen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b="1" i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localStorage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1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removeItem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"wert"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endParaRPr sz="1100" b="1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Los Geht’s! - Angular Installation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550" y="1780700"/>
            <a:ext cx="33909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Projekt Struktur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199" y="1462875"/>
            <a:ext cx="2080974" cy="28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925" y="1429037"/>
            <a:ext cx="2267498" cy="289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6448" y="1429050"/>
            <a:ext cx="28384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Lets do it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ng new my-app --routing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cd my-app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ng generate component --spec false -is hello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ng serve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Literaturempfehlung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550" y="1473450"/>
            <a:ext cx="1999550" cy="28312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3509500" y="1154375"/>
            <a:ext cx="4632000" cy="229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2300" b="1">
                <a:solidFill>
                  <a:schemeClr val="dk1"/>
                </a:solidFill>
              </a:rPr>
              <a:t>Angular: Grundlagen, fortgeschrittene Techniken und Best Practices mit TypeScript – ab Angular 4</a:t>
            </a:r>
            <a:r>
              <a:rPr lang="en" sz="1700" b="1">
                <a:solidFill>
                  <a:schemeClr val="dk1"/>
                </a:solidFill>
              </a:rPr>
              <a:t/>
            </a:r>
            <a:br>
              <a:rPr lang="en" sz="1700" b="1">
                <a:solidFill>
                  <a:schemeClr val="dk1"/>
                </a:solidFill>
              </a:rPr>
            </a:br>
            <a:r>
              <a:rPr lang="en" sz="1700" b="1">
                <a:solidFill>
                  <a:schemeClr val="dk1"/>
                </a:solidFill>
              </a:rPr>
              <a:t>von Gregor Woiwode, Ferdinand Malcher und Danny Koppenhagen</a:t>
            </a:r>
            <a:br>
              <a:rPr lang="en" sz="1700" b="1">
                <a:solidFill>
                  <a:schemeClr val="dk1"/>
                </a:solidFill>
              </a:rPr>
            </a:br>
            <a:r>
              <a:rPr lang="en" sz="1700" b="1">
                <a:solidFill>
                  <a:schemeClr val="dk1"/>
                </a:solidFill>
              </a:rPr>
              <a:t>ISBN: 978-3864903571</a:t>
            </a:r>
            <a:br>
              <a:rPr lang="en" sz="1700" b="1">
                <a:solidFill>
                  <a:schemeClr val="dk1"/>
                </a:solidFill>
              </a:rPr>
            </a:br>
            <a:endParaRPr lang="en" sz="1700"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Lets do it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anpassen app-routing.module.ts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 </a:t>
            </a:r>
            <a:r>
              <a:rPr lang="en" sz="1100">
                <a:solidFill>
                  <a:srgbClr val="45838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routes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Routes = [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children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[]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'hello'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component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HelloComponent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Lets do it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anpassen app.component.html</a:t>
            </a:r>
          </a:p>
          <a:p>
            <a:pPr lvl="0">
              <a:spcBef>
                <a:spcPts val="0"/>
              </a:spcBef>
              <a:buNone/>
            </a:pPr>
            <a:endParaRPr sz="1100" b="1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 sz="1100" b="1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div </a:t>
            </a:r>
            <a:r>
              <a:rPr lang="en" sz="1100" b="1">
                <a:solidFill>
                  <a:srgbClr val="0000FF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style=</a:t>
            </a:r>
            <a:r>
              <a:rPr lang="en" sz="1100" b="1">
                <a:solidFill>
                  <a:srgbClr val="008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text-align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center</a:t>
            </a:r>
            <a:r>
              <a:rPr lang="en" sz="1100" b="1">
                <a:solidFill>
                  <a:srgbClr val="008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 sz="1100" b="1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h1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Welcome to {{title}}!!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" sz="1100" b="1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h1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" sz="1100" b="1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 sz="1100" b="1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100" b="1">
                <a:solidFill>
                  <a:srgbClr val="0000FF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routerLink=</a:t>
            </a:r>
            <a:r>
              <a:rPr lang="en" sz="1100" b="1">
                <a:solidFill>
                  <a:srgbClr val="008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"/"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" sz="1100" b="1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 sz="1100" b="1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100" b="1">
                <a:solidFill>
                  <a:srgbClr val="0000FF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routerLink=</a:t>
            </a:r>
            <a:r>
              <a:rPr lang="en" sz="1100" b="1">
                <a:solidFill>
                  <a:srgbClr val="008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"/hello"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Hello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" sz="1100" b="1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Content Start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 sz="1100" b="1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router-outlet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en" sz="1100" b="1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router-outlet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Content End</a:t>
            </a:r>
          </a:p>
          <a:p>
            <a:pPr lvl="0" rtl="0">
              <a:spcBef>
                <a:spcPts val="0"/>
              </a:spcBef>
              <a:buNone/>
            </a:pPr>
            <a:endParaRPr sz="1100" b="1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31</a:t>
            </a:fld>
            <a:endParaRPr lang="e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Lets do it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Testen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http://localhost:4200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bzw.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http://localhost:4200/hello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 sz="1100" b="1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Angular Framework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Components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/>
              <a:t>Eigene wiederverwendbare GUI Elemente.</a:t>
            </a:r>
          </a:p>
          <a:p>
            <a:pPr marL="0" lvl="0" indent="0">
              <a:spcBef>
                <a:spcPts val="0"/>
              </a:spcBef>
              <a:buNone/>
            </a:pPr>
            <a:endParaRPr sz="1400"/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Services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/>
              <a:t>Übermittlung von Daten zwischen Controllern und dem Server.</a:t>
            </a:r>
          </a:p>
          <a:p>
            <a:pPr marL="0" lvl="0" indent="0">
              <a:spcBef>
                <a:spcPts val="0"/>
              </a:spcBef>
              <a:buNone/>
            </a:pPr>
            <a:endParaRPr sz="1400"/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Routing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400"/>
              <a:t>Wechsel zwischen verschiedenen Views (Components) ohne die Seite neu laden zu müssen.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33</a:t>
            </a:fld>
            <a:endParaRPr lang="en"/>
          </a:p>
        </p:txBody>
      </p:sp>
      <p:sp>
        <p:nvSpPr>
          <p:cNvPr id="308" name="Shape 308"/>
          <p:cNvSpPr txBox="1">
            <a:spLocks noGrp="1"/>
          </p:cNvSpPr>
          <p:nvPr>
            <p:ph type="body" idx="2"/>
          </p:nvPr>
        </p:nvSpPr>
        <p:spPr>
          <a:xfrm>
            <a:off x="4680123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Models</a:t>
            </a:r>
            <a:br>
              <a:rPr lang="en"/>
            </a:br>
            <a:r>
              <a:rPr lang="en" sz="1400"/>
              <a:t>Daten-Objekte welche an das Model durchgereicht werden können.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Directives</a:t>
            </a:r>
            <a:br>
              <a:rPr lang="en"/>
            </a:br>
            <a:r>
              <a:rPr lang="en" sz="1400"/>
              <a:t>Anweisungen an im Quellcode welche auswirkungen auf Aussehen oder Struktur von HTML Elementen haben</a:t>
            </a:r>
          </a:p>
          <a:p>
            <a:pPr marL="0" lvl="0" indent="0">
              <a:spcBef>
                <a:spcPts val="0"/>
              </a:spcBef>
              <a:buNone/>
            </a:pPr>
            <a:endParaRPr sz="1400"/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Pipes</a:t>
            </a:r>
            <a:br>
              <a:rPr lang="en"/>
            </a:br>
            <a:r>
              <a:rPr lang="en" sz="1400"/>
              <a:t>Filterung von Daten in Components und direktiven.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Eigene wiederverwendbare HTML Elemente erstellen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Components: Einführung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Code kann um eigene HTML Elemente erweitert werden.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Logische Zusammenfassung von GUI Elemente in wiederverwendbare Components.</a:t>
            </a:r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algn="ctr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 sz="1100" b="1">
                <a:solidFill>
                  <a:srgbClr val="000080"/>
                </a:solidFill>
                <a:highlight>
                  <a:srgbClr val="E4E4FF"/>
                </a:highlight>
                <a:latin typeface="Arial"/>
                <a:ea typeface="Arial"/>
                <a:cs typeface="Arial"/>
                <a:sym typeface="Arial"/>
              </a:rPr>
              <a:t>my-custom-list</a:t>
            </a:r>
            <a:r>
              <a:rPr lang="en" sz="1100" b="1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b="1">
                <a:solidFill>
                  <a:srgbClr val="0000FF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elements=</a:t>
            </a:r>
            <a:r>
              <a:rPr lang="en" sz="1100" b="1">
                <a:solidFill>
                  <a:srgbClr val="008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"[1,2,3,4,5]"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en" sz="1100" b="1">
                <a:solidFill>
                  <a:srgbClr val="000080"/>
                </a:solidFill>
                <a:highlight>
                  <a:srgbClr val="E4E4FF"/>
                </a:highlight>
                <a:latin typeface="Arial"/>
                <a:ea typeface="Arial"/>
                <a:cs typeface="Arial"/>
                <a:sym typeface="Arial"/>
              </a:rPr>
              <a:t>my-custom-list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35</a:t>
            </a:fld>
            <a:endParaRPr lang="e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Components: @Component Annotation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Components sind TypeScript Klassen welche mit einer zusätzlichen Annotation versehen wurden.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Zusätzlich müssen ggf. alle Components Angular aus Performance-Gründen bekannt gegeben werden.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36</a:t>
            </a:fld>
            <a:endParaRPr lang="en"/>
          </a:p>
        </p:txBody>
      </p:sp>
      <p:sp>
        <p:nvSpPr>
          <p:cNvPr id="329" name="Shape 329"/>
          <p:cNvSpPr txBox="1">
            <a:spLocks noGrp="1"/>
          </p:cNvSpPr>
          <p:nvPr>
            <p:ph type="body" idx="2"/>
          </p:nvPr>
        </p:nvSpPr>
        <p:spPr>
          <a:xfrm>
            <a:off x="4680123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{Component} </a:t>
            </a:r>
            <a:r>
              <a:rPr lang="en" sz="11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100" b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'@angular/core'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@Component({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 b="1">
                <a:solidFill>
                  <a:srgbClr val="660E7A"/>
                </a:solidFill>
                <a:latin typeface="Arial"/>
                <a:ea typeface="Arial"/>
                <a:cs typeface="Arial"/>
                <a:sym typeface="Arial"/>
              </a:rPr>
              <a:t>selector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‘hello-world'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 b="1">
                <a:solidFill>
                  <a:srgbClr val="660E7A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" sz="1100" b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    	&lt;p&gt;Hello World&lt;/p&gt;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     `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export class 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HelloWorldComp {}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Components: @Component Eigenschaften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37</a:t>
            </a:fld>
            <a:endParaRPr lang="en"/>
          </a:p>
        </p:txBody>
      </p:sp>
      <p:graphicFrame>
        <p:nvGraphicFramePr>
          <p:cNvPr id="336" name="Shape 336"/>
          <p:cNvGraphicFramePr/>
          <p:nvPr/>
        </p:nvGraphicFramePr>
        <p:xfrm>
          <a:off x="956350" y="162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{5B0EDF37-A36D-4320-95F5-66329DD87BBB}</a:tableStyleId>
              </a:tblPr>
              <a:tblGrid>
                <a:gridCol w="1575775"/>
                <a:gridCol w="56632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546E7A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Eigenschaft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EF2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Beschreibung</a:t>
                      </a:r>
                    </a:p>
                  </a:txBody>
                  <a:tcPr marL="91425" marR="91425" marT="91425" marB="91425">
                    <a:solidFill>
                      <a:srgbClr val="00BE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solidFill>
                            <a:srgbClr val="546E7A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CSS Selector mit welchem das Element identifiziert werden kann.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solidFill>
                            <a:srgbClr val="546E7A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template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Inline HTML Code des Components als String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solidFill>
                            <a:srgbClr val="546E7A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templateUrl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Pfad zu Datei welche HTML Code des Components beinhaltet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solidFill>
                            <a:srgbClr val="546E7A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styles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Inline CSS Style als String für das Aussehen des Component.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solidFill>
                            <a:srgbClr val="546E7A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styleUrls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Liste mit CSS Stylesheet-Dateien für Component.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37" name="Shape 337"/>
          <p:cNvSpPr txBox="1"/>
          <p:nvPr/>
        </p:nvSpPr>
        <p:spPr>
          <a:xfrm>
            <a:off x="956350" y="3999400"/>
            <a:ext cx="7239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Weitere: https://angular.io/docs/ts/latest/api/core/index/Component-decorator.html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Component: Erstellung über Angular-CLI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38</a:t>
            </a:fld>
            <a:endParaRPr lang="en"/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Mithilfe von Angular CLI können Components einfach und vollautomatisch erstellt werden: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ng generate component [name] --spec false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Alternativ auch: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ng g c [name] --spec false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Component: Erstellung über Angular-CLI - Parameter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Weiter Optionen beim erstellen von Component: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39</a:t>
            </a:fld>
            <a:endParaRPr lang="en"/>
          </a:p>
        </p:txBody>
      </p:sp>
      <p:graphicFrame>
        <p:nvGraphicFramePr>
          <p:cNvPr id="352" name="Shape 352"/>
          <p:cNvGraphicFramePr/>
          <p:nvPr/>
        </p:nvGraphicFramePr>
        <p:xfrm>
          <a:off x="952500" y="218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{5B0EDF37-A36D-4320-95F5-66329DD87BBB}</a:tableStyleId>
              </a:tblPr>
              <a:tblGrid>
                <a:gridCol w="1536675"/>
                <a:gridCol w="5702325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Parameter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EF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Beschreibung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E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--flat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Keinen eigenen Unterordner für Component anlegen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00BE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--is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Inline Styles verwenden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--it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Inline Template verwenden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--spec true|false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File für Unit-Tests anlegen/nicht anlegen.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Einführung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Single-Page-Applications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Geschichte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Type-Script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Angular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Entwurfsmuster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MVC</a:t>
            </a:r>
          </a:p>
          <a:p>
            <a:pPr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680123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Components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Databinding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Direktiven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Struktur Direktiven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Attribute Direktiven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Services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Injection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Pipes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Routing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Services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Eigene Services erstellen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Services: Einführung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Transport von Daten über vers. Components hinweg</a:t>
            </a:r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 Injectable }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9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'@angular/core'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 indent="0" rtl="0">
              <a:spcBef>
                <a:spcPts val="0"/>
              </a:spcBef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indent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@Injectable()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export 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DataService {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String = </a:t>
            </a:r>
            <a:r>
              <a:rPr lang="en" sz="9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'Patrick'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(name: String) {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name;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{ }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 indent="0" algn="ctr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41</a:t>
            </a:fld>
            <a:endParaRPr lang="e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Services: Verwenden</a:t>
            </a:r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export 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DashboardComponent </a:t>
            </a:r>
            <a:r>
              <a:rPr lang="en" sz="14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OnInit {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4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'DashboardComponent'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dataService: DataService) { }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ngOnInit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setValue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4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.dataService.</a:t>
            </a:r>
            <a:r>
              <a:rPr lang="en" sz="14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4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4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 indent="0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 sz="1100" b="1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 Service : {{ dataService.name }}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" sz="1100" b="1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0" indent="0" rtl="0">
              <a:spcBef>
                <a:spcPts val="0"/>
              </a:spcBef>
              <a:buNone/>
            </a:pPr>
            <a:endParaRPr sz="900" b="1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indent="0" algn="ctr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42</a:t>
            </a:fld>
            <a:endParaRPr lang="e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Services: Lokal vs Global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spcBef>
                <a:spcPts val="0"/>
              </a:spcBef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Lokaler Service</a:t>
            </a:r>
          </a:p>
          <a:p>
            <a:pPr lvl="0" indent="0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indent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@Component({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selector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'app-dashboard'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templateUrl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'./dashboard.component.html'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providers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[DataService]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</a:p>
          <a:p>
            <a:pPr lvl="0" indent="0" rtl="0">
              <a:spcBef>
                <a:spcPts val="0"/>
              </a:spcBef>
              <a:buNone/>
            </a:pPr>
            <a:endParaRPr sz="1400" b="1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indent="0" rtl="0">
              <a:spcBef>
                <a:spcPts val="0"/>
              </a:spcBef>
              <a:buNone/>
            </a:pPr>
            <a:endParaRPr sz="1400" b="1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indent="0" rtl="0">
              <a:spcBef>
                <a:spcPts val="0"/>
              </a:spcBef>
              <a:buNone/>
            </a:pPr>
            <a:endParaRPr sz="1400" b="1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indent="0" rtl="0">
              <a:spcBef>
                <a:spcPts val="0"/>
              </a:spcBef>
              <a:buNone/>
            </a:pPr>
            <a:endParaRPr sz="1400" b="1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indent="0" rtl="0">
              <a:spcBef>
                <a:spcPts val="0"/>
              </a:spcBef>
              <a:buNone/>
            </a:pPr>
            <a:endParaRPr sz="900" b="1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indent="0" algn="ctr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43</a:t>
            </a:fld>
            <a:endParaRPr lang="en"/>
          </a:p>
        </p:txBody>
      </p:sp>
      <p:sp>
        <p:nvSpPr>
          <p:cNvPr id="380" name="Shape 380"/>
          <p:cNvSpPr txBox="1">
            <a:spLocks noGrp="1"/>
          </p:cNvSpPr>
          <p:nvPr>
            <p:ph type="body" idx="2"/>
          </p:nvPr>
        </p:nvSpPr>
        <p:spPr>
          <a:xfrm>
            <a:off x="4680123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spcBef>
                <a:spcPts val="0"/>
              </a:spcBef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Global Services</a:t>
            </a:r>
          </a:p>
          <a:p>
            <a:pPr lvl="0" indent="0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@NgModule({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declarations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[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AppComponent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],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[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BrowserModule,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AppRoutingModule,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FormsModule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],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providers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[DataService],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bootstrap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[AppComponent]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export 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AppModule { 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Data-Binding</a:t>
            </a:r>
          </a:p>
        </p:txBody>
      </p:sp>
      <p:sp>
        <p:nvSpPr>
          <p:cNvPr id="386" name="Shape 38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Austausch von Daten zwischen HTML Code und TypeScript Code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Binding: One-Way Binding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Zugriff auf Variablen innerhalb des HTML-Codes.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Inhalt aus Variable wird zu String geparsed und an der entsprechenden Stelle im DOM eingefügt. 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45</a:t>
            </a:fld>
            <a:endParaRPr lang="en"/>
          </a:p>
        </p:txBody>
      </p:sp>
      <p:sp>
        <p:nvSpPr>
          <p:cNvPr id="394" name="Shape 394"/>
          <p:cNvSpPr txBox="1">
            <a:spLocks noGrp="1"/>
          </p:cNvSpPr>
          <p:nvPr>
            <p:ph type="body" idx="2"/>
          </p:nvPr>
        </p:nvSpPr>
        <p:spPr>
          <a:xfrm>
            <a:off x="4680123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@Component({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selector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'one-way'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&lt;p&gt;Name: {{ </a:t>
            </a:r>
            <a:r>
              <a:rPr lang="en" sz="1100" b="1" i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}}&lt;/p&gt;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`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export 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OneWay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'Joe Doe'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Binding: Two-Way Binding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 Daten können innerhalb von TypeScript an ein HTML Element übergeben werden und umgekehrt.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body" idx="2"/>
          </p:nvPr>
        </p:nvSpPr>
        <p:spPr>
          <a:xfrm>
            <a:off x="4680123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{Component}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'@angular/core'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@Component({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selector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'example-app'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&lt;input [(ngModel)]="</a:t>
            </a:r>
            <a:r>
              <a:rPr lang="en" sz="1100" b="1" i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 required&gt;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&lt;p&gt;Value: {{ </a:t>
            </a:r>
            <a:r>
              <a:rPr lang="en" sz="1100" b="1" i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}}&lt;/p&gt;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&lt;button (click)="</a:t>
            </a:r>
            <a:r>
              <a:rPr lang="en" sz="1100" b="1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setValue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()"&gt;Set value&lt;/button&gt;`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export 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SimpleNgModelComp {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setValue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{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'Nancy'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rgbClr val="D81B6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2" name="Shape 40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46</a:t>
            </a:fld>
            <a:endParaRPr lang="e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Data-Binding: @Input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Dient um Daten an ein Component zu übergeben und dieser Innerhalb zu verwenden.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400"/>
              <a:t>&lt;person firstName=”’Peter’”    lastName=”’Parker’”&gt;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&lt;/person&gt;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body" idx="2"/>
          </p:nvPr>
        </p:nvSpPr>
        <p:spPr>
          <a:xfrm>
            <a:off x="4680123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 Component, Input }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'@angular/core'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@Component({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selector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'person'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&lt;p&gt;Hi I am {{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firstName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}} {{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lastName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}}&lt;/p&gt;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`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export 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PersonComponent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@Input(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'firstName'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firstName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@Input(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'lastName'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lastName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sz="1300"/>
          </a:p>
        </p:txBody>
      </p:sp>
      <p:sp>
        <p:nvSpPr>
          <p:cNvPr id="410" name="Shape 41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47</a:t>
            </a:fld>
            <a:endParaRPr lang="e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Data-Binding: @Output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48</a:t>
            </a:fld>
            <a:endParaRPr lang="en"/>
          </a:p>
        </p:txBody>
      </p:sp>
      <p:sp>
        <p:nvSpPr>
          <p:cNvPr id="417" name="Shape 417"/>
          <p:cNvSpPr txBox="1"/>
          <p:nvPr/>
        </p:nvSpPr>
        <p:spPr>
          <a:xfrm>
            <a:off x="1053825" y="1425100"/>
            <a:ext cx="7131300" cy="284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8255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Eigene Events für Components definieren, auf welche in den Eltern-Nodes zugegriffen werden kann.</a:t>
            </a:r>
          </a:p>
          <a:p>
            <a:pPr lvl="0" indent="8255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indent="825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lang="en" sz="1100" b="1">
                <a:solidFill>
                  <a:srgbClr val="000080"/>
                </a:solidFill>
                <a:highlight>
                  <a:srgbClr val="E4E4FF"/>
                </a:highlight>
              </a:rPr>
              <a:t>cars</a:t>
            </a:r>
            <a:r>
              <a:rPr lang="en" sz="1100" b="1">
                <a:solidFill>
                  <a:srgbClr val="000080"/>
                </a:solidFill>
                <a:highlight>
                  <a:srgbClr val="EFEFEF"/>
                </a:highlight>
              </a:rPr>
              <a:t> </a:t>
            </a:r>
            <a:r>
              <a:rPr lang="en" sz="1100" b="1">
                <a:solidFill>
                  <a:srgbClr val="0000FF"/>
                </a:solidFill>
                <a:highlight>
                  <a:srgbClr val="EFEFEF"/>
                </a:highlight>
              </a:rPr>
              <a:t>(selectCar)=</a:t>
            </a:r>
            <a:r>
              <a:rPr lang="en" sz="1100" b="1">
                <a:solidFill>
                  <a:srgbClr val="008000"/>
                </a:solidFill>
                <a:highlight>
                  <a:srgbClr val="EFEFEF"/>
                </a:highlight>
              </a:rPr>
              <a:t>”myFunction($event)”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</a:rPr>
              <a:t>&gt;&lt;/</a:t>
            </a:r>
            <a:r>
              <a:rPr lang="en" sz="1100" b="1">
                <a:solidFill>
                  <a:srgbClr val="000080"/>
                </a:solidFill>
                <a:highlight>
                  <a:srgbClr val="E4E4FF"/>
                </a:highlight>
              </a:rPr>
              <a:t>cars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Data-Binding: @Output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 Component, Output, EventEmitter }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'@angular/core'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@Component({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selector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'cars'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&lt;ul&gt;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&lt;li *ngFor="let </a:t>
            </a:r>
            <a:r>
              <a:rPr lang="en" sz="1100" b="1" i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cars" (click)="select(</a:t>
            </a:r>
            <a:r>
              <a:rPr lang="en" sz="1100" b="1" i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&lt;td&gt;{{ </a:t>
            </a:r>
            <a:r>
              <a:rPr lang="en" sz="1100" b="1" i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}}&lt;/td&gt;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&lt;/li&gt;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&lt;/ul&gt;`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24" name="Shape 424"/>
          <p:cNvSpPr txBox="1">
            <a:spLocks noGrp="1"/>
          </p:cNvSpPr>
          <p:nvPr>
            <p:ph type="body" idx="2"/>
          </p:nvPr>
        </p:nvSpPr>
        <p:spPr>
          <a:xfrm>
            <a:off x="4680123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export 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Cars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@Output()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selectCar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EventEmitter();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[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'Audi'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'BMW'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'Mercedes'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'Lamborghini'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'Ferrari'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'Jaguar'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(car :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any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selectCar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.emit(car);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49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Warum Cloud Applikationen?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Keine teure Installation nötwendig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Keine Instandhaltung und Wartung durch Kunde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Flexible Lizenzmodelle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Lauffähig auf allen Endgeräten &amp; allen gängigen Betriebssystemen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Immer und überall verfügbar.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Beliebige Skalierung möglich (Unternehmen wächst/schrumpft)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431" name="Shape 431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Eigene Datenstrukturen definieren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Model: </a:t>
            </a:r>
          </a:p>
        </p:txBody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firstName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lastName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(fn :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ln :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firstName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fn;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lastName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ln;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51</a:t>
            </a:fld>
            <a:endParaRPr lang="en"/>
          </a:p>
        </p:txBody>
      </p:sp>
      <p:sp>
        <p:nvSpPr>
          <p:cNvPr id="439" name="Shape 439"/>
          <p:cNvSpPr txBox="1">
            <a:spLocks noGrp="1"/>
          </p:cNvSpPr>
          <p:nvPr>
            <p:ph type="body" idx="2"/>
          </p:nvPr>
        </p:nvSpPr>
        <p:spPr>
          <a:xfrm>
            <a:off x="4680123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11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Student(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'Joe'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'Doe'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firstName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'Peter'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lastName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'Müller'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Directives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Manipulation von HTML Elementen &amp; Struktur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Manipulation von HTML Elementen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Attribute Directives: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  *ngModel: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Diese Two-Way-Binding Directive manipuliert das value Attribute eine HTML DOM Nodes.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/>
              <a:t>Structure Directives: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"/>
              <a:t>*ngSwitch:</a:t>
            </a:r>
            <a:br>
              <a:rPr lang="en"/>
            </a:br>
            <a:r>
              <a:rPr lang="en" sz="1400"/>
              <a:t>Switch Case auf HTML DOM Elemente</a:t>
            </a:r>
            <a:r>
              <a:rPr lang="en"/>
              <a:t/>
            </a:r>
            <a:br>
              <a:rPr lang="en"/>
            </a:br>
            <a:endParaRPr lang="en"/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452" name="Shape 452"/>
          <p:cNvSpPr txBox="1">
            <a:spLocks noGrp="1"/>
          </p:cNvSpPr>
          <p:nvPr>
            <p:ph type="body" idx="2"/>
          </p:nvPr>
        </p:nvSpPr>
        <p:spPr>
          <a:xfrm>
            <a:off x="4680123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Structure Directives: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*ngIf: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Je nach Wert wird entschieden ob Node in dem DOM hinzugefügt wird oder nicht.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  *ngFor: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  </a:t>
            </a:r>
            <a:r>
              <a:rPr lang="en" sz="1400"/>
              <a:t>Ein DOM Node iterativ in den DOM Baum hinzufügen.</a:t>
            </a:r>
          </a:p>
          <a:p>
            <a:pPr marL="0" lvl="0" indent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453" name="Shape 45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53</a:t>
            </a:fld>
            <a:endParaRPr lang="e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Manipulation von HTML Elementen</a:t>
            </a:r>
          </a:p>
        </p:txBody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460" name="Shape 46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54</a:t>
            </a:fld>
            <a:endParaRPr lang="en"/>
          </a:p>
        </p:txBody>
      </p:sp>
      <p:pic>
        <p:nvPicPr>
          <p:cNvPr id="461" name="Shape 4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450" y="2039175"/>
            <a:ext cx="72771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ngModel </a:t>
            </a:r>
            <a:r>
              <a:rPr lang="en">
                <a:solidFill>
                  <a:schemeClr val="lt1"/>
                </a:solidFill>
              </a:rPr>
              <a:t> - Directive</a:t>
            </a:r>
          </a:p>
        </p:txBody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{Component}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'@angular/core'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@Component({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selector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'example-app'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&lt;input [(ngModel)]="</a:t>
            </a:r>
            <a:r>
              <a:rPr lang="en" sz="1100" b="1" i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 required&gt;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&lt;p&gt;Value: {{ </a:t>
            </a:r>
            <a:r>
              <a:rPr lang="en" sz="1100" b="1" i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}}&lt;/p&gt;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&lt;button (click)="</a:t>
            </a:r>
            <a:r>
              <a:rPr lang="en" sz="1100" b="1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setValue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()"&gt;Set value&lt;/button&gt;`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export 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SimpleNgModelComp {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setValue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{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'Nancy'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468" name="Shape 46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55</a:t>
            </a:fld>
            <a:endParaRPr lang="e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ngIf - Directive</a:t>
            </a:r>
          </a:p>
        </p:txBody>
      </p:sp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@Component({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selector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'ng-if-simple'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&lt;button (click)="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!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"&gt;{{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? 'hide' : 'show'}}&lt;/button&gt;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show = {{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&lt;br&gt;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&lt;div *ngIf="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"&gt;Text to show&lt;/div&gt;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`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NgIfSimple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boolean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lvl="0" indent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475" name="Shape 47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56</a:t>
            </a:fld>
            <a:endParaRPr lang="e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ngClass - Directive</a:t>
            </a:r>
          </a:p>
        </p:txBody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Code: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lang="en" sz="1400" b="1">
                <a:solidFill>
                  <a:srgbClr val="000080"/>
                </a:solidFill>
                <a:highlight>
                  <a:srgbClr val="EFEFEF"/>
                </a:highlight>
              </a:rPr>
              <a:t>some-element </a:t>
            </a:r>
            <a:r>
              <a:rPr lang="en" sz="1400" b="1">
                <a:solidFill>
                  <a:srgbClr val="0000FF"/>
                </a:solidFill>
                <a:highlight>
                  <a:srgbClr val="EFEFEF"/>
                </a:highlight>
              </a:rPr>
              <a:t>[ngClass]=</a:t>
            </a:r>
            <a:r>
              <a:rPr lang="en" sz="1400" b="1">
                <a:solidFill>
                  <a:srgbClr val="008000"/>
                </a:solidFill>
                <a:highlight>
                  <a:srgbClr val="EFEFEF"/>
                </a:highlight>
              </a:rPr>
              <a:t>"{'first': true, 'second': false}"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...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lang="en" sz="1400" b="1">
                <a:solidFill>
                  <a:srgbClr val="000080"/>
                </a:solidFill>
                <a:highlight>
                  <a:srgbClr val="EFEFEF"/>
                </a:highlight>
              </a:rPr>
              <a:t>some-element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Wird zu: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lang="en" sz="1400" b="1">
                <a:solidFill>
                  <a:srgbClr val="000080"/>
                </a:solidFill>
                <a:highlight>
                  <a:srgbClr val="E4E4FF"/>
                </a:highlight>
              </a:rPr>
              <a:t>some-element</a:t>
            </a:r>
            <a:r>
              <a:rPr lang="en" sz="1400" b="1">
                <a:solidFill>
                  <a:srgbClr val="000080"/>
                </a:solidFill>
                <a:highlight>
                  <a:srgbClr val="EFEFEF"/>
                </a:highlight>
              </a:rPr>
              <a:t> </a:t>
            </a:r>
            <a:r>
              <a:rPr lang="en" sz="1400" b="1">
                <a:solidFill>
                  <a:srgbClr val="0000FF"/>
                </a:solidFill>
                <a:highlight>
                  <a:srgbClr val="EFEFEF"/>
                </a:highlight>
              </a:rPr>
              <a:t>class=</a:t>
            </a:r>
            <a:r>
              <a:rPr lang="en" sz="1400" b="1">
                <a:solidFill>
                  <a:srgbClr val="008000"/>
                </a:solidFill>
                <a:highlight>
                  <a:srgbClr val="EFEFEF"/>
                </a:highlight>
              </a:rPr>
              <a:t>"first"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...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lang="en" sz="1400" b="1">
                <a:solidFill>
                  <a:srgbClr val="000080"/>
                </a:solidFill>
                <a:highlight>
                  <a:srgbClr val="E4E4FF"/>
                </a:highlight>
              </a:rPr>
              <a:t>some-element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482" name="Shape 48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57</a:t>
            </a:fld>
            <a:endParaRPr lang="e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ngStyle - Directive</a:t>
            </a:r>
          </a:p>
        </p:txBody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Code: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80"/>
                </a:solidFill>
                <a:highlight>
                  <a:srgbClr val="FFFFFF"/>
                </a:highlight>
              </a:rPr>
              <a:t>let </a:t>
            </a:r>
            <a:r>
              <a:rPr lang="en" sz="1400">
                <a:solidFill>
                  <a:srgbClr val="458383"/>
                </a:solidFill>
                <a:highlight>
                  <a:srgbClr val="FFFFFF"/>
                </a:highlight>
              </a:rPr>
              <a:t>styleExp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lang="en" sz="1400" b="1">
                <a:solidFill>
                  <a:srgbClr val="008000"/>
                </a:solidFill>
                <a:highlight>
                  <a:srgbClr val="FFFFFF"/>
                </a:highlight>
              </a:rPr>
              <a:t>'normal'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lang="en" sz="1400" b="1">
                <a:solidFill>
                  <a:srgbClr val="000080"/>
                </a:solidFill>
                <a:highlight>
                  <a:srgbClr val="EFEFEF"/>
                </a:highlight>
              </a:rPr>
              <a:t>some-element </a:t>
            </a:r>
            <a:r>
              <a:rPr lang="en" sz="1400" b="1">
                <a:solidFill>
                  <a:srgbClr val="0000FF"/>
                </a:solidFill>
                <a:highlight>
                  <a:srgbClr val="EFEFEF"/>
                </a:highlight>
              </a:rPr>
              <a:t>[ngStyle]=</a:t>
            </a:r>
            <a:r>
              <a:rPr lang="en" sz="1400" b="1">
                <a:solidFill>
                  <a:srgbClr val="008000"/>
                </a:solidFill>
                <a:highlight>
                  <a:srgbClr val="EFEFEF"/>
                </a:highlight>
              </a:rPr>
              <a:t>"{'font-style': styleExp}"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...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lang="en" sz="1400" b="1">
                <a:solidFill>
                  <a:srgbClr val="000080"/>
                </a:solidFill>
                <a:highlight>
                  <a:srgbClr val="EFEFEF"/>
                </a:highlight>
              </a:rPr>
              <a:t>some-element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Wird zu: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lang="en" sz="1400" b="1">
                <a:solidFill>
                  <a:srgbClr val="000080"/>
                </a:solidFill>
                <a:highlight>
                  <a:srgbClr val="EFEFEF"/>
                </a:highlight>
              </a:rPr>
              <a:t>some-element </a:t>
            </a:r>
            <a:r>
              <a:rPr lang="en" sz="1400" b="1">
                <a:solidFill>
                  <a:srgbClr val="0000FF"/>
                </a:solidFill>
                <a:highlight>
                  <a:srgbClr val="EFEFEF"/>
                </a:highlight>
              </a:rPr>
              <a:t>style=</a:t>
            </a:r>
            <a:r>
              <a:rPr lang="en" sz="1400" b="1">
                <a:solidFill>
                  <a:srgbClr val="008000"/>
                </a:solidFill>
                <a:highlight>
                  <a:srgbClr val="EFEFEF"/>
                </a:highlight>
              </a:rPr>
              <a:t>"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font-style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1400" b="1">
                <a:solidFill>
                  <a:srgbClr val="008000"/>
                </a:solidFill>
                <a:highlight>
                  <a:srgbClr val="FFFFFF"/>
                </a:highlight>
              </a:rPr>
              <a:t>normal</a:t>
            </a:r>
            <a:r>
              <a:rPr lang="en" sz="1400" b="1">
                <a:solidFill>
                  <a:srgbClr val="008000"/>
                </a:solidFill>
                <a:highlight>
                  <a:srgbClr val="EFEFEF"/>
                </a:highlight>
              </a:rPr>
              <a:t>"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...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lang="en" sz="1400" b="1">
                <a:solidFill>
                  <a:srgbClr val="000080"/>
                </a:solidFill>
                <a:highlight>
                  <a:srgbClr val="EFEFEF"/>
                </a:highlight>
              </a:rPr>
              <a:t>some-element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489" name="Shape 48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58</a:t>
            </a:fld>
            <a:endParaRPr lang="e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ngFor - Directive bei Arrays</a:t>
            </a:r>
          </a:p>
        </p:txBody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@Component({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 sz="1400" b="1">
                <a:solidFill>
                  <a:srgbClr val="660E7A"/>
                </a:solidFill>
                <a:highlight>
                  <a:srgbClr val="FFFFFF"/>
                </a:highlight>
              </a:rPr>
              <a:t>selector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en" sz="1400" b="1">
                <a:solidFill>
                  <a:srgbClr val="008000"/>
                </a:solidFill>
                <a:highlight>
                  <a:srgbClr val="FFFFFF"/>
                </a:highlight>
              </a:rPr>
              <a:t>'cars'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 sz="1400" b="1">
                <a:solidFill>
                  <a:srgbClr val="660E7A"/>
                </a:solidFill>
                <a:highlight>
                  <a:srgbClr val="FFFFFF"/>
                </a:highlight>
              </a:rPr>
              <a:t>template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1400" b="1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8000"/>
                </a:solidFill>
                <a:highlight>
                  <a:srgbClr val="FFFFFF"/>
                </a:highlight>
              </a:rPr>
              <a:t>     &lt;ul&gt;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8000"/>
                </a:solidFill>
                <a:highlight>
                  <a:srgbClr val="FFFFFF"/>
                </a:highlight>
              </a:rPr>
              <a:t>        &lt;li *ngFor="let </a:t>
            </a:r>
            <a:r>
              <a:rPr lang="en" sz="1400" b="1" i="1">
                <a:solidFill>
                  <a:srgbClr val="660E7A"/>
                </a:solidFill>
                <a:highlight>
                  <a:srgbClr val="FFFFFF"/>
                </a:highlight>
              </a:rPr>
              <a:t>car</a:t>
            </a:r>
            <a:r>
              <a:rPr lang="en" sz="1400" b="1">
                <a:solidFill>
                  <a:srgbClr val="008000"/>
                </a:solidFill>
                <a:highlight>
                  <a:srgbClr val="FFFFFF"/>
                </a:highlight>
              </a:rPr>
              <a:t> of cars"&gt;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8000"/>
                </a:solidFill>
                <a:highlight>
                  <a:srgbClr val="FFFFFF"/>
                </a:highlight>
              </a:rPr>
              <a:t>           &lt;td&gt;{{ </a:t>
            </a:r>
            <a:r>
              <a:rPr lang="en" sz="1400" b="1" i="1">
                <a:solidFill>
                  <a:srgbClr val="660E7A"/>
                </a:solidFill>
                <a:highlight>
                  <a:srgbClr val="FFFFFF"/>
                </a:highlight>
              </a:rPr>
              <a:t>car</a:t>
            </a:r>
            <a:r>
              <a:rPr lang="en" sz="1400" b="1">
                <a:solidFill>
                  <a:srgbClr val="008000"/>
                </a:solidFill>
                <a:highlight>
                  <a:srgbClr val="FFFFFF"/>
                </a:highlight>
              </a:rPr>
              <a:t> }}&lt;/td&gt;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8000"/>
                </a:solidFill>
                <a:highlight>
                  <a:srgbClr val="FFFFFF"/>
                </a:highlight>
              </a:rPr>
              <a:t>        &lt;/li&gt;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8000"/>
                </a:solidFill>
                <a:highlight>
                  <a:srgbClr val="FFFFFF"/>
                </a:highlight>
              </a:rPr>
              <a:t>     &lt;/ul&gt;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8000"/>
                </a:solidFill>
                <a:highlight>
                  <a:srgbClr val="FFFFFF"/>
                </a:highlight>
              </a:rPr>
              <a:t>  `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})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59</a:t>
            </a:fld>
            <a:endParaRPr lang="en"/>
          </a:p>
        </p:txBody>
      </p:sp>
      <p:sp>
        <p:nvSpPr>
          <p:cNvPr id="497" name="Shape 497"/>
          <p:cNvSpPr txBox="1">
            <a:spLocks noGrp="1"/>
          </p:cNvSpPr>
          <p:nvPr>
            <p:ph type="body" idx="2"/>
          </p:nvPr>
        </p:nvSpPr>
        <p:spPr>
          <a:xfrm>
            <a:off x="4680123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80"/>
                </a:solidFill>
                <a:highlight>
                  <a:srgbClr val="FFFFFF"/>
                </a:highlight>
              </a:rPr>
              <a:t>export 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Cars {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 sz="1400" b="1">
                <a:solidFill>
                  <a:srgbClr val="660E7A"/>
                </a:solidFill>
                <a:highlight>
                  <a:srgbClr val="FFFFFF"/>
                </a:highlight>
              </a:rPr>
              <a:t>cars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= [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lang="en" sz="1400" b="1">
                <a:solidFill>
                  <a:srgbClr val="008000"/>
                </a:solidFill>
                <a:highlight>
                  <a:srgbClr val="FFFFFF"/>
                </a:highlight>
              </a:rPr>
              <a:t>'Audi'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lang="en" sz="1400" b="1">
                <a:solidFill>
                  <a:srgbClr val="008000"/>
                </a:solidFill>
                <a:highlight>
                  <a:srgbClr val="FFFFFF"/>
                </a:highlight>
              </a:rPr>
              <a:t>'BMW'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lang="en" sz="1400" b="1">
                <a:solidFill>
                  <a:srgbClr val="008000"/>
                </a:solidFill>
                <a:highlight>
                  <a:srgbClr val="FFFFFF"/>
                </a:highlight>
              </a:rPr>
              <a:t>'Mercedes'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lang="en" sz="1400" b="1">
                <a:solidFill>
                  <a:srgbClr val="008000"/>
                </a:solidFill>
                <a:highlight>
                  <a:srgbClr val="FFFFFF"/>
                </a:highlight>
              </a:rPr>
              <a:t>'Lamborghini'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lang="en" sz="1400" b="1">
                <a:solidFill>
                  <a:srgbClr val="008000"/>
                </a:solidFill>
                <a:highlight>
                  <a:srgbClr val="FFFFFF"/>
                </a:highlight>
              </a:rPr>
              <a:t>'Ferrari'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lang="en" sz="1400" b="1">
                <a:solidFill>
                  <a:srgbClr val="008000"/>
                </a:solidFill>
                <a:highlight>
                  <a:srgbClr val="FFFFFF"/>
                </a:highlight>
              </a:rPr>
              <a:t>'Jaguar'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];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 - Salesforce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BEF2"/>
              </a:buClr>
              <a:buSzPct val="25000"/>
              <a:buFont typeface="Arial"/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6</a:t>
            </a:fld>
            <a:endParaRPr lang="en">
              <a:solidFill>
                <a:srgbClr val="00BEF2"/>
              </a:solidFill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200" y="1111650"/>
            <a:ext cx="4275649" cy="24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5501225" y="1154375"/>
            <a:ext cx="2755500" cy="236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Salesforce: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  <a:p>
            <a:pPr lvl="0">
              <a:spcBef>
                <a:spcPts val="0"/>
              </a:spcBef>
              <a:buNone/>
            </a:pPr>
            <a:r>
              <a:rPr lang="en"/>
              <a:t>Führender Anbieter für Cloud Customer Relationship Software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7 Milliarden USD Umsatz / Jahr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ngFor - Directive bei Objects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@Component({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 sz="1000" b="1">
                <a:solidFill>
                  <a:srgbClr val="660E7A"/>
                </a:solidFill>
                <a:highlight>
                  <a:srgbClr val="FFFFFF"/>
                </a:highlight>
              </a:rPr>
              <a:t>selector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'heroes'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 sz="1000" b="1">
                <a:solidFill>
                  <a:srgbClr val="660E7A"/>
                </a:solidFill>
                <a:highlight>
                  <a:srgbClr val="FFFFFF"/>
                </a:highlight>
              </a:rPr>
              <a:t>template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     &lt;table&gt;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        &lt;thead&gt;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        &lt;th&gt;Name&lt;/th&gt;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        &lt;th&gt;Index&lt;/th&gt;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        &lt;/thead&gt;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        &lt;tbody&gt;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        &lt;tr *ngFor="let </a:t>
            </a:r>
            <a:r>
              <a:rPr lang="en" sz="1000" b="1" i="1">
                <a:solidFill>
                  <a:srgbClr val="660E7A"/>
                </a:solidFill>
                <a:highlight>
                  <a:srgbClr val="FFFFFF"/>
                </a:highlight>
              </a:rPr>
              <a:t>hero</a:t>
            </a: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 of heroes"&gt;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           &lt;td&gt;{{</a:t>
            </a:r>
            <a:r>
              <a:rPr lang="en" sz="1000" b="1" i="1">
                <a:solidFill>
                  <a:srgbClr val="660E7A"/>
                </a:solidFill>
                <a:highlight>
                  <a:srgbClr val="FFFFFF"/>
                </a:highlight>
              </a:rPr>
              <a:t>hero</a:t>
            </a: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.name}}&lt;/td&gt;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        &lt;/tr&gt;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        &lt;/tbody&gt;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     &lt;/table&gt;`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})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60</a:t>
            </a:fld>
            <a:endParaRPr lang="en"/>
          </a:p>
        </p:txBody>
      </p:sp>
      <p:sp>
        <p:nvSpPr>
          <p:cNvPr id="505" name="Shape 505"/>
          <p:cNvSpPr txBox="1">
            <a:spLocks noGrp="1"/>
          </p:cNvSpPr>
          <p:nvPr>
            <p:ph type="body" idx="2"/>
          </p:nvPr>
        </p:nvSpPr>
        <p:spPr>
          <a:xfrm>
            <a:off x="4680123" y="1443000"/>
            <a:ext cx="34614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000080"/>
                </a:solidFill>
                <a:highlight>
                  <a:srgbClr val="FFFFFF"/>
                </a:highlight>
              </a:rPr>
              <a:t>export class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Heroes {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 sz="1000" b="1">
                <a:solidFill>
                  <a:srgbClr val="660E7A"/>
                </a:solidFill>
                <a:highlight>
                  <a:srgbClr val="FFFFFF"/>
                </a:highlight>
              </a:rPr>
              <a:t>heroes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= [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    {</a:t>
            </a:r>
            <a:r>
              <a:rPr lang="en" sz="1000" b="1">
                <a:solidFill>
                  <a:srgbClr val="660E7A"/>
                </a:solidFill>
                <a:highlight>
                  <a:srgbClr val="FFFFFF"/>
                </a:highlight>
              </a:rPr>
              <a:t>id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000" b="1">
                <a:solidFill>
                  <a:srgbClr val="660E7A"/>
                </a:solidFill>
                <a:highlight>
                  <a:srgbClr val="FFFFFF"/>
                </a:highlight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'Superman'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},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    {</a:t>
            </a:r>
            <a:r>
              <a:rPr lang="en" sz="1000" b="1">
                <a:solidFill>
                  <a:srgbClr val="660E7A"/>
                </a:solidFill>
                <a:highlight>
                  <a:srgbClr val="FFFFFF"/>
                </a:highlight>
              </a:rPr>
              <a:t>id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000" b="1">
                <a:solidFill>
                  <a:srgbClr val="660E7A"/>
                </a:solidFill>
                <a:highlight>
                  <a:srgbClr val="FFFFFF"/>
                </a:highlight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'Batman'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},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    {</a:t>
            </a:r>
            <a:r>
              <a:rPr lang="en" sz="1000" b="1">
                <a:solidFill>
                  <a:srgbClr val="660E7A"/>
                </a:solidFill>
                <a:highlight>
                  <a:srgbClr val="FFFFFF"/>
                </a:highlight>
              </a:rPr>
              <a:t>id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000" b="1">
                <a:solidFill>
                  <a:srgbClr val="660E7A"/>
                </a:solidFill>
                <a:highlight>
                  <a:srgbClr val="FFFFFF"/>
                </a:highlight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'BatGirl'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},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    {</a:t>
            </a:r>
            <a:r>
              <a:rPr lang="en" sz="1000" b="1">
                <a:solidFill>
                  <a:srgbClr val="660E7A"/>
                </a:solidFill>
                <a:highlight>
                  <a:srgbClr val="FFFFFF"/>
                </a:highlight>
              </a:rPr>
              <a:t>id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000" b="1">
                <a:solidFill>
                  <a:srgbClr val="660E7A"/>
                </a:solidFill>
                <a:highlight>
                  <a:srgbClr val="FFFFFF"/>
                </a:highlight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'Robin'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},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    {</a:t>
            </a:r>
            <a:r>
              <a:rPr lang="en" sz="1000" b="1">
                <a:solidFill>
                  <a:srgbClr val="660E7A"/>
                </a:solidFill>
                <a:highlight>
                  <a:srgbClr val="FFFFFF"/>
                </a:highlight>
              </a:rPr>
              <a:t>id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</a:rPr>
              <a:t>4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000" b="1">
                <a:solidFill>
                  <a:srgbClr val="660E7A"/>
                </a:solidFill>
                <a:highlight>
                  <a:srgbClr val="FFFFFF"/>
                </a:highlight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'Flash'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 ];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*ngSwitch</a:t>
            </a:r>
          </a:p>
        </p:txBody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lang="en" sz="1400" b="1">
                <a:solidFill>
                  <a:srgbClr val="000080"/>
                </a:solidFill>
                <a:highlight>
                  <a:srgbClr val="EFEFEF"/>
                </a:highlight>
              </a:rPr>
              <a:t>div </a:t>
            </a:r>
            <a:r>
              <a:rPr lang="en" sz="1400" b="1">
                <a:solidFill>
                  <a:srgbClr val="0000FF"/>
                </a:solidFill>
                <a:highlight>
                  <a:srgbClr val="EFEFEF"/>
                </a:highlight>
              </a:rPr>
              <a:t>[ngSwitch]=</a:t>
            </a:r>
            <a:r>
              <a:rPr lang="en" sz="1400" b="1">
                <a:solidFill>
                  <a:srgbClr val="008000"/>
                </a:solidFill>
                <a:highlight>
                  <a:srgbClr val="EFEFEF"/>
                </a:highlight>
              </a:rPr>
              <a:t>"switch_expression"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lang="en" sz="1400" b="1">
                <a:solidFill>
                  <a:srgbClr val="000080"/>
                </a:solidFill>
                <a:highlight>
                  <a:srgbClr val="EFEFEF"/>
                </a:highlight>
              </a:rPr>
              <a:t>p </a:t>
            </a:r>
            <a:r>
              <a:rPr lang="en" sz="1400" b="1">
                <a:solidFill>
                  <a:srgbClr val="0000FF"/>
                </a:solidFill>
                <a:highlight>
                  <a:srgbClr val="EFEFEF"/>
                </a:highlight>
              </a:rPr>
              <a:t>*ngSwitchCase=</a:t>
            </a:r>
            <a:r>
              <a:rPr lang="en" sz="1400" b="1">
                <a:solidFill>
                  <a:srgbClr val="008000"/>
                </a:solidFill>
                <a:highlight>
                  <a:srgbClr val="EFEFEF"/>
                </a:highlight>
              </a:rPr>
              <a:t>"match_expression_1"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...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lang="en" sz="1400" b="1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lang="en" sz="1400" b="1">
                <a:solidFill>
                  <a:srgbClr val="000080"/>
                </a:solidFill>
                <a:highlight>
                  <a:srgbClr val="EFEFEF"/>
                </a:highlight>
              </a:rPr>
              <a:t>p </a:t>
            </a:r>
            <a:r>
              <a:rPr lang="en" sz="1400" b="1">
                <a:solidFill>
                  <a:srgbClr val="0000FF"/>
                </a:solidFill>
                <a:highlight>
                  <a:srgbClr val="EFEFEF"/>
                </a:highlight>
              </a:rPr>
              <a:t>*ngSwitchCase=</a:t>
            </a:r>
            <a:r>
              <a:rPr lang="en" sz="1400" b="1">
                <a:solidFill>
                  <a:srgbClr val="008000"/>
                </a:solidFill>
                <a:highlight>
                  <a:srgbClr val="EFEFEF"/>
                </a:highlight>
              </a:rPr>
              <a:t>"match_expression_2"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...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lang="en" sz="1400" b="1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lang="en" sz="1400" b="1">
                <a:solidFill>
                  <a:srgbClr val="000080"/>
                </a:solidFill>
                <a:highlight>
                  <a:srgbClr val="EFEFEF"/>
                </a:highlight>
              </a:rPr>
              <a:t>p </a:t>
            </a:r>
            <a:r>
              <a:rPr lang="en" sz="1400" b="1">
                <a:solidFill>
                  <a:srgbClr val="0000FF"/>
                </a:solidFill>
                <a:highlight>
                  <a:srgbClr val="EFEFEF"/>
                </a:highlight>
              </a:rPr>
              <a:t>*ngSwitchCase=</a:t>
            </a:r>
            <a:r>
              <a:rPr lang="en" sz="1400" b="1">
                <a:solidFill>
                  <a:srgbClr val="008000"/>
                </a:solidFill>
                <a:highlight>
                  <a:srgbClr val="EFEFEF"/>
                </a:highlight>
              </a:rPr>
              <a:t>"match_expression_3"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...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lang="en" sz="1400" b="1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lang="en" sz="1400" b="1">
                <a:solidFill>
                  <a:srgbClr val="000080"/>
                </a:solidFill>
                <a:highlight>
                  <a:srgbClr val="EFEFEF"/>
                </a:highlight>
              </a:rPr>
              <a:t>ng-container </a:t>
            </a:r>
            <a:r>
              <a:rPr lang="en" sz="1400" b="1">
                <a:solidFill>
                  <a:srgbClr val="0000FF"/>
                </a:solidFill>
                <a:highlight>
                  <a:srgbClr val="EFEFEF"/>
                </a:highlight>
              </a:rPr>
              <a:t>*ngSwitchCase=</a:t>
            </a:r>
            <a:r>
              <a:rPr lang="en" sz="1400" b="1">
                <a:solidFill>
                  <a:srgbClr val="008000"/>
                </a:solidFill>
                <a:highlight>
                  <a:srgbClr val="EFEFEF"/>
                </a:highlight>
              </a:rPr>
              <a:t>"match_expression_3"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lang="en" sz="1400" i="1">
                <a:solidFill>
                  <a:srgbClr val="808080"/>
                </a:solidFill>
                <a:highlight>
                  <a:srgbClr val="FFFFFF"/>
                </a:highlight>
              </a:rPr>
              <a:t>&lt;!-- use a ng-container to group multiple root nodes --&gt;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i="1">
                <a:solidFill>
                  <a:srgbClr val="808080"/>
                </a:solidFill>
                <a:highlight>
                  <a:srgbClr val="FFFFFF"/>
                </a:highlight>
              </a:rPr>
              <a:t>     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lang="en" sz="1400" b="1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Default!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lang="en" sz="1400" b="1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lang="en" sz="1400" b="1">
                <a:solidFill>
                  <a:srgbClr val="000080"/>
                </a:solidFill>
                <a:highlight>
                  <a:srgbClr val="EFEFEF"/>
                </a:highlight>
              </a:rPr>
              <a:t>span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This is the default case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lang="en" sz="1400" b="1">
                <a:solidFill>
                  <a:srgbClr val="000080"/>
                </a:solidFill>
                <a:highlight>
                  <a:srgbClr val="EFEFEF"/>
                </a:highlight>
              </a:rPr>
              <a:t>span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lang="en" sz="1400" b="1">
                <a:solidFill>
                  <a:srgbClr val="000080"/>
                </a:solidFill>
                <a:highlight>
                  <a:srgbClr val="EFEFEF"/>
                </a:highlight>
              </a:rPr>
              <a:t>ng-container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lang="en" sz="1400" b="1">
                <a:solidFill>
                  <a:srgbClr val="000080"/>
                </a:solidFill>
                <a:highlight>
                  <a:srgbClr val="EFEFEF"/>
                </a:highlight>
              </a:rPr>
              <a:t>some-element </a:t>
            </a:r>
            <a:r>
              <a:rPr lang="en" sz="1400" b="1">
                <a:solidFill>
                  <a:srgbClr val="0000FF"/>
                </a:solidFill>
                <a:highlight>
                  <a:srgbClr val="EFEFEF"/>
                </a:highlight>
              </a:rPr>
              <a:t>*ngSwitchDefault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...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lang="en" sz="1400" b="1">
                <a:solidFill>
                  <a:srgbClr val="000080"/>
                </a:solidFill>
                <a:highlight>
                  <a:srgbClr val="EFEFEF"/>
                </a:highlight>
              </a:rPr>
              <a:t>some-element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lang="en" sz="1400" b="1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512" name="Shape 51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61</a:t>
            </a:fld>
            <a:endParaRPr lang="e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Eigene Direktiven</a:t>
            </a:r>
          </a:p>
        </p:txBody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{ Directive, ElementRef, Input } </a:t>
            </a:r>
            <a:r>
              <a:rPr lang="en" sz="1400" b="1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 sz="1400" b="1">
                <a:solidFill>
                  <a:srgbClr val="008000"/>
                </a:solidFill>
                <a:highlight>
                  <a:srgbClr val="FFFFFF"/>
                </a:highlight>
              </a:rPr>
              <a:t>'@angular/core'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@Directive({ </a:t>
            </a:r>
            <a:r>
              <a:rPr lang="en" sz="1400" b="1">
                <a:solidFill>
                  <a:srgbClr val="660E7A"/>
                </a:solidFill>
                <a:highlight>
                  <a:srgbClr val="FFFFFF"/>
                </a:highlight>
              </a:rPr>
              <a:t>selector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1400" b="1">
                <a:solidFill>
                  <a:srgbClr val="008000"/>
                </a:solidFill>
                <a:highlight>
                  <a:srgbClr val="FFFFFF"/>
                </a:highlight>
              </a:rPr>
              <a:t>'[myHighlight]'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})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80"/>
                </a:solidFill>
                <a:highlight>
                  <a:srgbClr val="FFFFFF"/>
                </a:highlight>
              </a:rPr>
              <a:t>export 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HighlightDirective {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 sz="1400" b="1">
                <a:solidFill>
                  <a:srgbClr val="000080"/>
                </a:solidFill>
                <a:highlight>
                  <a:srgbClr val="FFFFFF"/>
                </a:highlight>
              </a:rPr>
              <a:t>constructor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(el: ElementRef) {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el.</a:t>
            </a:r>
            <a:r>
              <a:rPr lang="en" sz="1400" b="1">
                <a:solidFill>
                  <a:srgbClr val="660E7A"/>
                </a:solidFill>
                <a:highlight>
                  <a:srgbClr val="FFFFFF"/>
                </a:highlight>
              </a:rPr>
              <a:t>nativeElement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.style.</a:t>
            </a:r>
            <a:r>
              <a:rPr lang="en" sz="1400" b="1">
                <a:solidFill>
                  <a:srgbClr val="660E7A"/>
                </a:solidFill>
                <a:highlight>
                  <a:srgbClr val="FFFFFF"/>
                </a:highlight>
              </a:rPr>
              <a:t>backgroundColor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lang="en" sz="1400" b="1">
                <a:solidFill>
                  <a:srgbClr val="008000"/>
                </a:solidFill>
                <a:highlight>
                  <a:srgbClr val="FFFFFF"/>
                </a:highlight>
              </a:rPr>
              <a:t>'yellow'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</a:p>
          <a:p>
            <a:pPr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}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D81B6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lang="en" sz="1400" b="1">
                <a:solidFill>
                  <a:srgbClr val="000080"/>
                </a:solidFill>
                <a:highlight>
                  <a:srgbClr val="EFEFEF"/>
                </a:highlight>
              </a:rPr>
              <a:t>p </a:t>
            </a:r>
            <a:r>
              <a:rPr lang="en" sz="1400" b="1">
                <a:solidFill>
                  <a:srgbClr val="0000FF"/>
                </a:solidFill>
                <a:highlight>
                  <a:srgbClr val="EFEFEF"/>
                </a:highlight>
              </a:rPr>
              <a:t>myHighlight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Highlight me!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lang="en" sz="1400" b="1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  <a:p>
            <a:pPr marL="0" marR="304800" lvl="0" indent="0" rtl="0">
              <a:lnSpc>
                <a:spcPct val="171428"/>
              </a:lnSpc>
              <a:spcBef>
                <a:spcPts val="0"/>
              </a:spcBef>
              <a:buNone/>
            </a:pPr>
            <a:endParaRPr sz="1000">
              <a:solidFill>
                <a:srgbClr val="D81B6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9" name="Shape 51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62</a:t>
            </a:fld>
            <a:endParaRPr lang="e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Routing</a:t>
            </a:r>
          </a:p>
        </p:txBody>
      </p:sp>
      <p:sp>
        <p:nvSpPr>
          <p:cNvPr id="525" name="Shape 525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Wechsel zwischen verschiedenen Components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Routing</a:t>
            </a:r>
          </a:p>
        </p:txBody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/>
            </a:r>
            <a:br>
              <a:rPr lang="en"/>
            </a:br>
            <a:endParaRPr lang="en"/>
          </a:p>
        </p:txBody>
      </p:sp>
      <p:sp>
        <p:nvSpPr>
          <p:cNvPr id="532" name="Shape 53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64</a:t>
            </a:fld>
            <a:endParaRPr lang="en"/>
          </a:p>
        </p:txBody>
      </p:sp>
      <p:pic>
        <p:nvPicPr>
          <p:cNvPr id="533" name="Shape 5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7" y="1522050"/>
            <a:ext cx="762952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Routing</a:t>
            </a:r>
          </a:p>
        </p:txBody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Ziel: 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Innerhalb einer SPA wird mit Hilfe von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Anker-Links navigiert. Das bedeutet dass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einzelne Elemente wie Menü und Header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bestehen  bleiben, der Inhalt des Main View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aber ausgetauscht wird.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/>
            </a:r>
            <a:br>
              <a:rPr lang="en"/>
            </a:br>
            <a:endParaRPr lang="en"/>
          </a:p>
        </p:txBody>
      </p:sp>
      <p:sp>
        <p:nvSpPr>
          <p:cNvPr id="540" name="Shape 54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65</a:t>
            </a:fld>
            <a:endParaRPr lang="en"/>
          </a:p>
        </p:txBody>
      </p:sp>
      <p:pic>
        <p:nvPicPr>
          <p:cNvPr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299" y="1521312"/>
            <a:ext cx="2546174" cy="260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title"/>
          </p:nvPr>
        </p:nvSpPr>
        <p:spPr>
          <a:xfrm>
            <a:off x="100635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Routing</a:t>
            </a:r>
          </a:p>
        </p:txBody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spcBef>
                <a:spcPts val="0"/>
              </a:spcBef>
              <a:buNone/>
            </a:pPr>
            <a:r>
              <a:rPr lang="en"/>
              <a:t>Beispiel: 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export const </a:t>
            </a:r>
            <a:r>
              <a:rPr lang="en" sz="1100">
                <a:solidFill>
                  <a:srgbClr val="45838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ROUTE_CONFIG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Routes = [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{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'dashboard'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index.html#dashboard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component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DashboardComponent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},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{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'profil'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index.html#profil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component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ProfileComponent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}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lvl="0" indent="0" rtl="0">
              <a:spcBef>
                <a:spcPts val="0"/>
              </a:spcBef>
              <a:buNone/>
            </a:pPr>
            <a:endParaRPr sz="1100" b="1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indent="0" rtl="0">
              <a:spcBef>
                <a:spcPts val="0"/>
              </a:spcBef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.router.</a:t>
            </a:r>
            <a:r>
              <a:rPr lang="en" sz="11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navigate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"'profil"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]);</a:t>
            </a:r>
          </a:p>
          <a:p>
            <a:pPr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</p:txBody>
      </p:sp>
      <p:sp>
        <p:nvSpPr>
          <p:cNvPr id="548" name="Shape 54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66</a:t>
            </a:fld>
            <a:endParaRPr lang="e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Pipes</a:t>
            </a:r>
          </a:p>
        </p:txBody>
      </p:sp>
      <p:sp>
        <p:nvSpPr>
          <p:cNvPr id="554" name="Shape 554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Filterung und Manipulation von Daten innerhalb von Component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Pipes</a:t>
            </a:r>
          </a:p>
        </p:txBody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000">
              <a:solidFill>
                <a:srgbClr val="00796B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1" name="Shape 56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68</a:t>
            </a:fld>
            <a:endParaRPr lang="en"/>
          </a:p>
        </p:txBody>
      </p:sp>
      <p:pic>
        <p:nvPicPr>
          <p:cNvPr id="562" name="Shape 5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450" y="2077275"/>
            <a:ext cx="72771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Pipes</a:t>
            </a:r>
          </a:p>
        </p:txBody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spcBef>
                <a:spcPts val="0"/>
              </a:spcBef>
              <a:buNone/>
            </a:pPr>
            <a:r>
              <a:rPr lang="en"/>
              <a:t>Beispiel: </a:t>
            </a:r>
          </a:p>
          <a:p>
            <a:pPr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000">
              <a:solidFill>
                <a:srgbClr val="00796B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@Component({</a:t>
            </a:r>
          </a:p>
          <a:p>
            <a:pPr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selector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'date-pipe'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`&lt;div&gt;</a:t>
            </a:r>
          </a:p>
          <a:p>
            <a:pPr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&lt;p&gt;Today is {{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today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}}&lt;/p&gt; // output is 'Jun 15, 2015'</a:t>
            </a:r>
          </a:p>
          <a:p>
            <a:pPr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&lt;p&gt;Or if you prefer, {{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today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:'fullDate'}}&lt;/p&gt; // Friday, September 3, 2010</a:t>
            </a:r>
          </a:p>
          <a:p>
            <a:pPr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&lt;p&gt;The time is {{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today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:’dd-MM-y’}}&lt;/p&gt; // 09-06-2017</a:t>
            </a:r>
          </a:p>
          <a:p>
            <a:pPr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&lt;/div&gt;`</a:t>
            </a:r>
          </a:p>
          <a:p>
            <a:pPr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</a:p>
          <a:p>
            <a:pPr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export 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DatePipeComponent {</a:t>
            </a:r>
          </a:p>
          <a:p>
            <a:pPr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today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100" b="1" i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1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now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000">
              <a:solidFill>
                <a:srgbClr val="00796B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9" name="Shape 56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69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 - Oracle Supply Chain Management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BEF2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525" y="950725"/>
            <a:ext cx="5010499" cy="277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6081325" y="980350"/>
            <a:ext cx="2223600" cy="274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Oracle Inc.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Software zum Management von Lieferketten in Fertigungsbetrieben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Ca. 3 Milliarden USD Umsatz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5730000" cy="278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ct val="25000"/>
              <a:buFont typeface="Source Sans Pro"/>
              <a:buNone/>
            </a:pPr>
            <a:r>
              <a:rPr lang="en" sz="3600" b="1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Any questions?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ct val="25000"/>
              <a:buFont typeface="Source Sans Pro"/>
              <a:buNone/>
            </a:pPr>
            <a:endParaRPr sz="2400" b="1" i="0" u="none" strike="noStrike" cap="none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ct val="25000"/>
              <a:buFont typeface="Source Sans Pro"/>
              <a:buNone/>
            </a:pPr>
            <a:r>
              <a:rPr lang="en"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find me at: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ct val="100000"/>
              <a:buFont typeface="Source Sans Pro"/>
              <a:buChar char="»"/>
            </a:pPr>
            <a:r>
              <a:rPr lang="en"/>
              <a:t>schoen@egotec.com</a:t>
            </a:r>
          </a:p>
        </p:txBody>
      </p:sp>
      <p:sp>
        <p:nvSpPr>
          <p:cNvPr id="575" name="Shape 57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Shape 57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THANKS!</a:t>
            </a:r>
          </a:p>
        </p:txBody>
      </p:sp>
      <p:pic>
        <p:nvPicPr>
          <p:cNvPr id="577" name="Shape 577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6675" y="1571424"/>
            <a:ext cx="2664900" cy="26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Noch ein GUI Framework?! Warum Angular?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600" y="3306625"/>
            <a:ext cx="1643250" cy="9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850" y="1480812"/>
            <a:ext cx="1043499" cy="10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6500" y="3367322"/>
            <a:ext cx="1699849" cy="86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9874" y="1439725"/>
            <a:ext cx="920225" cy="9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94150" y="1480824"/>
            <a:ext cx="1643250" cy="92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96112" y="3306636"/>
            <a:ext cx="1551821" cy="9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51837" y="1439725"/>
            <a:ext cx="1635955" cy="92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Ziel dieser Vorlesung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Student sollte in der Lage sein eigenständig selbst Cloud-Applikationen entwickeln zu können.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Einführung in modernste Webtechnologien </a:t>
            </a:r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Entwicklung des Studentnote Projektes</a:t>
            </a:r>
          </a:p>
          <a:p>
            <a:pPr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2323</Words>
  <Application>Microsoft Macintosh PowerPoint</Application>
  <PresentationFormat>Bildschirmpräsentation (16:9)</PresentationFormat>
  <Paragraphs>623</Paragraphs>
  <Slides>70</Slides>
  <Notes>70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70</vt:i4>
      </vt:variant>
    </vt:vector>
  </HeadingPairs>
  <TitlesOfParts>
    <vt:vector size="77" baseType="lpstr">
      <vt:lpstr>Montserrat</vt:lpstr>
      <vt:lpstr>Roboto</vt:lpstr>
      <vt:lpstr>Courier New</vt:lpstr>
      <vt:lpstr>Source Sans Pro</vt:lpstr>
      <vt:lpstr>Verdana</vt:lpstr>
      <vt:lpstr>Arial</vt:lpstr>
      <vt:lpstr>Gremio template</vt:lpstr>
      <vt:lpstr>Angular Webengeneering I  Patrick Schön &amp; Johannes Laier</vt:lpstr>
      <vt:lpstr>Literaturempfehlung</vt:lpstr>
      <vt:lpstr>Literaturempfehlung</vt:lpstr>
      <vt:lpstr>Agenda</vt:lpstr>
      <vt:lpstr>Warum Cloud Applikationen?</vt:lpstr>
      <vt:lpstr>PowerPoint-Präsentation</vt:lpstr>
      <vt:lpstr>PowerPoint-Präsentation</vt:lpstr>
      <vt:lpstr>PowerPoint-Präsentation</vt:lpstr>
      <vt:lpstr>Ziel dieser Vorlesung</vt:lpstr>
      <vt:lpstr>TypeScript</vt:lpstr>
      <vt:lpstr>TypeScript vs Javascript</vt:lpstr>
      <vt:lpstr>Angular</vt:lpstr>
      <vt:lpstr>Quellen</vt:lpstr>
      <vt:lpstr>Single Page Applications: Traditional Way</vt:lpstr>
      <vt:lpstr>Single Page Applications: </vt:lpstr>
      <vt:lpstr>MVC - Model View Controller</vt:lpstr>
      <vt:lpstr>Grundlagen für die Entwicklung</vt:lpstr>
      <vt:lpstr>IntelliJ IDEA</vt:lpstr>
      <vt:lpstr>IntelliJ IDEA</vt:lpstr>
      <vt:lpstr>Node.JS</vt:lpstr>
      <vt:lpstr>Node.JS</vt:lpstr>
      <vt:lpstr>NPM</vt:lpstr>
      <vt:lpstr>NPM</vt:lpstr>
      <vt:lpstr>LocalStorage</vt:lpstr>
      <vt:lpstr>LocalStorage mit ‘einfache’ Werten</vt:lpstr>
      <vt:lpstr>LocalStorage mit Objekten</vt:lpstr>
      <vt:lpstr>Los Geht’s! - Angular Installation</vt:lpstr>
      <vt:lpstr>Projekt Struktur</vt:lpstr>
      <vt:lpstr>Lets do it</vt:lpstr>
      <vt:lpstr>Lets do it</vt:lpstr>
      <vt:lpstr>Lets do it</vt:lpstr>
      <vt:lpstr>Lets do it</vt:lpstr>
      <vt:lpstr>Angular Framework</vt:lpstr>
      <vt:lpstr>Components</vt:lpstr>
      <vt:lpstr>Components: Einführung</vt:lpstr>
      <vt:lpstr>Components: @Component Annotation</vt:lpstr>
      <vt:lpstr>Components: @Component Eigenschaften</vt:lpstr>
      <vt:lpstr>Component: Erstellung über Angular-CLI</vt:lpstr>
      <vt:lpstr>Component: Erstellung über Angular-CLI - Parameter</vt:lpstr>
      <vt:lpstr>Services</vt:lpstr>
      <vt:lpstr>Services: Einführung</vt:lpstr>
      <vt:lpstr>Services: Verwenden</vt:lpstr>
      <vt:lpstr>Services: Lokal vs Global</vt:lpstr>
      <vt:lpstr>Data-Binding</vt:lpstr>
      <vt:lpstr>Data Binding: One-Way Binding</vt:lpstr>
      <vt:lpstr>Data Binding: Two-Way Binding</vt:lpstr>
      <vt:lpstr>Data-Binding: @Input</vt:lpstr>
      <vt:lpstr>Data-Binding: @Output</vt:lpstr>
      <vt:lpstr>Data-Binding: @Output</vt:lpstr>
      <vt:lpstr>Model</vt:lpstr>
      <vt:lpstr>Model: </vt:lpstr>
      <vt:lpstr>Directives</vt:lpstr>
      <vt:lpstr>Manipulation von HTML Elementen</vt:lpstr>
      <vt:lpstr>Manipulation von HTML Elementen</vt:lpstr>
      <vt:lpstr>ngModel  - Directive</vt:lpstr>
      <vt:lpstr>ngIf - Directive</vt:lpstr>
      <vt:lpstr>ngClass - Directive</vt:lpstr>
      <vt:lpstr>ngStyle - Directive</vt:lpstr>
      <vt:lpstr>ngFor - Directive bei Arrays</vt:lpstr>
      <vt:lpstr>ngFor - Directive bei Objects</vt:lpstr>
      <vt:lpstr>*ngSwitch</vt:lpstr>
      <vt:lpstr>Eigene Direktiven</vt:lpstr>
      <vt:lpstr>Routing</vt:lpstr>
      <vt:lpstr>Routing</vt:lpstr>
      <vt:lpstr>Routing</vt:lpstr>
      <vt:lpstr>Routing</vt:lpstr>
      <vt:lpstr>Pipes</vt:lpstr>
      <vt:lpstr>Pipes</vt:lpstr>
      <vt:lpstr>Pipes</vt:lpstr>
      <vt:lpstr>THANKS!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Webengeneering I  Patrick Schön &amp; Johannes Laier</dc:title>
  <cp:lastModifiedBy>Patrick Schön</cp:lastModifiedBy>
  <cp:revision>1</cp:revision>
  <dcterms:modified xsi:type="dcterms:W3CDTF">2017-06-15T07:35:52Z</dcterms:modified>
</cp:coreProperties>
</file>