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Source Code Pro"/>
      <p:regular r:id="rId25"/>
      <p:bold r:id="rId26"/>
      <p:italic r:id="rId27"/>
      <p:boldItalic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47">
          <p15:clr>
            <a:srgbClr val="A4A3A4"/>
          </p15:clr>
        </p15:guide>
        <p15:guide id="2" orient="horz" pos="1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EDA4A12-BA7C-4374-BB25-2DEC3692AF0B}">
  <a:tblStyle styleId="{0EDA4A12-BA7C-4374-BB25-2DEC3692AF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247" orient="horz"/>
        <p:guide pos="184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ourceCodePro-bold.fntdata"/><Relationship Id="rId25" Type="http://schemas.openxmlformats.org/officeDocument/2006/relationships/font" Target="fonts/SourceCodePro-regular.fntdata"/><Relationship Id="rId28" Type="http://schemas.openxmlformats.org/officeDocument/2006/relationships/font" Target="fonts/SourceCodePro-boldItalic.fntdata"/><Relationship Id="rId27" Type="http://schemas.openxmlformats.org/officeDocument/2006/relationships/font" Target="fonts/SourceCodePr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23bee59a2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bee59a2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23bee59a2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bee59a2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950">
                <a:solidFill>
                  <a:srgbClr val="6F5E4E"/>
                </a:solidFill>
              </a:rPr>
              <a:t>To do this exercise you’ll need to do some high-level story planning and estimation. The NOT list will serve you well here. And you will need to come up with some high-level numbers to at least give your stakeholders some idea of how big this thing is and what they are looking at.</a:t>
            </a:r>
            <a:endParaRPr sz="950">
              <a:solidFill>
                <a:srgbClr val="6F5E4E"/>
              </a:solidFill>
            </a:endParaRPr>
          </a:p>
          <a:p>
            <a:pPr indent="0" lvl="0" marL="0" rtl="0" algn="l">
              <a:lnSpc>
                <a:spcPct val="115000"/>
              </a:lnSpc>
              <a:spcBef>
                <a:spcPts val="1100"/>
              </a:spcBef>
              <a:spcAft>
                <a:spcPts val="1100"/>
              </a:spcAft>
              <a:buNone/>
            </a:pPr>
            <a:r>
              <a:rPr lang="en-GB" sz="950">
                <a:solidFill>
                  <a:srgbClr val="6F5E4E"/>
                </a:solidFill>
              </a:rPr>
              <a:t>The point here isn’t precision. It’s to determine whether this project is even remotely feasible with the resources you’ve got.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7c9b1f75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7c9b1f75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10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7c9b1f754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7c9b1f754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23bee59a27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bee59a2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23bee59a2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3bee59a2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7c9b1f75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7c9b1f75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7c9b1f75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7c9b1f75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7c9b1f75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7c9b1f75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7c9b1f75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7c9b1f75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7c9b1f754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7c9b1f75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4b9a594a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4b9a594a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23bee59a27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bee59a27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Roboto"/>
              <a:buNone/>
              <a:defRPr sz="3600">
                <a:latin typeface="Roboto"/>
                <a:ea typeface="Roboto"/>
                <a:cs typeface="Roboto"/>
                <a:sym typeface="Roboto"/>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0" name="Shape 50"/>
        <p:cNvGrpSpPr/>
        <p:nvPr/>
      </p:nvGrpSpPr>
      <p:grpSpPr>
        <a:xfrm>
          <a:off x="0" y="0"/>
          <a:ext cx="0" cy="0"/>
          <a:chOff x="0" y="0"/>
          <a:chExt cx="0" cy="0"/>
        </a:xfrm>
      </p:grpSpPr>
      <p:cxnSp>
        <p:nvCxnSpPr>
          <p:cNvPr id="51" name="Google Shape;51;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1600"/>
              </a:spcBef>
              <a:spcAft>
                <a:spcPts val="0"/>
              </a:spcAft>
              <a:buSzPts val="1200"/>
              <a:buChar char="○"/>
              <a:defRPr/>
            </a:lvl2pPr>
            <a:lvl3pPr indent="-304800" lvl="2" marL="1371600">
              <a:spcBef>
                <a:spcPts val="1600"/>
              </a:spcBef>
              <a:spcAft>
                <a:spcPts val="0"/>
              </a:spcAft>
              <a:buSzPts val="1200"/>
              <a:buChar char="■"/>
              <a:defRPr/>
            </a:lvl3pPr>
            <a:lvl4pPr indent="-304800" lvl="3" marL="1828800">
              <a:spcBef>
                <a:spcPts val="1600"/>
              </a:spcBef>
              <a:spcAft>
                <a:spcPts val="0"/>
              </a:spcAft>
              <a:buSzPts val="1200"/>
              <a:buChar char="●"/>
              <a:defRPr/>
            </a:lvl4pPr>
            <a:lvl5pPr indent="-304800" lvl="4" marL="2286000">
              <a:spcBef>
                <a:spcPts val="1600"/>
              </a:spcBef>
              <a:spcAft>
                <a:spcPts val="0"/>
              </a:spcAft>
              <a:buSzPts val="1200"/>
              <a:buChar char="○"/>
              <a:defRPr/>
            </a:lvl5pPr>
            <a:lvl6pPr indent="-304800" lvl="5" marL="2743200">
              <a:spcBef>
                <a:spcPts val="1600"/>
              </a:spcBef>
              <a:spcAft>
                <a:spcPts val="0"/>
              </a:spcAft>
              <a:buSzPts val="1200"/>
              <a:buChar char="■"/>
              <a:defRPr/>
            </a:lvl6pPr>
            <a:lvl7pPr indent="-304800" lvl="6" marL="3200400">
              <a:spcBef>
                <a:spcPts val="1600"/>
              </a:spcBef>
              <a:spcAft>
                <a:spcPts val="0"/>
              </a:spcAft>
              <a:buSzPts val="1200"/>
              <a:buChar char="●"/>
              <a:defRPr/>
            </a:lvl7pPr>
            <a:lvl8pPr indent="-304800" lvl="7" marL="3657600">
              <a:spcBef>
                <a:spcPts val="1600"/>
              </a:spcBef>
              <a:spcAft>
                <a:spcPts val="0"/>
              </a:spcAft>
              <a:buSzPts val="1200"/>
              <a:buChar char="○"/>
              <a:defRPr/>
            </a:lvl8pPr>
            <a:lvl9pPr indent="-317500" lvl="8" marL="4114800">
              <a:spcBef>
                <a:spcPts val="1600"/>
              </a:spcBef>
              <a:spcAft>
                <a:spcPts val="1600"/>
              </a:spcAft>
              <a:buSzPts val="1400"/>
              <a:buChar char="■"/>
              <a:defRPr/>
            </a:lvl9pPr>
          </a:lstStyle>
          <a:p/>
        </p:txBody>
      </p:sp>
      <p:sp>
        <p:nvSpPr>
          <p:cNvPr id="54" name="Google Shape;5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1600"/>
              </a:spcBef>
              <a:spcAft>
                <a:spcPts val="0"/>
              </a:spcAft>
              <a:buSzPts val="1200"/>
              <a:buChar char="○"/>
              <a:defRPr/>
            </a:lvl2pPr>
            <a:lvl3pPr indent="-304800" lvl="2" marL="1371600">
              <a:spcBef>
                <a:spcPts val="1600"/>
              </a:spcBef>
              <a:spcAft>
                <a:spcPts val="0"/>
              </a:spcAft>
              <a:buSzPts val="1200"/>
              <a:buChar char="■"/>
              <a:defRPr/>
            </a:lvl3pPr>
            <a:lvl4pPr indent="-304800" lvl="3" marL="1828800">
              <a:spcBef>
                <a:spcPts val="1600"/>
              </a:spcBef>
              <a:spcAft>
                <a:spcPts val="0"/>
              </a:spcAft>
              <a:buSzPts val="1200"/>
              <a:buChar char="●"/>
              <a:defRPr/>
            </a:lvl4pPr>
            <a:lvl5pPr indent="-304800" lvl="4" marL="2286000">
              <a:spcBef>
                <a:spcPts val="1600"/>
              </a:spcBef>
              <a:spcAft>
                <a:spcPts val="0"/>
              </a:spcAft>
              <a:buSzPts val="1200"/>
              <a:buChar char="○"/>
              <a:defRPr/>
            </a:lvl5pPr>
            <a:lvl6pPr indent="-304800" lvl="5" marL="2743200">
              <a:spcBef>
                <a:spcPts val="1600"/>
              </a:spcBef>
              <a:spcAft>
                <a:spcPts val="0"/>
              </a:spcAft>
              <a:buSzPts val="1200"/>
              <a:buChar char="■"/>
              <a:defRPr/>
            </a:lvl6pPr>
            <a:lvl7pPr indent="-304800" lvl="6" marL="3200400">
              <a:spcBef>
                <a:spcPts val="1600"/>
              </a:spcBef>
              <a:spcAft>
                <a:spcPts val="0"/>
              </a:spcAft>
              <a:buSzPts val="1200"/>
              <a:buChar char="●"/>
              <a:defRPr/>
            </a:lvl7pPr>
            <a:lvl8pPr indent="-304800" lvl="7" marL="3657600">
              <a:spcBef>
                <a:spcPts val="1600"/>
              </a:spcBef>
              <a:spcAft>
                <a:spcPts val="0"/>
              </a:spcAft>
              <a:buSzPts val="12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000"/>
              <a:buNone/>
              <a:defRPr sz="40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4" name="Google Shape;44;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5" name="Google Shape;45;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6" name="Google Shape;46;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7" name="Shape 47"/>
        <p:cNvGrpSpPr/>
        <p:nvPr/>
      </p:nvGrpSpPr>
      <p:grpSpPr>
        <a:xfrm>
          <a:off x="0" y="0"/>
          <a:ext cx="0" cy="0"/>
          <a:chOff x="0" y="0"/>
          <a:chExt cx="0" cy="0"/>
        </a:xfrm>
      </p:grpSpPr>
      <p:sp>
        <p:nvSpPr>
          <p:cNvPr id="48" name="Google Shape;48;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9" name="Google Shape;49;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Roboto"/>
              <a:buNone/>
              <a:defRPr sz="3000">
                <a:solidFill>
                  <a:schemeClr val="dk2"/>
                </a:solidFill>
                <a:latin typeface="Roboto"/>
                <a:ea typeface="Roboto"/>
                <a:cs typeface="Roboto"/>
                <a:sym typeface="Roboto"/>
              </a:defRPr>
            </a:lvl1pPr>
            <a:lvl2pPr lvl="1">
              <a:spcBef>
                <a:spcPts val="0"/>
              </a:spcBef>
              <a:spcAft>
                <a:spcPts val="0"/>
              </a:spcAft>
              <a:buClr>
                <a:schemeClr val="dk2"/>
              </a:buClr>
              <a:buSzPts val="3000"/>
              <a:buFont typeface="Roboto"/>
              <a:buNone/>
              <a:defRPr sz="3000">
                <a:solidFill>
                  <a:schemeClr val="dk2"/>
                </a:solidFill>
                <a:latin typeface="Roboto"/>
                <a:ea typeface="Roboto"/>
                <a:cs typeface="Roboto"/>
                <a:sym typeface="Roboto"/>
              </a:defRPr>
            </a:lvl2pPr>
            <a:lvl3pPr lvl="2">
              <a:spcBef>
                <a:spcPts val="0"/>
              </a:spcBef>
              <a:spcAft>
                <a:spcPts val="0"/>
              </a:spcAft>
              <a:buClr>
                <a:schemeClr val="dk2"/>
              </a:buClr>
              <a:buSzPts val="3000"/>
              <a:buFont typeface="Roboto"/>
              <a:buNone/>
              <a:defRPr sz="3000">
                <a:solidFill>
                  <a:schemeClr val="dk2"/>
                </a:solidFill>
                <a:latin typeface="Roboto"/>
                <a:ea typeface="Roboto"/>
                <a:cs typeface="Roboto"/>
                <a:sym typeface="Roboto"/>
              </a:defRPr>
            </a:lvl3pPr>
            <a:lvl4pPr lvl="3">
              <a:spcBef>
                <a:spcPts val="0"/>
              </a:spcBef>
              <a:spcAft>
                <a:spcPts val="0"/>
              </a:spcAft>
              <a:buClr>
                <a:schemeClr val="dk2"/>
              </a:buClr>
              <a:buSzPts val="3000"/>
              <a:buFont typeface="Roboto"/>
              <a:buNone/>
              <a:defRPr sz="3000">
                <a:solidFill>
                  <a:schemeClr val="dk2"/>
                </a:solidFill>
                <a:latin typeface="Roboto"/>
                <a:ea typeface="Roboto"/>
                <a:cs typeface="Roboto"/>
                <a:sym typeface="Roboto"/>
              </a:defRPr>
            </a:lvl4pPr>
            <a:lvl5pPr lvl="4">
              <a:spcBef>
                <a:spcPts val="0"/>
              </a:spcBef>
              <a:spcAft>
                <a:spcPts val="0"/>
              </a:spcAft>
              <a:buClr>
                <a:schemeClr val="dk2"/>
              </a:buClr>
              <a:buSzPts val="3000"/>
              <a:buFont typeface="Roboto"/>
              <a:buNone/>
              <a:defRPr sz="3000">
                <a:solidFill>
                  <a:schemeClr val="dk2"/>
                </a:solidFill>
                <a:latin typeface="Roboto"/>
                <a:ea typeface="Roboto"/>
                <a:cs typeface="Roboto"/>
                <a:sym typeface="Roboto"/>
              </a:defRPr>
            </a:lvl5pPr>
            <a:lvl6pPr lvl="5">
              <a:spcBef>
                <a:spcPts val="0"/>
              </a:spcBef>
              <a:spcAft>
                <a:spcPts val="0"/>
              </a:spcAft>
              <a:buClr>
                <a:schemeClr val="dk2"/>
              </a:buClr>
              <a:buSzPts val="3000"/>
              <a:buFont typeface="Roboto"/>
              <a:buNone/>
              <a:defRPr sz="3000">
                <a:solidFill>
                  <a:schemeClr val="dk2"/>
                </a:solidFill>
                <a:latin typeface="Roboto"/>
                <a:ea typeface="Roboto"/>
                <a:cs typeface="Roboto"/>
                <a:sym typeface="Roboto"/>
              </a:defRPr>
            </a:lvl6pPr>
            <a:lvl7pPr lvl="6">
              <a:spcBef>
                <a:spcPts val="0"/>
              </a:spcBef>
              <a:spcAft>
                <a:spcPts val="0"/>
              </a:spcAft>
              <a:buClr>
                <a:schemeClr val="dk2"/>
              </a:buClr>
              <a:buSzPts val="3000"/>
              <a:buFont typeface="Roboto"/>
              <a:buNone/>
              <a:defRPr sz="3000">
                <a:solidFill>
                  <a:schemeClr val="dk2"/>
                </a:solidFill>
                <a:latin typeface="Roboto"/>
                <a:ea typeface="Roboto"/>
                <a:cs typeface="Roboto"/>
                <a:sym typeface="Roboto"/>
              </a:defRPr>
            </a:lvl7pPr>
            <a:lvl8pPr lvl="7">
              <a:spcBef>
                <a:spcPts val="0"/>
              </a:spcBef>
              <a:spcAft>
                <a:spcPts val="0"/>
              </a:spcAft>
              <a:buClr>
                <a:schemeClr val="dk2"/>
              </a:buClr>
              <a:buSzPts val="3000"/>
              <a:buFont typeface="Roboto"/>
              <a:buNone/>
              <a:defRPr sz="3000">
                <a:solidFill>
                  <a:schemeClr val="dk2"/>
                </a:solidFill>
                <a:latin typeface="Roboto"/>
                <a:ea typeface="Roboto"/>
                <a:cs typeface="Roboto"/>
                <a:sym typeface="Roboto"/>
              </a:defRPr>
            </a:lvl8pPr>
            <a:lvl9pPr lvl="8">
              <a:spcBef>
                <a:spcPts val="0"/>
              </a:spcBef>
              <a:spcAft>
                <a:spcPts val="0"/>
              </a:spcAft>
              <a:buClr>
                <a:schemeClr val="dk2"/>
              </a:buClr>
              <a:buSzPts val="3000"/>
              <a:buFont typeface="Roboto"/>
              <a:buNone/>
              <a:defRPr sz="3000">
                <a:solidFill>
                  <a:schemeClr val="dk2"/>
                </a:solidFill>
                <a:latin typeface="Roboto"/>
                <a:ea typeface="Roboto"/>
                <a:cs typeface="Roboto"/>
                <a:sym typeface="Roboto"/>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indent="-304800" lvl="1" marL="914400">
              <a:lnSpc>
                <a:spcPct val="115000"/>
              </a:lnSpc>
              <a:spcBef>
                <a:spcPts val="1600"/>
              </a:spcBef>
              <a:spcAft>
                <a:spcPts val="0"/>
              </a:spcAft>
              <a:buClr>
                <a:schemeClr val="dk2"/>
              </a:buClr>
              <a:buSzPts val="1200"/>
              <a:buFont typeface="Roboto"/>
              <a:buChar char="○"/>
              <a:defRPr sz="1200">
                <a:solidFill>
                  <a:schemeClr val="dk2"/>
                </a:solidFill>
                <a:latin typeface="Roboto"/>
                <a:ea typeface="Roboto"/>
                <a:cs typeface="Roboto"/>
                <a:sym typeface="Roboto"/>
              </a:defRPr>
            </a:lvl2pPr>
            <a:lvl3pPr indent="-304800" lvl="2" marL="1371600">
              <a:lnSpc>
                <a:spcPct val="115000"/>
              </a:lnSpc>
              <a:spcBef>
                <a:spcPts val="1600"/>
              </a:spcBef>
              <a:spcAft>
                <a:spcPts val="0"/>
              </a:spcAft>
              <a:buClr>
                <a:schemeClr val="dk2"/>
              </a:buClr>
              <a:buSzPts val="1200"/>
              <a:buFont typeface="Roboto"/>
              <a:buChar char="■"/>
              <a:defRPr sz="1200">
                <a:solidFill>
                  <a:schemeClr val="dk2"/>
                </a:solidFill>
                <a:latin typeface="Roboto"/>
                <a:ea typeface="Roboto"/>
                <a:cs typeface="Roboto"/>
                <a:sym typeface="Roboto"/>
              </a:defRPr>
            </a:lvl3pPr>
            <a:lvl4pPr indent="-304800" lvl="3" marL="1828800">
              <a:lnSpc>
                <a:spcPct val="115000"/>
              </a:lnSpc>
              <a:spcBef>
                <a:spcPts val="1600"/>
              </a:spcBef>
              <a:spcAft>
                <a:spcPts val="0"/>
              </a:spcAft>
              <a:buClr>
                <a:schemeClr val="dk2"/>
              </a:buClr>
              <a:buSzPts val="1200"/>
              <a:buFont typeface="Roboto"/>
              <a:buChar char="●"/>
              <a:defRPr sz="1200">
                <a:solidFill>
                  <a:schemeClr val="dk2"/>
                </a:solidFill>
                <a:latin typeface="Roboto"/>
                <a:ea typeface="Roboto"/>
                <a:cs typeface="Roboto"/>
                <a:sym typeface="Roboto"/>
              </a:defRPr>
            </a:lvl4pPr>
            <a:lvl5pPr indent="-304800" lvl="4" marL="2286000">
              <a:lnSpc>
                <a:spcPct val="115000"/>
              </a:lnSpc>
              <a:spcBef>
                <a:spcPts val="1600"/>
              </a:spcBef>
              <a:spcAft>
                <a:spcPts val="0"/>
              </a:spcAft>
              <a:buClr>
                <a:schemeClr val="dk2"/>
              </a:buClr>
              <a:buSzPts val="1200"/>
              <a:buFont typeface="Roboto"/>
              <a:buChar char="○"/>
              <a:defRPr sz="1200">
                <a:solidFill>
                  <a:schemeClr val="dk2"/>
                </a:solidFill>
                <a:latin typeface="Roboto"/>
                <a:ea typeface="Roboto"/>
                <a:cs typeface="Roboto"/>
                <a:sym typeface="Roboto"/>
              </a:defRPr>
            </a:lvl5pPr>
            <a:lvl6pPr indent="-304800" lvl="5" marL="2743200">
              <a:lnSpc>
                <a:spcPct val="115000"/>
              </a:lnSpc>
              <a:spcBef>
                <a:spcPts val="1600"/>
              </a:spcBef>
              <a:spcAft>
                <a:spcPts val="0"/>
              </a:spcAft>
              <a:buClr>
                <a:schemeClr val="dk2"/>
              </a:buClr>
              <a:buSzPts val="1200"/>
              <a:buFont typeface="Roboto"/>
              <a:buChar char="■"/>
              <a:defRPr sz="1200">
                <a:solidFill>
                  <a:schemeClr val="dk2"/>
                </a:solidFill>
                <a:latin typeface="Roboto"/>
                <a:ea typeface="Roboto"/>
                <a:cs typeface="Roboto"/>
                <a:sym typeface="Roboto"/>
              </a:defRPr>
            </a:lvl6pPr>
            <a:lvl7pPr indent="-304800" lvl="6" marL="3200400">
              <a:lnSpc>
                <a:spcPct val="115000"/>
              </a:lnSpc>
              <a:spcBef>
                <a:spcPts val="1600"/>
              </a:spcBef>
              <a:spcAft>
                <a:spcPts val="0"/>
              </a:spcAft>
              <a:buClr>
                <a:schemeClr val="dk2"/>
              </a:buClr>
              <a:buSzPts val="1200"/>
              <a:buFont typeface="Roboto"/>
              <a:buChar char="●"/>
              <a:defRPr sz="1200">
                <a:solidFill>
                  <a:schemeClr val="dk2"/>
                </a:solidFill>
                <a:latin typeface="Roboto"/>
                <a:ea typeface="Roboto"/>
                <a:cs typeface="Roboto"/>
                <a:sym typeface="Roboto"/>
              </a:defRPr>
            </a:lvl7pPr>
            <a:lvl8pPr indent="-304800" lvl="7" marL="3657600">
              <a:lnSpc>
                <a:spcPct val="115000"/>
              </a:lnSpc>
              <a:spcBef>
                <a:spcPts val="1600"/>
              </a:spcBef>
              <a:spcAft>
                <a:spcPts val="0"/>
              </a:spcAft>
              <a:buClr>
                <a:schemeClr val="dk2"/>
              </a:buClr>
              <a:buSzPts val="1200"/>
              <a:buFont typeface="Roboto"/>
              <a:buChar char="○"/>
              <a:defRPr sz="1200">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PROJECT NAME + COPY ME</a:t>
            </a:r>
            <a:endParaRPr/>
          </a:p>
        </p:txBody>
      </p:sp>
      <p:sp>
        <p:nvSpPr>
          <p:cNvPr id="62" name="Google Shape;62;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Inception Deck | </a:t>
            </a:r>
            <a:r>
              <a:rPr lang="en-GB"/>
              <a:t>Date</a:t>
            </a:r>
            <a:br>
              <a:rPr lang="en-GB"/>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What keeps you up at night?</a:t>
            </a:r>
            <a:endParaRPr/>
          </a:p>
        </p:txBody>
      </p:sp>
      <p:sp>
        <p:nvSpPr>
          <p:cNvPr id="128" name="Google Shape;128;p22"/>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400">
                <a:solidFill>
                  <a:srgbClr val="FFFFFF"/>
                </a:solidFill>
              </a:rPr>
              <a:t>We all know things can go wrong, some we can handle and some we can’t. </a:t>
            </a:r>
            <a:endParaRPr sz="1400">
              <a:solidFill>
                <a:srgbClr val="FFFFFF"/>
              </a:solidFill>
            </a:endParaRPr>
          </a:p>
          <a:p>
            <a:pPr indent="0" lvl="0" marL="0" rtl="0" algn="ctr">
              <a:lnSpc>
                <a:spcPct val="115000"/>
              </a:lnSpc>
              <a:spcBef>
                <a:spcPts val="1600"/>
              </a:spcBef>
              <a:spcAft>
                <a:spcPts val="1600"/>
              </a:spcAft>
              <a:buNone/>
            </a:pPr>
            <a:r>
              <a:rPr lang="en-GB">
                <a:solidFill>
                  <a:srgbClr val="FFFFFF"/>
                </a:solidFill>
              </a:rPr>
              <a:t>Let</a:t>
            </a:r>
            <a:r>
              <a:rPr lang="en-GB" sz="1400">
                <a:solidFill>
                  <a:srgbClr val="FFFFFF"/>
                </a:solidFill>
              </a:rPr>
              <a:t> each other know what keeps you up at night (i.e. the risk), so we can work out whether they are worth while worrying about </a:t>
            </a:r>
            <a:br>
              <a:rPr lang="en-GB" sz="1400">
                <a:solidFill>
                  <a:srgbClr val="FFFFFF"/>
                </a:solidFill>
              </a:rPr>
            </a:br>
            <a:r>
              <a:rPr lang="en-GB" sz="1400">
                <a:solidFill>
                  <a:srgbClr val="FFFFFF"/>
                </a:solidFill>
              </a:rPr>
              <a:t>or not to sweat them.</a:t>
            </a:r>
            <a:endParaRPr>
              <a:solidFill>
                <a:srgbClr val="FFFFFF"/>
              </a:solidFill>
            </a:endParaRPr>
          </a:p>
        </p:txBody>
      </p:sp>
      <p:sp>
        <p:nvSpPr>
          <p:cNvPr id="129" name="Google Shape;129;p22"/>
          <p:cNvSpPr txBox="1"/>
          <p:nvPr/>
        </p:nvSpPr>
        <p:spPr>
          <a:xfrm>
            <a:off x="6371200" y="4774275"/>
            <a:ext cx="2772900" cy="369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600">
                <a:solidFill>
                  <a:srgbClr val="B7B7B7"/>
                </a:solidFill>
                <a:latin typeface="Roboto"/>
                <a:ea typeface="Roboto"/>
                <a:cs typeface="Roboto"/>
                <a:sym typeface="Roboto"/>
              </a:rPr>
              <a:t>Powered by Agile Warrior: https://agilewarrior.wordpress.com/2010/11/06/the-agile-inception-deck/</a:t>
            </a:r>
            <a:endParaRPr sz="600">
              <a:solidFill>
                <a:srgbClr val="B7B7B7"/>
              </a:solidFill>
              <a:latin typeface="Roboto"/>
              <a:ea typeface="Roboto"/>
              <a:cs typeface="Roboto"/>
              <a:sym typeface="Roboto"/>
            </a:endParaRPr>
          </a:p>
        </p:txBody>
      </p:sp>
      <p:sp>
        <p:nvSpPr>
          <p:cNvPr id="130" name="Google Shape;130;p22"/>
          <p:cNvSpPr/>
          <p:nvPr/>
        </p:nvSpPr>
        <p:spPr>
          <a:xfrm>
            <a:off x="4713225" y="413025"/>
            <a:ext cx="2117700" cy="1293300"/>
          </a:xfrm>
          <a:prstGeom prst="round2DiagRect">
            <a:avLst>
              <a:gd fmla="val 16667" name="adj1"/>
              <a:gd fmla="val 0" name="adj2"/>
            </a:avLst>
          </a:prstGeom>
          <a:noFill/>
          <a:ln cap="flat" cmpd="sng" w="38100">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700">
                <a:latin typeface="Roboto"/>
                <a:ea typeface="Roboto"/>
                <a:cs typeface="Roboto"/>
                <a:sym typeface="Roboto"/>
              </a:rPr>
              <a:t>&lt;ENTER FAVOURITE RISK&gt;&gt;</a:t>
            </a:r>
            <a:endParaRPr sz="700">
              <a:latin typeface="Roboto"/>
              <a:ea typeface="Roboto"/>
              <a:cs typeface="Roboto"/>
              <a:sym typeface="Roboto"/>
            </a:endParaRPr>
          </a:p>
          <a:p>
            <a:pPr indent="0" lvl="0" marL="0" rtl="0" algn="l">
              <a:spcBef>
                <a:spcPts val="0"/>
              </a:spcBef>
              <a:spcAft>
                <a:spcPts val="0"/>
              </a:spcAft>
              <a:buNone/>
            </a:pPr>
            <a:br>
              <a:rPr b="1" lang="en-GB" sz="700">
                <a:latin typeface="Roboto"/>
                <a:ea typeface="Roboto"/>
                <a:cs typeface="Roboto"/>
                <a:sym typeface="Roboto"/>
              </a:rPr>
            </a:br>
            <a:r>
              <a:rPr b="1" lang="en-GB" sz="700">
                <a:latin typeface="Roboto"/>
                <a:ea typeface="Roboto"/>
                <a:cs typeface="Roboto"/>
                <a:sym typeface="Roboto"/>
              </a:rPr>
              <a:t>Mitigation:</a:t>
            </a:r>
            <a:endParaRPr b="1" sz="700">
              <a:latin typeface="Roboto"/>
              <a:ea typeface="Roboto"/>
              <a:cs typeface="Roboto"/>
              <a:sym typeface="Roboto"/>
            </a:endParaRPr>
          </a:p>
          <a:p>
            <a:pPr indent="-134449" lvl="0" marL="179999" rtl="0" algn="l">
              <a:spcBef>
                <a:spcPts val="0"/>
              </a:spcBef>
              <a:spcAft>
                <a:spcPts val="0"/>
              </a:spcAft>
              <a:buSzPts val="700"/>
              <a:buFont typeface="Roboto"/>
              <a:buChar char="●"/>
            </a:pPr>
            <a:r>
              <a:t/>
            </a:r>
            <a:endParaRPr sz="700">
              <a:latin typeface="Roboto"/>
              <a:ea typeface="Roboto"/>
              <a:cs typeface="Roboto"/>
              <a:sym typeface="Roboto"/>
            </a:endParaRPr>
          </a:p>
          <a:p>
            <a:pPr indent="0" lvl="0" marL="0" rtl="0" algn="l">
              <a:spcBef>
                <a:spcPts val="0"/>
              </a:spcBef>
              <a:spcAft>
                <a:spcPts val="0"/>
              </a:spcAft>
              <a:buNone/>
            </a:pPr>
            <a:r>
              <a:t/>
            </a:r>
            <a:endParaRPr sz="700">
              <a:latin typeface="Roboto"/>
              <a:ea typeface="Roboto"/>
              <a:cs typeface="Roboto"/>
              <a:sym typeface="Roboto"/>
            </a:endParaRPr>
          </a:p>
          <a:p>
            <a:pPr indent="0" lvl="0" marL="0" rtl="0" algn="l">
              <a:spcBef>
                <a:spcPts val="0"/>
              </a:spcBef>
              <a:spcAft>
                <a:spcPts val="0"/>
              </a:spcAft>
              <a:buNone/>
            </a:pPr>
            <a:r>
              <a:rPr b="1" lang="en-GB" sz="700">
                <a:latin typeface="Roboto"/>
                <a:ea typeface="Roboto"/>
                <a:cs typeface="Roboto"/>
                <a:sym typeface="Roboto"/>
              </a:rPr>
              <a:t>Impact: 		Likelihood: </a:t>
            </a:r>
            <a:endParaRPr b="1" sz="700">
              <a:latin typeface="Roboto"/>
              <a:ea typeface="Roboto"/>
              <a:cs typeface="Roboto"/>
              <a:sym typeface="Roboto"/>
            </a:endParaRPr>
          </a:p>
        </p:txBody>
      </p:sp>
      <p:sp>
        <p:nvSpPr>
          <p:cNvPr id="131" name="Google Shape;131;p22"/>
          <p:cNvSpPr/>
          <p:nvPr/>
        </p:nvSpPr>
        <p:spPr>
          <a:xfrm>
            <a:off x="6910625" y="364025"/>
            <a:ext cx="2117700" cy="1293300"/>
          </a:xfrm>
          <a:prstGeom prst="round2DiagRect">
            <a:avLst>
              <a:gd fmla="val 16667" name="adj1"/>
              <a:gd fmla="val 0" name="adj2"/>
            </a:avLst>
          </a:prstGeom>
          <a:noFill/>
          <a:ln cap="flat" cmpd="sng" w="38100">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700">
                <a:latin typeface="Roboto"/>
                <a:ea typeface="Roboto"/>
                <a:cs typeface="Roboto"/>
                <a:sym typeface="Roboto"/>
              </a:rPr>
              <a:t>&lt;ENTER FAVOURITE RISK&gt;&gt;</a:t>
            </a:r>
            <a:endParaRPr sz="700">
              <a:latin typeface="Roboto"/>
              <a:ea typeface="Roboto"/>
              <a:cs typeface="Roboto"/>
              <a:sym typeface="Roboto"/>
            </a:endParaRPr>
          </a:p>
          <a:p>
            <a:pPr indent="0" lvl="0" marL="0" rtl="0" algn="l">
              <a:spcBef>
                <a:spcPts val="0"/>
              </a:spcBef>
              <a:spcAft>
                <a:spcPts val="0"/>
              </a:spcAft>
              <a:buNone/>
            </a:pPr>
            <a:br>
              <a:rPr b="1" lang="en-GB" sz="700">
                <a:latin typeface="Roboto"/>
                <a:ea typeface="Roboto"/>
                <a:cs typeface="Roboto"/>
                <a:sym typeface="Roboto"/>
              </a:rPr>
            </a:br>
            <a:r>
              <a:rPr b="1" lang="en-GB" sz="700">
                <a:latin typeface="Roboto"/>
                <a:ea typeface="Roboto"/>
                <a:cs typeface="Roboto"/>
                <a:sym typeface="Roboto"/>
              </a:rPr>
              <a:t>Mitigation:</a:t>
            </a:r>
            <a:endParaRPr b="1" sz="700">
              <a:latin typeface="Roboto"/>
              <a:ea typeface="Roboto"/>
              <a:cs typeface="Roboto"/>
              <a:sym typeface="Roboto"/>
            </a:endParaRPr>
          </a:p>
          <a:p>
            <a:pPr indent="-134449" lvl="0" marL="179999" rtl="0" algn="l">
              <a:spcBef>
                <a:spcPts val="0"/>
              </a:spcBef>
              <a:spcAft>
                <a:spcPts val="0"/>
              </a:spcAft>
              <a:buSzPts val="700"/>
              <a:buFont typeface="Roboto"/>
              <a:buChar char="●"/>
            </a:pPr>
            <a:r>
              <a:t/>
            </a:r>
            <a:endParaRPr sz="700">
              <a:latin typeface="Roboto"/>
              <a:ea typeface="Roboto"/>
              <a:cs typeface="Roboto"/>
              <a:sym typeface="Roboto"/>
            </a:endParaRPr>
          </a:p>
          <a:p>
            <a:pPr indent="0" lvl="0" marL="0" rtl="0" algn="l">
              <a:spcBef>
                <a:spcPts val="0"/>
              </a:spcBef>
              <a:spcAft>
                <a:spcPts val="0"/>
              </a:spcAft>
              <a:buNone/>
            </a:pPr>
            <a:r>
              <a:t/>
            </a:r>
            <a:endParaRPr sz="700">
              <a:latin typeface="Roboto"/>
              <a:ea typeface="Roboto"/>
              <a:cs typeface="Roboto"/>
              <a:sym typeface="Roboto"/>
            </a:endParaRPr>
          </a:p>
          <a:p>
            <a:pPr indent="0" lvl="0" marL="0" rtl="0" algn="l">
              <a:spcBef>
                <a:spcPts val="0"/>
              </a:spcBef>
              <a:spcAft>
                <a:spcPts val="0"/>
              </a:spcAft>
              <a:buNone/>
            </a:pPr>
            <a:r>
              <a:rPr b="1" lang="en-GB" sz="700">
                <a:latin typeface="Roboto"/>
                <a:ea typeface="Roboto"/>
                <a:cs typeface="Roboto"/>
                <a:sym typeface="Roboto"/>
              </a:rPr>
              <a:t>Impact: 		Likelihood: </a:t>
            </a:r>
            <a:endParaRPr b="1" sz="700">
              <a:latin typeface="Roboto"/>
              <a:ea typeface="Roboto"/>
              <a:cs typeface="Roboto"/>
              <a:sym typeface="Roboto"/>
            </a:endParaRPr>
          </a:p>
        </p:txBody>
      </p:sp>
      <p:sp>
        <p:nvSpPr>
          <p:cNvPr id="132" name="Google Shape;132;p22"/>
          <p:cNvSpPr/>
          <p:nvPr/>
        </p:nvSpPr>
        <p:spPr>
          <a:xfrm>
            <a:off x="4713225" y="1949600"/>
            <a:ext cx="2117700" cy="1293300"/>
          </a:xfrm>
          <a:prstGeom prst="round2DiagRect">
            <a:avLst>
              <a:gd fmla="val 16667" name="adj1"/>
              <a:gd fmla="val 0" name="adj2"/>
            </a:avLst>
          </a:prstGeom>
          <a:noFill/>
          <a:ln cap="flat" cmpd="sng" w="38100">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700">
                <a:latin typeface="Roboto"/>
                <a:ea typeface="Roboto"/>
                <a:cs typeface="Roboto"/>
                <a:sym typeface="Roboto"/>
              </a:rPr>
              <a:t>&lt;ENTER FAVOURITE RISK&gt;&gt;</a:t>
            </a:r>
            <a:endParaRPr sz="700">
              <a:latin typeface="Roboto"/>
              <a:ea typeface="Roboto"/>
              <a:cs typeface="Roboto"/>
              <a:sym typeface="Roboto"/>
            </a:endParaRPr>
          </a:p>
          <a:p>
            <a:pPr indent="0" lvl="0" marL="0" rtl="0" algn="l">
              <a:spcBef>
                <a:spcPts val="0"/>
              </a:spcBef>
              <a:spcAft>
                <a:spcPts val="0"/>
              </a:spcAft>
              <a:buNone/>
            </a:pPr>
            <a:br>
              <a:rPr b="1" lang="en-GB" sz="700">
                <a:latin typeface="Roboto"/>
                <a:ea typeface="Roboto"/>
                <a:cs typeface="Roboto"/>
                <a:sym typeface="Roboto"/>
              </a:rPr>
            </a:br>
            <a:r>
              <a:rPr b="1" lang="en-GB" sz="700">
                <a:latin typeface="Roboto"/>
                <a:ea typeface="Roboto"/>
                <a:cs typeface="Roboto"/>
                <a:sym typeface="Roboto"/>
              </a:rPr>
              <a:t>Mitigation:</a:t>
            </a:r>
            <a:endParaRPr b="1" sz="700">
              <a:latin typeface="Roboto"/>
              <a:ea typeface="Roboto"/>
              <a:cs typeface="Roboto"/>
              <a:sym typeface="Roboto"/>
            </a:endParaRPr>
          </a:p>
          <a:p>
            <a:pPr indent="-134449" lvl="0" marL="179999" rtl="0" algn="l">
              <a:spcBef>
                <a:spcPts val="0"/>
              </a:spcBef>
              <a:spcAft>
                <a:spcPts val="0"/>
              </a:spcAft>
              <a:buSzPts val="700"/>
              <a:buFont typeface="Roboto"/>
              <a:buChar char="●"/>
            </a:pPr>
            <a:r>
              <a:t/>
            </a:r>
            <a:endParaRPr sz="700">
              <a:latin typeface="Roboto"/>
              <a:ea typeface="Roboto"/>
              <a:cs typeface="Roboto"/>
              <a:sym typeface="Roboto"/>
            </a:endParaRPr>
          </a:p>
          <a:p>
            <a:pPr indent="0" lvl="0" marL="0" rtl="0" algn="l">
              <a:spcBef>
                <a:spcPts val="0"/>
              </a:spcBef>
              <a:spcAft>
                <a:spcPts val="0"/>
              </a:spcAft>
              <a:buNone/>
            </a:pPr>
            <a:r>
              <a:t/>
            </a:r>
            <a:endParaRPr sz="700">
              <a:latin typeface="Roboto"/>
              <a:ea typeface="Roboto"/>
              <a:cs typeface="Roboto"/>
              <a:sym typeface="Roboto"/>
            </a:endParaRPr>
          </a:p>
          <a:p>
            <a:pPr indent="0" lvl="0" marL="0" rtl="0" algn="l">
              <a:spcBef>
                <a:spcPts val="0"/>
              </a:spcBef>
              <a:spcAft>
                <a:spcPts val="0"/>
              </a:spcAft>
              <a:buNone/>
            </a:pPr>
            <a:r>
              <a:rPr b="1" lang="en-GB" sz="700">
                <a:latin typeface="Roboto"/>
                <a:ea typeface="Roboto"/>
                <a:cs typeface="Roboto"/>
                <a:sym typeface="Roboto"/>
              </a:rPr>
              <a:t>Impact: 		Likelihood: </a:t>
            </a:r>
            <a:endParaRPr b="1" sz="700">
              <a:latin typeface="Roboto"/>
              <a:ea typeface="Roboto"/>
              <a:cs typeface="Roboto"/>
              <a:sym typeface="Roboto"/>
            </a:endParaRPr>
          </a:p>
        </p:txBody>
      </p:sp>
      <p:sp>
        <p:nvSpPr>
          <p:cNvPr id="133" name="Google Shape;133;p22"/>
          <p:cNvSpPr/>
          <p:nvPr/>
        </p:nvSpPr>
        <p:spPr>
          <a:xfrm>
            <a:off x="6910625" y="1900600"/>
            <a:ext cx="2117700" cy="1293300"/>
          </a:xfrm>
          <a:prstGeom prst="round2DiagRect">
            <a:avLst>
              <a:gd fmla="val 16667" name="adj1"/>
              <a:gd fmla="val 0" name="adj2"/>
            </a:avLst>
          </a:prstGeom>
          <a:noFill/>
          <a:ln cap="flat" cmpd="sng" w="38100">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700">
                <a:latin typeface="Roboto"/>
                <a:ea typeface="Roboto"/>
                <a:cs typeface="Roboto"/>
                <a:sym typeface="Roboto"/>
              </a:rPr>
              <a:t>&lt;ENTER FAVOURITE RISK&gt;&gt;</a:t>
            </a:r>
            <a:endParaRPr sz="700">
              <a:latin typeface="Roboto"/>
              <a:ea typeface="Roboto"/>
              <a:cs typeface="Roboto"/>
              <a:sym typeface="Roboto"/>
            </a:endParaRPr>
          </a:p>
          <a:p>
            <a:pPr indent="0" lvl="0" marL="0" rtl="0" algn="l">
              <a:spcBef>
                <a:spcPts val="0"/>
              </a:spcBef>
              <a:spcAft>
                <a:spcPts val="0"/>
              </a:spcAft>
              <a:buNone/>
            </a:pPr>
            <a:br>
              <a:rPr b="1" lang="en-GB" sz="700">
                <a:latin typeface="Roboto"/>
                <a:ea typeface="Roboto"/>
                <a:cs typeface="Roboto"/>
                <a:sym typeface="Roboto"/>
              </a:rPr>
            </a:br>
            <a:r>
              <a:rPr b="1" lang="en-GB" sz="700">
                <a:latin typeface="Roboto"/>
                <a:ea typeface="Roboto"/>
                <a:cs typeface="Roboto"/>
                <a:sym typeface="Roboto"/>
              </a:rPr>
              <a:t>Mitigation:</a:t>
            </a:r>
            <a:endParaRPr b="1" sz="700">
              <a:latin typeface="Roboto"/>
              <a:ea typeface="Roboto"/>
              <a:cs typeface="Roboto"/>
              <a:sym typeface="Roboto"/>
            </a:endParaRPr>
          </a:p>
          <a:p>
            <a:pPr indent="-134449" lvl="0" marL="179999" rtl="0" algn="l">
              <a:spcBef>
                <a:spcPts val="0"/>
              </a:spcBef>
              <a:spcAft>
                <a:spcPts val="0"/>
              </a:spcAft>
              <a:buSzPts val="700"/>
              <a:buFont typeface="Roboto"/>
              <a:buChar char="●"/>
            </a:pPr>
            <a:r>
              <a:t/>
            </a:r>
            <a:endParaRPr sz="700">
              <a:latin typeface="Roboto"/>
              <a:ea typeface="Roboto"/>
              <a:cs typeface="Roboto"/>
              <a:sym typeface="Roboto"/>
            </a:endParaRPr>
          </a:p>
          <a:p>
            <a:pPr indent="0" lvl="0" marL="0" rtl="0" algn="l">
              <a:spcBef>
                <a:spcPts val="0"/>
              </a:spcBef>
              <a:spcAft>
                <a:spcPts val="0"/>
              </a:spcAft>
              <a:buNone/>
            </a:pPr>
            <a:r>
              <a:t/>
            </a:r>
            <a:endParaRPr sz="700">
              <a:latin typeface="Roboto"/>
              <a:ea typeface="Roboto"/>
              <a:cs typeface="Roboto"/>
              <a:sym typeface="Roboto"/>
            </a:endParaRPr>
          </a:p>
          <a:p>
            <a:pPr indent="0" lvl="0" marL="0" rtl="0" algn="l">
              <a:spcBef>
                <a:spcPts val="0"/>
              </a:spcBef>
              <a:spcAft>
                <a:spcPts val="0"/>
              </a:spcAft>
              <a:buNone/>
            </a:pPr>
            <a:r>
              <a:rPr b="1" lang="en-GB" sz="700">
                <a:latin typeface="Roboto"/>
                <a:ea typeface="Roboto"/>
                <a:cs typeface="Roboto"/>
                <a:sym typeface="Roboto"/>
              </a:rPr>
              <a:t>Impact: 		Likelihood: </a:t>
            </a:r>
            <a:endParaRPr b="1" sz="700">
              <a:latin typeface="Roboto"/>
              <a:ea typeface="Roboto"/>
              <a:cs typeface="Roboto"/>
              <a:sym typeface="Roboto"/>
            </a:endParaRPr>
          </a:p>
        </p:txBody>
      </p:sp>
      <p:sp>
        <p:nvSpPr>
          <p:cNvPr id="134" name="Google Shape;134;p22"/>
          <p:cNvSpPr/>
          <p:nvPr/>
        </p:nvSpPr>
        <p:spPr>
          <a:xfrm>
            <a:off x="4713225" y="3486175"/>
            <a:ext cx="2117700" cy="1293300"/>
          </a:xfrm>
          <a:prstGeom prst="round2DiagRect">
            <a:avLst>
              <a:gd fmla="val 16667" name="adj1"/>
              <a:gd fmla="val 0" name="adj2"/>
            </a:avLst>
          </a:prstGeom>
          <a:noFill/>
          <a:ln cap="flat" cmpd="sng" w="38100">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700">
                <a:latin typeface="Roboto"/>
                <a:ea typeface="Roboto"/>
                <a:cs typeface="Roboto"/>
                <a:sym typeface="Roboto"/>
              </a:rPr>
              <a:t>&lt;ENTER FAVOURITE RISK&gt;&gt;</a:t>
            </a:r>
            <a:endParaRPr sz="700">
              <a:latin typeface="Roboto"/>
              <a:ea typeface="Roboto"/>
              <a:cs typeface="Roboto"/>
              <a:sym typeface="Roboto"/>
            </a:endParaRPr>
          </a:p>
          <a:p>
            <a:pPr indent="0" lvl="0" marL="0" rtl="0" algn="l">
              <a:spcBef>
                <a:spcPts val="0"/>
              </a:spcBef>
              <a:spcAft>
                <a:spcPts val="0"/>
              </a:spcAft>
              <a:buNone/>
            </a:pPr>
            <a:br>
              <a:rPr b="1" lang="en-GB" sz="700">
                <a:latin typeface="Roboto"/>
                <a:ea typeface="Roboto"/>
                <a:cs typeface="Roboto"/>
                <a:sym typeface="Roboto"/>
              </a:rPr>
            </a:br>
            <a:r>
              <a:rPr b="1" lang="en-GB" sz="700">
                <a:latin typeface="Roboto"/>
                <a:ea typeface="Roboto"/>
                <a:cs typeface="Roboto"/>
                <a:sym typeface="Roboto"/>
              </a:rPr>
              <a:t>Mitigation:</a:t>
            </a:r>
            <a:endParaRPr b="1" sz="700">
              <a:latin typeface="Roboto"/>
              <a:ea typeface="Roboto"/>
              <a:cs typeface="Roboto"/>
              <a:sym typeface="Roboto"/>
            </a:endParaRPr>
          </a:p>
          <a:p>
            <a:pPr indent="-134449" lvl="0" marL="179999" rtl="0" algn="l">
              <a:spcBef>
                <a:spcPts val="0"/>
              </a:spcBef>
              <a:spcAft>
                <a:spcPts val="0"/>
              </a:spcAft>
              <a:buSzPts val="700"/>
              <a:buFont typeface="Roboto"/>
              <a:buChar char="●"/>
            </a:pPr>
            <a:r>
              <a:t/>
            </a:r>
            <a:endParaRPr sz="700">
              <a:latin typeface="Roboto"/>
              <a:ea typeface="Roboto"/>
              <a:cs typeface="Roboto"/>
              <a:sym typeface="Roboto"/>
            </a:endParaRPr>
          </a:p>
          <a:p>
            <a:pPr indent="0" lvl="0" marL="0" rtl="0" algn="l">
              <a:spcBef>
                <a:spcPts val="0"/>
              </a:spcBef>
              <a:spcAft>
                <a:spcPts val="0"/>
              </a:spcAft>
              <a:buNone/>
            </a:pPr>
            <a:r>
              <a:t/>
            </a:r>
            <a:endParaRPr sz="700">
              <a:latin typeface="Roboto"/>
              <a:ea typeface="Roboto"/>
              <a:cs typeface="Roboto"/>
              <a:sym typeface="Roboto"/>
            </a:endParaRPr>
          </a:p>
          <a:p>
            <a:pPr indent="0" lvl="0" marL="0" rtl="0" algn="l">
              <a:spcBef>
                <a:spcPts val="0"/>
              </a:spcBef>
              <a:spcAft>
                <a:spcPts val="0"/>
              </a:spcAft>
              <a:buNone/>
            </a:pPr>
            <a:r>
              <a:rPr b="1" lang="en-GB" sz="700">
                <a:latin typeface="Roboto"/>
                <a:ea typeface="Roboto"/>
                <a:cs typeface="Roboto"/>
                <a:sym typeface="Roboto"/>
              </a:rPr>
              <a:t>Impact: 		Likelihood: </a:t>
            </a:r>
            <a:endParaRPr b="1" sz="700">
              <a:latin typeface="Roboto"/>
              <a:ea typeface="Roboto"/>
              <a:cs typeface="Roboto"/>
              <a:sym typeface="Roboto"/>
            </a:endParaRPr>
          </a:p>
        </p:txBody>
      </p:sp>
      <p:sp>
        <p:nvSpPr>
          <p:cNvPr id="135" name="Google Shape;135;p22"/>
          <p:cNvSpPr/>
          <p:nvPr/>
        </p:nvSpPr>
        <p:spPr>
          <a:xfrm>
            <a:off x="6910625" y="3437175"/>
            <a:ext cx="2117700" cy="1293300"/>
          </a:xfrm>
          <a:prstGeom prst="round2DiagRect">
            <a:avLst>
              <a:gd fmla="val 16667" name="adj1"/>
              <a:gd fmla="val 0" name="adj2"/>
            </a:avLst>
          </a:prstGeom>
          <a:noFill/>
          <a:ln cap="flat" cmpd="sng" w="38100">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700">
                <a:latin typeface="Roboto"/>
                <a:ea typeface="Roboto"/>
                <a:cs typeface="Roboto"/>
                <a:sym typeface="Roboto"/>
              </a:rPr>
              <a:t>&lt;ENTER FAVOURITE RISK&gt;&gt;</a:t>
            </a:r>
            <a:endParaRPr sz="700">
              <a:latin typeface="Roboto"/>
              <a:ea typeface="Roboto"/>
              <a:cs typeface="Roboto"/>
              <a:sym typeface="Roboto"/>
            </a:endParaRPr>
          </a:p>
          <a:p>
            <a:pPr indent="0" lvl="0" marL="0" rtl="0" algn="l">
              <a:spcBef>
                <a:spcPts val="0"/>
              </a:spcBef>
              <a:spcAft>
                <a:spcPts val="0"/>
              </a:spcAft>
              <a:buNone/>
            </a:pPr>
            <a:br>
              <a:rPr b="1" lang="en-GB" sz="700">
                <a:latin typeface="Roboto"/>
                <a:ea typeface="Roboto"/>
                <a:cs typeface="Roboto"/>
                <a:sym typeface="Roboto"/>
              </a:rPr>
            </a:br>
            <a:r>
              <a:rPr b="1" lang="en-GB" sz="700">
                <a:latin typeface="Roboto"/>
                <a:ea typeface="Roboto"/>
                <a:cs typeface="Roboto"/>
                <a:sym typeface="Roboto"/>
              </a:rPr>
              <a:t>Mitigation:</a:t>
            </a:r>
            <a:endParaRPr b="1" sz="700">
              <a:latin typeface="Roboto"/>
              <a:ea typeface="Roboto"/>
              <a:cs typeface="Roboto"/>
              <a:sym typeface="Roboto"/>
            </a:endParaRPr>
          </a:p>
          <a:p>
            <a:pPr indent="-134449" lvl="0" marL="179999" rtl="0" algn="l">
              <a:spcBef>
                <a:spcPts val="0"/>
              </a:spcBef>
              <a:spcAft>
                <a:spcPts val="0"/>
              </a:spcAft>
              <a:buSzPts val="700"/>
              <a:buFont typeface="Roboto"/>
              <a:buChar char="●"/>
            </a:pPr>
            <a:r>
              <a:t/>
            </a:r>
            <a:endParaRPr sz="700">
              <a:latin typeface="Roboto"/>
              <a:ea typeface="Roboto"/>
              <a:cs typeface="Roboto"/>
              <a:sym typeface="Roboto"/>
            </a:endParaRPr>
          </a:p>
          <a:p>
            <a:pPr indent="0" lvl="0" marL="0" rtl="0" algn="l">
              <a:spcBef>
                <a:spcPts val="0"/>
              </a:spcBef>
              <a:spcAft>
                <a:spcPts val="0"/>
              </a:spcAft>
              <a:buNone/>
            </a:pPr>
            <a:r>
              <a:t/>
            </a:r>
            <a:endParaRPr sz="700">
              <a:latin typeface="Roboto"/>
              <a:ea typeface="Roboto"/>
              <a:cs typeface="Roboto"/>
              <a:sym typeface="Roboto"/>
            </a:endParaRPr>
          </a:p>
          <a:p>
            <a:pPr indent="0" lvl="0" marL="0" rtl="0" algn="l">
              <a:spcBef>
                <a:spcPts val="0"/>
              </a:spcBef>
              <a:spcAft>
                <a:spcPts val="0"/>
              </a:spcAft>
              <a:buNone/>
            </a:pPr>
            <a:r>
              <a:rPr b="1" lang="en-GB" sz="700">
                <a:latin typeface="Roboto"/>
                <a:ea typeface="Roboto"/>
                <a:cs typeface="Roboto"/>
                <a:sym typeface="Roboto"/>
              </a:rPr>
              <a:t>Impact: 		Likelihood: </a:t>
            </a:r>
            <a:endParaRPr b="1" sz="7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Size it</a:t>
            </a:r>
            <a:br>
              <a:rPr lang="en-GB"/>
            </a:br>
            <a:r>
              <a:rPr lang="en-GB"/>
              <a:t>up</a:t>
            </a:r>
            <a:endParaRPr/>
          </a:p>
        </p:txBody>
      </p:sp>
      <p:sp>
        <p:nvSpPr>
          <p:cNvPr id="141" name="Google Shape;141;p23"/>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400">
                <a:solidFill>
                  <a:srgbClr val="F3F3F3"/>
                </a:solidFill>
              </a:rPr>
              <a:t>This exercise is about answering the question: is it bigger than a breadbox? We can’t exactly say how many days it’s going to take to do this project up front. </a:t>
            </a:r>
            <a:br>
              <a:rPr lang="en-GB" sz="1400">
                <a:solidFill>
                  <a:srgbClr val="F3F3F3"/>
                </a:solidFill>
              </a:rPr>
            </a:br>
            <a:br>
              <a:rPr lang="en-GB" sz="1400">
                <a:solidFill>
                  <a:srgbClr val="F3F3F3"/>
                </a:solidFill>
              </a:rPr>
            </a:br>
            <a:r>
              <a:rPr lang="en-GB" sz="1400">
                <a:solidFill>
                  <a:srgbClr val="F3F3F3"/>
                </a:solidFill>
              </a:rPr>
              <a:t>But we can say whether it’s a </a:t>
            </a:r>
            <a:r>
              <a:rPr lang="en-GB" sz="1400">
                <a:solidFill>
                  <a:srgbClr val="F3F3F3"/>
                </a:solidFill>
              </a:rPr>
              <a:t>3, 6 or 8 week’er.</a:t>
            </a:r>
            <a:endParaRPr sz="1400">
              <a:solidFill>
                <a:srgbClr val="F3F3F3"/>
              </a:solidFill>
            </a:endParaRPr>
          </a:p>
          <a:p>
            <a:pPr indent="0" lvl="0" marL="0" rtl="0" algn="ctr">
              <a:spcBef>
                <a:spcPts val="1600"/>
              </a:spcBef>
              <a:spcAft>
                <a:spcPts val="0"/>
              </a:spcAft>
              <a:buNone/>
            </a:pPr>
            <a:r>
              <a:t/>
            </a:r>
            <a:endParaRPr sz="1400">
              <a:solidFill>
                <a:schemeClr val="dk2"/>
              </a:solidFill>
            </a:endParaRPr>
          </a:p>
        </p:txBody>
      </p:sp>
      <p:sp>
        <p:nvSpPr>
          <p:cNvPr id="142" name="Google Shape;142;p23"/>
          <p:cNvSpPr txBox="1"/>
          <p:nvPr>
            <p:ph idx="2" type="body"/>
          </p:nvPr>
        </p:nvSpPr>
        <p:spPr>
          <a:xfrm>
            <a:off x="4939500" y="724200"/>
            <a:ext cx="3837000" cy="369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400"/>
          </a:p>
        </p:txBody>
      </p:sp>
      <p:sp>
        <p:nvSpPr>
          <p:cNvPr id="143" name="Google Shape;143;p23"/>
          <p:cNvSpPr txBox="1"/>
          <p:nvPr/>
        </p:nvSpPr>
        <p:spPr>
          <a:xfrm>
            <a:off x="6371200" y="4774275"/>
            <a:ext cx="2772900" cy="369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600">
                <a:solidFill>
                  <a:srgbClr val="B7B7B7"/>
                </a:solidFill>
                <a:latin typeface="Roboto"/>
                <a:ea typeface="Roboto"/>
                <a:cs typeface="Roboto"/>
                <a:sym typeface="Roboto"/>
              </a:rPr>
              <a:t>Powered by Agile Warrior: https://agilewarrior.wordpress.com/2010/11/06/the-agile-inception-deck/</a:t>
            </a:r>
            <a:endParaRPr sz="600">
              <a:solidFill>
                <a:srgbClr val="B7B7B7"/>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What’s not</a:t>
            </a:r>
            <a:br>
              <a:rPr lang="en-GB"/>
            </a:br>
            <a:r>
              <a:rPr lang="en-GB"/>
              <a:t>going to give?</a:t>
            </a:r>
            <a:endParaRPr/>
          </a:p>
        </p:txBody>
      </p:sp>
      <p:sp>
        <p:nvSpPr>
          <p:cNvPr id="149" name="Google Shape;149;p24"/>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1400">
                <a:solidFill>
                  <a:srgbClr val="FFFFFF"/>
                </a:solidFill>
              </a:rPr>
              <a:t>All projects have levers like time, scope, and quality. Which of these is most important?</a:t>
            </a:r>
            <a:endParaRPr sz="1400">
              <a:solidFill>
                <a:srgbClr val="FFFFFF"/>
              </a:solidFill>
            </a:endParaRPr>
          </a:p>
        </p:txBody>
      </p:sp>
      <p:sp>
        <p:nvSpPr>
          <p:cNvPr id="150" name="Google Shape;150;p24"/>
          <p:cNvSpPr txBox="1"/>
          <p:nvPr/>
        </p:nvSpPr>
        <p:spPr>
          <a:xfrm>
            <a:off x="6371200" y="4774275"/>
            <a:ext cx="2772900" cy="369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600">
                <a:solidFill>
                  <a:srgbClr val="B7B7B7"/>
                </a:solidFill>
                <a:latin typeface="Roboto"/>
                <a:ea typeface="Roboto"/>
                <a:cs typeface="Roboto"/>
                <a:sym typeface="Roboto"/>
              </a:rPr>
              <a:t>Powered by Agile Warrior: https://agilewarrior.wordpress.com/2010/11/06/the-agile-inception-deck/</a:t>
            </a:r>
            <a:endParaRPr sz="600">
              <a:solidFill>
                <a:srgbClr val="B7B7B7"/>
              </a:solidFill>
              <a:latin typeface="Roboto"/>
              <a:ea typeface="Roboto"/>
              <a:cs typeface="Roboto"/>
              <a:sym typeface="Roboto"/>
            </a:endParaRPr>
          </a:p>
        </p:txBody>
      </p:sp>
      <p:sp>
        <p:nvSpPr>
          <p:cNvPr id="151" name="Google Shape;151;p24"/>
          <p:cNvSpPr/>
          <p:nvPr/>
        </p:nvSpPr>
        <p:spPr>
          <a:xfrm>
            <a:off x="5354375" y="3930638"/>
            <a:ext cx="1350600" cy="819300"/>
          </a:xfrm>
          <a:prstGeom prst="ellipse">
            <a:avLst/>
          </a:prstGeom>
          <a:noFill/>
          <a:ln cap="flat" cmpd="sng" w="19050">
            <a:solidFill>
              <a:srgbClr val="E91D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2" name="Google Shape;152;p24"/>
          <p:cNvGraphicFramePr/>
          <p:nvPr/>
        </p:nvGraphicFramePr>
        <p:xfrm>
          <a:off x="4917200" y="1078750"/>
          <a:ext cx="3000000" cy="3000000"/>
        </p:xfrm>
        <a:graphic>
          <a:graphicData uri="http://schemas.openxmlformats.org/drawingml/2006/table">
            <a:tbl>
              <a:tblPr>
                <a:noFill/>
                <a:tableStyleId>{0EDA4A12-BA7C-4374-BB25-2DEC3692AF0B}</a:tableStyleId>
              </a:tblPr>
              <a:tblGrid>
                <a:gridCol w="1256100"/>
                <a:gridCol w="1256100"/>
                <a:gridCol w="1256100"/>
              </a:tblGrid>
              <a:tr h="476275">
                <a:tc>
                  <a:txBody>
                    <a:bodyPr/>
                    <a:lstStyle/>
                    <a:p>
                      <a:pPr indent="0" lvl="0" marL="0" rtl="0" algn="l">
                        <a:spcBef>
                          <a:spcPts val="0"/>
                        </a:spcBef>
                        <a:spcAft>
                          <a:spcPts val="0"/>
                        </a:spcAft>
                        <a:buNone/>
                      </a:pPr>
                      <a:r>
                        <a:rPr b="1" lang="en-GB" sz="1800">
                          <a:latin typeface="Roboto"/>
                          <a:ea typeface="Roboto"/>
                          <a:cs typeface="Roboto"/>
                          <a:sym typeface="Roboto"/>
                        </a:rPr>
                        <a:t>Scope</a:t>
                      </a:r>
                      <a:endParaRPr b="1" sz="1800">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rPr lang="en-GB">
                          <a:latin typeface="Roboto"/>
                          <a:ea typeface="Roboto"/>
                          <a:cs typeface="Roboto"/>
                          <a:sym typeface="Roboto"/>
                        </a:rPr>
                        <a:t>Fixed</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rPr lang="en-GB">
                          <a:latin typeface="Roboto"/>
                          <a:ea typeface="Roboto"/>
                          <a:cs typeface="Roboto"/>
                          <a:sym typeface="Roboto"/>
                        </a:rPr>
                        <a:t>Flexible</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32800">
                <a:tc>
                  <a:txBody>
                    <a:bodyPr/>
                    <a:lstStyle/>
                    <a:p>
                      <a:pPr indent="0" lvl="0" marL="0" rtl="0" algn="l">
                        <a:spcBef>
                          <a:spcPts val="0"/>
                        </a:spcBef>
                        <a:spcAft>
                          <a:spcPts val="0"/>
                        </a:spcAft>
                        <a:buNone/>
                      </a:pPr>
                      <a:r>
                        <a:t/>
                      </a:r>
                      <a:endParaRPr b="1" sz="1800">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32800">
                <a:tc>
                  <a:txBody>
                    <a:bodyPr/>
                    <a:lstStyle/>
                    <a:p>
                      <a:pPr indent="0" lvl="0" marL="0" rtl="0" algn="l">
                        <a:spcBef>
                          <a:spcPts val="0"/>
                        </a:spcBef>
                        <a:spcAft>
                          <a:spcPts val="0"/>
                        </a:spcAft>
                        <a:buNone/>
                      </a:pPr>
                      <a:r>
                        <a:rPr b="1" lang="en-GB" sz="1800">
                          <a:latin typeface="Roboto"/>
                          <a:ea typeface="Roboto"/>
                          <a:cs typeface="Roboto"/>
                          <a:sym typeface="Roboto"/>
                        </a:rPr>
                        <a:t>Quality</a:t>
                      </a:r>
                      <a:endParaRPr b="1" sz="1800">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rPr lang="en-GB">
                          <a:latin typeface="Roboto"/>
                          <a:ea typeface="Roboto"/>
                          <a:cs typeface="Roboto"/>
                          <a:sym typeface="Roboto"/>
                        </a:rPr>
                        <a:t>Fixed</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rPr lang="en-GB">
                          <a:latin typeface="Roboto"/>
                          <a:ea typeface="Roboto"/>
                          <a:cs typeface="Roboto"/>
                          <a:sym typeface="Roboto"/>
                        </a:rPr>
                        <a:t>Flexible</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32800">
                <a:tc>
                  <a:txBody>
                    <a:bodyPr/>
                    <a:lstStyle/>
                    <a:p>
                      <a:pPr indent="0" lvl="0" marL="0" rtl="0" algn="l">
                        <a:spcBef>
                          <a:spcPts val="0"/>
                        </a:spcBef>
                        <a:spcAft>
                          <a:spcPts val="0"/>
                        </a:spcAft>
                        <a:buNone/>
                      </a:pPr>
                      <a:r>
                        <a:t/>
                      </a:r>
                      <a:endParaRPr b="1" sz="1800">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32800">
                <a:tc>
                  <a:txBody>
                    <a:bodyPr/>
                    <a:lstStyle/>
                    <a:p>
                      <a:pPr indent="0" lvl="0" marL="0" rtl="0" algn="l">
                        <a:spcBef>
                          <a:spcPts val="0"/>
                        </a:spcBef>
                        <a:spcAft>
                          <a:spcPts val="0"/>
                        </a:spcAft>
                        <a:buNone/>
                      </a:pPr>
                      <a:r>
                        <a:rPr b="1" lang="en-GB" sz="1800">
                          <a:latin typeface="Roboto"/>
                          <a:ea typeface="Roboto"/>
                          <a:cs typeface="Roboto"/>
                          <a:sym typeface="Roboto"/>
                        </a:rPr>
                        <a:t>Time</a:t>
                      </a:r>
                      <a:endParaRPr b="1" sz="1800">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rPr lang="en-GB">
                          <a:latin typeface="Roboto"/>
                          <a:ea typeface="Roboto"/>
                          <a:cs typeface="Roboto"/>
                          <a:sym typeface="Roboto"/>
                        </a:rPr>
                        <a:t>Fixed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rPr lang="en-GB">
                          <a:latin typeface="Roboto"/>
                          <a:ea typeface="Roboto"/>
                          <a:cs typeface="Roboto"/>
                          <a:sym typeface="Roboto"/>
                        </a:rPr>
                        <a:t>Flexible</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265500" y="452050"/>
            <a:ext cx="4045200" cy="306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What do we need to get this project started?</a:t>
            </a:r>
            <a:endParaRPr/>
          </a:p>
        </p:txBody>
      </p:sp>
      <p:sp>
        <p:nvSpPr>
          <p:cNvPr id="158" name="Google Shape;158;p2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Thanks for your time today!</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Agenda</a:t>
            </a:r>
            <a:endParaRPr/>
          </a:p>
        </p:txBody>
      </p:sp>
      <p:sp>
        <p:nvSpPr>
          <p:cNvPr id="68" name="Google Shape;68;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What will be doing today?</a:t>
            </a:r>
            <a:endParaRPr/>
          </a:p>
          <a:p>
            <a:pPr indent="-317500" lvl="0" marL="457200" rtl="0" algn="l">
              <a:spcBef>
                <a:spcPts val="1600"/>
              </a:spcBef>
              <a:spcAft>
                <a:spcPts val="0"/>
              </a:spcAft>
              <a:buSzPts val="1400"/>
              <a:buChar char="-"/>
            </a:pPr>
            <a:r>
              <a:rPr lang="en-GB"/>
              <a:t>Inception Deck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265500" y="1162587"/>
            <a:ext cx="4045200" cy="161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Why do an Inception Deck?</a:t>
            </a:r>
            <a:endParaRPr/>
          </a:p>
        </p:txBody>
      </p:sp>
      <p:sp>
        <p:nvSpPr>
          <p:cNvPr id="74" name="Google Shape;74;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An inception deck helps us as a team to be </a:t>
            </a:r>
            <a:r>
              <a:rPr b="1" lang="en-GB"/>
              <a:t>aligned</a:t>
            </a:r>
            <a:r>
              <a:rPr lang="en-GB"/>
              <a:t> in our thinking and </a:t>
            </a:r>
            <a:r>
              <a:rPr b="1" lang="en-GB"/>
              <a:t>expectation setting</a:t>
            </a:r>
            <a:r>
              <a:rPr lang="en-GB"/>
              <a:t>. All too often we </a:t>
            </a:r>
            <a:r>
              <a:rPr i="1" lang="en-GB"/>
              <a:t>assume</a:t>
            </a:r>
            <a:r>
              <a:rPr lang="en-GB"/>
              <a:t> there is consensus when none exists. </a:t>
            </a:r>
            <a:endParaRPr/>
          </a:p>
          <a:p>
            <a:pPr indent="0" lvl="0" marL="0" rtl="0" algn="l">
              <a:spcBef>
                <a:spcPts val="1600"/>
              </a:spcBef>
              <a:spcAft>
                <a:spcPts val="1600"/>
              </a:spcAft>
              <a:buNone/>
            </a:pPr>
            <a:r>
              <a:rPr lang="en-GB"/>
              <a:t>An inception deck helps us to get that consensus, so we aren’t thinking triangles and circles - we are all thinking circles.</a:t>
            </a:r>
            <a:endParaRPr/>
          </a:p>
        </p:txBody>
      </p:sp>
      <p:sp>
        <p:nvSpPr>
          <p:cNvPr id="75" name="Google Shape;75;p15"/>
          <p:cNvSpPr txBox="1"/>
          <p:nvPr/>
        </p:nvSpPr>
        <p:spPr>
          <a:xfrm>
            <a:off x="6371200" y="4774275"/>
            <a:ext cx="2772900" cy="369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600">
                <a:solidFill>
                  <a:srgbClr val="B7B7B7"/>
                </a:solidFill>
                <a:latin typeface="Roboto"/>
                <a:ea typeface="Roboto"/>
                <a:cs typeface="Roboto"/>
                <a:sym typeface="Roboto"/>
              </a:rPr>
              <a:t>Powered by Agile Warrior: https://agilewarrior.wordpress.com/2010/11/06/the-agile-inception-deck/</a:t>
            </a:r>
            <a:endParaRPr sz="600">
              <a:solidFill>
                <a:srgbClr val="B7B7B7"/>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Why are </a:t>
            </a:r>
            <a:br>
              <a:rPr lang="en-GB"/>
            </a:br>
            <a:r>
              <a:rPr lang="en-GB"/>
              <a:t>we here?</a:t>
            </a:r>
            <a:endParaRPr/>
          </a:p>
        </p:txBody>
      </p:sp>
      <p:sp>
        <p:nvSpPr>
          <p:cNvPr id="81" name="Google Shape;81;p16"/>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1400">
                <a:solidFill>
                  <a:srgbClr val="FFFFFF"/>
                </a:solidFill>
              </a:rPr>
              <a:t>We can’t build a great ‘thing’ if we don’t know why we are building it in the first place. So ‘why we are here’ helps us to make all those smart decisions while we are executing.</a:t>
            </a:r>
            <a:endParaRPr>
              <a:solidFill>
                <a:srgbClr val="FFFFFF"/>
              </a:solidFill>
            </a:endParaRPr>
          </a:p>
        </p:txBody>
      </p:sp>
      <p:sp>
        <p:nvSpPr>
          <p:cNvPr id="82" name="Google Shape;82;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83" name="Google Shape;83;p16"/>
          <p:cNvSpPr txBox="1"/>
          <p:nvPr/>
        </p:nvSpPr>
        <p:spPr>
          <a:xfrm>
            <a:off x="6371200" y="4774275"/>
            <a:ext cx="2772900" cy="369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600">
                <a:solidFill>
                  <a:srgbClr val="B7B7B7"/>
                </a:solidFill>
                <a:latin typeface="Roboto"/>
                <a:ea typeface="Roboto"/>
                <a:cs typeface="Roboto"/>
                <a:sym typeface="Roboto"/>
              </a:rPr>
              <a:t>Powered by Agile Warrior: https://agilewarrior.wordpress.com/2010/11/06/the-agile-inception-deck/</a:t>
            </a:r>
            <a:endParaRPr sz="600">
              <a:solidFill>
                <a:srgbClr val="B7B7B7"/>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1400">
                <a:solidFill>
                  <a:srgbClr val="FFFFFF"/>
                </a:solidFill>
              </a:rPr>
              <a:t>An Elevator Pitch tells people what your product is, who it is for, and why it’s special in about the time it takes a ride in an elevator.</a:t>
            </a:r>
            <a:endParaRPr>
              <a:solidFill>
                <a:srgbClr val="FFFFFF"/>
              </a:solidFill>
            </a:endParaRPr>
          </a:p>
        </p:txBody>
      </p:sp>
      <p:sp>
        <p:nvSpPr>
          <p:cNvPr id="89" name="Google Shape;89;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434343"/>
                </a:solidFill>
              </a:rPr>
              <a:t>For</a:t>
            </a:r>
            <a:r>
              <a:rPr lang="en-GB">
                <a:solidFill>
                  <a:srgbClr val="434343"/>
                </a:solidFill>
              </a:rPr>
              <a:t> &lt;audience&gt;</a:t>
            </a:r>
            <a:endParaRPr b="1">
              <a:solidFill>
                <a:srgbClr val="434343"/>
              </a:solidFill>
            </a:endParaRPr>
          </a:p>
          <a:p>
            <a:pPr indent="0" lvl="0" marL="0" rtl="0" algn="l">
              <a:spcBef>
                <a:spcPts val="1600"/>
              </a:spcBef>
              <a:spcAft>
                <a:spcPts val="0"/>
              </a:spcAft>
              <a:buNone/>
            </a:pPr>
            <a:r>
              <a:rPr b="1" lang="en-GB">
                <a:solidFill>
                  <a:srgbClr val="434343"/>
                </a:solidFill>
              </a:rPr>
              <a:t>Who</a:t>
            </a:r>
            <a:r>
              <a:rPr lang="en-GB">
                <a:solidFill>
                  <a:srgbClr val="434343"/>
                </a:solidFill>
              </a:rPr>
              <a:t> &lt;what do they want to do&gt;</a:t>
            </a:r>
            <a:endParaRPr>
              <a:solidFill>
                <a:srgbClr val="434343"/>
              </a:solidFill>
            </a:endParaRPr>
          </a:p>
          <a:p>
            <a:pPr indent="0" lvl="0" marL="0" rtl="0" algn="l">
              <a:spcBef>
                <a:spcPts val="1600"/>
              </a:spcBef>
              <a:spcAft>
                <a:spcPts val="0"/>
              </a:spcAft>
              <a:buNone/>
            </a:pPr>
            <a:r>
              <a:rPr b="1" lang="en-GB">
                <a:solidFill>
                  <a:srgbClr val="434343"/>
                </a:solidFill>
              </a:rPr>
              <a:t>The </a:t>
            </a:r>
            <a:r>
              <a:rPr lang="en-GB">
                <a:solidFill>
                  <a:srgbClr val="434343"/>
                </a:solidFill>
              </a:rPr>
              <a:t>&lt;name of the ‘thing’&gt;</a:t>
            </a:r>
            <a:endParaRPr>
              <a:solidFill>
                <a:srgbClr val="434343"/>
              </a:solidFill>
            </a:endParaRPr>
          </a:p>
          <a:p>
            <a:pPr indent="0" lvl="0" marL="0" rtl="0" algn="l">
              <a:spcBef>
                <a:spcPts val="1600"/>
              </a:spcBef>
              <a:spcAft>
                <a:spcPts val="0"/>
              </a:spcAft>
              <a:buNone/>
            </a:pPr>
            <a:r>
              <a:rPr b="1" lang="en-GB">
                <a:solidFill>
                  <a:srgbClr val="434343"/>
                </a:solidFill>
              </a:rPr>
              <a:t>Is a </a:t>
            </a:r>
            <a:r>
              <a:rPr lang="en-GB">
                <a:solidFill>
                  <a:srgbClr val="434343"/>
                </a:solidFill>
              </a:rPr>
              <a:t>&lt;what is the ‘thing’?&gt;</a:t>
            </a:r>
            <a:endParaRPr>
              <a:solidFill>
                <a:srgbClr val="434343"/>
              </a:solidFill>
            </a:endParaRPr>
          </a:p>
          <a:p>
            <a:pPr indent="0" lvl="0" marL="0" rtl="0" algn="l">
              <a:spcBef>
                <a:spcPts val="1600"/>
              </a:spcBef>
              <a:spcAft>
                <a:spcPts val="0"/>
              </a:spcAft>
              <a:buNone/>
            </a:pPr>
            <a:r>
              <a:rPr b="1" lang="en-GB">
                <a:solidFill>
                  <a:srgbClr val="434343"/>
                </a:solidFill>
              </a:rPr>
              <a:t>That</a:t>
            </a:r>
            <a:r>
              <a:rPr lang="en-GB">
                <a:solidFill>
                  <a:srgbClr val="434343"/>
                </a:solidFill>
              </a:rPr>
              <a:t> &lt;what does this thing’ do?&gt;</a:t>
            </a:r>
            <a:endParaRPr b="1">
              <a:solidFill>
                <a:srgbClr val="434343"/>
              </a:solidFill>
            </a:endParaRPr>
          </a:p>
          <a:p>
            <a:pPr indent="0" lvl="0" marL="0" rtl="0" algn="l">
              <a:spcBef>
                <a:spcPts val="1600"/>
              </a:spcBef>
              <a:spcAft>
                <a:spcPts val="0"/>
              </a:spcAft>
              <a:buNone/>
            </a:pPr>
            <a:r>
              <a:rPr b="1" lang="en-GB">
                <a:solidFill>
                  <a:srgbClr val="434343"/>
                </a:solidFill>
              </a:rPr>
              <a:t>Unlike</a:t>
            </a:r>
            <a:r>
              <a:rPr lang="en-GB">
                <a:solidFill>
                  <a:srgbClr val="434343"/>
                </a:solidFill>
              </a:rPr>
              <a:t> &lt;another similar ‘thing’ in the market&gt;</a:t>
            </a:r>
            <a:endParaRPr>
              <a:solidFill>
                <a:srgbClr val="434343"/>
              </a:solidFill>
            </a:endParaRPr>
          </a:p>
          <a:p>
            <a:pPr indent="0" lvl="0" marL="0" rtl="0" algn="l">
              <a:spcBef>
                <a:spcPts val="1600"/>
              </a:spcBef>
              <a:spcAft>
                <a:spcPts val="1600"/>
              </a:spcAft>
              <a:buNone/>
            </a:pPr>
            <a:r>
              <a:rPr b="1" lang="en-GB">
                <a:solidFill>
                  <a:srgbClr val="434343"/>
                </a:solidFill>
              </a:rPr>
              <a:t>Our ‘thing’</a:t>
            </a:r>
            <a:r>
              <a:rPr lang="en-GB">
                <a:solidFill>
                  <a:srgbClr val="434343"/>
                </a:solidFill>
              </a:rPr>
              <a:t> &lt;our ‘thing’ will do what?&gt;</a:t>
            </a:r>
            <a:endParaRPr/>
          </a:p>
        </p:txBody>
      </p:sp>
      <p:sp>
        <p:nvSpPr>
          <p:cNvPr id="90" name="Google Shape;90;p17"/>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Elevator </a:t>
            </a:r>
            <a:endParaRPr/>
          </a:p>
          <a:p>
            <a:pPr indent="0" lvl="0" marL="0" rtl="0" algn="ctr">
              <a:spcBef>
                <a:spcPts val="0"/>
              </a:spcBef>
              <a:spcAft>
                <a:spcPts val="0"/>
              </a:spcAft>
              <a:buNone/>
            </a:pPr>
            <a:r>
              <a:rPr lang="en-GB"/>
              <a:t>Pitch</a:t>
            </a:r>
            <a:endParaRPr/>
          </a:p>
        </p:txBody>
      </p:sp>
      <p:sp>
        <p:nvSpPr>
          <p:cNvPr id="91" name="Google Shape;91;p17"/>
          <p:cNvSpPr txBox="1"/>
          <p:nvPr/>
        </p:nvSpPr>
        <p:spPr>
          <a:xfrm>
            <a:off x="6371200" y="4774275"/>
            <a:ext cx="2772900" cy="369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600">
                <a:solidFill>
                  <a:srgbClr val="B7B7B7"/>
                </a:solidFill>
                <a:latin typeface="Roboto"/>
                <a:ea typeface="Roboto"/>
                <a:cs typeface="Roboto"/>
                <a:sym typeface="Roboto"/>
              </a:rPr>
              <a:t>Powered by Agile Warrior: https://agilewarrior.wordpress.com/2010/11/06/the-agile-inception-deck/</a:t>
            </a:r>
            <a:endParaRPr sz="600">
              <a:solidFill>
                <a:srgbClr val="B7B7B7"/>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What is it!? </a:t>
            </a:r>
            <a:br>
              <a:rPr lang="en-GB"/>
            </a:br>
            <a:r>
              <a:rPr lang="en-GB"/>
              <a:t>Box</a:t>
            </a:r>
            <a:endParaRPr/>
          </a:p>
        </p:txBody>
      </p:sp>
      <p:sp>
        <p:nvSpPr>
          <p:cNvPr id="97" name="Google Shape;97;p18"/>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400">
                <a:solidFill>
                  <a:srgbClr val="FFFFFF"/>
                </a:solidFill>
              </a:rPr>
              <a:t>What are the top three reasons people are going to use this ‘thing’?</a:t>
            </a:r>
            <a:endParaRPr sz="1400">
              <a:solidFill>
                <a:srgbClr val="FFFFFF"/>
              </a:solidFill>
            </a:endParaRPr>
          </a:p>
          <a:p>
            <a:pPr indent="0" lvl="0" marL="0" rtl="0" algn="ctr">
              <a:lnSpc>
                <a:spcPct val="115000"/>
              </a:lnSpc>
              <a:spcBef>
                <a:spcPts val="1600"/>
              </a:spcBef>
              <a:spcAft>
                <a:spcPts val="1600"/>
              </a:spcAft>
              <a:buNone/>
            </a:pPr>
            <a:r>
              <a:rPr lang="en-GB" sz="1400">
                <a:solidFill>
                  <a:srgbClr val="FFFFFF"/>
                </a:solidFill>
              </a:rPr>
              <a:t>And if there was one slogan that captured the spirit of this thing, what would it be?</a:t>
            </a:r>
            <a:endParaRPr>
              <a:solidFill>
                <a:srgbClr val="FFFFFF"/>
              </a:solidFill>
            </a:endParaRPr>
          </a:p>
        </p:txBody>
      </p:sp>
      <p:sp>
        <p:nvSpPr>
          <p:cNvPr id="98" name="Google Shape;98;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99" name="Google Shape;99;p18"/>
          <p:cNvSpPr txBox="1"/>
          <p:nvPr/>
        </p:nvSpPr>
        <p:spPr>
          <a:xfrm>
            <a:off x="6371200" y="4774275"/>
            <a:ext cx="2772900" cy="369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600">
                <a:solidFill>
                  <a:srgbClr val="B7B7B7"/>
                </a:solidFill>
                <a:latin typeface="Roboto"/>
                <a:ea typeface="Roboto"/>
                <a:cs typeface="Roboto"/>
                <a:sym typeface="Roboto"/>
              </a:rPr>
              <a:t>Powered by Agile Warrior: https://agilewarrior.wordpress.com/2010/11/06/the-agile-inception-deck/</a:t>
            </a:r>
            <a:endParaRPr sz="600">
              <a:solidFill>
                <a:srgbClr val="B7B7B7"/>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Create a </a:t>
            </a:r>
            <a:br>
              <a:rPr lang="en-GB"/>
            </a:br>
            <a:r>
              <a:rPr lang="en-GB"/>
              <a:t>Not List</a:t>
            </a:r>
            <a:endParaRPr/>
          </a:p>
        </p:txBody>
      </p:sp>
      <p:sp>
        <p:nvSpPr>
          <p:cNvPr id="105" name="Google Shape;105;p1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1400">
                <a:solidFill>
                  <a:srgbClr val="FFFFFF"/>
                </a:solidFill>
              </a:rPr>
              <a:t>Saying ‘yes’ is easy. </a:t>
            </a:r>
            <a:br>
              <a:rPr lang="en-GB" sz="1400">
                <a:solidFill>
                  <a:srgbClr val="FFFFFF"/>
                </a:solidFill>
              </a:rPr>
            </a:br>
            <a:r>
              <a:rPr lang="en-GB" sz="1400">
                <a:solidFill>
                  <a:srgbClr val="FFFFFF"/>
                </a:solidFill>
              </a:rPr>
              <a:t>So what aren’t we going to do?</a:t>
            </a:r>
            <a:endParaRPr>
              <a:solidFill>
                <a:srgbClr val="FFFFFF"/>
              </a:solidFill>
            </a:endParaRPr>
          </a:p>
        </p:txBody>
      </p:sp>
      <p:sp>
        <p:nvSpPr>
          <p:cNvPr id="106" name="Google Shape;106;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107" name="Google Shape;107;p19"/>
          <p:cNvSpPr txBox="1"/>
          <p:nvPr/>
        </p:nvSpPr>
        <p:spPr>
          <a:xfrm>
            <a:off x="6371200" y="4774275"/>
            <a:ext cx="2772900" cy="369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600">
                <a:solidFill>
                  <a:srgbClr val="B7B7B7"/>
                </a:solidFill>
                <a:latin typeface="Roboto"/>
                <a:ea typeface="Roboto"/>
                <a:cs typeface="Roboto"/>
                <a:sym typeface="Roboto"/>
              </a:rPr>
              <a:t>Powered by Agile Warrior: https://agilewarrior.wordpress.com/2010/11/06/the-agile-inception-deck/</a:t>
            </a:r>
            <a:endParaRPr sz="600">
              <a:solidFill>
                <a:srgbClr val="B7B7B7"/>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p:nvPr/>
        </p:nvSpPr>
        <p:spPr>
          <a:xfrm>
            <a:off x="1031250" y="275299"/>
            <a:ext cx="2768400" cy="3412500"/>
          </a:xfrm>
          <a:prstGeom prst="round2DiagRect">
            <a:avLst>
              <a:gd fmla="val 16667" name="adj1"/>
              <a:gd fmla="val 0" name="adj2"/>
            </a:avLst>
          </a:prstGeom>
          <a:noFill/>
          <a:ln cap="flat" cmpd="sng" w="38100">
            <a:solidFill>
              <a:srgbClr val="E91D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t>IN SCOPE</a:t>
            </a:r>
            <a:endParaRPr b="1"/>
          </a:p>
          <a:p>
            <a:pPr indent="-153499" lvl="0" marL="179999" rtl="0" algn="l">
              <a:spcBef>
                <a:spcPts val="0"/>
              </a:spcBef>
              <a:spcAft>
                <a:spcPts val="0"/>
              </a:spcAft>
              <a:buClr>
                <a:srgbClr val="424242"/>
              </a:buClr>
              <a:buSzPts val="1000"/>
              <a:buChar char="●"/>
            </a:pPr>
            <a:r>
              <a:t/>
            </a:r>
            <a:endParaRPr>
              <a:latin typeface="Roboto"/>
              <a:ea typeface="Roboto"/>
              <a:cs typeface="Roboto"/>
              <a:sym typeface="Roboto"/>
            </a:endParaRPr>
          </a:p>
        </p:txBody>
      </p:sp>
      <p:sp>
        <p:nvSpPr>
          <p:cNvPr id="113" name="Google Shape;113;p20"/>
          <p:cNvSpPr/>
          <p:nvPr/>
        </p:nvSpPr>
        <p:spPr>
          <a:xfrm>
            <a:off x="4825350" y="273749"/>
            <a:ext cx="2768400" cy="3412500"/>
          </a:xfrm>
          <a:prstGeom prst="round2DiagRect">
            <a:avLst>
              <a:gd fmla="val 16667" name="adj1"/>
              <a:gd fmla="val 0" name="adj2"/>
            </a:avLst>
          </a:prstGeom>
          <a:noFill/>
          <a:ln cap="flat" cmpd="sng" w="38100">
            <a:solidFill>
              <a:srgbClr val="E91D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t>OUT OF SCOPE</a:t>
            </a:r>
            <a:endParaRPr b="1"/>
          </a:p>
          <a:p>
            <a:pPr indent="-153499" lvl="0" marL="179999" rtl="0" algn="l">
              <a:spcBef>
                <a:spcPts val="0"/>
              </a:spcBef>
              <a:spcAft>
                <a:spcPts val="0"/>
              </a:spcAft>
              <a:buClr>
                <a:srgbClr val="424242"/>
              </a:buClr>
              <a:buSzPts val="1000"/>
              <a:buChar char="●"/>
            </a:pPr>
            <a:r>
              <a:t/>
            </a:r>
            <a:endParaRPr sz="1000">
              <a:solidFill>
                <a:srgbClr val="424242"/>
              </a:solidFill>
            </a:endParaRPr>
          </a:p>
          <a:p>
            <a:pPr indent="0" lvl="0" marL="0" rtl="0" algn="l">
              <a:spcBef>
                <a:spcPts val="0"/>
              </a:spcBef>
              <a:spcAft>
                <a:spcPts val="0"/>
              </a:spcAft>
              <a:buNone/>
            </a:pPr>
            <a:r>
              <a:t/>
            </a:r>
            <a:endParaRPr>
              <a:latin typeface="Roboto"/>
              <a:ea typeface="Roboto"/>
              <a:cs typeface="Roboto"/>
              <a:sym typeface="Roboto"/>
            </a:endParaRPr>
          </a:p>
        </p:txBody>
      </p:sp>
      <p:sp>
        <p:nvSpPr>
          <p:cNvPr id="114" name="Google Shape;114;p20"/>
          <p:cNvSpPr/>
          <p:nvPr/>
        </p:nvSpPr>
        <p:spPr>
          <a:xfrm>
            <a:off x="2222250" y="3975850"/>
            <a:ext cx="4699500" cy="830100"/>
          </a:xfrm>
          <a:prstGeom prst="round2DiagRect">
            <a:avLst>
              <a:gd fmla="val 16667" name="adj1"/>
              <a:gd fmla="val 0" name="adj2"/>
            </a:avLst>
          </a:prstGeom>
          <a:noFill/>
          <a:ln cap="flat" cmpd="sng" w="38100">
            <a:solidFill>
              <a:srgbClr val="E91D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UNRESOLVED</a:t>
            </a:r>
            <a:endParaRPr b="1"/>
          </a:p>
          <a:p>
            <a:pPr indent="-153499" lvl="0" marL="179999" rtl="0" algn="l">
              <a:spcBef>
                <a:spcPts val="0"/>
              </a:spcBef>
              <a:spcAft>
                <a:spcPts val="0"/>
              </a:spcAft>
              <a:buClr>
                <a:srgbClr val="424242"/>
              </a:buClr>
              <a:buSzPts val="1000"/>
              <a:buChar char="●"/>
            </a:pPr>
            <a:r>
              <a:t/>
            </a:r>
            <a:endParaRPr sz="1000">
              <a:solidFill>
                <a:srgbClr val="424242"/>
              </a:solidFill>
            </a:endParaRPr>
          </a:p>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Meet your neighbours</a:t>
            </a:r>
            <a:endParaRPr/>
          </a:p>
        </p:txBody>
      </p:sp>
      <p:sp>
        <p:nvSpPr>
          <p:cNvPr id="120" name="Google Shape;12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1400">
                <a:solidFill>
                  <a:srgbClr val="FFFFFF"/>
                </a:solidFill>
              </a:rPr>
              <a:t>As part of our journey we need to think</a:t>
            </a:r>
            <a:br>
              <a:rPr lang="en-GB" sz="1400">
                <a:solidFill>
                  <a:srgbClr val="FFFFFF"/>
                </a:solidFill>
              </a:rPr>
            </a:br>
            <a:r>
              <a:rPr lang="en-GB" sz="1400">
                <a:solidFill>
                  <a:srgbClr val="FFFFFF"/>
                </a:solidFill>
              </a:rPr>
              <a:t>about our wider community.</a:t>
            </a:r>
            <a:endParaRPr>
              <a:solidFill>
                <a:srgbClr val="FFFFFF"/>
              </a:solidFill>
            </a:endParaRPr>
          </a:p>
        </p:txBody>
      </p:sp>
      <p:sp>
        <p:nvSpPr>
          <p:cNvPr id="121" name="Google Shape;121;p21"/>
          <p:cNvSpPr txBox="1"/>
          <p:nvPr/>
        </p:nvSpPr>
        <p:spPr>
          <a:xfrm>
            <a:off x="6371200" y="4774275"/>
            <a:ext cx="2772900" cy="369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600">
                <a:solidFill>
                  <a:srgbClr val="B7B7B7"/>
                </a:solidFill>
                <a:latin typeface="Roboto"/>
                <a:ea typeface="Roboto"/>
                <a:cs typeface="Roboto"/>
                <a:sym typeface="Roboto"/>
              </a:rPr>
              <a:t>Powered by Agile Warrior: https://agilewarrior.wordpress.com/2010/11/06/the-agile-inception-deck/</a:t>
            </a:r>
            <a:endParaRPr sz="600">
              <a:solidFill>
                <a:srgbClr val="B7B7B7"/>
              </a:solidFill>
              <a:latin typeface="Roboto"/>
              <a:ea typeface="Roboto"/>
              <a:cs typeface="Roboto"/>
              <a:sym typeface="Roboto"/>
            </a:endParaRPr>
          </a:p>
        </p:txBody>
      </p:sp>
      <p:sp>
        <p:nvSpPr>
          <p:cNvPr id="122" name="Google Shape;122;p21"/>
          <p:cNvSpPr/>
          <p:nvPr/>
        </p:nvSpPr>
        <p:spPr>
          <a:xfrm>
            <a:off x="5888525" y="1283852"/>
            <a:ext cx="2215500" cy="2575800"/>
          </a:xfrm>
          <a:prstGeom prst="round2DiagRect">
            <a:avLst>
              <a:gd fmla="val 16667" name="adj1"/>
              <a:gd fmla="val 0" name="adj2"/>
            </a:avLst>
          </a:prstGeom>
          <a:noFill/>
          <a:ln cap="flat" cmpd="sng" w="38100">
            <a:solidFill>
              <a:srgbClr val="E91D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Roboto"/>
                <a:ea typeface="Roboto"/>
                <a:cs typeface="Roboto"/>
                <a:sym typeface="Roboto"/>
              </a:rPr>
              <a:t>Core team</a:t>
            </a:r>
            <a:endParaRPr b="1">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