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pmc.govt.nz/our-programmes/policy-project/policy-methods-toolbox/design-thinking/experience-interview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368bbf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368bbf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it’s important to use multiple methods and spend time learning from people.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what you see or people say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and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Rapport and trust - we’ll cover these in more detail in another session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66c76e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66c76e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368bbf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368bbf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368bbf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368bbf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clear goal of what you want to understand and why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before you do - what’s been done before?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start from somewhere interesting - whats non obvious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Seize the opportunity and use </a:t>
            </a:r>
            <a:r>
              <a:rPr lang="en"/>
              <a:t>people's</a:t>
            </a:r>
            <a:r>
              <a:rPr lang="en"/>
              <a:t> time wisely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work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sheet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d368bb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d368bb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 design background - curiosity into how things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anthropology - why is super important  - you can always design different chairs but why do we need another chair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design improve patient dignity and privacy in </a:t>
            </a:r>
            <a:r>
              <a:rPr lang="en"/>
              <a:t>hospitals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Masters the culture of looking after others belongings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at TACSI doing user research …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368bbf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368bbf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 - how long have you been doing user research? how confident are you doing user research?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hope to gain from these sessions?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368bbf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368bbf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user research is as simple as going and </a:t>
            </a:r>
            <a:r>
              <a:rPr lang="en"/>
              <a:t>talking</a:t>
            </a:r>
            <a:r>
              <a:rPr lang="en"/>
              <a:t> to people but its the intention behind why and what you talk about that really matters.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these sessions - </a:t>
            </a:r>
            <a:r>
              <a:rPr lang="en"/>
              <a:t>consistency</a:t>
            </a:r>
            <a:r>
              <a:rPr lang="en"/>
              <a:t>, exposure to new methods, sharing knowledge, reflection and building confidence.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reasearch is hard becuase it required many types of craft (see break down) - run this as an activity where people can show their prioritise their strongest crafts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368bbf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368bbf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368bbf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368bbf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Throughout the session I will be referring to applying these methods within a discovery phase of research as they are often adapted during user testing.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Helvetica Neue"/>
              <a:buChar char="●"/>
            </a:pPr>
            <a:r>
              <a:rPr lang="en"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uncover needs that people have which they may or may not be aware of (stanford)</a:t>
            </a:r>
            <a:endParaRPr sz="1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Helvetica Neue"/>
              <a:buChar char="●"/>
            </a:pPr>
            <a:r>
              <a:rPr lang="en"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Dpmc </a:t>
            </a:r>
            <a:r>
              <a:rPr lang="en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guide</a:t>
            </a:r>
            <a:r>
              <a:rPr lang="en" sz="1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0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66c76e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66c76e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66c76e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66c76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r>
              <a:rPr lang="en"/>
              <a:t> of an assumption and </a:t>
            </a:r>
            <a:r>
              <a:rPr lang="en"/>
              <a:t>dangers</a:t>
            </a:r>
            <a:r>
              <a:rPr lang="en"/>
              <a:t> of 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from </a:t>
            </a:r>
            <a:r>
              <a:rPr lang="en"/>
              <a:t>unknowns</a:t>
            </a:r>
            <a:r>
              <a:rPr lang="en"/>
              <a:t> to knowns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368bbf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368bbf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focus on conversational methods in these sessions as they </a:t>
            </a:r>
            <a:r>
              <a:rPr lang="en"/>
              <a:t>widely</a:t>
            </a:r>
            <a:r>
              <a:rPr lang="en"/>
              <a:t> used however we will discuss how to incorporate other methods into your </a:t>
            </a:r>
            <a:r>
              <a:rPr lang="en"/>
              <a:t>approach</a:t>
            </a:r>
            <a:r>
              <a:rPr lang="en"/>
              <a:t> and can always explore future sessions on specific methods such as Observations and shadowing.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quora.com/What-are-the-requirements-to-become-a-Jedi-mas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20075" y="988250"/>
            <a:ext cx="5555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337CE"/>
                </a:solidFill>
                <a:latin typeface="Proxima Nova"/>
                <a:ea typeface="Proxima Nova"/>
                <a:cs typeface="Proxima Nova"/>
                <a:sym typeface="Proxima Nova"/>
              </a:rPr>
              <a:t>[Project]</a:t>
            </a:r>
            <a:endParaRPr sz="3600">
              <a:solidFill>
                <a:srgbClr val="3333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854675" y="1589863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2337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2442100" y="1912950"/>
            <a:ext cx="3446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37CE"/>
                </a:solidFill>
                <a:latin typeface="Calibri"/>
                <a:ea typeface="Calibri"/>
                <a:cs typeface="Calibri"/>
                <a:sym typeface="Calibri"/>
              </a:rPr>
              <a:t>An Introduction to user research</a:t>
            </a:r>
            <a:endParaRPr sz="1800">
              <a:solidFill>
                <a:srgbClr val="2337CE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38200" y="1953600"/>
            <a:ext cx="1491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337CE"/>
                </a:solidFill>
              </a:rPr>
              <a:t>Session One:</a:t>
            </a:r>
            <a:endParaRPr sz="1800">
              <a:solidFill>
                <a:srgbClr val="2337C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578025" y="630750"/>
            <a:ext cx="375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Going Deep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>
            <a:off x="578025" y="1054550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2"/>
          <p:cNvSpPr/>
          <p:nvPr/>
        </p:nvSpPr>
        <p:spPr>
          <a:xfrm>
            <a:off x="6899725" y="4669375"/>
            <a:ext cx="210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Reference: Liz Sanders</a:t>
            </a:r>
            <a:endParaRPr sz="12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00" y="1107750"/>
            <a:ext cx="7970614" cy="35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311700" y="439325"/>
            <a:ext cx="375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Examples?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183" name="Google Shape;183;p23"/>
          <p:cNvCxnSpPr/>
          <p:nvPr/>
        </p:nvCxnSpPr>
        <p:spPr>
          <a:xfrm>
            <a:off x="311700" y="863125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3"/>
          <p:cNvSpPr txBox="1"/>
          <p:nvPr/>
        </p:nvSpPr>
        <p:spPr>
          <a:xfrm>
            <a:off x="578848" y="1697850"/>
            <a:ext cx="6570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3333FF"/>
                </a:solidFill>
              </a:rPr>
              <a:t>FbyF</a:t>
            </a:r>
            <a:endParaRPr sz="1600">
              <a:solidFill>
                <a:srgbClr val="3333FF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ts val="1600"/>
              <a:buAutoNum type="arabicPeriod"/>
            </a:pPr>
            <a:r>
              <a:rPr lang="en" sz="1600">
                <a:solidFill>
                  <a:srgbClr val="3333FF"/>
                </a:solidFill>
              </a:rPr>
              <a:t>Houston Airport</a:t>
            </a:r>
            <a:endParaRPr sz="1600">
              <a:solidFill>
                <a:srgbClr val="3333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578848" y="1697850"/>
            <a:ext cx="6570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3333FF"/>
                </a:solidFill>
              </a:rPr>
              <a:t>Text here from doc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428225" y="598975"/>
            <a:ext cx="375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Considerations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191" name="Google Shape;191;p24"/>
          <p:cNvCxnSpPr/>
          <p:nvPr/>
        </p:nvCxnSpPr>
        <p:spPr>
          <a:xfrm>
            <a:off x="428225" y="1022775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311700" y="580800"/>
            <a:ext cx="375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Getting started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>
            <a:off x="311700" y="1004600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5"/>
          <p:cNvSpPr txBox="1"/>
          <p:nvPr/>
        </p:nvSpPr>
        <p:spPr>
          <a:xfrm>
            <a:off x="559723" y="1704225"/>
            <a:ext cx="6570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3333FF"/>
                </a:solidFill>
              </a:rPr>
              <a:t>Margs process steps here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11700" y="439325"/>
            <a:ext cx="375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337CE"/>
                </a:solidFill>
              </a:rPr>
              <a:t>The project</a:t>
            </a:r>
            <a:endParaRPr sz="2800">
              <a:solidFill>
                <a:srgbClr val="2337CE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11700" y="863125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2337C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4963825" y="1739600"/>
            <a:ext cx="3793800" cy="303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35309" y="1739600"/>
            <a:ext cx="3793800" cy="3031500"/>
          </a:xfrm>
          <a:prstGeom prst="rect">
            <a:avLst/>
          </a:prstGeom>
          <a:solidFill>
            <a:srgbClr val="2337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459900" y="4551075"/>
            <a:ext cx="178800" cy="21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259041" y="1508550"/>
            <a:ext cx="168300" cy="23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4259041" y="4531575"/>
            <a:ext cx="168300" cy="23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459900" y="1508550"/>
            <a:ext cx="3793800" cy="303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337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785034" y="1508550"/>
            <a:ext cx="3793800" cy="3031500"/>
          </a:xfrm>
          <a:prstGeom prst="rect">
            <a:avLst/>
          </a:prstGeom>
          <a:solidFill>
            <a:srgbClr val="2337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>
            <a:off x="4785025" y="4551075"/>
            <a:ext cx="178800" cy="21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8584166" y="1508550"/>
            <a:ext cx="168300" cy="23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8584166" y="4531575"/>
            <a:ext cx="168300" cy="236700"/>
          </a:xfrm>
          <a:prstGeom prst="straightConnector1">
            <a:avLst/>
          </a:prstGeom>
          <a:noFill/>
          <a:ln cap="flat" cmpd="sng" w="9525">
            <a:solidFill>
              <a:srgbClr val="3333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996225" y="1739600"/>
            <a:ext cx="2779500" cy="20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Next sessions:</a:t>
            </a:r>
            <a:endParaRPr sz="16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Framing your research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Tools and methods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Structuring interviews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Structuring questions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Synthesis and analysis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798075" y="1781750"/>
            <a:ext cx="25509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333FF"/>
                </a:solidFill>
              </a:rPr>
              <a:t>Understand the role of digital identity in accessing government services among 16-20 year olds. </a:t>
            </a:r>
            <a:endParaRPr sz="120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500" y="-140175"/>
            <a:ext cx="10546995" cy="65703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5"/>
          <p:cNvGrpSpPr/>
          <p:nvPr/>
        </p:nvGrpSpPr>
        <p:grpSpPr>
          <a:xfrm>
            <a:off x="2460588" y="457200"/>
            <a:ext cx="4141025" cy="737900"/>
            <a:chOff x="4736625" y="1499400"/>
            <a:chExt cx="4141025" cy="737900"/>
          </a:xfrm>
        </p:grpSpPr>
        <p:sp>
          <p:nvSpPr>
            <p:cNvPr id="82" name="Google Shape;82;p15"/>
            <p:cNvSpPr/>
            <p:nvPr/>
          </p:nvSpPr>
          <p:spPr>
            <a:xfrm>
              <a:off x="4838450" y="1614800"/>
              <a:ext cx="4039200" cy="6225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5"/>
            <p:cNvCxnSpPr/>
            <p:nvPr/>
          </p:nvCxnSpPr>
          <p:spPr>
            <a:xfrm>
              <a:off x="4736625" y="2121956"/>
              <a:ext cx="100800" cy="111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8775864" y="1499400"/>
              <a:ext cx="96900" cy="118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8775727" y="2118206"/>
              <a:ext cx="97200" cy="118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" name="Google Shape;86;p15"/>
            <p:cNvSpPr/>
            <p:nvPr/>
          </p:nvSpPr>
          <p:spPr>
            <a:xfrm>
              <a:off x="4736625" y="1499448"/>
              <a:ext cx="4039200" cy="622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5"/>
          <p:cNvSpPr txBox="1"/>
          <p:nvPr/>
        </p:nvSpPr>
        <p:spPr>
          <a:xfrm>
            <a:off x="2460600" y="499800"/>
            <a:ext cx="40425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FF"/>
                </a:solidFill>
              </a:rPr>
              <a:t>Example: </a:t>
            </a:r>
            <a:r>
              <a:rPr lang="en" sz="2400">
                <a:solidFill>
                  <a:srgbClr val="3333FF"/>
                </a:solidFill>
              </a:rPr>
              <a:t>Houston Airport</a:t>
            </a:r>
            <a:r>
              <a:rPr b="1" lang="en" sz="2400">
                <a:solidFill>
                  <a:srgbClr val="3333FF"/>
                </a:solidFill>
              </a:rPr>
              <a:t> </a:t>
            </a:r>
            <a:endParaRPr b="1" sz="240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423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FF"/>
                </a:solidFill>
              </a:rPr>
              <a:t>Mastering a craft</a:t>
            </a:r>
            <a:endParaRPr b="1">
              <a:solidFill>
                <a:srgbClr val="3333FF"/>
              </a:solidFill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403250" y="1017725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782800" y="1591475"/>
            <a:ext cx="0" cy="2081400"/>
          </a:xfrm>
          <a:prstGeom prst="straightConnector1">
            <a:avLst/>
          </a:prstGeom>
          <a:noFill/>
          <a:ln cap="flat" cmpd="sng" w="9525">
            <a:solidFill>
              <a:srgbClr val="3333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774200" y="3664350"/>
            <a:ext cx="4068300" cy="0"/>
          </a:xfrm>
          <a:prstGeom prst="straightConnector1">
            <a:avLst/>
          </a:prstGeom>
          <a:noFill/>
          <a:ln cap="flat" cmpd="sng" w="9525">
            <a:solidFill>
              <a:srgbClr val="3333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250300" y="1368900"/>
            <a:ext cx="2550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FF"/>
                </a:solidFill>
              </a:rPr>
              <a:t>Subheading</a:t>
            </a:r>
            <a:endParaRPr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lang="en" sz="1200">
                <a:solidFill>
                  <a:srgbClr val="3333FF"/>
                </a:solidFill>
              </a:rPr>
              <a:t>Acquisition</a:t>
            </a:r>
            <a:endParaRPr sz="1200"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lang="en" sz="1200">
                <a:solidFill>
                  <a:srgbClr val="3333FF"/>
                </a:solidFill>
              </a:rPr>
              <a:t>Knowledge transfer</a:t>
            </a:r>
            <a:endParaRPr sz="1200">
              <a:solidFill>
                <a:srgbClr val="3333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250300" y="3836275"/>
            <a:ext cx="311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FF"/>
                </a:solidFill>
              </a:rPr>
              <a:t>Awareness &gt; training &gt; Practice &gt; Master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385500" y="4384325"/>
            <a:ext cx="423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FF"/>
                </a:solidFill>
              </a:rPr>
              <a:t>Discover</a:t>
            </a:r>
            <a:r>
              <a:rPr lang="en" sz="1200">
                <a:solidFill>
                  <a:srgbClr val="3333FF"/>
                </a:solidFill>
              </a:rPr>
              <a:t> &gt; Training &gt; Practice &gt; Experience &gt; Mentor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965250" y="4676825"/>
            <a:ext cx="132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Jedi metaphor 1</a:t>
            </a:r>
            <a:r>
              <a:rPr lang="en" sz="1200">
                <a:solidFill>
                  <a:srgbClr val="3333FF"/>
                </a:solidFill>
              </a:rPr>
              <a:t> 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204875" y="3012538"/>
            <a:ext cx="6132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FF"/>
                </a:solidFill>
              </a:rPr>
              <a:t>Novice &gt; advanced beginner &gt; </a:t>
            </a:r>
            <a:r>
              <a:rPr lang="en" sz="1200">
                <a:solidFill>
                  <a:srgbClr val="3333FF"/>
                </a:solidFill>
              </a:rPr>
              <a:t>Competent</a:t>
            </a:r>
            <a:r>
              <a:rPr lang="en" sz="1200">
                <a:solidFill>
                  <a:srgbClr val="3333FF"/>
                </a:solidFill>
              </a:rPr>
              <a:t> &gt; </a:t>
            </a:r>
            <a:r>
              <a:rPr lang="en" sz="1200">
                <a:solidFill>
                  <a:srgbClr val="3333FF"/>
                </a:solidFill>
              </a:rPr>
              <a:t>Proficient</a:t>
            </a:r>
            <a:r>
              <a:rPr lang="en" sz="1200">
                <a:solidFill>
                  <a:srgbClr val="3333FF"/>
                </a:solidFill>
              </a:rPr>
              <a:t> &gt; Expert &gt; Master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204875" y="2651863"/>
            <a:ext cx="6132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FF"/>
                </a:solidFill>
              </a:rPr>
              <a:t>Student</a:t>
            </a:r>
            <a:r>
              <a:rPr lang="en" sz="1200">
                <a:solidFill>
                  <a:srgbClr val="3333FF"/>
                </a:solidFill>
              </a:rPr>
              <a:t> &gt; Apprentice &gt; specialist &gt; Expert &gt; Master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490575" y="1117025"/>
            <a:ext cx="2550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FF"/>
                </a:solidFill>
              </a:rPr>
              <a:t>Kinds of craft</a:t>
            </a:r>
            <a:endParaRPr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b="1" lang="en" sz="1200">
                <a:solidFill>
                  <a:srgbClr val="3333FF"/>
                </a:solidFill>
              </a:rPr>
              <a:t>Inner Craft</a:t>
            </a:r>
            <a:r>
              <a:rPr lang="en" sz="1200">
                <a:solidFill>
                  <a:srgbClr val="3333FF"/>
                </a:solidFill>
              </a:rPr>
              <a:t> - reflecting, connecting, holding</a:t>
            </a:r>
            <a:endParaRPr sz="1200"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b="1" lang="en" sz="1200">
                <a:solidFill>
                  <a:srgbClr val="3333FF"/>
                </a:solidFill>
              </a:rPr>
              <a:t>Thinking Craft</a:t>
            </a:r>
            <a:r>
              <a:rPr lang="en" sz="1200">
                <a:solidFill>
                  <a:srgbClr val="3333FF"/>
                </a:solidFill>
              </a:rPr>
              <a:t> - conceptualising, illuminating, mapping, analysis, </a:t>
            </a:r>
            <a:endParaRPr sz="1200"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b="1" lang="en" sz="1200">
                <a:solidFill>
                  <a:srgbClr val="3333FF"/>
                </a:solidFill>
              </a:rPr>
              <a:t>Organising Craft</a:t>
            </a:r>
            <a:r>
              <a:rPr lang="en" sz="1200">
                <a:solidFill>
                  <a:srgbClr val="3333FF"/>
                </a:solidFill>
              </a:rPr>
              <a:t> - convening, modelling, galvanising</a:t>
            </a:r>
            <a:endParaRPr sz="1200"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b="1" lang="en" sz="1200">
                <a:solidFill>
                  <a:srgbClr val="3333FF"/>
                </a:solidFill>
              </a:rPr>
              <a:t>Building Craft</a:t>
            </a:r>
            <a:r>
              <a:rPr lang="en" sz="1200">
                <a:solidFill>
                  <a:srgbClr val="3333FF"/>
                </a:solidFill>
              </a:rPr>
              <a:t> - creating, modelling, explifying, iterating, manifesting</a:t>
            </a:r>
            <a:endParaRPr sz="120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4963825" y="1739600"/>
            <a:ext cx="3793800" cy="303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314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337CE"/>
                </a:solidFill>
                <a:latin typeface="Proxima Nova"/>
                <a:ea typeface="Proxima Nova"/>
                <a:cs typeface="Proxima Nova"/>
                <a:sym typeface="Proxima Nova"/>
              </a:rPr>
              <a:t>What we’ll cover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35309" y="1739600"/>
            <a:ext cx="3793800" cy="3031500"/>
          </a:xfrm>
          <a:prstGeom prst="rect">
            <a:avLst/>
          </a:prstGeom>
          <a:solidFill>
            <a:srgbClr val="2337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>
            <a:off x="459900" y="4551075"/>
            <a:ext cx="178800" cy="21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4259041" y="1508550"/>
            <a:ext cx="168300" cy="23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4259041" y="4531575"/>
            <a:ext cx="168300" cy="23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459900" y="1508550"/>
            <a:ext cx="3793800" cy="303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785034" y="1508550"/>
            <a:ext cx="3793800" cy="3031500"/>
          </a:xfrm>
          <a:prstGeom prst="rect">
            <a:avLst/>
          </a:prstGeom>
          <a:solidFill>
            <a:srgbClr val="2337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4785025" y="4551075"/>
            <a:ext cx="178800" cy="21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8584166" y="1508550"/>
            <a:ext cx="168300" cy="23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8584166" y="4531575"/>
            <a:ext cx="168300" cy="236700"/>
          </a:xfrm>
          <a:prstGeom prst="straightConnector1">
            <a:avLst/>
          </a:prstGeom>
          <a:noFill/>
          <a:ln cap="flat" cmpd="sng" w="9525">
            <a:solidFill>
              <a:srgbClr val="3333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996225" y="1739600"/>
            <a:ext cx="2779500" cy="20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Next</a:t>
            </a:r>
            <a:r>
              <a:rPr lang="en">
                <a:solidFill>
                  <a:srgbClr val="FFFFFF"/>
                </a:solidFill>
              </a:rPr>
              <a:t> sessions:</a:t>
            </a:r>
            <a:endParaRPr sz="16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Framing your research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Tools and methods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Structuring interviews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Structuring questions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Synthesis and analysis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98075" y="1781750"/>
            <a:ext cx="25509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FF"/>
                </a:solidFill>
              </a:rPr>
              <a:t>This session:</a:t>
            </a:r>
            <a:endParaRPr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lang="en" sz="1200">
                <a:solidFill>
                  <a:srgbClr val="3333FF"/>
                </a:solidFill>
              </a:rPr>
              <a:t>Learning a craft </a:t>
            </a:r>
            <a:endParaRPr sz="1200"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lang="en" sz="1200">
                <a:solidFill>
                  <a:srgbClr val="3333FF"/>
                </a:solidFill>
              </a:rPr>
              <a:t>Purpose of user research</a:t>
            </a:r>
            <a:endParaRPr sz="1200"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lang="en" sz="1200">
                <a:solidFill>
                  <a:srgbClr val="3333FF"/>
                </a:solidFill>
              </a:rPr>
              <a:t>Types of user research </a:t>
            </a:r>
            <a:endParaRPr sz="1200"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lang="en" sz="1200">
                <a:solidFill>
                  <a:srgbClr val="3333FF"/>
                </a:solidFill>
              </a:rPr>
              <a:t>Considerations </a:t>
            </a:r>
            <a:endParaRPr sz="1200">
              <a:solidFill>
                <a:srgbClr val="3333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200"/>
              <a:buChar char="●"/>
            </a:pPr>
            <a:r>
              <a:rPr lang="en" sz="1200">
                <a:solidFill>
                  <a:srgbClr val="3333FF"/>
                </a:solidFill>
              </a:rPr>
              <a:t>Getting started </a:t>
            </a:r>
            <a:endParaRPr sz="1200">
              <a:solidFill>
                <a:srgbClr val="3333FF"/>
              </a:solidFill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425600" y="971325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337C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Why do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user research?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4080900"/>
            <a:ext cx="4224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Quotes here from awesome people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solidFill>
                <a:srgbClr val="FFFFFF"/>
              </a:solidFill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1257176" y="1197775"/>
            <a:ext cx="6075496" cy="2519964"/>
            <a:chOff x="699551" y="1307150"/>
            <a:chExt cx="6075496" cy="2519964"/>
          </a:xfrm>
        </p:grpSpPr>
        <p:sp>
          <p:nvSpPr>
            <p:cNvPr id="128" name="Google Shape;128;p18"/>
            <p:cNvSpPr/>
            <p:nvPr/>
          </p:nvSpPr>
          <p:spPr>
            <a:xfrm rot="2700000">
              <a:off x="5624287" y="2670788"/>
              <a:ext cx="953321" cy="953321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 rot="2700000">
              <a:off x="2241333" y="1504589"/>
              <a:ext cx="953321" cy="953321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2700000">
              <a:off x="4263238" y="2145596"/>
              <a:ext cx="953321" cy="953321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18"/>
            <p:cNvCxnSpPr/>
            <p:nvPr/>
          </p:nvCxnSpPr>
          <p:spPr>
            <a:xfrm>
              <a:off x="2044069" y="2012524"/>
              <a:ext cx="0" cy="50850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717993" y="2655097"/>
              <a:ext cx="0" cy="50850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4066696" y="2620818"/>
              <a:ext cx="0" cy="50850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8"/>
            <p:cNvSpPr/>
            <p:nvPr/>
          </p:nvSpPr>
          <p:spPr>
            <a:xfrm rot="2700000">
              <a:off x="896990" y="2036229"/>
              <a:ext cx="953321" cy="9533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782549" y="2299600"/>
              <a:ext cx="10947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600"/>
                <a:buFont typeface="Arial"/>
                <a:buNone/>
              </a:pPr>
              <a:r>
                <a:rPr lang="en">
                  <a:solidFill>
                    <a:srgbClr val="3333FF"/>
                  </a:solidFill>
                </a:rPr>
                <a:t>Empathise</a:t>
              </a:r>
              <a:endParaRPr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2283851" y="1782769"/>
              <a:ext cx="899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</a:rPr>
                <a:t>Define</a:t>
              </a:r>
              <a:endPara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 rot="2700000">
              <a:off x="2915298" y="2676353"/>
              <a:ext cx="953321" cy="953321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4220901" y="2447075"/>
              <a:ext cx="10443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</a:rPr>
                <a:t>Prototype</a:t>
              </a:r>
              <a:endPara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5651175" y="2922687"/>
              <a:ext cx="899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</a:rPr>
                <a:t>Test</a:t>
              </a:r>
              <a:endPara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" name="Google Shape;140;p18"/>
            <p:cNvCxnSpPr/>
            <p:nvPr/>
          </p:nvCxnSpPr>
          <p:spPr>
            <a:xfrm>
              <a:off x="5427021" y="2620818"/>
              <a:ext cx="0" cy="50850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 txBox="1"/>
            <p:nvPr/>
          </p:nvSpPr>
          <p:spPr>
            <a:xfrm>
              <a:off x="2942296" y="2954681"/>
              <a:ext cx="899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</a:rPr>
                <a:t>Ideate</a:t>
              </a:r>
              <a:endPara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 result for webtoolkit design"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787" y="3219250"/>
            <a:ext cx="4830840" cy="29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9772" y="-758771"/>
            <a:ext cx="5099075" cy="350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6899725" y="4669375"/>
            <a:ext cx="210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Reference: Stanford d.School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311700" y="439325"/>
            <a:ext cx="375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Reasoning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311700" y="863125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9"/>
          <p:cNvSpPr txBox="1"/>
          <p:nvPr/>
        </p:nvSpPr>
        <p:spPr>
          <a:xfrm>
            <a:off x="578848" y="1697850"/>
            <a:ext cx="6570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rgbClr val="3333FF"/>
                </a:solidFill>
              </a:rPr>
              <a:t>Fernando</a:t>
            </a:r>
            <a:endParaRPr sz="1600">
              <a:solidFill>
                <a:srgbClr val="3333FF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333FF"/>
              </a:buClr>
              <a:buSzPts val="1600"/>
              <a:buAutoNum type="arabicPeriod"/>
            </a:pPr>
            <a:r>
              <a:rPr lang="en" sz="1600">
                <a:solidFill>
                  <a:srgbClr val="3333FF"/>
                </a:solidFill>
              </a:rPr>
              <a:t>Playpumps</a:t>
            </a:r>
            <a:endParaRPr sz="1600">
              <a:solidFill>
                <a:srgbClr val="3333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 rot="-5400000">
            <a:off x="3503913" y="-489512"/>
            <a:ext cx="5158500" cy="6130425"/>
          </a:xfrm>
          <a:prstGeom prst="flowChartExtract">
            <a:avLst/>
          </a:prstGeom>
          <a:solidFill>
            <a:srgbClr val="333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490075" y="2209196"/>
            <a:ext cx="4239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FF"/>
                </a:solidFill>
              </a:rPr>
              <a:t>Assumptions </a:t>
            </a:r>
            <a:endParaRPr b="1">
              <a:solidFill>
                <a:srgbClr val="3333FF"/>
              </a:solidFill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4696938" y="2285400"/>
            <a:ext cx="423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Evidence + Empathy 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11700" y="1152475"/>
            <a:ext cx="23241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FF"/>
                </a:solidFill>
              </a:rPr>
              <a:t>Conversational</a:t>
            </a:r>
            <a:endParaRPr>
              <a:solidFill>
                <a:srgbClr val="3333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Say, think, do, feel</a:t>
            </a:r>
            <a:endParaRPr>
              <a:solidFill>
                <a:srgbClr val="333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Card sorting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Day in the life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Mapping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11700" y="368750"/>
            <a:ext cx="375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Types of user research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>
            <a:off x="311700" y="792550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82600" y="1152475"/>
            <a:ext cx="24078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FF"/>
                </a:solidFill>
              </a:rPr>
              <a:t>Observational </a:t>
            </a:r>
            <a:endParaRPr>
              <a:solidFill>
                <a:srgbClr val="3333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Ethnography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Walking Tours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Shadowing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FF"/>
              </a:solidFill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137200" y="1152475"/>
            <a:ext cx="24723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FF"/>
                </a:solidFill>
              </a:rPr>
              <a:t>Projectional</a:t>
            </a:r>
            <a:endParaRPr>
              <a:solidFill>
                <a:srgbClr val="3333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Cultural Probes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Story making 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Prototyping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Say, think, do, feel </a:t>
            </a:r>
            <a:endParaRPr sz="1100">
              <a:solidFill>
                <a:srgbClr val="3333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FF"/>
                </a:solidFill>
                <a:highlight>
                  <a:srgbClr val="FFFFFF"/>
                </a:highlight>
              </a:rPr>
              <a:t>Scenarios</a:t>
            </a:r>
            <a:endParaRPr>
              <a:solidFill>
                <a:srgbClr val="333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>
            <a:off x="2884650" y="1886600"/>
            <a:ext cx="0" cy="2546100"/>
          </a:xfrm>
          <a:prstGeom prst="straightConnector1">
            <a:avLst/>
          </a:prstGeom>
          <a:noFill/>
          <a:ln cap="flat" cmpd="sng" w="9525">
            <a:solidFill>
              <a:srgbClr val="3333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5919525" y="1886600"/>
            <a:ext cx="0" cy="2546100"/>
          </a:xfrm>
          <a:prstGeom prst="straightConnector1">
            <a:avLst/>
          </a:prstGeom>
          <a:noFill/>
          <a:ln cap="flat" cmpd="sng" w="9525">
            <a:solidFill>
              <a:srgbClr val="3333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