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1" r:id="rId20"/>
    <p:sldId id="302" r:id="rId21"/>
    <p:sldId id="303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klistov Dmitriy" initials="FDN" lastIdx="4" clrIdx="0"/>
  <p:cmAuthor id="1" name="Burov, Alexey" initials="BA" lastIdx="1" clrIdx="1">
    <p:extLst/>
  </p:cmAuthor>
  <p:cmAuthor id="2" name="Alexey Burov" initials="AB" lastIdx="13" clrIdx="2">
    <p:extLst/>
  </p:cmAuthor>
  <p:cmAuthor id="3" name="Антон" initials="А" lastIdx="1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0A3"/>
    <a:srgbClr val="F8AE42"/>
    <a:srgbClr val="502604"/>
    <a:srgbClr val="97A1B7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39" autoAdjust="0"/>
  </p:normalViewPr>
  <p:slideViewPr>
    <p:cSldViewPr>
      <p:cViewPr>
        <p:scale>
          <a:sx n="90" d="100"/>
          <a:sy n="90" d="100"/>
        </p:scale>
        <p:origin x="-2160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244D96-50BE-4C12-AD56-12894065727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1798388D-5F93-491D-99DE-0600856F9F58}">
      <dgm:prSet/>
      <dgm:spPr/>
      <dgm:t>
        <a:bodyPr/>
        <a:lstStyle/>
        <a:p>
          <a:pPr rtl="0"/>
          <a:r>
            <a:rPr lang="ru-RU" noProof="0" dirty="0" smtClean="0"/>
            <a:t>Производственное планирование среднесрочное  и краткосрочное</a:t>
          </a:r>
          <a:endParaRPr lang="ru-RU" dirty="0"/>
        </a:p>
      </dgm:t>
    </dgm:pt>
    <dgm:pt modelId="{7C443F5B-E418-4525-95AC-5FB1E2BED142}" type="parTrans" cxnId="{D7E9DFD6-1EEA-4C6F-B26E-39070D8C6C15}">
      <dgm:prSet/>
      <dgm:spPr/>
      <dgm:t>
        <a:bodyPr/>
        <a:lstStyle/>
        <a:p>
          <a:endParaRPr lang="ru-RU"/>
        </a:p>
      </dgm:t>
    </dgm:pt>
    <dgm:pt modelId="{8F2C1B38-10D7-4CDB-96DA-B331DA7AB98F}" type="sibTrans" cxnId="{D7E9DFD6-1EEA-4C6F-B26E-39070D8C6C15}">
      <dgm:prSet/>
      <dgm:spPr/>
      <dgm:t>
        <a:bodyPr/>
        <a:lstStyle/>
        <a:p>
          <a:endParaRPr lang="ru-RU"/>
        </a:p>
      </dgm:t>
    </dgm:pt>
    <dgm:pt modelId="{C2E05DDE-7450-4583-A726-C82F28BAAB46}">
      <dgm:prSet/>
      <dgm:spPr/>
      <dgm:t>
        <a:bodyPr/>
        <a:lstStyle/>
        <a:p>
          <a:pPr rtl="0"/>
          <a:r>
            <a:rPr lang="ru-RU" dirty="0" smtClean="0"/>
            <a:t>Ведение расчётной модели ТЭС в электронном виде</a:t>
          </a:r>
          <a:endParaRPr lang="ru-RU" dirty="0"/>
        </a:p>
      </dgm:t>
    </dgm:pt>
    <dgm:pt modelId="{736360C7-B9C4-4A21-A0BE-E80CEA8AD190}" type="parTrans" cxnId="{A6D62EF6-D000-4A91-B0D5-0BCC5293EAFE}">
      <dgm:prSet/>
      <dgm:spPr/>
      <dgm:t>
        <a:bodyPr/>
        <a:lstStyle/>
        <a:p>
          <a:endParaRPr lang="ru-RU"/>
        </a:p>
      </dgm:t>
    </dgm:pt>
    <dgm:pt modelId="{A4F47648-E4E8-4F49-8532-3DD3C33F0562}" type="sibTrans" cxnId="{A6D62EF6-D000-4A91-B0D5-0BCC5293EAFE}">
      <dgm:prSet/>
      <dgm:spPr/>
      <dgm:t>
        <a:bodyPr/>
        <a:lstStyle/>
        <a:p>
          <a:endParaRPr lang="ru-RU"/>
        </a:p>
      </dgm:t>
    </dgm:pt>
    <dgm:pt modelId="{96205D8C-AF29-4844-9310-A71C3E287A3A}">
      <dgm:prSet/>
      <dgm:spPr/>
      <dgm:t>
        <a:bodyPr/>
        <a:lstStyle/>
        <a:p>
          <a:pPr rtl="0"/>
          <a:r>
            <a:rPr lang="ru-RU" noProof="0" dirty="0" smtClean="0"/>
            <a:t>Расчет фактических и нормативных ТЭП и формирование отчетности</a:t>
          </a:r>
          <a:endParaRPr lang="ru-RU" dirty="0"/>
        </a:p>
      </dgm:t>
    </dgm:pt>
    <dgm:pt modelId="{FF0BFBBD-0049-43F7-8DDC-DD5C530528E1}" type="parTrans" cxnId="{37EC02FB-8EBD-467E-8E71-6C371032E3E6}">
      <dgm:prSet/>
      <dgm:spPr/>
      <dgm:t>
        <a:bodyPr/>
        <a:lstStyle/>
        <a:p>
          <a:endParaRPr lang="ru-RU"/>
        </a:p>
      </dgm:t>
    </dgm:pt>
    <dgm:pt modelId="{279E70CB-30AB-4C59-8C19-9CF3466C253D}" type="sibTrans" cxnId="{37EC02FB-8EBD-467E-8E71-6C371032E3E6}">
      <dgm:prSet/>
      <dgm:spPr/>
      <dgm:t>
        <a:bodyPr/>
        <a:lstStyle/>
        <a:p>
          <a:endParaRPr lang="ru-RU"/>
        </a:p>
      </dgm:t>
    </dgm:pt>
    <dgm:pt modelId="{4AF42197-6BE1-4FAE-9462-39F1385E1381}">
      <dgm:prSet/>
      <dgm:spPr/>
      <dgm:t>
        <a:bodyPr/>
        <a:lstStyle/>
        <a:p>
          <a:pPr rtl="0"/>
          <a:r>
            <a:rPr lang="ru-RU" dirty="0" smtClean="0"/>
            <a:t>Оптимизация энергетических режимов, формирование оптимальной ценовой заявки</a:t>
          </a:r>
          <a:endParaRPr lang="ru-RU" dirty="0"/>
        </a:p>
      </dgm:t>
    </dgm:pt>
    <dgm:pt modelId="{553EB252-017F-4A8B-9228-5BC742A85746}" type="parTrans" cxnId="{9284E0D1-53D1-4595-A0B7-3FB1292EEE80}">
      <dgm:prSet/>
      <dgm:spPr/>
      <dgm:t>
        <a:bodyPr/>
        <a:lstStyle/>
        <a:p>
          <a:endParaRPr lang="ru-RU"/>
        </a:p>
      </dgm:t>
    </dgm:pt>
    <dgm:pt modelId="{AFF8767C-CEC3-4DB7-AA1C-3A42B9AFE4A3}" type="sibTrans" cxnId="{9284E0D1-53D1-4595-A0B7-3FB1292EEE80}">
      <dgm:prSet/>
      <dgm:spPr/>
      <dgm:t>
        <a:bodyPr/>
        <a:lstStyle/>
        <a:p>
          <a:endParaRPr lang="ru-RU"/>
        </a:p>
      </dgm:t>
    </dgm:pt>
    <dgm:pt modelId="{291AC165-69B7-4D63-9864-EA9F81091E60}">
      <dgm:prSet/>
      <dgm:spPr/>
      <dgm:t>
        <a:bodyPr/>
        <a:lstStyle/>
        <a:p>
          <a:pPr rtl="0"/>
          <a:r>
            <a:rPr lang="ru-RU" dirty="0" smtClean="0"/>
            <a:t>Оптимальное оперативное управление энергетическим режимом</a:t>
          </a:r>
          <a:endParaRPr lang="ru-RU" dirty="0"/>
        </a:p>
      </dgm:t>
    </dgm:pt>
    <dgm:pt modelId="{BE05C598-4BB0-4581-88E3-DED11B1CB2D1}" type="parTrans" cxnId="{00B8736A-8661-4958-B1AF-86F820210050}">
      <dgm:prSet/>
      <dgm:spPr/>
      <dgm:t>
        <a:bodyPr/>
        <a:lstStyle/>
        <a:p>
          <a:endParaRPr lang="ru-RU"/>
        </a:p>
      </dgm:t>
    </dgm:pt>
    <dgm:pt modelId="{8E0DC597-76E1-4022-8F3D-5DDFB4666A4F}" type="sibTrans" cxnId="{00B8736A-8661-4958-B1AF-86F820210050}">
      <dgm:prSet/>
      <dgm:spPr/>
      <dgm:t>
        <a:bodyPr/>
        <a:lstStyle/>
        <a:p>
          <a:endParaRPr lang="ru-RU"/>
        </a:p>
      </dgm:t>
    </dgm:pt>
    <dgm:pt modelId="{AB7A284D-DFE9-40D6-B325-D0DC68AD9B39}">
      <dgm:prSet/>
      <dgm:spPr/>
      <dgm:t>
        <a:bodyPr/>
        <a:lstStyle/>
        <a:p>
          <a:pPr rtl="0"/>
          <a:r>
            <a:rPr lang="ru-RU" dirty="0" smtClean="0"/>
            <a:t>Создание видеокадров для персонала</a:t>
          </a:r>
          <a:endParaRPr lang="ru-RU" dirty="0"/>
        </a:p>
      </dgm:t>
    </dgm:pt>
    <dgm:pt modelId="{DBAFD2D6-87A6-4696-9BB7-EB202D3FF66E}" type="parTrans" cxnId="{751D545D-15D2-46E7-8BC7-A6739FCCA972}">
      <dgm:prSet/>
      <dgm:spPr/>
      <dgm:t>
        <a:bodyPr/>
        <a:lstStyle/>
        <a:p>
          <a:endParaRPr lang="ru-RU"/>
        </a:p>
      </dgm:t>
    </dgm:pt>
    <dgm:pt modelId="{C00D9C19-0B5A-46B1-8E95-87D7C0C8B0D9}" type="sibTrans" cxnId="{751D545D-15D2-46E7-8BC7-A6739FCCA972}">
      <dgm:prSet/>
      <dgm:spPr/>
      <dgm:t>
        <a:bodyPr/>
        <a:lstStyle/>
        <a:p>
          <a:endParaRPr lang="ru-RU"/>
        </a:p>
      </dgm:t>
    </dgm:pt>
    <dgm:pt modelId="{B26CBD15-6913-4D34-BBE1-25EB4B145F50}" type="pres">
      <dgm:prSet presAssocID="{69244D96-50BE-4C12-AD56-1289406572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216FBDD-69D5-430C-84DB-A27FE0AA1B14}" type="pres">
      <dgm:prSet presAssocID="{C2E05DDE-7450-4583-A726-C82F28BAAB46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565C1C-C6BD-40B5-9E59-12B1A9B3B7A4}" type="pres">
      <dgm:prSet presAssocID="{A4F47648-E4E8-4F49-8532-3DD3C33F0562}" presName="spacer" presStyleCnt="0"/>
      <dgm:spPr/>
      <dgm:t>
        <a:bodyPr/>
        <a:lstStyle/>
        <a:p>
          <a:endParaRPr lang="ru-RU"/>
        </a:p>
      </dgm:t>
    </dgm:pt>
    <dgm:pt modelId="{B5966D7F-1E1B-4818-BC21-8CE3398D1143}" type="pres">
      <dgm:prSet presAssocID="{1798388D-5F93-491D-99DE-0600856F9F58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577757-26CD-490F-8C70-89A1291B43D9}" type="pres">
      <dgm:prSet presAssocID="{8F2C1B38-10D7-4CDB-96DA-B331DA7AB98F}" presName="spacer" presStyleCnt="0"/>
      <dgm:spPr/>
      <dgm:t>
        <a:bodyPr/>
        <a:lstStyle/>
        <a:p>
          <a:endParaRPr lang="ru-RU"/>
        </a:p>
      </dgm:t>
    </dgm:pt>
    <dgm:pt modelId="{CFEEAE9E-ABAD-4EF7-AF20-9443D38053AA}" type="pres">
      <dgm:prSet presAssocID="{96205D8C-AF29-4844-9310-A71C3E287A3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858BE6-9B71-49CF-83BE-D6D75CF25380}" type="pres">
      <dgm:prSet presAssocID="{279E70CB-30AB-4C59-8C19-9CF3466C253D}" presName="spacer" presStyleCnt="0"/>
      <dgm:spPr/>
      <dgm:t>
        <a:bodyPr/>
        <a:lstStyle/>
        <a:p>
          <a:endParaRPr lang="ru-RU"/>
        </a:p>
      </dgm:t>
    </dgm:pt>
    <dgm:pt modelId="{26B9F73F-0798-4BCB-93AD-6F7786BF8FD8}" type="pres">
      <dgm:prSet presAssocID="{4AF42197-6BE1-4FAE-9462-39F1385E138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4EEB52-DE3C-499F-B916-BE0A62733D12}" type="pres">
      <dgm:prSet presAssocID="{AFF8767C-CEC3-4DB7-AA1C-3A42B9AFE4A3}" presName="spacer" presStyleCnt="0"/>
      <dgm:spPr/>
      <dgm:t>
        <a:bodyPr/>
        <a:lstStyle/>
        <a:p>
          <a:endParaRPr lang="ru-RU"/>
        </a:p>
      </dgm:t>
    </dgm:pt>
    <dgm:pt modelId="{3AD5E9BD-4000-4B44-8BB6-AC6B89F6F2EE}" type="pres">
      <dgm:prSet presAssocID="{291AC165-69B7-4D63-9864-EA9F81091E6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903348-1F76-4C64-AE85-1F4A0AED1037}" type="pres">
      <dgm:prSet presAssocID="{8E0DC597-76E1-4022-8F3D-5DDFB4666A4F}" presName="spacer" presStyleCnt="0"/>
      <dgm:spPr/>
      <dgm:t>
        <a:bodyPr/>
        <a:lstStyle/>
        <a:p>
          <a:endParaRPr lang="ru-RU"/>
        </a:p>
      </dgm:t>
    </dgm:pt>
    <dgm:pt modelId="{F36818D2-7E0E-440F-920F-524790E3E6B5}" type="pres">
      <dgm:prSet presAssocID="{AB7A284D-DFE9-40D6-B325-D0DC68AD9B39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7E9DFD6-1EEA-4C6F-B26E-39070D8C6C15}" srcId="{69244D96-50BE-4C12-AD56-128940657277}" destId="{1798388D-5F93-491D-99DE-0600856F9F58}" srcOrd="1" destOrd="0" parTransId="{7C443F5B-E418-4525-95AC-5FB1E2BED142}" sibTransId="{8F2C1B38-10D7-4CDB-96DA-B331DA7AB98F}"/>
    <dgm:cxn modelId="{CE37F8FE-F3BC-48AB-AE06-1347A89E252F}" type="presOf" srcId="{96205D8C-AF29-4844-9310-A71C3E287A3A}" destId="{CFEEAE9E-ABAD-4EF7-AF20-9443D38053AA}" srcOrd="0" destOrd="0" presId="urn:microsoft.com/office/officeart/2005/8/layout/vList2"/>
    <dgm:cxn modelId="{144F475F-220F-4476-83FE-068C7A4737F8}" type="presOf" srcId="{1798388D-5F93-491D-99DE-0600856F9F58}" destId="{B5966D7F-1E1B-4818-BC21-8CE3398D1143}" srcOrd="0" destOrd="0" presId="urn:microsoft.com/office/officeart/2005/8/layout/vList2"/>
    <dgm:cxn modelId="{9284E0D1-53D1-4595-A0B7-3FB1292EEE80}" srcId="{69244D96-50BE-4C12-AD56-128940657277}" destId="{4AF42197-6BE1-4FAE-9462-39F1385E1381}" srcOrd="3" destOrd="0" parTransId="{553EB252-017F-4A8B-9228-5BC742A85746}" sibTransId="{AFF8767C-CEC3-4DB7-AA1C-3A42B9AFE4A3}"/>
    <dgm:cxn modelId="{751D545D-15D2-46E7-8BC7-A6739FCCA972}" srcId="{69244D96-50BE-4C12-AD56-128940657277}" destId="{AB7A284D-DFE9-40D6-B325-D0DC68AD9B39}" srcOrd="5" destOrd="0" parTransId="{DBAFD2D6-87A6-4696-9BB7-EB202D3FF66E}" sibTransId="{C00D9C19-0B5A-46B1-8E95-87D7C0C8B0D9}"/>
    <dgm:cxn modelId="{37EC02FB-8EBD-467E-8E71-6C371032E3E6}" srcId="{69244D96-50BE-4C12-AD56-128940657277}" destId="{96205D8C-AF29-4844-9310-A71C3E287A3A}" srcOrd="2" destOrd="0" parTransId="{FF0BFBBD-0049-43F7-8DDC-DD5C530528E1}" sibTransId="{279E70CB-30AB-4C59-8C19-9CF3466C253D}"/>
    <dgm:cxn modelId="{A6D62EF6-D000-4A91-B0D5-0BCC5293EAFE}" srcId="{69244D96-50BE-4C12-AD56-128940657277}" destId="{C2E05DDE-7450-4583-A726-C82F28BAAB46}" srcOrd="0" destOrd="0" parTransId="{736360C7-B9C4-4A21-A0BE-E80CEA8AD190}" sibTransId="{A4F47648-E4E8-4F49-8532-3DD3C33F0562}"/>
    <dgm:cxn modelId="{4DBDEAF5-CF9C-484D-A1A8-EB752158AF83}" type="presOf" srcId="{291AC165-69B7-4D63-9864-EA9F81091E60}" destId="{3AD5E9BD-4000-4B44-8BB6-AC6B89F6F2EE}" srcOrd="0" destOrd="0" presId="urn:microsoft.com/office/officeart/2005/8/layout/vList2"/>
    <dgm:cxn modelId="{00B8736A-8661-4958-B1AF-86F820210050}" srcId="{69244D96-50BE-4C12-AD56-128940657277}" destId="{291AC165-69B7-4D63-9864-EA9F81091E60}" srcOrd="4" destOrd="0" parTransId="{BE05C598-4BB0-4581-88E3-DED11B1CB2D1}" sibTransId="{8E0DC597-76E1-4022-8F3D-5DDFB4666A4F}"/>
    <dgm:cxn modelId="{7F865969-F7BF-4574-9660-6C492212BBE3}" type="presOf" srcId="{C2E05DDE-7450-4583-A726-C82F28BAAB46}" destId="{D216FBDD-69D5-430C-84DB-A27FE0AA1B14}" srcOrd="0" destOrd="0" presId="urn:microsoft.com/office/officeart/2005/8/layout/vList2"/>
    <dgm:cxn modelId="{A6BCC330-5216-4CA5-AE24-F567A3DBC126}" type="presOf" srcId="{AB7A284D-DFE9-40D6-B325-D0DC68AD9B39}" destId="{F36818D2-7E0E-440F-920F-524790E3E6B5}" srcOrd="0" destOrd="0" presId="urn:microsoft.com/office/officeart/2005/8/layout/vList2"/>
    <dgm:cxn modelId="{4533A958-8F19-43B6-BC37-F092B1835BD2}" type="presOf" srcId="{69244D96-50BE-4C12-AD56-128940657277}" destId="{B26CBD15-6913-4D34-BBE1-25EB4B145F50}" srcOrd="0" destOrd="0" presId="urn:microsoft.com/office/officeart/2005/8/layout/vList2"/>
    <dgm:cxn modelId="{F2C36C66-0039-49E5-A4B7-CFACDCF2D653}" type="presOf" srcId="{4AF42197-6BE1-4FAE-9462-39F1385E1381}" destId="{26B9F73F-0798-4BCB-93AD-6F7786BF8FD8}" srcOrd="0" destOrd="0" presId="urn:microsoft.com/office/officeart/2005/8/layout/vList2"/>
    <dgm:cxn modelId="{A800C8B2-0181-4C05-ACE8-D508BFF154A6}" type="presParOf" srcId="{B26CBD15-6913-4D34-BBE1-25EB4B145F50}" destId="{D216FBDD-69D5-430C-84DB-A27FE0AA1B14}" srcOrd="0" destOrd="0" presId="urn:microsoft.com/office/officeart/2005/8/layout/vList2"/>
    <dgm:cxn modelId="{0373CF74-98E7-4693-8746-FDC633BB1D63}" type="presParOf" srcId="{B26CBD15-6913-4D34-BBE1-25EB4B145F50}" destId="{0F565C1C-C6BD-40B5-9E59-12B1A9B3B7A4}" srcOrd="1" destOrd="0" presId="urn:microsoft.com/office/officeart/2005/8/layout/vList2"/>
    <dgm:cxn modelId="{2FC4765B-6FF6-4485-9E2A-822EAB0BB138}" type="presParOf" srcId="{B26CBD15-6913-4D34-BBE1-25EB4B145F50}" destId="{B5966D7F-1E1B-4818-BC21-8CE3398D1143}" srcOrd="2" destOrd="0" presId="urn:microsoft.com/office/officeart/2005/8/layout/vList2"/>
    <dgm:cxn modelId="{4106EEED-788D-4950-84FF-6D74F8DA6569}" type="presParOf" srcId="{B26CBD15-6913-4D34-BBE1-25EB4B145F50}" destId="{C8577757-26CD-490F-8C70-89A1291B43D9}" srcOrd="3" destOrd="0" presId="urn:microsoft.com/office/officeart/2005/8/layout/vList2"/>
    <dgm:cxn modelId="{430C634D-C3EA-4067-9CD8-C1A8E0600EAD}" type="presParOf" srcId="{B26CBD15-6913-4D34-BBE1-25EB4B145F50}" destId="{CFEEAE9E-ABAD-4EF7-AF20-9443D38053AA}" srcOrd="4" destOrd="0" presId="urn:microsoft.com/office/officeart/2005/8/layout/vList2"/>
    <dgm:cxn modelId="{E1FD97D3-EBA7-49D4-A0EB-42AC451645BD}" type="presParOf" srcId="{B26CBD15-6913-4D34-BBE1-25EB4B145F50}" destId="{9D858BE6-9B71-49CF-83BE-D6D75CF25380}" srcOrd="5" destOrd="0" presId="urn:microsoft.com/office/officeart/2005/8/layout/vList2"/>
    <dgm:cxn modelId="{1544550D-E1AE-4600-93FB-EAF360B90355}" type="presParOf" srcId="{B26CBD15-6913-4D34-BBE1-25EB4B145F50}" destId="{26B9F73F-0798-4BCB-93AD-6F7786BF8FD8}" srcOrd="6" destOrd="0" presId="urn:microsoft.com/office/officeart/2005/8/layout/vList2"/>
    <dgm:cxn modelId="{60D4D5BD-BEE1-4191-973D-3CB50EF8E0B1}" type="presParOf" srcId="{B26CBD15-6913-4D34-BBE1-25EB4B145F50}" destId="{2D4EEB52-DE3C-499F-B916-BE0A62733D12}" srcOrd="7" destOrd="0" presId="urn:microsoft.com/office/officeart/2005/8/layout/vList2"/>
    <dgm:cxn modelId="{4419CB28-AE44-432B-8282-58146A8F4E68}" type="presParOf" srcId="{B26CBD15-6913-4D34-BBE1-25EB4B145F50}" destId="{3AD5E9BD-4000-4B44-8BB6-AC6B89F6F2EE}" srcOrd="8" destOrd="0" presId="urn:microsoft.com/office/officeart/2005/8/layout/vList2"/>
    <dgm:cxn modelId="{84610C5F-F2AC-4F0E-B466-3192F01A6685}" type="presParOf" srcId="{B26CBD15-6913-4D34-BBE1-25EB4B145F50}" destId="{75903348-1F76-4C64-AE85-1F4A0AED1037}" srcOrd="9" destOrd="0" presId="urn:microsoft.com/office/officeart/2005/8/layout/vList2"/>
    <dgm:cxn modelId="{0363C33E-CD4D-4D85-8FE0-2488387053A3}" type="presParOf" srcId="{B26CBD15-6913-4D34-BBE1-25EB4B145F50}" destId="{F36818D2-7E0E-440F-920F-524790E3E6B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95C8ECD-F626-48D1-AFD4-7AAB2E9A3E5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CFAE5A12-4A2F-43B1-AA7C-DF73005C0F61}">
      <dgm:prSet phldrT="[Текст]" custT="1"/>
      <dgm:spPr/>
      <dgm:t>
        <a:bodyPr/>
        <a:lstStyle/>
        <a:p>
          <a:r>
            <a:rPr lang="ru-RU" sz="1800" dirty="0"/>
            <a:t>Основные функции модуля «Диспетчерские графики» для работы на БР:</a:t>
          </a:r>
        </a:p>
      </dgm:t>
    </dgm:pt>
    <dgm:pt modelId="{E149DBF0-AD41-4F88-8F60-25CFDF9BDE93}" type="parTrans" cxnId="{259D0ED7-0BE9-4091-B520-1448706043EB}">
      <dgm:prSet/>
      <dgm:spPr/>
      <dgm:t>
        <a:bodyPr/>
        <a:lstStyle/>
        <a:p>
          <a:endParaRPr lang="ru-RU"/>
        </a:p>
      </dgm:t>
    </dgm:pt>
    <dgm:pt modelId="{F97D5304-57B8-43BB-A837-3AEE4C474694}" type="sibTrans" cxnId="{259D0ED7-0BE9-4091-B520-1448706043EB}">
      <dgm:prSet/>
      <dgm:spPr/>
      <dgm:t>
        <a:bodyPr/>
        <a:lstStyle/>
        <a:p>
          <a:endParaRPr lang="ru-RU"/>
        </a:p>
      </dgm:t>
    </dgm:pt>
    <dgm:pt modelId="{7DEC849D-9CBF-4F12-B000-BF58C161AA43}">
      <dgm:prSet custT="1"/>
      <dgm:spPr/>
      <dgm:t>
        <a:bodyPr/>
        <a:lstStyle/>
        <a:p>
          <a:pPr algn="l" rtl="0"/>
          <a:r>
            <a:rPr lang="ru-RU" sz="1400" b="0" dirty="0" smtClean="0"/>
            <a:t>Мониторинг в </a:t>
          </a:r>
          <a:r>
            <a:rPr lang="ru-RU" sz="1400" b="0" dirty="0"/>
            <a:t>режиме реального времени </a:t>
          </a:r>
          <a:r>
            <a:rPr lang="ru-RU" sz="1400" b="0" dirty="0" smtClean="0"/>
            <a:t>актуального </a:t>
          </a:r>
          <a:r>
            <a:rPr lang="ru-RU" sz="1400" b="0" dirty="0"/>
            <a:t>плана балансирующего рынка, уточнённого диспетчерского графика и графика фактической нагрузки генераторной группы</a:t>
          </a:r>
        </a:p>
      </dgm:t>
    </dgm:pt>
    <dgm:pt modelId="{E33063F3-BCB3-4E25-B1F7-390CC43265CD}" type="parTrans" cxnId="{882FC3E3-F0D9-4F5F-8D93-291803B7594C}">
      <dgm:prSet/>
      <dgm:spPr/>
      <dgm:t>
        <a:bodyPr/>
        <a:lstStyle/>
        <a:p>
          <a:endParaRPr lang="ru-RU"/>
        </a:p>
      </dgm:t>
    </dgm:pt>
    <dgm:pt modelId="{CB6FAC12-8D6F-4EFD-9749-B752794C4AB4}" type="sibTrans" cxnId="{882FC3E3-F0D9-4F5F-8D93-291803B7594C}">
      <dgm:prSet/>
      <dgm:spPr/>
      <dgm:t>
        <a:bodyPr/>
        <a:lstStyle/>
        <a:p>
          <a:endParaRPr lang="ru-RU"/>
        </a:p>
      </dgm:t>
    </dgm:pt>
    <dgm:pt modelId="{1AE47839-6085-4549-8595-E6C049B274A8}">
      <dgm:prSet custT="1"/>
      <dgm:spPr/>
      <dgm:t>
        <a:bodyPr/>
        <a:lstStyle/>
        <a:p>
          <a:pPr algn="l" rtl="0"/>
          <a:r>
            <a:rPr lang="ru-RU" sz="1400" b="0" dirty="0" smtClean="0"/>
            <a:t>Формирование оптимальной рекомендации </a:t>
          </a:r>
          <a:r>
            <a:rPr lang="ru-RU" sz="1400" b="0" dirty="0"/>
            <a:t>по ведению диспетчерского графика до конца часа</a:t>
          </a:r>
        </a:p>
      </dgm:t>
    </dgm:pt>
    <dgm:pt modelId="{C0D42503-2C11-4750-B00C-6349FA806B9A}" type="parTrans" cxnId="{50C199DB-341C-41E3-A0D5-E21F3E7263DE}">
      <dgm:prSet/>
      <dgm:spPr/>
      <dgm:t>
        <a:bodyPr/>
        <a:lstStyle/>
        <a:p>
          <a:endParaRPr lang="ru-RU"/>
        </a:p>
      </dgm:t>
    </dgm:pt>
    <dgm:pt modelId="{D11643D3-77BA-4F95-AC09-E186D0F1F6CD}" type="sibTrans" cxnId="{50C199DB-341C-41E3-A0D5-E21F3E7263DE}">
      <dgm:prSet/>
      <dgm:spPr/>
      <dgm:t>
        <a:bodyPr/>
        <a:lstStyle/>
        <a:p>
          <a:endParaRPr lang="ru-RU"/>
        </a:p>
      </dgm:t>
    </dgm:pt>
    <dgm:pt modelId="{FE99F7C5-458E-4BF5-B1CE-72ABB5B40751}">
      <dgm:prSet custT="1"/>
      <dgm:spPr/>
      <dgm:t>
        <a:bodyPr/>
        <a:lstStyle/>
        <a:p>
          <a:pPr algn="l" rtl="0"/>
          <a:r>
            <a:rPr lang="ru-RU" sz="1400" b="0" dirty="0" smtClean="0"/>
            <a:t>Расчёт </a:t>
          </a:r>
          <a:r>
            <a:rPr lang="ru-RU" sz="1400" b="0" dirty="0"/>
            <a:t>и </a:t>
          </a:r>
          <a:r>
            <a:rPr lang="ru-RU" sz="1400" b="0" dirty="0" smtClean="0"/>
            <a:t>визуализация отклонения </a:t>
          </a:r>
          <a:r>
            <a:rPr lang="ru-RU" sz="1400" b="0" dirty="0"/>
            <a:t>часовой выработки для фактического и оптимального диспетчерского графика от часовой выработки для уточнённого диспетчерского графика</a:t>
          </a:r>
        </a:p>
      </dgm:t>
    </dgm:pt>
    <dgm:pt modelId="{1A214A40-8F5B-488A-A8B7-852F87E8AEE9}" type="parTrans" cxnId="{0F991E6C-3CCB-44CB-BACA-EDB53E23E0B8}">
      <dgm:prSet/>
      <dgm:spPr/>
      <dgm:t>
        <a:bodyPr/>
        <a:lstStyle/>
        <a:p>
          <a:endParaRPr lang="ru-RU"/>
        </a:p>
      </dgm:t>
    </dgm:pt>
    <dgm:pt modelId="{59F00485-E2E3-4A01-99B0-8A6368E0C473}" type="sibTrans" cxnId="{0F991E6C-3CCB-44CB-BACA-EDB53E23E0B8}">
      <dgm:prSet/>
      <dgm:spPr/>
      <dgm:t>
        <a:bodyPr/>
        <a:lstStyle/>
        <a:p>
          <a:endParaRPr lang="ru-RU"/>
        </a:p>
      </dgm:t>
    </dgm:pt>
    <dgm:pt modelId="{42330302-EEC0-4039-89F8-6E7CE99772F3}">
      <dgm:prSet custT="1"/>
      <dgm:spPr/>
      <dgm:t>
        <a:bodyPr/>
        <a:lstStyle/>
        <a:p>
          <a:pPr algn="l" rtl="0"/>
          <a:r>
            <a:rPr lang="ru-RU" sz="1400" b="0" dirty="0" smtClean="0"/>
            <a:t>Сигнализация </a:t>
          </a:r>
          <a:r>
            <a:rPr lang="ru-RU" sz="1400" b="0" dirty="0"/>
            <a:t>о необходимости применения управляющих воздействий для минимизации ущерба или максимизации прибыли на БР</a:t>
          </a:r>
        </a:p>
      </dgm:t>
    </dgm:pt>
    <dgm:pt modelId="{D2379589-6988-44BB-B222-B660579EC7D3}" type="parTrans" cxnId="{697B4D2C-7EF5-42D4-97FE-42016AB0BB85}">
      <dgm:prSet/>
      <dgm:spPr/>
      <dgm:t>
        <a:bodyPr/>
        <a:lstStyle/>
        <a:p>
          <a:endParaRPr lang="ru-RU"/>
        </a:p>
      </dgm:t>
    </dgm:pt>
    <dgm:pt modelId="{BDBCA659-E71D-4AA8-98D2-0239BABDE65C}" type="sibTrans" cxnId="{697B4D2C-7EF5-42D4-97FE-42016AB0BB85}">
      <dgm:prSet/>
      <dgm:spPr/>
      <dgm:t>
        <a:bodyPr/>
        <a:lstStyle/>
        <a:p>
          <a:endParaRPr lang="ru-RU"/>
        </a:p>
      </dgm:t>
    </dgm:pt>
    <dgm:pt modelId="{3B894390-8259-4835-AB65-22E6DFBC8C1F}" type="pres">
      <dgm:prSet presAssocID="{595C8ECD-F626-48D1-AFD4-7AAB2E9A3E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82CB690-8F63-4B9A-9107-5C5320E916EE}" type="pres">
      <dgm:prSet presAssocID="{CFAE5A12-4A2F-43B1-AA7C-DF73005C0F6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115F24-CA50-483C-9014-ECDC3007E330}" type="pres">
      <dgm:prSet presAssocID="{CFAE5A12-4A2F-43B1-AA7C-DF73005C0F6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F19776C-C504-4A0A-9E70-5FB47E6A5D8F}" type="presOf" srcId="{42330302-EEC0-4039-89F8-6E7CE99772F3}" destId="{84115F24-CA50-483C-9014-ECDC3007E330}" srcOrd="0" destOrd="3" presId="urn:microsoft.com/office/officeart/2005/8/layout/vList2"/>
    <dgm:cxn modelId="{98F126EE-DF65-4B68-B5A3-6A6A51204520}" type="presOf" srcId="{7DEC849D-9CBF-4F12-B000-BF58C161AA43}" destId="{84115F24-CA50-483C-9014-ECDC3007E330}" srcOrd="0" destOrd="0" presId="urn:microsoft.com/office/officeart/2005/8/layout/vList2"/>
    <dgm:cxn modelId="{AF11A3B2-21DE-4CA1-9D2C-CA41BF30B6FE}" type="presOf" srcId="{595C8ECD-F626-48D1-AFD4-7AAB2E9A3E53}" destId="{3B894390-8259-4835-AB65-22E6DFBC8C1F}" srcOrd="0" destOrd="0" presId="urn:microsoft.com/office/officeart/2005/8/layout/vList2"/>
    <dgm:cxn modelId="{FE3C3652-6512-469C-AC04-B3BBDEF9F953}" type="presOf" srcId="{CFAE5A12-4A2F-43B1-AA7C-DF73005C0F61}" destId="{682CB690-8F63-4B9A-9107-5C5320E916EE}" srcOrd="0" destOrd="0" presId="urn:microsoft.com/office/officeart/2005/8/layout/vList2"/>
    <dgm:cxn modelId="{882FC3E3-F0D9-4F5F-8D93-291803B7594C}" srcId="{CFAE5A12-4A2F-43B1-AA7C-DF73005C0F61}" destId="{7DEC849D-9CBF-4F12-B000-BF58C161AA43}" srcOrd="0" destOrd="0" parTransId="{E33063F3-BCB3-4E25-B1F7-390CC43265CD}" sibTransId="{CB6FAC12-8D6F-4EFD-9749-B752794C4AB4}"/>
    <dgm:cxn modelId="{19966C87-5B39-41A4-935B-F9C7DEA83DD0}" type="presOf" srcId="{1AE47839-6085-4549-8595-E6C049B274A8}" destId="{84115F24-CA50-483C-9014-ECDC3007E330}" srcOrd="0" destOrd="1" presId="urn:microsoft.com/office/officeart/2005/8/layout/vList2"/>
    <dgm:cxn modelId="{6AF09714-329C-4C5F-895A-1D7C7DCDEAB1}" type="presOf" srcId="{FE99F7C5-458E-4BF5-B1CE-72ABB5B40751}" destId="{84115F24-CA50-483C-9014-ECDC3007E330}" srcOrd="0" destOrd="2" presId="urn:microsoft.com/office/officeart/2005/8/layout/vList2"/>
    <dgm:cxn modelId="{697B4D2C-7EF5-42D4-97FE-42016AB0BB85}" srcId="{CFAE5A12-4A2F-43B1-AA7C-DF73005C0F61}" destId="{42330302-EEC0-4039-89F8-6E7CE99772F3}" srcOrd="3" destOrd="0" parTransId="{D2379589-6988-44BB-B222-B660579EC7D3}" sibTransId="{BDBCA659-E71D-4AA8-98D2-0239BABDE65C}"/>
    <dgm:cxn modelId="{50C199DB-341C-41E3-A0D5-E21F3E7263DE}" srcId="{CFAE5A12-4A2F-43B1-AA7C-DF73005C0F61}" destId="{1AE47839-6085-4549-8595-E6C049B274A8}" srcOrd="1" destOrd="0" parTransId="{C0D42503-2C11-4750-B00C-6349FA806B9A}" sibTransId="{D11643D3-77BA-4F95-AC09-E186D0F1F6CD}"/>
    <dgm:cxn modelId="{0F991E6C-3CCB-44CB-BACA-EDB53E23E0B8}" srcId="{CFAE5A12-4A2F-43B1-AA7C-DF73005C0F61}" destId="{FE99F7C5-458E-4BF5-B1CE-72ABB5B40751}" srcOrd="2" destOrd="0" parTransId="{1A214A40-8F5B-488A-A8B7-852F87E8AEE9}" sibTransId="{59F00485-E2E3-4A01-99B0-8A6368E0C473}"/>
    <dgm:cxn modelId="{259D0ED7-0BE9-4091-B520-1448706043EB}" srcId="{595C8ECD-F626-48D1-AFD4-7AAB2E9A3E53}" destId="{CFAE5A12-4A2F-43B1-AA7C-DF73005C0F61}" srcOrd="0" destOrd="0" parTransId="{E149DBF0-AD41-4F88-8F60-25CFDF9BDE93}" sibTransId="{F97D5304-57B8-43BB-A837-3AEE4C474694}"/>
    <dgm:cxn modelId="{A6A6D690-8EC5-4A9B-AF21-016B05F5A1A3}" type="presParOf" srcId="{3B894390-8259-4835-AB65-22E6DFBC8C1F}" destId="{682CB690-8F63-4B9A-9107-5C5320E916EE}" srcOrd="0" destOrd="0" presId="urn:microsoft.com/office/officeart/2005/8/layout/vList2"/>
    <dgm:cxn modelId="{3252B035-1CF1-468A-A6FA-639D38F958B0}" type="presParOf" srcId="{3B894390-8259-4835-AB65-22E6DFBC8C1F}" destId="{84115F24-CA50-483C-9014-ECDC3007E33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D31ADA-E8C8-4686-AACF-A7D8E0ECF82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FDD7A8A7-9A20-44BB-9AD8-206464D53B9C}">
      <dgm:prSet phldrT="[Текст]"/>
      <dgm:spPr/>
      <dgm:t>
        <a:bodyPr/>
        <a:lstStyle/>
        <a:p>
          <a:r>
            <a:rPr lang="ru-RU" dirty="0" smtClean="0"/>
            <a:t>Оперативный мониторинг значений любых технологических параметров</a:t>
          </a:r>
        </a:p>
      </dgm:t>
    </dgm:pt>
    <dgm:pt modelId="{C36AAD71-852E-46D0-85C6-A4D0C2A9C22E}" type="parTrans" cxnId="{8FAFDF53-4FD5-480D-9EB0-849557C4F79A}">
      <dgm:prSet/>
      <dgm:spPr/>
      <dgm:t>
        <a:bodyPr/>
        <a:lstStyle/>
        <a:p>
          <a:endParaRPr lang="ru-RU"/>
        </a:p>
      </dgm:t>
    </dgm:pt>
    <dgm:pt modelId="{22A0E9B5-C201-418D-9AA3-67EBEDFD1241}" type="sibTrans" cxnId="{8FAFDF53-4FD5-480D-9EB0-849557C4F79A}">
      <dgm:prSet/>
      <dgm:spPr/>
      <dgm:t>
        <a:bodyPr/>
        <a:lstStyle/>
        <a:p>
          <a:endParaRPr lang="ru-RU"/>
        </a:p>
      </dgm:t>
    </dgm:pt>
    <dgm:pt modelId="{52C00CE3-662E-40FA-BD5B-AC6CB120DE96}">
      <dgm:prSet phldrT="[Текст]"/>
      <dgm:spPr/>
      <dgm:t>
        <a:bodyPr/>
        <a:lstStyle/>
        <a:p>
          <a:r>
            <a:rPr lang="ru-RU" dirty="0" smtClean="0"/>
            <a:t>Настройка форм мониторинга произвольного вида (с использованием необходимых технологических схем)</a:t>
          </a:r>
        </a:p>
      </dgm:t>
    </dgm:pt>
    <dgm:pt modelId="{920DC076-3EA1-4549-BFD1-4D93A2F48A29}" type="parTrans" cxnId="{AEC733B7-85FF-4301-BE60-296D4307444E}">
      <dgm:prSet/>
      <dgm:spPr/>
      <dgm:t>
        <a:bodyPr/>
        <a:lstStyle/>
        <a:p>
          <a:endParaRPr lang="ru-RU"/>
        </a:p>
      </dgm:t>
    </dgm:pt>
    <dgm:pt modelId="{76B7223F-0088-402F-9550-B356932E5B4C}" type="sibTrans" cxnId="{AEC733B7-85FF-4301-BE60-296D4307444E}">
      <dgm:prSet/>
      <dgm:spPr/>
      <dgm:t>
        <a:bodyPr/>
        <a:lstStyle/>
        <a:p>
          <a:endParaRPr lang="ru-RU"/>
        </a:p>
      </dgm:t>
    </dgm:pt>
    <dgm:pt modelId="{A9A519A0-C70A-42C3-83BF-A65B327D24E0}">
      <dgm:prSet phldrT="[Текст]"/>
      <dgm:spPr/>
      <dgm:t>
        <a:bodyPr/>
        <a:lstStyle/>
        <a:p>
          <a:r>
            <a:rPr lang="ru-RU" dirty="0" smtClean="0"/>
            <a:t>Индикация неактуальных параметров, выхода значений параметров за </a:t>
          </a:r>
          <a:r>
            <a:rPr lang="ru-RU" dirty="0" err="1" smtClean="0"/>
            <a:t>уставки</a:t>
          </a:r>
          <a:r>
            <a:rPr lang="ru-RU" dirty="0" smtClean="0"/>
            <a:t> </a:t>
          </a:r>
        </a:p>
      </dgm:t>
    </dgm:pt>
    <dgm:pt modelId="{EB5D4862-B23B-4B75-A1F9-3A6D3494D4FF}" type="parTrans" cxnId="{7FEE6591-5619-4CEC-B854-E59B6286399A}">
      <dgm:prSet/>
      <dgm:spPr/>
      <dgm:t>
        <a:bodyPr/>
        <a:lstStyle/>
        <a:p>
          <a:endParaRPr lang="ru-RU"/>
        </a:p>
      </dgm:t>
    </dgm:pt>
    <dgm:pt modelId="{B12AEF3D-0D9A-4BB2-9A25-10F16B958099}" type="sibTrans" cxnId="{7FEE6591-5619-4CEC-B854-E59B6286399A}">
      <dgm:prSet/>
      <dgm:spPr/>
      <dgm:t>
        <a:bodyPr/>
        <a:lstStyle/>
        <a:p>
          <a:endParaRPr lang="ru-RU"/>
        </a:p>
      </dgm:t>
    </dgm:pt>
    <dgm:pt modelId="{FCEE9EE0-A3DD-4306-955E-9D52E7B87A31}" type="pres">
      <dgm:prSet presAssocID="{FED31ADA-E8C8-4686-AACF-A7D8E0ECF8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5920C56-DEC5-44B4-B498-879AA23443BC}" type="pres">
      <dgm:prSet presAssocID="{FDD7A8A7-9A20-44BB-9AD8-206464D53B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1F5CAF-E988-47E9-9743-12C56BBD0899}" type="pres">
      <dgm:prSet presAssocID="{22A0E9B5-C201-418D-9AA3-67EBEDFD1241}" presName="spacer" presStyleCnt="0"/>
      <dgm:spPr/>
    </dgm:pt>
    <dgm:pt modelId="{84890329-E538-4EBB-87A7-FA3034731B8A}" type="pres">
      <dgm:prSet presAssocID="{52C00CE3-662E-40FA-BD5B-AC6CB120DE9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457A8E-01B3-4A14-9DC0-A5C09869AE30}" type="pres">
      <dgm:prSet presAssocID="{76B7223F-0088-402F-9550-B356932E5B4C}" presName="spacer" presStyleCnt="0"/>
      <dgm:spPr/>
    </dgm:pt>
    <dgm:pt modelId="{BAAA1775-AC7B-491E-AAB4-B539CD77521D}" type="pres">
      <dgm:prSet presAssocID="{A9A519A0-C70A-42C3-83BF-A65B327D24E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EC733B7-85FF-4301-BE60-296D4307444E}" srcId="{FED31ADA-E8C8-4686-AACF-A7D8E0ECF828}" destId="{52C00CE3-662E-40FA-BD5B-AC6CB120DE96}" srcOrd="1" destOrd="0" parTransId="{920DC076-3EA1-4549-BFD1-4D93A2F48A29}" sibTransId="{76B7223F-0088-402F-9550-B356932E5B4C}"/>
    <dgm:cxn modelId="{7FEE6591-5619-4CEC-B854-E59B6286399A}" srcId="{FED31ADA-E8C8-4686-AACF-A7D8E0ECF828}" destId="{A9A519A0-C70A-42C3-83BF-A65B327D24E0}" srcOrd="2" destOrd="0" parTransId="{EB5D4862-B23B-4B75-A1F9-3A6D3494D4FF}" sibTransId="{B12AEF3D-0D9A-4BB2-9A25-10F16B958099}"/>
    <dgm:cxn modelId="{3D103399-A511-4D70-A648-2945FA7C3FED}" type="presOf" srcId="{FED31ADA-E8C8-4686-AACF-A7D8E0ECF828}" destId="{FCEE9EE0-A3DD-4306-955E-9D52E7B87A31}" srcOrd="0" destOrd="0" presId="urn:microsoft.com/office/officeart/2005/8/layout/vList2"/>
    <dgm:cxn modelId="{6875C6D4-AF23-4796-8228-3610A5A9F618}" type="presOf" srcId="{A9A519A0-C70A-42C3-83BF-A65B327D24E0}" destId="{BAAA1775-AC7B-491E-AAB4-B539CD77521D}" srcOrd="0" destOrd="0" presId="urn:microsoft.com/office/officeart/2005/8/layout/vList2"/>
    <dgm:cxn modelId="{917D417C-F3C0-41BC-8455-6E01E30662F7}" type="presOf" srcId="{FDD7A8A7-9A20-44BB-9AD8-206464D53B9C}" destId="{55920C56-DEC5-44B4-B498-879AA23443BC}" srcOrd="0" destOrd="0" presId="urn:microsoft.com/office/officeart/2005/8/layout/vList2"/>
    <dgm:cxn modelId="{8FAFDF53-4FD5-480D-9EB0-849557C4F79A}" srcId="{FED31ADA-E8C8-4686-AACF-A7D8E0ECF828}" destId="{FDD7A8A7-9A20-44BB-9AD8-206464D53B9C}" srcOrd="0" destOrd="0" parTransId="{C36AAD71-852E-46D0-85C6-A4D0C2A9C22E}" sibTransId="{22A0E9B5-C201-418D-9AA3-67EBEDFD1241}"/>
    <dgm:cxn modelId="{0CB76B27-6270-460C-95B3-9757FA6AD77E}" type="presOf" srcId="{52C00CE3-662E-40FA-BD5B-AC6CB120DE96}" destId="{84890329-E538-4EBB-87A7-FA3034731B8A}" srcOrd="0" destOrd="0" presId="urn:microsoft.com/office/officeart/2005/8/layout/vList2"/>
    <dgm:cxn modelId="{2C1F7467-E402-421C-AF0F-4EC0722AA926}" type="presParOf" srcId="{FCEE9EE0-A3DD-4306-955E-9D52E7B87A31}" destId="{55920C56-DEC5-44B4-B498-879AA23443BC}" srcOrd="0" destOrd="0" presId="urn:microsoft.com/office/officeart/2005/8/layout/vList2"/>
    <dgm:cxn modelId="{B2BD86BB-1479-4FA4-8F2A-3E83BF751E23}" type="presParOf" srcId="{FCEE9EE0-A3DD-4306-955E-9D52E7B87A31}" destId="{B71F5CAF-E988-47E9-9743-12C56BBD0899}" srcOrd="1" destOrd="0" presId="urn:microsoft.com/office/officeart/2005/8/layout/vList2"/>
    <dgm:cxn modelId="{B5847B8E-D58E-4644-8866-5FA2DA67461A}" type="presParOf" srcId="{FCEE9EE0-A3DD-4306-955E-9D52E7B87A31}" destId="{84890329-E538-4EBB-87A7-FA3034731B8A}" srcOrd="2" destOrd="0" presId="urn:microsoft.com/office/officeart/2005/8/layout/vList2"/>
    <dgm:cxn modelId="{CBCAA90A-8009-42B8-BC5D-D02288BA989A}" type="presParOf" srcId="{FCEE9EE0-A3DD-4306-955E-9D52E7B87A31}" destId="{5E457A8E-01B3-4A14-9DC0-A5C09869AE30}" srcOrd="3" destOrd="0" presId="urn:microsoft.com/office/officeart/2005/8/layout/vList2"/>
    <dgm:cxn modelId="{0F93D6B5-2F81-493B-824E-70F505BAB1B8}" type="presParOf" srcId="{FCEE9EE0-A3DD-4306-955E-9D52E7B87A31}" destId="{BAAA1775-AC7B-491E-AAB4-B539CD7752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00DFDA-00E7-4312-9324-68BCF503752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43B2A6DD-8DAA-493D-8FC8-843B1F219C77}">
      <dgm:prSet phldrT="[Текст]" custT="1"/>
      <dgm:spPr/>
      <dgm:t>
        <a:bodyPr/>
        <a:lstStyle/>
        <a:p>
          <a:r>
            <a:rPr lang="ru-RU" sz="2400" b="1" dirty="0"/>
            <a:t>Общесистемные функции</a:t>
          </a:r>
          <a:endParaRPr lang="ru-RU" sz="2400" dirty="0"/>
        </a:p>
      </dgm:t>
    </dgm:pt>
    <dgm:pt modelId="{DDD91F7F-647E-4313-9DA1-45424519C56D}" type="parTrans" cxnId="{E9BACC9F-0211-4223-B2B1-80B53C233980}">
      <dgm:prSet/>
      <dgm:spPr/>
      <dgm:t>
        <a:bodyPr/>
        <a:lstStyle/>
        <a:p>
          <a:endParaRPr lang="ru-RU"/>
        </a:p>
      </dgm:t>
    </dgm:pt>
    <dgm:pt modelId="{936D2431-9A85-4749-82E2-1310F0B11E23}" type="sibTrans" cxnId="{E9BACC9F-0211-4223-B2B1-80B53C233980}">
      <dgm:prSet/>
      <dgm:spPr/>
      <dgm:t>
        <a:bodyPr/>
        <a:lstStyle/>
        <a:p>
          <a:endParaRPr lang="ru-RU"/>
        </a:p>
      </dgm:t>
    </dgm:pt>
    <dgm:pt modelId="{57F9D10C-46BB-44E1-84FB-5DF426D10466}">
      <dgm:prSet phldrT="[Текст]" custT="1"/>
      <dgm:spPr/>
      <dgm:t>
        <a:bodyPr/>
        <a:lstStyle/>
        <a:p>
          <a:r>
            <a:rPr lang="ru-RU" sz="1600" b="0" i="0" baseline="0" dirty="0"/>
            <a:t>Выгрузка любых данных из системы в формы </a:t>
          </a:r>
          <a:r>
            <a:rPr lang="en-US" sz="1600" b="0" i="0" baseline="0" dirty="0"/>
            <a:t>MS Excel</a:t>
          </a:r>
          <a:endParaRPr lang="ru-RU" sz="1600" b="0" i="0" baseline="0" dirty="0"/>
        </a:p>
      </dgm:t>
    </dgm:pt>
    <dgm:pt modelId="{C246880F-38F5-41AC-911C-E6C6E2949A51}" type="parTrans" cxnId="{E3373B67-557D-45E2-9BE7-880EF0D6A9BA}">
      <dgm:prSet/>
      <dgm:spPr/>
      <dgm:t>
        <a:bodyPr/>
        <a:lstStyle/>
        <a:p>
          <a:endParaRPr lang="ru-RU"/>
        </a:p>
      </dgm:t>
    </dgm:pt>
    <dgm:pt modelId="{185537F2-64F3-4B3B-B334-5CCBFAF62C2B}" type="sibTrans" cxnId="{E3373B67-557D-45E2-9BE7-880EF0D6A9BA}">
      <dgm:prSet/>
      <dgm:spPr/>
      <dgm:t>
        <a:bodyPr/>
        <a:lstStyle/>
        <a:p>
          <a:endParaRPr lang="ru-RU"/>
        </a:p>
      </dgm:t>
    </dgm:pt>
    <dgm:pt modelId="{65B3EB25-BB8F-4ED1-84D0-4276681DEEDA}">
      <dgm:prSet phldrT="[Текст]" custT="1"/>
      <dgm:spPr/>
      <dgm:t>
        <a:bodyPr/>
        <a:lstStyle/>
        <a:p>
          <a:r>
            <a:rPr lang="ru-RU" sz="1600" b="0" i="0" baseline="0" dirty="0"/>
            <a:t>Возможность настройки отчётных форм произвольного вида технологом</a:t>
          </a:r>
        </a:p>
      </dgm:t>
    </dgm:pt>
    <dgm:pt modelId="{809929CA-153F-4752-B9B0-C694D6AAF35D}" type="parTrans" cxnId="{40E130D6-3CAB-46B4-BFD1-AAD52FBF85E5}">
      <dgm:prSet/>
      <dgm:spPr/>
      <dgm:t>
        <a:bodyPr/>
        <a:lstStyle/>
        <a:p>
          <a:endParaRPr lang="ru-RU"/>
        </a:p>
      </dgm:t>
    </dgm:pt>
    <dgm:pt modelId="{A69DA8B0-A45E-4E3B-B3CD-DE34E45AD747}" type="sibTrans" cxnId="{40E130D6-3CAB-46B4-BFD1-AAD52FBF85E5}">
      <dgm:prSet/>
      <dgm:spPr/>
      <dgm:t>
        <a:bodyPr/>
        <a:lstStyle/>
        <a:p>
          <a:endParaRPr lang="ru-RU"/>
        </a:p>
      </dgm:t>
    </dgm:pt>
    <dgm:pt modelId="{7D306F5A-F3DC-40A4-A4C4-5AE2AB068951}">
      <dgm:prSet phldrT="[Текст]" custT="1"/>
      <dgm:spPr/>
      <dgm:t>
        <a:bodyPr/>
        <a:lstStyle/>
        <a:p>
          <a:r>
            <a:rPr lang="ru-RU" sz="1600" b="0" i="0" baseline="0" dirty="0"/>
            <a:t>Возможность обращения к графикам нормативных  характеристик из </a:t>
          </a:r>
          <a:r>
            <a:rPr lang="en-US" sz="1600" b="0" i="0" baseline="0" dirty="0"/>
            <a:t>MS Excel</a:t>
          </a:r>
          <a:endParaRPr lang="ru-RU" sz="1600" b="0" i="0" baseline="0" dirty="0"/>
        </a:p>
      </dgm:t>
    </dgm:pt>
    <dgm:pt modelId="{7E5E8DB4-DEEA-45BA-9445-46DE050CFEE4}" type="parTrans" cxnId="{E215EA12-EF34-4C7A-8774-AE02FC3E90C8}">
      <dgm:prSet/>
      <dgm:spPr/>
      <dgm:t>
        <a:bodyPr/>
        <a:lstStyle/>
        <a:p>
          <a:endParaRPr lang="ru-RU"/>
        </a:p>
      </dgm:t>
    </dgm:pt>
    <dgm:pt modelId="{09BC6DDF-8C26-488A-82AE-7DBC6E66E673}" type="sibTrans" cxnId="{E215EA12-EF34-4C7A-8774-AE02FC3E90C8}">
      <dgm:prSet/>
      <dgm:spPr/>
      <dgm:t>
        <a:bodyPr/>
        <a:lstStyle/>
        <a:p>
          <a:endParaRPr lang="ru-RU"/>
        </a:p>
      </dgm:t>
    </dgm:pt>
    <dgm:pt modelId="{3C484CC3-333E-4DA1-A6C1-D268BFE93C41}">
      <dgm:prSet phldrT="[Текст]" custT="1"/>
      <dgm:spPr/>
      <dgm:t>
        <a:bodyPr/>
        <a:lstStyle/>
        <a:p>
          <a:r>
            <a:rPr lang="ru-RU" sz="1600" b="0" i="0" baseline="0" dirty="0"/>
            <a:t>Аудит всех системных событий</a:t>
          </a:r>
        </a:p>
      </dgm:t>
    </dgm:pt>
    <dgm:pt modelId="{A3922E13-2543-4CE3-84A8-9DCBC8EEA247}" type="parTrans" cxnId="{0F96C48C-64F0-409A-8CB1-69AC190FD6F3}">
      <dgm:prSet/>
      <dgm:spPr/>
      <dgm:t>
        <a:bodyPr/>
        <a:lstStyle/>
        <a:p>
          <a:endParaRPr lang="ru-RU"/>
        </a:p>
      </dgm:t>
    </dgm:pt>
    <dgm:pt modelId="{E7017067-FC55-4858-93EE-ECDA5418BD72}" type="sibTrans" cxnId="{0F96C48C-64F0-409A-8CB1-69AC190FD6F3}">
      <dgm:prSet/>
      <dgm:spPr/>
      <dgm:t>
        <a:bodyPr/>
        <a:lstStyle/>
        <a:p>
          <a:endParaRPr lang="ru-RU"/>
        </a:p>
      </dgm:t>
    </dgm:pt>
    <dgm:pt modelId="{5CACC9FF-6EB5-48A2-9AA7-EC58230AA3B2}">
      <dgm:prSet phldrT="[Текст]" custT="1"/>
      <dgm:spPr/>
      <dgm:t>
        <a:bodyPr/>
        <a:lstStyle/>
        <a:p>
          <a:r>
            <a:rPr lang="ru-RU" sz="1600" b="0" i="0" baseline="0" dirty="0"/>
            <a:t>Богатые возможности для управления полномочиями и видимостью системных объектов</a:t>
          </a:r>
        </a:p>
      </dgm:t>
    </dgm:pt>
    <dgm:pt modelId="{15CEBDA6-6355-4FA1-94B9-5E93BBF44F4C}" type="parTrans" cxnId="{8C95A439-0552-44ED-AF83-F072A2DD64E5}">
      <dgm:prSet/>
      <dgm:spPr/>
      <dgm:t>
        <a:bodyPr/>
        <a:lstStyle/>
        <a:p>
          <a:endParaRPr lang="ru-RU"/>
        </a:p>
      </dgm:t>
    </dgm:pt>
    <dgm:pt modelId="{99CC2661-72DD-43A9-8D25-DAE186EAB01B}" type="sibTrans" cxnId="{8C95A439-0552-44ED-AF83-F072A2DD64E5}">
      <dgm:prSet/>
      <dgm:spPr/>
      <dgm:t>
        <a:bodyPr/>
        <a:lstStyle/>
        <a:p>
          <a:endParaRPr lang="ru-RU"/>
        </a:p>
      </dgm:t>
    </dgm:pt>
    <dgm:pt modelId="{03CB0A60-7EAC-4A76-8292-1106DBDC7A58}" type="pres">
      <dgm:prSet presAssocID="{AA00DFDA-00E7-4312-9324-68BCF503752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6523E79-A4C2-4A00-BC35-09D9DA0B61D0}" type="pres">
      <dgm:prSet presAssocID="{43B2A6DD-8DAA-493D-8FC8-843B1F219C77}" presName="parentText" presStyleLbl="node1" presStyleIdx="0" presStyleCnt="1" custScaleY="51588" custLinFactNeighborY="165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F9A1A4-E2BD-4C60-9267-5CE2ABD13679}" type="pres">
      <dgm:prSet presAssocID="{43B2A6DD-8DAA-493D-8FC8-843B1F219C77}" presName="childText" presStyleLbl="revTx" presStyleIdx="0" presStyleCnt="1" custScaleY="11565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0BC8777-ECAB-4A1B-90D8-0A0A1E4F30C5}" type="presOf" srcId="{3C484CC3-333E-4DA1-A6C1-D268BFE93C41}" destId="{E3F9A1A4-E2BD-4C60-9267-5CE2ABD13679}" srcOrd="0" destOrd="3" presId="urn:microsoft.com/office/officeart/2005/8/layout/vList2"/>
    <dgm:cxn modelId="{DF91C6A0-04CA-41AE-92C2-9B1B2C2F143E}" type="presOf" srcId="{5CACC9FF-6EB5-48A2-9AA7-EC58230AA3B2}" destId="{E3F9A1A4-E2BD-4C60-9267-5CE2ABD13679}" srcOrd="0" destOrd="4" presId="urn:microsoft.com/office/officeart/2005/8/layout/vList2"/>
    <dgm:cxn modelId="{40E130D6-3CAB-46B4-BFD1-AAD52FBF85E5}" srcId="{57F9D10C-46BB-44E1-84FB-5DF426D10466}" destId="{65B3EB25-BB8F-4ED1-84D0-4276681DEEDA}" srcOrd="0" destOrd="0" parTransId="{809929CA-153F-4752-B9B0-C694D6AAF35D}" sibTransId="{A69DA8B0-A45E-4E3B-B3CD-DE34E45AD747}"/>
    <dgm:cxn modelId="{E215EA12-EF34-4C7A-8774-AE02FC3E90C8}" srcId="{57F9D10C-46BB-44E1-84FB-5DF426D10466}" destId="{7D306F5A-F3DC-40A4-A4C4-5AE2AB068951}" srcOrd="1" destOrd="0" parTransId="{7E5E8DB4-DEEA-45BA-9445-46DE050CFEE4}" sibTransId="{09BC6DDF-8C26-488A-82AE-7DBC6E66E673}"/>
    <dgm:cxn modelId="{E3373B67-557D-45E2-9BE7-880EF0D6A9BA}" srcId="{43B2A6DD-8DAA-493D-8FC8-843B1F219C77}" destId="{57F9D10C-46BB-44E1-84FB-5DF426D10466}" srcOrd="0" destOrd="0" parTransId="{C246880F-38F5-41AC-911C-E6C6E2949A51}" sibTransId="{185537F2-64F3-4B3B-B334-5CCBFAF62C2B}"/>
    <dgm:cxn modelId="{E9BACC9F-0211-4223-B2B1-80B53C233980}" srcId="{AA00DFDA-00E7-4312-9324-68BCF503752A}" destId="{43B2A6DD-8DAA-493D-8FC8-843B1F219C77}" srcOrd="0" destOrd="0" parTransId="{DDD91F7F-647E-4313-9DA1-45424519C56D}" sibTransId="{936D2431-9A85-4749-82E2-1310F0B11E23}"/>
    <dgm:cxn modelId="{2BAD49EE-7B6F-4737-9038-4102B46E409D}" type="presOf" srcId="{AA00DFDA-00E7-4312-9324-68BCF503752A}" destId="{03CB0A60-7EAC-4A76-8292-1106DBDC7A58}" srcOrd="0" destOrd="0" presId="urn:microsoft.com/office/officeart/2005/8/layout/vList2"/>
    <dgm:cxn modelId="{B709356C-E1AD-4E73-AE64-BE2390C2611C}" type="presOf" srcId="{57F9D10C-46BB-44E1-84FB-5DF426D10466}" destId="{E3F9A1A4-E2BD-4C60-9267-5CE2ABD13679}" srcOrd="0" destOrd="0" presId="urn:microsoft.com/office/officeart/2005/8/layout/vList2"/>
    <dgm:cxn modelId="{0F96C48C-64F0-409A-8CB1-69AC190FD6F3}" srcId="{43B2A6DD-8DAA-493D-8FC8-843B1F219C77}" destId="{3C484CC3-333E-4DA1-A6C1-D268BFE93C41}" srcOrd="1" destOrd="0" parTransId="{A3922E13-2543-4CE3-84A8-9DCBC8EEA247}" sibTransId="{E7017067-FC55-4858-93EE-ECDA5418BD72}"/>
    <dgm:cxn modelId="{8C95A439-0552-44ED-AF83-F072A2DD64E5}" srcId="{43B2A6DD-8DAA-493D-8FC8-843B1F219C77}" destId="{5CACC9FF-6EB5-48A2-9AA7-EC58230AA3B2}" srcOrd="2" destOrd="0" parTransId="{15CEBDA6-6355-4FA1-94B9-5E93BBF44F4C}" sibTransId="{99CC2661-72DD-43A9-8D25-DAE186EAB01B}"/>
    <dgm:cxn modelId="{983E67EF-7C45-4813-B21C-6BA8977C2A5E}" type="presOf" srcId="{43B2A6DD-8DAA-493D-8FC8-843B1F219C77}" destId="{D6523E79-A4C2-4A00-BC35-09D9DA0B61D0}" srcOrd="0" destOrd="0" presId="urn:microsoft.com/office/officeart/2005/8/layout/vList2"/>
    <dgm:cxn modelId="{12EAF0CB-8339-4800-AE6D-A64F205DACAD}" type="presOf" srcId="{65B3EB25-BB8F-4ED1-84D0-4276681DEEDA}" destId="{E3F9A1A4-E2BD-4C60-9267-5CE2ABD13679}" srcOrd="0" destOrd="1" presId="urn:microsoft.com/office/officeart/2005/8/layout/vList2"/>
    <dgm:cxn modelId="{3671B4F1-339A-4148-8DCA-0354926FEFD6}" type="presOf" srcId="{7D306F5A-F3DC-40A4-A4C4-5AE2AB068951}" destId="{E3F9A1A4-E2BD-4C60-9267-5CE2ABD13679}" srcOrd="0" destOrd="2" presId="urn:microsoft.com/office/officeart/2005/8/layout/vList2"/>
    <dgm:cxn modelId="{F5E5072F-C7AA-41D7-9F55-4747C7E7F799}" type="presParOf" srcId="{03CB0A60-7EAC-4A76-8292-1106DBDC7A58}" destId="{D6523E79-A4C2-4A00-BC35-09D9DA0B61D0}" srcOrd="0" destOrd="0" presId="urn:microsoft.com/office/officeart/2005/8/layout/vList2"/>
    <dgm:cxn modelId="{01B828A6-021B-452A-A292-FBD815DC239F}" type="presParOf" srcId="{03CB0A60-7EAC-4A76-8292-1106DBDC7A58}" destId="{E3F9A1A4-E2BD-4C60-9267-5CE2ABD1367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0A961DE-C514-471E-A48F-608584B02E38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8263BBC3-32E6-4510-B036-6098E1D7DB57}">
      <dgm:prSet custT="1"/>
      <dgm:spPr/>
      <dgm:t>
        <a:bodyPr/>
        <a:lstStyle/>
        <a:p>
          <a:pPr rtl="0"/>
          <a:r>
            <a:rPr lang="ru-RU" sz="1800" dirty="0"/>
            <a:t>Многоуровневая архитектура: </a:t>
          </a:r>
        </a:p>
      </dgm:t>
    </dgm:pt>
    <dgm:pt modelId="{65988D6A-DE5A-4142-A850-F99BAC6C0706}" type="parTrans" cxnId="{286F8812-4088-426A-BB3E-CA2CA5D16FDB}">
      <dgm:prSet/>
      <dgm:spPr/>
      <dgm:t>
        <a:bodyPr/>
        <a:lstStyle/>
        <a:p>
          <a:endParaRPr lang="ru-RU"/>
        </a:p>
      </dgm:t>
    </dgm:pt>
    <dgm:pt modelId="{2BB41448-EE9B-4C90-96A2-64155FD2D63F}" type="sibTrans" cxnId="{286F8812-4088-426A-BB3E-CA2CA5D16FDB}">
      <dgm:prSet/>
      <dgm:spPr/>
      <dgm:t>
        <a:bodyPr/>
        <a:lstStyle/>
        <a:p>
          <a:endParaRPr lang="ru-RU"/>
        </a:p>
      </dgm:t>
    </dgm:pt>
    <dgm:pt modelId="{4048E5D3-EE67-43D6-A964-F918DD535EE5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pPr rtl="0"/>
          <a:r>
            <a:rPr lang="ru-RU" sz="1600" dirty="0" smtClean="0">
              <a:solidFill>
                <a:schemeClr val="accent2">
                  <a:lumMod val="50000"/>
                </a:schemeClr>
              </a:solidFill>
            </a:rPr>
            <a:t>Любая промышленная реляционная СУБД (</a:t>
          </a:r>
          <a:r>
            <a:rPr lang="en-US" sz="1600" dirty="0" smtClean="0">
              <a:solidFill>
                <a:schemeClr val="accent2">
                  <a:lumMod val="50000"/>
                </a:schemeClr>
              </a:solidFill>
            </a:rPr>
            <a:t>Oracle, MS SQL Server, PostgreSQL, SAP HANA</a:t>
          </a:r>
          <a:r>
            <a:rPr lang="ru-RU" sz="1600" dirty="0" smtClean="0">
              <a:solidFill>
                <a:schemeClr val="accent2">
                  <a:lumMod val="50000"/>
                </a:schemeClr>
              </a:solidFill>
            </a:rPr>
            <a:t>), </a:t>
          </a:r>
          <a:endParaRPr lang="ru-RU" sz="1600" dirty="0">
            <a:solidFill>
              <a:schemeClr val="accent2">
                <a:lumMod val="50000"/>
              </a:schemeClr>
            </a:solidFill>
          </a:endParaRPr>
        </a:p>
      </dgm:t>
    </dgm:pt>
    <dgm:pt modelId="{AF44239D-C2D4-4FCE-8A0D-F588D1F3DF7C}" type="parTrans" cxnId="{52633B5F-1EAC-461B-9A3A-6910C9197D0B}">
      <dgm:prSet/>
      <dgm:spPr/>
      <dgm:t>
        <a:bodyPr/>
        <a:lstStyle/>
        <a:p>
          <a:endParaRPr lang="ru-RU"/>
        </a:p>
      </dgm:t>
    </dgm:pt>
    <dgm:pt modelId="{1339FC16-85C0-40EB-9F5C-BCF54AC2633B}" type="sibTrans" cxnId="{52633B5F-1EAC-461B-9A3A-6910C9197D0B}">
      <dgm:prSet/>
      <dgm:spPr/>
      <dgm:t>
        <a:bodyPr/>
        <a:lstStyle/>
        <a:p>
          <a:endParaRPr lang="ru-RU"/>
        </a:p>
      </dgm:t>
    </dgm:pt>
    <dgm:pt modelId="{90E313F2-0564-48FC-926A-165EB00C8E24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pPr rtl="0"/>
          <a:r>
            <a:rPr lang="ru-RU" sz="1600" dirty="0">
              <a:solidFill>
                <a:schemeClr val="accent2">
                  <a:lumMod val="50000"/>
                </a:schemeClr>
              </a:solidFill>
            </a:rPr>
            <a:t>Сервер </a:t>
          </a:r>
          <a:r>
            <a:rPr lang="ru-RU" sz="1600" dirty="0" smtClean="0">
              <a:solidFill>
                <a:schemeClr val="accent2">
                  <a:lumMod val="50000"/>
                </a:schemeClr>
              </a:solidFill>
            </a:rPr>
            <a:t>приложений</a:t>
          </a:r>
          <a:r>
            <a:rPr lang="en-US" sz="1600" dirty="0" smtClean="0">
              <a:solidFill>
                <a:schemeClr val="accent2">
                  <a:lumMod val="50000"/>
                </a:schemeClr>
              </a:solidFill>
            </a:rPr>
            <a:t> (Apache Tomcat</a:t>
          </a:r>
          <a:r>
            <a:rPr lang="ru-RU" sz="1600" dirty="0" smtClean="0">
              <a:solidFill>
                <a:schemeClr val="accent2">
                  <a:lumMod val="50000"/>
                </a:schemeClr>
              </a:solidFill>
            </a:rPr>
            <a:t>, либо коммерческий аналог</a:t>
          </a:r>
          <a:r>
            <a:rPr lang="en-US" sz="1600" dirty="0" smtClean="0">
              <a:solidFill>
                <a:schemeClr val="accent2">
                  <a:lumMod val="50000"/>
                </a:schemeClr>
              </a:solidFill>
            </a:rPr>
            <a:t>)</a:t>
          </a:r>
          <a:r>
            <a:rPr lang="ru-RU" sz="1600" dirty="0" smtClean="0">
              <a:solidFill>
                <a:schemeClr val="accent2">
                  <a:lumMod val="50000"/>
                </a:schemeClr>
              </a:solidFill>
            </a:rPr>
            <a:t>,</a:t>
          </a:r>
          <a:endParaRPr lang="ru-RU" sz="1600" dirty="0">
            <a:solidFill>
              <a:schemeClr val="accent2">
                <a:lumMod val="50000"/>
              </a:schemeClr>
            </a:solidFill>
          </a:endParaRPr>
        </a:p>
      </dgm:t>
    </dgm:pt>
    <dgm:pt modelId="{F78B8B83-F56A-48F8-B328-3609F13F37EC}" type="parTrans" cxnId="{FC02EE95-3920-4C7F-AC10-42B476D7C78A}">
      <dgm:prSet/>
      <dgm:spPr/>
      <dgm:t>
        <a:bodyPr/>
        <a:lstStyle/>
        <a:p>
          <a:endParaRPr lang="ru-RU"/>
        </a:p>
      </dgm:t>
    </dgm:pt>
    <dgm:pt modelId="{DA8FB9E1-AC98-4096-AD88-392656AAF0E6}" type="sibTrans" cxnId="{FC02EE95-3920-4C7F-AC10-42B476D7C78A}">
      <dgm:prSet/>
      <dgm:spPr/>
      <dgm:t>
        <a:bodyPr/>
        <a:lstStyle/>
        <a:p>
          <a:endParaRPr lang="ru-RU"/>
        </a:p>
      </dgm:t>
    </dgm:pt>
    <dgm:pt modelId="{604A2698-4D22-4544-8B1E-1812A21D2C86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pPr rtl="0"/>
          <a:r>
            <a:rPr lang="ru-RU" sz="1600" dirty="0">
              <a:solidFill>
                <a:schemeClr val="accent2">
                  <a:lumMod val="50000"/>
                </a:schemeClr>
              </a:solidFill>
            </a:rPr>
            <a:t>Серверная бизнес-логика</a:t>
          </a:r>
        </a:p>
      </dgm:t>
    </dgm:pt>
    <dgm:pt modelId="{B659474F-5D57-46BB-8F40-03AF7CCDF27F}" type="parTrans" cxnId="{4658416D-EC29-47FF-9D3D-D6C9AA598003}">
      <dgm:prSet/>
      <dgm:spPr/>
      <dgm:t>
        <a:bodyPr/>
        <a:lstStyle/>
        <a:p>
          <a:endParaRPr lang="ru-RU"/>
        </a:p>
      </dgm:t>
    </dgm:pt>
    <dgm:pt modelId="{868576F9-C350-49AD-9249-1E5C60EAAD53}" type="sibTrans" cxnId="{4658416D-EC29-47FF-9D3D-D6C9AA598003}">
      <dgm:prSet/>
      <dgm:spPr/>
      <dgm:t>
        <a:bodyPr/>
        <a:lstStyle/>
        <a:p>
          <a:endParaRPr lang="ru-RU"/>
        </a:p>
      </dgm:t>
    </dgm:pt>
    <dgm:pt modelId="{A205572A-A575-4998-8829-38D9648AF0F4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pPr rtl="0"/>
          <a:r>
            <a:rPr lang="ru-RU" sz="1600" dirty="0">
              <a:solidFill>
                <a:schemeClr val="accent2">
                  <a:lumMod val="50000"/>
                </a:schemeClr>
              </a:solidFill>
            </a:rPr>
            <a:t>Презентационный уровень (тонкий клиент)</a:t>
          </a:r>
        </a:p>
      </dgm:t>
    </dgm:pt>
    <dgm:pt modelId="{F81E55AF-AD01-4FD1-9178-59B6D886768E}" type="parTrans" cxnId="{73D73009-235A-4DAD-A507-B1AF6CFA8210}">
      <dgm:prSet/>
      <dgm:spPr/>
      <dgm:t>
        <a:bodyPr/>
        <a:lstStyle/>
        <a:p>
          <a:endParaRPr lang="ru-RU"/>
        </a:p>
      </dgm:t>
    </dgm:pt>
    <dgm:pt modelId="{0EBA7303-BBF1-4334-9BF8-03F4EBF37790}" type="sibTrans" cxnId="{73D73009-235A-4DAD-A507-B1AF6CFA8210}">
      <dgm:prSet/>
      <dgm:spPr/>
      <dgm:t>
        <a:bodyPr/>
        <a:lstStyle/>
        <a:p>
          <a:endParaRPr lang="ru-RU"/>
        </a:p>
      </dgm:t>
    </dgm:pt>
    <dgm:pt modelId="{61710E9F-DC92-4EDC-8B98-A63159894572}">
      <dgm:prSet custT="1"/>
      <dgm:spPr/>
      <dgm:t>
        <a:bodyPr/>
        <a:lstStyle/>
        <a:p>
          <a:pPr rtl="0"/>
          <a:r>
            <a:rPr lang="ru-RU" sz="1800" dirty="0"/>
            <a:t>Использование только открытых технологий и стандартов</a:t>
          </a:r>
        </a:p>
      </dgm:t>
    </dgm:pt>
    <dgm:pt modelId="{49461FA3-1E4B-4B79-9C51-0BC7D0A9836A}" type="parTrans" cxnId="{00BBA48B-E3FD-4A52-9A52-0F44B639FB31}">
      <dgm:prSet/>
      <dgm:spPr/>
      <dgm:t>
        <a:bodyPr/>
        <a:lstStyle/>
        <a:p>
          <a:endParaRPr lang="ru-RU"/>
        </a:p>
      </dgm:t>
    </dgm:pt>
    <dgm:pt modelId="{A2C5DC07-22CB-41A2-A8E5-EA8962043BAC}" type="sibTrans" cxnId="{00BBA48B-E3FD-4A52-9A52-0F44B639FB31}">
      <dgm:prSet/>
      <dgm:spPr/>
      <dgm:t>
        <a:bodyPr/>
        <a:lstStyle/>
        <a:p>
          <a:endParaRPr lang="ru-RU"/>
        </a:p>
      </dgm:t>
    </dgm:pt>
    <dgm:pt modelId="{E71100F6-67DC-4E4F-957E-1B0F047D0CCD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sz="1600" dirty="0">
              <a:solidFill>
                <a:schemeClr val="accent2">
                  <a:lumMod val="50000"/>
                </a:schemeClr>
              </a:solidFill>
            </a:rPr>
            <a:t>Java-</a:t>
          </a:r>
          <a:r>
            <a:rPr lang="ru-RU" sz="1600" dirty="0">
              <a:solidFill>
                <a:schemeClr val="accent2">
                  <a:lumMod val="50000"/>
                </a:schemeClr>
              </a:solidFill>
            </a:rPr>
            <a:t>технологии в основе системы</a:t>
          </a:r>
        </a:p>
      </dgm:t>
    </dgm:pt>
    <dgm:pt modelId="{C92797BB-E754-4322-8175-36ED1C14415E}" type="parTrans" cxnId="{98AC72C4-7639-4425-BF93-CD9297ED3821}">
      <dgm:prSet/>
      <dgm:spPr/>
      <dgm:t>
        <a:bodyPr/>
        <a:lstStyle/>
        <a:p>
          <a:endParaRPr lang="ru-RU"/>
        </a:p>
      </dgm:t>
    </dgm:pt>
    <dgm:pt modelId="{B5E76E62-0DC8-4FEF-8125-5E6B79063814}" type="sibTrans" cxnId="{98AC72C4-7639-4425-BF93-CD9297ED3821}">
      <dgm:prSet/>
      <dgm:spPr/>
      <dgm:t>
        <a:bodyPr/>
        <a:lstStyle/>
        <a:p>
          <a:endParaRPr lang="ru-RU"/>
        </a:p>
      </dgm:t>
    </dgm:pt>
    <dgm:pt modelId="{563E9A41-9E81-4042-8108-55BCBE96CA59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sz="1600" dirty="0">
              <a:solidFill>
                <a:schemeClr val="accent2">
                  <a:lumMod val="50000"/>
                </a:schemeClr>
              </a:solidFill>
            </a:rPr>
            <a:t>Клиент-серверное взаимодействие по стандарту </a:t>
          </a:r>
          <a:r>
            <a:rPr lang="en-US" sz="1600" dirty="0">
              <a:solidFill>
                <a:schemeClr val="accent2">
                  <a:lumMod val="50000"/>
                </a:schemeClr>
              </a:solidFill>
            </a:rPr>
            <a:t>REST </a:t>
          </a:r>
          <a:r>
            <a:rPr lang="ru-RU" sz="1600" dirty="0">
              <a:solidFill>
                <a:schemeClr val="accent2">
                  <a:lumMod val="50000"/>
                </a:schemeClr>
              </a:solidFill>
            </a:rPr>
            <a:t>по протоколу </a:t>
          </a:r>
          <a:r>
            <a:rPr lang="en-US" sz="1600" dirty="0">
              <a:solidFill>
                <a:schemeClr val="accent2">
                  <a:lumMod val="50000"/>
                </a:schemeClr>
              </a:solidFill>
            </a:rPr>
            <a:t>HTTP</a:t>
          </a:r>
          <a:endParaRPr lang="ru-RU" sz="1600" dirty="0">
            <a:solidFill>
              <a:schemeClr val="accent2">
                <a:lumMod val="50000"/>
              </a:schemeClr>
            </a:solidFill>
          </a:endParaRPr>
        </a:p>
      </dgm:t>
    </dgm:pt>
    <dgm:pt modelId="{843A0C39-6AC3-4945-9831-98BEE57270FA}" type="parTrans" cxnId="{E3037202-B6A4-433A-ADC5-3E7FE352BB0F}">
      <dgm:prSet/>
      <dgm:spPr/>
      <dgm:t>
        <a:bodyPr/>
        <a:lstStyle/>
        <a:p>
          <a:endParaRPr lang="ru-RU"/>
        </a:p>
      </dgm:t>
    </dgm:pt>
    <dgm:pt modelId="{2449B681-E85E-4AD1-BE60-BF4C9EE58F02}" type="sibTrans" cxnId="{E3037202-B6A4-433A-ADC5-3E7FE352BB0F}">
      <dgm:prSet/>
      <dgm:spPr/>
      <dgm:t>
        <a:bodyPr/>
        <a:lstStyle/>
        <a:p>
          <a:endParaRPr lang="ru-RU"/>
        </a:p>
      </dgm:t>
    </dgm:pt>
    <dgm:pt modelId="{958D5BE4-8B15-45F4-8B9E-2DC9304B154D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sz="1600" dirty="0">
              <a:solidFill>
                <a:schemeClr val="accent2">
                  <a:lumMod val="50000"/>
                </a:schemeClr>
              </a:solidFill>
            </a:rPr>
            <a:t>Система отчетности: выгрузка в </a:t>
          </a:r>
          <a:r>
            <a:rPr lang="en-US" sz="1600" dirty="0">
              <a:solidFill>
                <a:schemeClr val="accent2">
                  <a:lumMod val="50000"/>
                </a:schemeClr>
              </a:solidFill>
            </a:rPr>
            <a:t>Excel</a:t>
          </a:r>
          <a:endParaRPr lang="ru-RU" sz="1600" dirty="0">
            <a:solidFill>
              <a:schemeClr val="accent2">
                <a:lumMod val="50000"/>
              </a:schemeClr>
            </a:solidFill>
          </a:endParaRPr>
        </a:p>
      </dgm:t>
    </dgm:pt>
    <dgm:pt modelId="{AD8AD280-CA44-4D82-B854-C8F4AEBBC96A}" type="parTrans" cxnId="{3845B7EC-1121-4B8E-933B-2B5C4BDDFCBF}">
      <dgm:prSet/>
      <dgm:spPr/>
      <dgm:t>
        <a:bodyPr/>
        <a:lstStyle/>
        <a:p>
          <a:endParaRPr lang="ru-RU"/>
        </a:p>
      </dgm:t>
    </dgm:pt>
    <dgm:pt modelId="{BADC5BBF-02E5-45AE-895B-FBDA659B6CCB}" type="sibTrans" cxnId="{3845B7EC-1121-4B8E-933B-2B5C4BDDFCBF}">
      <dgm:prSet/>
      <dgm:spPr/>
      <dgm:t>
        <a:bodyPr/>
        <a:lstStyle/>
        <a:p>
          <a:endParaRPr lang="ru-RU"/>
        </a:p>
      </dgm:t>
    </dgm:pt>
    <dgm:pt modelId="{5BD9AB26-1F9B-4E32-AD10-4049D39F803C}" type="pres">
      <dgm:prSet presAssocID="{80A961DE-C514-471E-A48F-608584B02E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4D3C8A3-8024-4638-8365-FC363974BBA4}" type="pres">
      <dgm:prSet presAssocID="{8263BBC3-32E6-4510-B036-6098E1D7DB57}" presName="linNode" presStyleCnt="0"/>
      <dgm:spPr/>
    </dgm:pt>
    <dgm:pt modelId="{A3E24501-0D0D-4977-BF66-AAFE0A91EF8E}" type="pres">
      <dgm:prSet presAssocID="{8263BBC3-32E6-4510-B036-6098E1D7DB57}" presName="parentText" presStyleLbl="node1" presStyleIdx="0" presStyleCnt="2" custScaleX="82645" custScaleY="8264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63A178-184C-4A6C-9C5C-929F2E862342}" type="pres">
      <dgm:prSet presAssocID="{8263BBC3-32E6-4510-B036-6098E1D7DB57}" presName="descendantText" presStyleLbl="alignAccFollowNode1" presStyleIdx="0" presStyleCnt="2" custScaleX="11398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095537-9CFE-43D5-ADD3-B06324BBA5D1}" type="pres">
      <dgm:prSet presAssocID="{2BB41448-EE9B-4C90-96A2-64155FD2D63F}" presName="sp" presStyleCnt="0"/>
      <dgm:spPr/>
    </dgm:pt>
    <dgm:pt modelId="{D5D64D42-7088-4BBA-B083-13E9299AF53F}" type="pres">
      <dgm:prSet presAssocID="{61710E9F-DC92-4EDC-8B98-A63159894572}" presName="linNode" presStyleCnt="0"/>
      <dgm:spPr/>
    </dgm:pt>
    <dgm:pt modelId="{7458C2F6-BADE-4DD6-9C47-6838EB7A16BC}" type="pres">
      <dgm:prSet presAssocID="{61710E9F-DC92-4EDC-8B98-A63159894572}" presName="parentText" presStyleLbl="node1" presStyleIdx="1" presStyleCnt="2" custScaleX="82645" custScaleY="8264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121BF4-843D-446D-981F-61B56B5700A0}" type="pres">
      <dgm:prSet presAssocID="{61710E9F-DC92-4EDC-8B98-A63159894572}" presName="descendantText" presStyleLbl="alignAccFollowNode1" presStyleIdx="1" presStyleCnt="2" custScaleX="111961" custScaleY="11139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0BBA48B-E3FD-4A52-9A52-0F44B639FB31}" srcId="{80A961DE-C514-471E-A48F-608584B02E38}" destId="{61710E9F-DC92-4EDC-8B98-A63159894572}" srcOrd="1" destOrd="0" parTransId="{49461FA3-1E4B-4B79-9C51-0BC7D0A9836A}" sibTransId="{A2C5DC07-22CB-41A2-A8E5-EA8962043BAC}"/>
    <dgm:cxn modelId="{F2189AB0-97F6-4881-BEC4-476D2DE2CD87}" type="presOf" srcId="{61710E9F-DC92-4EDC-8B98-A63159894572}" destId="{7458C2F6-BADE-4DD6-9C47-6838EB7A16BC}" srcOrd="0" destOrd="0" presId="urn:microsoft.com/office/officeart/2005/8/layout/vList5"/>
    <dgm:cxn modelId="{52633B5F-1EAC-461B-9A3A-6910C9197D0B}" srcId="{8263BBC3-32E6-4510-B036-6098E1D7DB57}" destId="{4048E5D3-EE67-43D6-A964-F918DD535EE5}" srcOrd="0" destOrd="0" parTransId="{AF44239D-C2D4-4FCE-8A0D-F588D1F3DF7C}" sibTransId="{1339FC16-85C0-40EB-9F5C-BCF54AC2633B}"/>
    <dgm:cxn modelId="{ACC943A5-BF08-4E1B-B010-E2868A3E79F0}" type="presOf" srcId="{90E313F2-0564-48FC-926A-165EB00C8E24}" destId="{A763A178-184C-4A6C-9C5C-929F2E862342}" srcOrd="0" destOrd="1" presId="urn:microsoft.com/office/officeart/2005/8/layout/vList5"/>
    <dgm:cxn modelId="{EFA53705-1E54-4DD8-A876-3A8C6B8F052D}" type="presOf" srcId="{604A2698-4D22-4544-8B1E-1812A21D2C86}" destId="{A763A178-184C-4A6C-9C5C-929F2E862342}" srcOrd="0" destOrd="2" presId="urn:microsoft.com/office/officeart/2005/8/layout/vList5"/>
    <dgm:cxn modelId="{FB984B96-0BE7-4EC7-82A3-A9959F1E03A2}" type="presOf" srcId="{80A961DE-C514-471E-A48F-608584B02E38}" destId="{5BD9AB26-1F9B-4E32-AD10-4049D39F803C}" srcOrd="0" destOrd="0" presId="urn:microsoft.com/office/officeart/2005/8/layout/vList5"/>
    <dgm:cxn modelId="{73D73009-235A-4DAD-A507-B1AF6CFA8210}" srcId="{8263BBC3-32E6-4510-B036-6098E1D7DB57}" destId="{A205572A-A575-4998-8829-38D9648AF0F4}" srcOrd="3" destOrd="0" parTransId="{F81E55AF-AD01-4FD1-9178-59B6D886768E}" sibTransId="{0EBA7303-BBF1-4334-9BF8-03F4EBF37790}"/>
    <dgm:cxn modelId="{4658416D-EC29-47FF-9D3D-D6C9AA598003}" srcId="{8263BBC3-32E6-4510-B036-6098E1D7DB57}" destId="{604A2698-4D22-4544-8B1E-1812A21D2C86}" srcOrd="2" destOrd="0" parTransId="{B659474F-5D57-46BB-8F40-03AF7CCDF27F}" sibTransId="{868576F9-C350-49AD-9249-1E5C60EAAD53}"/>
    <dgm:cxn modelId="{FC02EE95-3920-4C7F-AC10-42B476D7C78A}" srcId="{8263BBC3-32E6-4510-B036-6098E1D7DB57}" destId="{90E313F2-0564-48FC-926A-165EB00C8E24}" srcOrd="1" destOrd="0" parTransId="{F78B8B83-F56A-48F8-B328-3609F13F37EC}" sibTransId="{DA8FB9E1-AC98-4096-AD88-392656AAF0E6}"/>
    <dgm:cxn modelId="{BA2648DD-F8BD-45E7-AC5C-B0DB4A3E6BA0}" type="presOf" srcId="{E71100F6-67DC-4E4F-957E-1B0F047D0CCD}" destId="{61121BF4-843D-446D-981F-61B56B5700A0}" srcOrd="0" destOrd="0" presId="urn:microsoft.com/office/officeart/2005/8/layout/vList5"/>
    <dgm:cxn modelId="{E3037202-B6A4-433A-ADC5-3E7FE352BB0F}" srcId="{61710E9F-DC92-4EDC-8B98-A63159894572}" destId="{563E9A41-9E81-4042-8108-55BCBE96CA59}" srcOrd="1" destOrd="0" parTransId="{843A0C39-6AC3-4945-9831-98BEE57270FA}" sibTransId="{2449B681-E85E-4AD1-BE60-BF4C9EE58F02}"/>
    <dgm:cxn modelId="{AEE7A96E-9558-427F-A3EE-436A36E998B0}" type="presOf" srcId="{A205572A-A575-4998-8829-38D9648AF0F4}" destId="{A763A178-184C-4A6C-9C5C-929F2E862342}" srcOrd="0" destOrd="3" presId="urn:microsoft.com/office/officeart/2005/8/layout/vList5"/>
    <dgm:cxn modelId="{B6E36A16-FB32-4169-A096-20378938863D}" type="presOf" srcId="{8263BBC3-32E6-4510-B036-6098E1D7DB57}" destId="{A3E24501-0D0D-4977-BF66-AAFE0A91EF8E}" srcOrd="0" destOrd="0" presId="urn:microsoft.com/office/officeart/2005/8/layout/vList5"/>
    <dgm:cxn modelId="{9ED83F2E-CD2C-4710-A09C-6863877FFE6B}" type="presOf" srcId="{563E9A41-9E81-4042-8108-55BCBE96CA59}" destId="{61121BF4-843D-446D-981F-61B56B5700A0}" srcOrd="0" destOrd="1" presId="urn:microsoft.com/office/officeart/2005/8/layout/vList5"/>
    <dgm:cxn modelId="{5A173EE6-2306-4C41-97A6-AEC43ED108C7}" type="presOf" srcId="{4048E5D3-EE67-43D6-A964-F918DD535EE5}" destId="{A763A178-184C-4A6C-9C5C-929F2E862342}" srcOrd="0" destOrd="0" presId="urn:microsoft.com/office/officeart/2005/8/layout/vList5"/>
    <dgm:cxn modelId="{9AC2D86D-1E0D-4324-947D-43CE76E77329}" type="presOf" srcId="{958D5BE4-8B15-45F4-8B9E-2DC9304B154D}" destId="{61121BF4-843D-446D-981F-61B56B5700A0}" srcOrd="0" destOrd="2" presId="urn:microsoft.com/office/officeart/2005/8/layout/vList5"/>
    <dgm:cxn modelId="{98AC72C4-7639-4425-BF93-CD9297ED3821}" srcId="{61710E9F-DC92-4EDC-8B98-A63159894572}" destId="{E71100F6-67DC-4E4F-957E-1B0F047D0CCD}" srcOrd="0" destOrd="0" parTransId="{C92797BB-E754-4322-8175-36ED1C14415E}" sibTransId="{B5E76E62-0DC8-4FEF-8125-5E6B79063814}"/>
    <dgm:cxn modelId="{3845B7EC-1121-4B8E-933B-2B5C4BDDFCBF}" srcId="{61710E9F-DC92-4EDC-8B98-A63159894572}" destId="{958D5BE4-8B15-45F4-8B9E-2DC9304B154D}" srcOrd="2" destOrd="0" parTransId="{AD8AD280-CA44-4D82-B854-C8F4AEBBC96A}" sibTransId="{BADC5BBF-02E5-45AE-895B-FBDA659B6CCB}"/>
    <dgm:cxn modelId="{286F8812-4088-426A-BB3E-CA2CA5D16FDB}" srcId="{80A961DE-C514-471E-A48F-608584B02E38}" destId="{8263BBC3-32E6-4510-B036-6098E1D7DB57}" srcOrd="0" destOrd="0" parTransId="{65988D6A-DE5A-4142-A850-F99BAC6C0706}" sibTransId="{2BB41448-EE9B-4C90-96A2-64155FD2D63F}"/>
    <dgm:cxn modelId="{BB21BDC2-03C3-424F-ACE7-435E0FB24B3C}" type="presParOf" srcId="{5BD9AB26-1F9B-4E32-AD10-4049D39F803C}" destId="{14D3C8A3-8024-4638-8365-FC363974BBA4}" srcOrd="0" destOrd="0" presId="urn:microsoft.com/office/officeart/2005/8/layout/vList5"/>
    <dgm:cxn modelId="{267CA6DA-812C-4E58-8A5E-98F152638BDC}" type="presParOf" srcId="{14D3C8A3-8024-4638-8365-FC363974BBA4}" destId="{A3E24501-0D0D-4977-BF66-AAFE0A91EF8E}" srcOrd="0" destOrd="0" presId="urn:microsoft.com/office/officeart/2005/8/layout/vList5"/>
    <dgm:cxn modelId="{7A72700F-C2F2-41D3-9B48-59C12C440C11}" type="presParOf" srcId="{14D3C8A3-8024-4638-8365-FC363974BBA4}" destId="{A763A178-184C-4A6C-9C5C-929F2E862342}" srcOrd="1" destOrd="0" presId="urn:microsoft.com/office/officeart/2005/8/layout/vList5"/>
    <dgm:cxn modelId="{AF155582-B695-4BB6-A470-E92B597E8ECD}" type="presParOf" srcId="{5BD9AB26-1F9B-4E32-AD10-4049D39F803C}" destId="{53095537-9CFE-43D5-ADD3-B06324BBA5D1}" srcOrd="1" destOrd="0" presId="urn:microsoft.com/office/officeart/2005/8/layout/vList5"/>
    <dgm:cxn modelId="{4A87A5C6-9908-4D7E-9444-3AFE38897AE6}" type="presParOf" srcId="{5BD9AB26-1F9B-4E32-AD10-4049D39F803C}" destId="{D5D64D42-7088-4BBA-B083-13E9299AF53F}" srcOrd="2" destOrd="0" presId="urn:microsoft.com/office/officeart/2005/8/layout/vList5"/>
    <dgm:cxn modelId="{6EC9F9CB-96BF-4CAB-9926-9ABBE7AD2367}" type="presParOf" srcId="{D5D64D42-7088-4BBA-B083-13E9299AF53F}" destId="{7458C2F6-BADE-4DD6-9C47-6838EB7A16BC}" srcOrd="0" destOrd="0" presId="urn:microsoft.com/office/officeart/2005/8/layout/vList5"/>
    <dgm:cxn modelId="{427A932A-DFBE-420E-B208-AD94827AA2F1}" type="presParOf" srcId="{D5D64D42-7088-4BBA-B083-13E9299AF53F}" destId="{61121BF4-843D-446D-981F-61B56B5700A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3F5347A-1667-4B4C-9FCE-25EB415387D9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#6" csCatId="colorful" phldr="1"/>
      <dgm:spPr/>
    </dgm:pt>
    <dgm:pt modelId="{410D08E6-39BB-4F52-89E1-D998D1F43618}">
      <dgm:prSet phldrT="[Текст]" custT="1"/>
      <dgm:spPr/>
      <dgm:t>
        <a:bodyPr/>
        <a:lstStyle/>
        <a:p>
          <a:r>
            <a:rPr lang="ru-RU" sz="2000" baseline="0" dirty="0">
              <a:latin typeface="+mn-lt"/>
            </a:rPr>
            <a:t>Единая для рыночников и производственников модель ТЭС, на основе НТД, пополняема без программирования и понятна технологу</a:t>
          </a:r>
          <a:endParaRPr lang="ru-RU" sz="2000" baseline="0" dirty="0"/>
        </a:p>
      </dgm:t>
    </dgm:pt>
    <dgm:pt modelId="{6542E849-6ED6-442C-828F-3EA618A1EE3A}" type="parTrans" cxnId="{770C1ACC-72FC-4781-B5EE-1463F5ACCCA9}">
      <dgm:prSet/>
      <dgm:spPr/>
      <dgm:t>
        <a:bodyPr/>
        <a:lstStyle/>
        <a:p>
          <a:endParaRPr lang="ru-RU"/>
        </a:p>
      </dgm:t>
    </dgm:pt>
    <dgm:pt modelId="{1D9A354D-3164-411A-AA05-A6012310CFE0}" type="sibTrans" cxnId="{770C1ACC-72FC-4781-B5EE-1463F5ACCCA9}">
      <dgm:prSet/>
      <dgm:spPr/>
      <dgm:t>
        <a:bodyPr/>
        <a:lstStyle/>
        <a:p>
          <a:endParaRPr lang="ru-RU"/>
        </a:p>
      </dgm:t>
    </dgm:pt>
    <dgm:pt modelId="{15416C2E-E069-43FD-B0EA-CD4F345986F4}">
      <dgm:prSet phldrT="[Текст]" custT="1"/>
      <dgm:spPr/>
      <dgm:t>
        <a:bodyPr/>
        <a:lstStyle/>
        <a:p>
          <a:r>
            <a:rPr lang="ru-RU" sz="2000" dirty="0">
              <a:latin typeface="+mn-lt"/>
            </a:rPr>
            <a:t>Комплексное решение задач производственного планирования, оперативной отчетности, оптимизации, работы на БР и РСВ</a:t>
          </a:r>
          <a:endParaRPr lang="ru-RU" sz="2000" dirty="0"/>
        </a:p>
      </dgm:t>
    </dgm:pt>
    <dgm:pt modelId="{296BD3DF-5127-4CA8-A388-736D5F0BC72E}" type="parTrans" cxnId="{A99F57D3-4CD2-4328-AE98-F10231C94702}">
      <dgm:prSet/>
      <dgm:spPr/>
      <dgm:t>
        <a:bodyPr/>
        <a:lstStyle/>
        <a:p>
          <a:endParaRPr lang="ru-RU"/>
        </a:p>
      </dgm:t>
    </dgm:pt>
    <dgm:pt modelId="{09DF8DB1-DE7B-4D63-AC4F-C62B065D24D8}" type="sibTrans" cxnId="{A99F57D3-4CD2-4328-AE98-F10231C94702}">
      <dgm:prSet/>
      <dgm:spPr/>
      <dgm:t>
        <a:bodyPr/>
        <a:lstStyle/>
        <a:p>
          <a:endParaRPr lang="ru-RU"/>
        </a:p>
      </dgm:t>
    </dgm:pt>
    <dgm:pt modelId="{C7A08BD4-5969-47B2-8D52-D9B62F683829}">
      <dgm:prSet phldrT="[Текст]" custT="1"/>
      <dgm:spPr/>
      <dgm:t>
        <a:bodyPr/>
        <a:lstStyle/>
        <a:p>
          <a:r>
            <a:rPr lang="ru-RU" sz="2000" baseline="0" dirty="0">
              <a:latin typeface="+mn-lt"/>
            </a:rPr>
            <a:t>Прозрачная методология внедрения и сопровождения, обеспечивающая быстрый  гарантированный экономический эффект</a:t>
          </a:r>
          <a:endParaRPr lang="ru-RU" sz="2000" baseline="0" dirty="0"/>
        </a:p>
      </dgm:t>
    </dgm:pt>
    <dgm:pt modelId="{3F9C20D2-6963-4074-82F4-8A80EF5B218A}" type="parTrans" cxnId="{13472614-231D-4ED5-A9AE-B4E6F68BE2EF}">
      <dgm:prSet/>
      <dgm:spPr/>
      <dgm:t>
        <a:bodyPr/>
        <a:lstStyle/>
        <a:p>
          <a:endParaRPr lang="ru-RU"/>
        </a:p>
      </dgm:t>
    </dgm:pt>
    <dgm:pt modelId="{854462A6-35ED-47C8-BCC0-31F6367CECC1}" type="sibTrans" cxnId="{13472614-231D-4ED5-A9AE-B4E6F68BE2EF}">
      <dgm:prSet/>
      <dgm:spPr/>
      <dgm:t>
        <a:bodyPr/>
        <a:lstStyle/>
        <a:p>
          <a:endParaRPr lang="ru-RU"/>
        </a:p>
      </dgm:t>
    </dgm:pt>
    <dgm:pt modelId="{64E3CEBD-E7AC-4C9E-9557-67CF4035453F}" type="pres">
      <dgm:prSet presAssocID="{E3F5347A-1667-4B4C-9FCE-25EB415387D9}" presName="rootnode" presStyleCnt="0">
        <dgm:presLayoutVars>
          <dgm:chMax/>
          <dgm:chPref/>
          <dgm:dir/>
          <dgm:animLvl val="lvl"/>
        </dgm:presLayoutVars>
      </dgm:prSet>
      <dgm:spPr/>
    </dgm:pt>
    <dgm:pt modelId="{F9E6136D-7113-4714-AF72-0F04596D41B5}" type="pres">
      <dgm:prSet presAssocID="{410D08E6-39BB-4F52-89E1-D998D1F43618}" presName="composite" presStyleCnt="0"/>
      <dgm:spPr/>
    </dgm:pt>
    <dgm:pt modelId="{533366B0-CEB0-4C50-ABCD-0FC99E6C4428}" type="pres">
      <dgm:prSet presAssocID="{410D08E6-39BB-4F52-89E1-D998D1F43618}" presName="LShape" presStyleLbl="alignNode1" presStyleIdx="0" presStyleCnt="5"/>
      <dgm:spPr/>
    </dgm:pt>
    <dgm:pt modelId="{8A77F811-8A03-4EF5-8702-6A810AB65DD5}" type="pres">
      <dgm:prSet presAssocID="{410D08E6-39BB-4F52-89E1-D998D1F43618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07F742-38B9-419D-AD93-351138F21A27}" type="pres">
      <dgm:prSet presAssocID="{410D08E6-39BB-4F52-89E1-D998D1F43618}" presName="Triangle" presStyleLbl="alignNode1" presStyleIdx="1" presStyleCnt="5"/>
      <dgm:spPr/>
    </dgm:pt>
    <dgm:pt modelId="{8FB89762-563E-42BF-A98E-17DB074B0296}" type="pres">
      <dgm:prSet presAssocID="{1D9A354D-3164-411A-AA05-A6012310CFE0}" presName="sibTrans" presStyleCnt="0"/>
      <dgm:spPr/>
    </dgm:pt>
    <dgm:pt modelId="{9A81EF92-B44C-4389-9BBD-2D5D4747FBE1}" type="pres">
      <dgm:prSet presAssocID="{1D9A354D-3164-411A-AA05-A6012310CFE0}" presName="space" presStyleCnt="0"/>
      <dgm:spPr/>
    </dgm:pt>
    <dgm:pt modelId="{278F7E0A-BD9F-41CB-8321-BAE9E8241E87}" type="pres">
      <dgm:prSet presAssocID="{15416C2E-E069-43FD-B0EA-CD4F345986F4}" presName="composite" presStyleCnt="0"/>
      <dgm:spPr/>
    </dgm:pt>
    <dgm:pt modelId="{2BAA0FD2-DD4B-44A6-8683-D04377A91BE4}" type="pres">
      <dgm:prSet presAssocID="{15416C2E-E069-43FD-B0EA-CD4F345986F4}" presName="LShape" presStyleLbl="alignNode1" presStyleIdx="2" presStyleCnt="5"/>
      <dgm:spPr/>
    </dgm:pt>
    <dgm:pt modelId="{0D0198DD-C7F5-4015-A39D-DC4D55957E38}" type="pres">
      <dgm:prSet presAssocID="{15416C2E-E069-43FD-B0EA-CD4F345986F4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5CB58B-2B81-4BCC-8702-0BBD3172C4EC}" type="pres">
      <dgm:prSet presAssocID="{15416C2E-E069-43FD-B0EA-CD4F345986F4}" presName="Triangle" presStyleLbl="alignNode1" presStyleIdx="3" presStyleCnt="5"/>
      <dgm:spPr/>
    </dgm:pt>
    <dgm:pt modelId="{43374F77-312B-4854-A828-BAEF77ABD364}" type="pres">
      <dgm:prSet presAssocID="{09DF8DB1-DE7B-4D63-AC4F-C62B065D24D8}" presName="sibTrans" presStyleCnt="0"/>
      <dgm:spPr/>
    </dgm:pt>
    <dgm:pt modelId="{AE541801-73B7-42E8-ABF0-261B5F7E52E0}" type="pres">
      <dgm:prSet presAssocID="{09DF8DB1-DE7B-4D63-AC4F-C62B065D24D8}" presName="space" presStyleCnt="0"/>
      <dgm:spPr/>
    </dgm:pt>
    <dgm:pt modelId="{E5912E5C-BB1F-4593-87B6-5533E76FA215}" type="pres">
      <dgm:prSet presAssocID="{C7A08BD4-5969-47B2-8D52-D9B62F683829}" presName="composite" presStyleCnt="0"/>
      <dgm:spPr/>
    </dgm:pt>
    <dgm:pt modelId="{782C7F2C-BB5D-40E9-BD59-E61D018FFB8F}" type="pres">
      <dgm:prSet presAssocID="{C7A08BD4-5969-47B2-8D52-D9B62F683829}" presName="LShape" presStyleLbl="alignNode1" presStyleIdx="4" presStyleCnt="5"/>
      <dgm:spPr/>
    </dgm:pt>
    <dgm:pt modelId="{7E93D8FE-28BB-4B35-AFC7-66D86788A91B}" type="pres">
      <dgm:prSet presAssocID="{C7A08BD4-5969-47B2-8D52-D9B62F683829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BD7402C-6CAA-4092-AD74-264A825D902E}" type="presOf" srcId="{C7A08BD4-5969-47B2-8D52-D9B62F683829}" destId="{7E93D8FE-28BB-4B35-AFC7-66D86788A91B}" srcOrd="0" destOrd="0" presId="urn:microsoft.com/office/officeart/2009/3/layout/StepUpProcess"/>
    <dgm:cxn modelId="{5A5E0F4D-6ABA-4E14-946B-086EB14F3301}" type="presOf" srcId="{410D08E6-39BB-4F52-89E1-D998D1F43618}" destId="{8A77F811-8A03-4EF5-8702-6A810AB65DD5}" srcOrd="0" destOrd="0" presId="urn:microsoft.com/office/officeart/2009/3/layout/StepUpProcess"/>
    <dgm:cxn modelId="{0E69D728-BA7F-4229-93DF-9BA720BF5072}" type="presOf" srcId="{15416C2E-E069-43FD-B0EA-CD4F345986F4}" destId="{0D0198DD-C7F5-4015-A39D-DC4D55957E38}" srcOrd="0" destOrd="0" presId="urn:microsoft.com/office/officeart/2009/3/layout/StepUpProcess"/>
    <dgm:cxn modelId="{A99F57D3-4CD2-4328-AE98-F10231C94702}" srcId="{E3F5347A-1667-4B4C-9FCE-25EB415387D9}" destId="{15416C2E-E069-43FD-B0EA-CD4F345986F4}" srcOrd="1" destOrd="0" parTransId="{296BD3DF-5127-4CA8-A388-736D5F0BC72E}" sibTransId="{09DF8DB1-DE7B-4D63-AC4F-C62B065D24D8}"/>
    <dgm:cxn modelId="{770C1ACC-72FC-4781-B5EE-1463F5ACCCA9}" srcId="{E3F5347A-1667-4B4C-9FCE-25EB415387D9}" destId="{410D08E6-39BB-4F52-89E1-D998D1F43618}" srcOrd="0" destOrd="0" parTransId="{6542E849-6ED6-442C-828F-3EA618A1EE3A}" sibTransId="{1D9A354D-3164-411A-AA05-A6012310CFE0}"/>
    <dgm:cxn modelId="{194F2EDC-B6AB-41C6-87AB-055591E6862E}" type="presOf" srcId="{E3F5347A-1667-4B4C-9FCE-25EB415387D9}" destId="{64E3CEBD-E7AC-4C9E-9557-67CF4035453F}" srcOrd="0" destOrd="0" presId="urn:microsoft.com/office/officeart/2009/3/layout/StepUpProcess"/>
    <dgm:cxn modelId="{13472614-231D-4ED5-A9AE-B4E6F68BE2EF}" srcId="{E3F5347A-1667-4B4C-9FCE-25EB415387D9}" destId="{C7A08BD4-5969-47B2-8D52-D9B62F683829}" srcOrd="2" destOrd="0" parTransId="{3F9C20D2-6963-4074-82F4-8A80EF5B218A}" sibTransId="{854462A6-35ED-47C8-BCC0-31F6367CECC1}"/>
    <dgm:cxn modelId="{E93F8F15-A603-4EDF-9FDA-F60B7C447402}" type="presParOf" srcId="{64E3CEBD-E7AC-4C9E-9557-67CF4035453F}" destId="{F9E6136D-7113-4714-AF72-0F04596D41B5}" srcOrd="0" destOrd="0" presId="urn:microsoft.com/office/officeart/2009/3/layout/StepUpProcess"/>
    <dgm:cxn modelId="{4F8CCE78-9151-4860-8CF1-D98B21574426}" type="presParOf" srcId="{F9E6136D-7113-4714-AF72-0F04596D41B5}" destId="{533366B0-CEB0-4C50-ABCD-0FC99E6C4428}" srcOrd="0" destOrd="0" presId="urn:microsoft.com/office/officeart/2009/3/layout/StepUpProcess"/>
    <dgm:cxn modelId="{BCBCAB0D-9794-4F3E-9BA6-04F0B3B349D9}" type="presParOf" srcId="{F9E6136D-7113-4714-AF72-0F04596D41B5}" destId="{8A77F811-8A03-4EF5-8702-6A810AB65DD5}" srcOrd="1" destOrd="0" presId="urn:microsoft.com/office/officeart/2009/3/layout/StepUpProcess"/>
    <dgm:cxn modelId="{88D4E3E0-7138-4651-84B5-77393B4471A8}" type="presParOf" srcId="{F9E6136D-7113-4714-AF72-0F04596D41B5}" destId="{3607F742-38B9-419D-AD93-351138F21A27}" srcOrd="2" destOrd="0" presId="urn:microsoft.com/office/officeart/2009/3/layout/StepUpProcess"/>
    <dgm:cxn modelId="{077047B6-FC7F-4FDC-8ED5-DF1BEE1006DC}" type="presParOf" srcId="{64E3CEBD-E7AC-4C9E-9557-67CF4035453F}" destId="{8FB89762-563E-42BF-A98E-17DB074B0296}" srcOrd="1" destOrd="0" presId="urn:microsoft.com/office/officeart/2009/3/layout/StepUpProcess"/>
    <dgm:cxn modelId="{64BBAAA6-CDE4-4ADD-B8AE-DE9574631904}" type="presParOf" srcId="{8FB89762-563E-42BF-A98E-17DB074B0296}" destId="{9A81EF92-B44C-4389-9BBD-2D5D4747FBE1}" srcOrd="0" destOrd="0" presId="urn:microsoft.com/office/officeart/2009/3/layout/StepUpProcess"/>
    <dgm:cxn modelId="{EA3E594A-3323-4AC2-B931-1F3927CD0EEA}" type="presParOf" srcId="{64E3CEBD-E7AC-4C9E-9557-67CF4035453F}" destId="{278F7E0A-BD9F-41CB-8321-BAE9E8241E87}" srcOrd="2" destOrd="0" presId="urn:microsoft.com/office/officeart/2009/3/layout/StepUpProcess"/>
    <dgm:cxn modelId="{412FDA2D-DD27-4E37-BAAC-7AB3E1823187}" type="presParOf" srcId="{278F7E0A-BD9F-41CB-8321-BAE9E8241E87}" destId="{2BAA0FD2-DD4B-44A6-8683-D04377A91BE4}" srcOrd="0" destOrd="0" presId="urn:microsoft.com/office/officeart/2009/3/layout/StepUpProcess"/>
    <dgm:cxn modelId="{6B8DEA66-01D6-4AF7-A138-E4061E9A9D8A}" type="presParOf" srcId="{278F7E0A-BD9F-41CB-8321-BAE9E8241E87}" destId="{0D0198DD-C7F5-4015-A39D-DC4D55957E38}" srcOrd="1" destOrd="0" presId="urn:microsoft.com/office/officeart/2009/3/layout/StepUpProcess"/>
    <dgm:cxn modelId="{0C67819D-FCA2-4A14-8D7D-549E81F0E00A}" type="presParOf" srcId="{278F7E0A-BD9F-41CB-8321-BAE9E8241E87}" destId="{9C5CB58B-2B81-4BCC-8702-0BBD3172C4EC}" srcOrd="2" destOrd="0" presId="urn:microsoft.com/office/officeart/2009/3/layout/StepUpProcess"/>
    <dgm:cxn modelId="{CA24ADBE-1946-4903-8813-784C5307B40D}" type="presParOf" srcId="{64E3CEBD-E7AC-4C9E-9557-67CF4035453F}" destId="{43374F77-312B-4854-A828-BAEF77ABD364}" srcOrd="3" destOrd="0" presId="urn:microsoft.com/office/officeart/2009/3/layout/StepUpProcess"/>
    <dgm:cxn modelId="{78F233C8-7F31-4E9C-A8F4-EF83CED6FEBD}" type="presParOf" srcId="{43374F77-312B-4854-A828-BAEF77ABD364}" destId="{AE541801-73B7-42E8-ABF0-261B5F7E52E0}" srcOrd="0" destOrd="0" presId="urn:microsoft.com/office/officeart/2009/3/layout/StepUpProcess"/>
    <dgm:cxn modelId="{0CB58267-9849-41E6-864B-56C0E9D6FE30}" type="presParOf" srcId="{64E3CEBD-E7AC-4C9E-9557-67CF4035453F}" destId="{E5912E5C-BB1F-4593-87B6-5533E76FA215}" srcOrd="4" destOrd="0" presId="urn:microsoft.com/office/officeart/2009/3/layout/StepUpProcess"/>
    <dgm:cxn modelId="{5A32D8F0-731A-42E7-9BA2-A4129CEB4281}" type="presParOf" srcId="{E5912E5C-BB1F-4593-87B6-5533E76FA215}" destId="{782C7F2C-BB5D-40E9-BD59-E61D018FFB8F}" srcOrd="0" destOrd="0" presId="urn:microsoft.com/office/officeart/2009/3/layout/StepUpProcess"/>
    <dgm:cxn modelId="{399FCDE1-598D-49FA-8D00-8B96D04FCE98}" type="presParOf" srcId="{E5912E5C-BB1F-4593-87B6-5533E76FA215}" destId="{7E93D8FE-28BB-4B35-AFC7-66D86788A91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7ED4EB-AAFF-4C70-B9A9-BAEAC683F5B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B20BBB5A-17D4-440B-A00A-C29A25D87C5B}">
      <dgm:prSet phldrT="[Текст]"/>
      <dgm:spPr/>
      <dgm:t>
        <a:bodyPr/>
        <a:lstStyle/>
        <a:p>
          <a:r>
            <a:rPr lang="ru-RU" dirty="0" smtClean="0"/>
            <a:t>Наибольший эффект достигается для:</a:t>
          </a:r>
          <a:endParaRPr lang="ru-RU" dirty="0"/>
        </a:p>
      </dgm:t>
    </dgm:pt>
    <dgm:pt modelId="{D2914FB0-565D-4519-B10A-3A6EDFB42DC8}" type="parTrans" cxnId="{6351CA95-3AC7-4BC3-8101-9FBEFDC766A5}">
      <dgm:prSet/>
      <dgm:spPr/>
      <dgm:t>
        <a:bodyPr/>
        <a:lstStyle/>
        <a:p>
          <a:endParaRPr lang="ru-RU"/>
        </a:p>
      </dgm:t>
    </dgm:pt>
    <dgm:pt modelId="{44879DF8-8299-465D-A52D-5CA5CEC33327}" type="sibTrans" cxnId="{6351CA95-3AC7-4BC3-8101-9FBEFDC766A5}">
      <dgm:prSet/>
      <dgm:spPr/>
      <dgm:t>
        <a:bodyPr/>
        <a:lstStyle/>
        <a:p>
          <a:endParaRPr lang="ru-RU"/>
        </a:p>
      </dgm:t>
    </dgm:pt>
    <dgm:pt modelId="{2422D468-A0E7-49BB-952E-22731B52812B}">
      <dgm:prSet phldrT="[Текст]"/>
      <dgm:spPr/>
      <dgm:t>
        <a:bodyPr/>
        <a:lstStyle/>
        <a:p>
          <a:r>
            <a:rPr lang="ru-RU" dirty="0" smtClean="0"/>
            <a:t>ТЭС с комбинированной выработкой тепла и электроэнергии</a:t>
          </a:r>
          <a:endParaRPr lang="ru-RU" dirty="0"/>
        </a:p>
      </dgm:t>
    </dgm:pt>
    <dgm:pt modelId="{2F1485F2-EEB0-4573-9055-89B2F30E667B}" type="parTrans" cxnId="{1EE1FC1C-67AC-4913-99C1-9B901820572B}">
      <dgm:prSet/>
      <dgm:spPr/>
      <dgm:t>
        <a:bodyPr/>
        <a:lstStyle/>
        <a:p>
          <a:endParaRPr lang="ru-RU"/>
        </a:p>
      </dgm:t>
    </dgm:pt>
    <dgm:pt modelId="{FE16D7E6-328C-4273-B917-28CEF3458730}" type="sibTrans" cxnId="{1EE1FC1C-67AC-4913-99C1-9B901820572B}">
      <dgm:prSet/>
      <dgm:spPr/>
      <dgm:t>
        <a:bodyPr/>
        <a:lstStyle/>
        <a:p>
          <a:endParaRPr lang="ru-RU"/>
        </a:p>
      </dgm:t>
    </dgm:pt>
    <dgm:pt modelId="{88083168-368A-45F7-802C-7978963BE27C}">
      <dgm:prSet phldrT="[Текст]"/>
      <dgm:spPr/>
      <dgm:t>
        <a:bodyPr/>
        <a:lstStyle/>
        <a:p>
          <a:r>
            <a:rPr lang="ru-RU" dirty="0" smtClean="0"/>
            <a:t>Величина экономического эффекта составляет:</a:t>
          </a:r>
        </a:p>
      </dgm:t>
    </dgm:pt>
    <dgm:pt modelId="{87FA7B2F-80C5-441D-9A3F-2F11C90D1535}" type="parTrans" cxnId="{3C789EC2-4EA4-4D63-BD91-EDE06183DA28}">
      <dgm:prSet/>
      <dgm:spPr/>
      <dgm:t>
        <a:bodyPr/>
        <a:lstStyle/>
        <a:p>
          <a:endParaRPr lang="ru-RU"/>
        </a:p>
      </dgm:t>
    </dgm:pt>
    <dgm:pt modelId="{965A988A-E998-4115-858A-52C4AC892A72}" type="sibTrans" cxnId="{3C789EC2-4EA4-4D63-BD91-EDE06183DA28}">
      <dgm:prSet/>
      <dgm:spPr/>
      <dgm:t>
        <a:bodyPr/>
        <a:lstStyle/>
        <a:p>
          <a:endParaRPr lang="ru-RU"/>
        </a:p>
      </dgm:t>
    </dgm:pt>
    <dgm:pt modelId="{FB5BB9C5-A31A-4795-92E7-32F9DAC9F2E9}">
      <dgm:prSet phldrT="[Текст]"/>
      <dgm:spPr/>
      <dgm:t>
        <a:bodyPr/>
        <a:lstStyle/>
        <a:p>
          <a:r>
            <a:rPr lang="ru-RU" dirty="0" smtClean="0"/>
            <a:t>1 – 2% от стоимости потребляемого топлива – за счёт решения оптимизационных задач и формирования оптимальной ценовой заявки</a:t>
          </a:r>
          <a:endParaRPr lang="ru-RU" dirty="0"/>
        </a:p>
      </dgm:t>
    </dgm:pt>
    <dgm:pt modelId="{05F552D8-05F6-4F71-8563-67D8E92D11C7}" type="parTrans" cxnId="{0668A5BB-C605-42EF-8CED-6FB46DD393C3}">
      <dgm:prSet/>
      <dgm:spPr/>
      <dgm:t>
        <a:bodyPr/>
        <a:lstStyle/>
        <a:p>
          <a:endParaRPr lang="ru-RU"/>
        </a:p>
      </dgm:t>
    </dgm:pt>
    <dgm:pt modelId="{64C56706-A460-4650-B382-A74378CD0CEF}" type="sibTrans" cxnId="{0668A5BB-C605-42EF-8CED-6FB46DD393C3}">
      <dgm:prSet/>
      <dgm:spPr/>
      <dgm:t>
        <a:bodyPr/>
        <a:lstStyle/>
        <a:p>
          <a:endParaRPr lang="ru-RU"/>
        </a:p>
      </dgm:t>
    </dgm:pt>
    <dgm:pt modelId="{D877CD1A-634A-41DD-A4B6-9BD6484964C6}">
      <dgm:prSet phldrT="[Текст]"/>
      <dgm:spPr/>
      <dgm:t>
        <a:bodyPr/>
        <a:lstStyle/>
        <a:p>
          <a:r>
            <a:rPr lang="ru-RU" dirty="0" smtClean="0"/>
            <a:t>ТЭС с разнотипным оборудованием</a:t>
          </a:r>
          <a:endParaRPr lang="ru-RU" dirty="0"/>
        </a:p>
      </dgm:t>
    </dgm:pt>
    <dgm:pt modelId="{A4691995-80CB-4403-9860-D6560D949FE7}" type="parTrans" cxnId="{032CF1D8-5CF3-4DBB-A7A1-1BB1B3BD2B1D}">
      <dgm:prSet/>
      <dgm:spPr/>
      <dgm:t>
        <a:bodyPr/>
        <a:lstStyle/>
        <a:p>
          <a:endParaRPr lang="ru-RU"/>
        </a:p>
      </dgm:t>
    </dgm:pt>
    <dgm:pt modelId="{0A2D4997-6199-4D7F-B4CA-FBBFC65D55AE}" type="sibTrans" cxnId="{032CF1D8-5CF3-4DBB-A7A1-1BB1B3BD2B1D}">
      <dgm:prSet/>
      <dgm:spPr/>
      <dgm:t>
        <a:bodyPr/>
        <a:lstStyle/>
        <a:p>
          <a:endParaRPr lang="ru-RU"/>
        </a:p>
      </dgm:t>
    </dgm:pt>
    <dgm:pt modelId="{3962F623-6960-4D30-AFF9-E35B467509EC}">
      <dgm:prSet phldrT="[Текст]"/>
      <dgm:spPr/>
      <dgm:t>
        <a:bodyPr/>
        <a:lstStyle/>
        <a:p>
          <a:r>
            <a:rPr lang="ru-RU" dirty="0" smtClean="0"/>
            <a:t>ТЭС с поперечными связями</a:t>
          </a:r>
          <a:endParaRPr lang="ru-RU" dirty="0"/>
        </a:p>
      </dgm:t>
    </dgm:pt>
    <dgm:pt modelId="{DC588B08-EC8F-4425-B1D0-12C9C1E70B45}" type="parTrans" cxnId="{A44DBDD7-AEA9-4622-9595-6A8C9E56EBA4}">
      <dgm:prSet/>
      <dgm:spPr/>
      <dgm:t>
        <a:bodyPr/>
        <a:lstStyle/>
        <a:p>
          <a:endParaRPr lang="ru-RU"/>
        </a:p>
      </dgm:t>
    </dgm:pt>
    <dgm:pt modelId="{E6D647FE-BF34-4159-B642-85A64F0924BA}" type="sibTrans" cxnId="{A44DBDD7-AEA9-4622-9595-6A8C9E56EBA4}">
      <dgm:prSet/>
      <dgm:spPr/>
      <dgm:t>
        <a:bodyPr/>
        <a:lstStyle/>
        <a:p>
          <a:endParaRPr lang="ru-RU"/>
        </a:p>
      </dgm:t>
    </dgm:pt>
    <dgm:pt modelId="{5D6551FA-F7C8-4E54-B3ED-CB1F0A7F67B8}">
      <dgm:prSet phldrT="[Текст]"/>
      <dgm:spPr/>
      <dgm:t>
        <a:bodyPr/>
        <a:lstStyle/>
        <a:p>
          <a:r>
            <a:rPr lang="ru-RU" dirty="0" smtClean="0"/>
            <a:t>До 500 тыс. рублей в месяц за счёт минимизации штрафов по результатам работы на БР</a:t>
          </a:r>
          <a:endParaRPr lang="ru-RU" dirty="0"/>
        </a:p>
      </dgm:t>
    </dgm:pt>
    <dgm:pt modelId="{D6B45B77-E418-4C2B-9C1C-DF771F81B6AB}" type="parTrans" cxnId="{A8385B7F-F877-44CC-908B-6FA78E022619}">
      <dgm:prSet/>
      <dgm:spPr/>
      <dgm:t>
        <a:bodyPr/>
        <a:lstStyle/>
        <a:p>
          <a:endParaRPr lang="ru-RU"/>
        </a:p>
      </dgm:t>
    </dgm:pt>
    <dgm:pt modelId="{6FA4F5FD-D69E-4A8A-A827-DE4D51E6E744}" type="sibTrans" cxnId="{A8385B7F-F877-44CC-908B-6FA78E022619}">
      <dgm:prSet/>
      <dgm:spPr/>
      <dgm:t>
        <a:bodyPr/>
        <a:lstStyle/>
        <a:p>
          <a:endParaRPr lang="ru-RU"/>
        </a:p>
      </dgm:t>
    </dgm:pt>
    <dgm:pt modelId="{4928310E-2BA8-4BFB-ACB6-788FF6960F19}">
      <dgm:prSet phldrT="[Текст]"/>
      <dgm:spPr/>
      <dgm:t>
        <a:bodyPr/>
        <a:lstStyle/>
        <a:p>
          <a:r>
            <a:rPr lang="ru-RU" dirty="0" smtClean="0"/>
            <a:t>С целью подтверждения размера экономического эффекта на </a:t>
          </a:r>
          <a:r>
            <a:rPr lang="ru-RU" dirty="0" err="1" smtClean="0"/>
            <a:t>НСвТЭЦ</a:t>
          </a:r>
          <a:r>
            <a:rPr lang="ru-RU" dirty="0" smtClean="0"/>
            <a:t> проводился НИР</a:t>
          </a:r>
          <a:endParaRPr lang="ru-RU" dirty="0"/>
        </a:p>
      </dgm:t>
    </dgm:pt>
    <dgm:pt modelId="{A514F123-82D6-47D8-89EB-5651CAB03DC7}" type="parTrans" cxnId="{D712A1D0-D375-43C7-92CC-C2B8998C998E}">
      <dgm:prSet/>
      <dgm:spPr/>
      <dgm:t>
        <a:bodyPr/>
        <a:lstStyle/>
        <a:p>
          <a:endParaRPr lang="ru-RU"/>
        </a:p>
      </dgm:t>
    </dgm:pt>
    <dgm:pt modelId="{BB93FCFA-B9CA-48F0-93E3-D0AA95A6BFA6}" type="sibTrans" cxnId="{D712A1D0-D375-43C7-92CC-C2B8998C998E}">
      <dgm:prSet/>
      <dgm:spPr/>
      <dgm:t>
        <a:bodyPr/>
        <a:lstStyle/>
        <a:p>
          <a:endParaRPr lang="ru-RU"/>
        </a:p>
      </dgm:t>
    </dgm:pt>
    <dgm:pt modelId="{34F00EEF-20CB-478E-84E8-3843991A57EB}" type="pres">
      <dgm:prSet presAssocID="{657ED4EB-AAFF-4C70-B9A9-BAEAC683F5B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4971B4F-EA90-4A46-9DDE-0ED3DB165E6E}" type="pres">
      <dgm:prSet presAssocID="{B20BBB5A-17D4-440B-A00A-C29A25D87C5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B49CC5-4F4C-4E14-B3F4-99D24E8ED7BF}" type="pres">
      <dgm:prSet presAssocID="{B20BBB5A-17D4-440B-A00A-C29A25D87C5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63A042-EF4A-40C1-9825-4AC857AB36E0}" type="pres">
      <dgm:prSet presAssocID="{88083168-368A-45F7-802C-7978963BE27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6BD336-436F-4184-A6DF-45C08CFC2F91}" type="pres">
      <dgm:prSet presAssocID="{88083168-368A-45F7-802C-7978963BE27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1A43C7-6F1D-4163-AC9E-201A1F86199C}" type="pres">
      <dgm:prSet presAssocID="{4928310E-2BA8-4BFB-ACB6-788FF6960F1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DB95040-B3F6-4AF4-9100-232A0C59B311}" type="presOf" srcId="{88083168-368A-45F7-802C-7978963BE27C}" destId="{C863A042-EF4A-40C1-9825-4AC857AB36E0}" srcOrd="0" destOrd="0" presId="urn:microsoft.com/office/officeart/2005/8/layout/vList2"/>
    <dgm:cxn modelId="{1EE1FC1C-67AC-4913-99C1-9B901820572B}" srcId="{B20BBB5A-17D4-440B-A00A-C29A25D87C5B}" destId="{2422D468-A0E7-49BB-952E-22731B52812B}" srcOrd="0" destOrd="0" parTransId="{2F1485F2-EEB0-4573-9055-89B2F30E667B}" sibTransId="{FE16D7E6-328C-4273-B917-28CEF3458730}"/>
    <dgm:cxn modelId="{D712A1D0-D375-43C7-92CC-C2B8998C998E}" srcId="{657ED4EB-AAFF-4C70-B9A9-BAEAC683F5B9}" destId="{4928310E-2BA8-4BFB-ACB6-788FF6960F19}" srcOrd="2" destOrd="0" parTransId="{A514F123-82D6-47D8-89EB-5651CAB03DC7}" sibTransId="{BB93FCFA-B9CA-48F0-93E3-D0AA95A6BFA6}"/>
    <dgm:cxn modelId="{3C789EC2-4EA4-4D63-BD91-EDE06183DA28}" srcId="{657ED4EB-AAFF-4C70-B9A9-BAEAC683F5B9}" destId="{88083168-368A-45F7-802C-7978963BE27C}" srcOrd="1" destOrd="0" parTransId="{87FA7B2F-80C5-441D-9A3F-2F11C90D1535}" sibTransId="{965A988A-E998-4115-858A-52C4AC892A72}"/>
    <dgm:cxn modelId="{A44DBDD7-AEA9-4622-9595-6A8C9E56EBA4}" srcId="{B20BBB5A-17D4-440B-A00A-C29A25D87C5B}" destId="{3962F623-6960-4D30-AFF9-E35B467509EC}" srcOrd="2" destOrd="0" parTransId="{DC588B08-EC8F-4425-B1D0-12C9C1E70B45}" sibTransId="{E6D647FE-BF34-4159-B642-85A64F0924BA}"/>
    <dgm:cxn modelId="{8382348F-5AF9-4A20-AEEA-5053D4B07FA2}" type="presOf" srcId="{2422D468-A0E7-49BB-952E-22731B52812B}" destId="{FFB49CC5-4F4C-4E14-B3F4-99D24E8ED7BF}" srcOrd="0" destOrd="0" presId="urn:microsoft.com/office/officeart/2005/8/layout/vList2"/>
    <dgm:cxn modelId="{6351CA95-3AC7-4BC3-8101-9FBEFDC766A5}" srcId="{657ED4EB-AAFF-4C70-B9A9-BAEAC683F5B9}" destId="{B20BBB5A-17D4-440B-A00A-C29A25D87C5B}" srcOrd="0" destOrd="0" parTransId="{D2914FB0-565D-4519-B10A-3A6EDFB42DC8}" sibTransId="{44879DF8-8299-465D-A52D-5CA5CEC33327}"/>
    <dgm:cxn modelId="{0259D2A1-4044-4AA3-98A0-FAA563306590}" type="presOf" srcId="{4928310E-2BA8-4BFB-ACB6-788FF6960F19}" destId="{C01A43C7-6F1D-4163-AC9E-201A1F86199C}" srcOrd="0" destOrd="0" presId="urn:microsoft.com/office/officeart/2005/8/layout/vList2"/>
    <dgm:cxn modelId="{FD4BF700-6A77-47CD-8999-303FFDEFD995}" type="presOf" srcId="{5D6551FA-F7C8-4E54-B3ED-CB1F0A7F67B8}" destId="{4B6BD336-436F-4184-A6DF-45C08CFC2F91}" srcOrd="0" destOrd="1" presId="urn:microsoft.com/office/officeart/2005/8/layout/vList2"/>
    <dgm:cxn modelId="{E568FFCA-DA9A-4705-B7D9-FF25B43B1DFA}" type="presOf" srcId="{B20BBB5A-17D4-440B-A00A-C29A25D87C5B}" destId="{B4971B4F-EA90-4A46-9DDE-0ED3DB165E6E}" srcOrd="0" destOrd="0" presId="urn:microsoft.com/office/officeart/2005/8/layout/vList2"/>
    <dgm:cxn modelId="{5B1A835A-2A5A-4B52-AFC4-C6366BE07A6B}" type="presOf" srcId="{3962F623-6960-4D30-AFF9-E35B467509EC}" destId="{FFB49CC5-4F4C-4E14-B3F4-99D24E8ED7BF}" srcOrd="0" destOrd="2" presId="urn:microsoft.com/office/officeart/2005/8/layout/vList2"/>
    <dgm:cxn modelId="{0668A5BB-C605-42EF-8CED-6FB46DD393C3}" srcId="{88083168-368A-45F7-802C-7978963BE27C}" destId="{FB5BB9C5-A31A-4795-92E7-32F9DAC9F2E9}" srcOrd="0" destOrd="0" parTransId="{05F552D8-05F6-4F71-8563-67D8E92D11C7}" sibTransId="{64C56706-A460-4650-B382-A74378CD0CEF}"/>
    <dgm:cxn modelId="{A8385B7F-F877-44CC-908B-6FA78E022619}" srcId="{88083168-368A-45F7-802C-7978963BE27C}" destId="{5D6551FA-F7C8-4E54-B3ED-CB1F0A7F67B8}" srcOrd="1" destOrd="0" parTransId="{D6B45B77-E418-4C2B-9C1C-DF771F81B6AB}" sibTransId="{6FA4F5FD-D69E-4A8A-A827-DE4D51E6E744}"/>
    <dgm:cxn modelId="{6D56C257-061E-43C5-9F34-0B078E8AAB0B}" type="presOf" srcId="{D877CD1A-634A-41DD-A4B6-9BD6484964C6}" destId="{FFB49CC5-4F4C-4E14-B3F4-99D24E8ED7BF}" srcOrd="0" destOrd="1" presId="urn:microsoft.com/office/officeart/2005/8/layout/vList2"/>
    <dgm:cxn modelId="{032CF1D8-5CF3-4DBB-A7A1-1BB1B3BD2B1D}" srcId="{B20BBB5A-17D4-440B-A00A-C29A25D87C5B}" destId="{D877CD1A-634A-41DD-A4B6-9BD6484964C6}" srcOrd="1" destOrd="0" parTransId="{A4691995-80CB-4403-9860-D6560D949FE7}" sibTransId="{0A2D4997-6199-4D7F-B4CA-FBBFC65D55AE}"/>
    <dgm:cxn modelId="{F5EC9662-012C-430A-A464-5A00EDC71AC2}" type="presOf" srcId="{FB5BB9C5-A31A-4795-92E7-32F9DAC9F2E9}" destId="{4B6BD336-436F-4184-A6DF-45C08CFC2F91}" srcOrd="0" destOrd="0" presId="urn:microsoft.com/office/officeart/2005/8/layout/vList2"/>
    <dgm:cxn modelId="{AC731551-4722-4FEF-995F-31C0E13C158F}" type="presOf" srcId="{657ED4EB-AAFF-4C70-B9A9-BAEAC683F5B9}" destId="{34F00EEF-20CB-478E-84E8-3843991A57EB}" srcOrd="0" destOrd="0" presId="urn:microsoft.com/office/officeart/2005/8/layout/vList2"/>
    <dgm:cxn modelId="{9AA73FE3-19A6-4D77-BC05-CACCB056C71F}" type="presParOf" srcId="{34F00EEF-20CB-478E-84E8-3843991A57EB}" destId="{B4971B4F-EA90-4A46-9DDE-0ED3DB165E6E}" srcOrd="0" destOrd="0" presId="urn:microsoft.com/office/officeart/2005/8/layout/vList2"/>
    <dgm:cxn modelId="{E8B6448C-8D4C-4528-B1D1-BC32960091D5}" type="presParOf" srcId="{34F00EEF-20CB-478E-84E8-3843991A57EB}" destId="{FFB49CC5-4F4C-4E14-B3F4-99D24E8ED7BF}" srcOrd="1" destOrd="0" presId="urn:microsoft.com/office/officeart/2005/8/layout/vList2"/>
    <dgm:cxn modelId="{472A038C-596D-44B4-A10B-6778199494D4}" type="presParOf" srcId="{34F00EEF-20CB-478E-84E8-3843991A57EB}" destId="{C863A042-EF4A-40C1-9825-4AC857AB36E0}" srcOrd="2" destOrd="0" presId="urn:microsoft.com/office/officeart/2005/8/layout/vList2"/>
    <dgm:cxn modelId="{0D1A58ED-E116-4EC6-AABD-281460551EAF}" type="presParOf" srcId="{34F00EEF-20CB-478E-84E8-3843991A57EB}" destId="{4B6BD336-436F-4184-A6DF-45C08CFC2F91}" srcOrd="3" destOrd="0" presId="urn:microsoft.com/office/officeart/2005/8/layout/vList2"/>
    <dgm:cxn modelId="{8246DF17-3798-4EB5-B0AB-004575802541}" type="presParOf" srcId="{34F00EEF-20CB-478E-84E8-3843991A57EB}" destId="{C01A43C7-6F1D-4163-AC9E-201A1F8619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3EE553-8FC9-4EF3-8E2C-9C46707A2FEE}" type="doc">
      <dgm:prSet loTypeId="urn:microsoft.com/office/officeart/2005/8/layout/process3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9389A484-7D1F-42A0-A430-0BB0B9D54129}">
      <dgm:prSet phldrT="[Текст]" custT="1"/>
      <dgm:spPr/>
      <dgm:t>
        <a:bodyPr/>
        <a:lstStyle/>
        <a:p>
          <a:r>
            <a:rPr lang="ru-RU" sz="2000" dirty="0" smtClean="0"/>
            <a:t>Управление компанией</a:t>
          </a:r>
          <a:endParaRPr lang="ru-RU" sz="2000" dirty="0"/>
        </a:p>
      </dgm:t>
    </dgm:pt>
    <dgm:pt modelId="{F2983097-ED15-4195-8D63-D05EEDE036A2}" type="parTrans" cxnId="{4392359E-FF38-436C-B8AC-61C357FD4357}">
      <dgm:prSet/>
      <dgm:spPr/>
      <dgm:t>
        <a:bodyPr/>
        <a:lstStyle/>
        <a:p>
          <a:endParaRPr lang="ru-RU"/>
        </a:p>
      </dgm:t>
    </dgm:pt>
    <dgm:pt modelId="{A2688210-5544-4722-9C80-42585D3147B3}" type="sibTrans" cxnId="{4392359E-FF38-436C-B8AC-61C357FD4357}">
      <dgm:prSet/>
      <dgm:spPr/>
      <dgm:t>
        <a:bodyPr/>
        <a:lstStyle/>
        <a:p>
          <a:endParaRPr lang="ru-RU"/>
        </a:p>
      </dgm:t>
    </dgm:pt>
    <dgm:pt modelId="{FEDF7A3A-0957-46B9-B9FE-F95B14103080}">
      <dgm:prSet phldrT="[Текст]" custT="1"/>
      <dgm:spPr/>
      <dgm:t>
        <a:bodyPr anchor="ctr"/>
        <a:lstStyle/>
        <a:p>
          <a:r>
            <a:rPr lang="ru-RU" sz="1600" dirty="0" smtClean="0"/>
            <a:t>Повышение скорости принятия управленческих решений</a:t>
          </a:r>
          <a:endParaRPr lang="ru-RU" sz="1600" dirty="0"/>
        </a:p>
      </dgm:t>
    </dgm:pt>
    <dgm:pt modelId="{E3D42409-67C2-49C0-8FE2-0F0F3AC7CCAF}" type="parTrans" cxnId="{B2EA5A93-E4E3-4940-AB8B-4398B8F58932}">
      <dgm:prSet/>
      <dgm:spPr/>
      <dgm:t>
        <a:bodyPr/>
        <a:lstStyle/>
        <a:p>
          <a:endParaRPr lang="ru-RU"/>
        </a:p>
      </dgm:t>
    </dgm:pt>
    <dgm:pt modelId="{C5E2EC35-0304-4994-876A-5A2B784ECFD0}" type="sibTrans" cxnId="{B2EA5A93-E4E3-4940-AB8B-4398B8F58932}">
      <dgm:prSet/>
      <dgm:spPr/>
      <dgm:t>
        <a:bodyPr/>
        <a:lstStyle/>
        <a:p>
          <a:endParaRPr lang="ru-RU"/>
        </a:p>
      </dgm:t>
    </dgm:pt>
    <dgm:pt modelId="{0228A7E1-2D96-4E09-884A-8358EFD243E8}">
      <dgm:prSet phldrT="[Текст]" custT="1"/>
      <dgm:spPr/>
      <dgm:t>
        <a:bodyPr/>
        <a:lstStyle/>
        <a:p>
          <a:r>
            <a:rPr lang="ru-RU" sz="2000" dirty="0" smtClean="0"/>
            <a:t>Обмен информацией</a:t>
          </a:r>
          <a:endParaRPr lang="ru-RU" sz="2000" dirty="0"/>
        </a:p>
      </dgm:t>
    </dgm:pt>
    <dgm:pt modelId="{13EC5762-44D2-4378-B500-86C33D745ABB}" type="parTrans" cxnId="{2BA1393A-7F37-41FA-89C3-81F483716AA6}">
      <dgm:prSet/>
      <dgm:spPr/>
      <dgm:t>
        <a:bodyPr/>
        <a:lstStyle/>
        <a:p>
          <a:endParaRPr lang="ru-RU"/>
        </a:p>
      </dgm:t>
    </dgm:pt>
    <dgm:pt modelId="{03E77609-E141-47A0-A6CA-E3399BD8FCA6}" type="sibTrans" cxnId="{2BA1393A-7F37-41FA-89C3-81F483716AA6}">
      <dgm:prSet/>
      <dgm:spPr/>
      <dgm:t>
        <a:bodyPr/>
        <a:lstStyle/>
        <a:p>
          <a:endParaRPr lang="ru-RU"/>
        </a:p>
      </dgm:t>
    </dgm:pt>
    <dgm:pt modelId="{FD0A4A52-FAAA-458F-AD91-249D6ABFE6C5}">
      <dgm:prSet phldrT="[Текст]" custT="1"/>
      <dgm:spPr/>
      <dgm:t>
        <a:bodyPr anchor="ctr"/>
        <a:lstStyle/>
        <a:p>
          <a:r>
            <a:rPr lang="ru-RU" sz="1600" dirty="0" smtClean="0"/>
            <a:t>Создание единого информационного пространства для ИА и филиалов</a:t>
          </a:r>
          <a:endParaRPr lang="ru-RU" sz="1600" dirty="0"/>
        </a:p>
      </dgm:t>
    </dgm:pt>
    <dgm:pt modelId="{C8FC2469-D52B-4E6D-A08C-0FA66B9B030A}" type="parTrans" cxnId="{1E00E54B-5AE5-4107-9827-54600E5DCE51}">
      <dgm:prSet/>
      <dgm:spPr/>
      <dgm:t>
        <a:bodyPr/>
        <a:lstStyle/>
        <a:p>
          <a:endParaRPr lang="ru-RU"/>
        </a:p>
      </dgm:t>
    </dgm:pt>
    <dgm:pt modelId="{CB66A2D7-B2DC-4D11-B109-5E46AA04315A}" type="sibTrans" cxnId="{1E00E54B-5AE5-4107-9827-54600E5DCE51}">
      <dgm:prSet/>
      <dgm:spPr/>
      <dgm:t>
        <a:bodyPr/>
        <a:lstStyle/>
        <a:p>
          <a:endParaRPr lang="ru-RU"/>
        </a:p>
      </dgm:t>
    </dgm:pt>
    <dgm:pt modelId="{49E22983-FF5F-4AC5-BD4A-50BDEB386202}">
      <dgm:prSet phldrT="[Текст]" custT="1"/>
      <dgm:spPr/>
      <dgm:t>
        <a:bodyPr anchor="ctr"/>
        <a:lstStyle/>
        <a:p>
          <a:r>
            <a:rPr lang="ru-RU" sz="1600" dirty="0" smtClean="0"/>
            <a:t>Уменьшение объема рутинных операций </a:t>
          </a:r>
          <a:endParaRPr lang="ru-RU" sz="1600" dirty="0"/>
        </a:p>
      </dgm:t>
    </dgm:pt>
    <dgm:pt modelId="{24F87B1D-71F1-459E-A8E7-5831A3A701AD}" type="parTrans" cxnId="{C9A17178-C92B-42DC-A906-0EBC41A333B1}">
      <dgm:prSet/>
      <dgm:spPr/>
      <dgm:t>
        <a:bodyPr/>
        <a:lstStyle/>
        <a:p>
          <a:endParaRPr lang="ru-RU"/>
        </a:p>
      </dgm:t>
    </dgm:pt>
    <dgm:pt modelId="{05BF6CDE-A888-4CE6-83C9-28741FE22B60}" type="sibTrans" cxnId="{C9A17178-C92B-42DC-A906-0EBC41A333B1}">
      <dgm:prSet/>
      <dgm:spPr/>
      <dgm:t>
        <a:bodyPr/>
        <a:lstStyle/>
        <a:p>
          <a:endParaRPr lang="ru-RU"/>
        </a:p>
      </dgm:t>
    </dgm:pt>
    <dgm:pt modelId="{1EE7E812-41CC-460F-AE89-8881586BF019}">
      <dgm:prSet phldrT="[Текст]" custT="1"/>
      <dgm:spPr/>
      <dgm:t>
        <a:bodyPr anchor="ctr"/>
        <a:lstStyle/>
        <a:p>
          <a:r>
            <a:rPr lang="ru-RU" sz="1600" dirty="0" smtClean="0"/>
            <a:t>Механизмы для оперативного ситуационного анализа</a:t>
          </a:r>
          <a:endParaRPr lang="ru-RU" sz="1600" dirty="0"/>
        </a:p>
      </dgm:t>
    </dgm:pt>
    <dgm:pt modelId="{BB7FD1BF-32A9-4054-A024-C53D77C21804}" type="parTrans" cxnId="{B31D9A3D-2D32-48BB-9E33-6AD40EABBCB9}">
      <dgm:prSet/>
      <dgm:spPr/>
      <dgm:t>
        <a:bodyPr/>
        <a:lstStyle/>
        <a:p>
          <a:endParaRPr lang="ru-RU"/>
        </a:p>
      </dgm:t>
    </dgm:pt>
    <dgm:pt modelId="{466007F3-0CE7-4AEE-9AF5-1F5C3AF1DE88}" type="sibTrans" cxnId="{B31D9A3D-2D32-48BB-9E33-6AD40EABBCB9}">
      <dgm:prSet/>
      <dgm:spPr/>
      <dgm:t>
        <a:bodyPr/>
        <a:lstStyle/>
        <a:p>
          <a:endParaRPr lang="ru-RU"/>
        </a:p>
      </dgm:t>
    </dgm:pt>
    <dgm:pt modelId="{742A6F06-AAFB-421D-9D56-CA481CFB5A5B}">
      <dgm:prSet phldrT="[Текст]" custT="1"/>
      <dgm:spPr/>
      <dgm:t>
        <a:bodyPr/>
        <a:lstStyle/>
        <a:p>
          <a:r>
            <a:rPr lang="ru-RU" sz="1800" dirty="0" err="1" smtClean="0"/>
            <a:t>Функциониро-вание</a:t>
          </a:r>
          <a:r>
            <a:rPr lang="ru-RU" sz="1800" dirty="0" smtClean="0"/>
            <a:t> ПТО</a:t>
          </a:r>
          <a:endParaRPr lang="ru-RU" sz="1800" dirty="0"/>
        </a:p>
      </dgm:t>
    </dgm:pt>
    <dgm:pt modelId="{BAA35F09-F674-4C0A-9B7A-F3F9025824E5}" type="sibTrans" cxnId="{E27B6A05-FFCA-4819-8D76-24871A274CE9}">
      <dgm:prSet/>
      <dgm:spPr/>
      <dgm:t>
        <a:bodyPr/>
        <a:lstStyle/>
        <a:p>
          <a:endParaRPr lang="ru-RU"/>
        </a:p>
      </dgm:t>
    </dgm:pt>
    <dgm:pt modelId="{1596AC88-5F2D-46CB-8470-82A2378B1A16}" type="parTrans" cxnId="{E27B6A05-FFCA-4819-8D76-24871A274CE9}">
      <dgm:prSet/>
      <dgm:spPr/>
      <dgm:t>
        <a:bodyPr/>
        <a:lstStyle/>
        <a:p>
          <a:endParaRPr lang="ru-RU"/>
        </a:p>
      </dgm:t>
    </dgm:pt>
    <dgm:pt modelId="{8125A990-5F25-4563-A9E9-2770EF5EB35C}">
      <dgm:prSet phldrT="[Текст]" custT="1"/>
      <dgm:spPr/>
      <dgm:t>
        <a:bodyPr anchor="ctr"/>
        <a:lstStyle/>
        <a:p>
          <a:r>
            <a:rPr lang="ru-RU" sz="1600" dirty="0" err="1" smtClean="0"/>
            <a:t>Перераспределе-ние</a:t>
          </a:r>
          <a:r>
            <a:rPr lang="ru-RU" sz="1600" dirty="0" smtClean="0"/>
            <a:t> работ в сторону анализа </a:t>
          </a:r>
          <a:endParaRPr lang="ru-RU" sz="1600" dirty="0"/>
        </a:p>
      </dgm:t>
    </dgm:pt>
    <dgm:pt modelId="{964C3398-400C-4C6A-9493-1D6D51C03AE7}" type="parTrans" cxnId="{6312FFC1-3FBD-4E1A-B12B-77F11841B2C6}">
      <dgm:prSet/>
      <dgm:spPr/>
      <dgm:t>
        <a:bodyPr/>
        <a:lstStyle/>
        <a:p>
          <a:endParaRPr lang="ru-RU"/>
        </a:p>
      </dgm:t>
    </dgm:pt>
    <dgm:pt modelId="{4E7577EB-5640-4AE4-94CD-36491EF44CC7}" type="sibTrans" cxnId="{6312FFC1-3FBD-4E1A-B12B-77F11841B2C6}">
      <dgm:prSet/>
      <dgm:spPr/>
      <dgm:t>
        <a:bodyPr/>
        <a:lstStyle/>
        <a:p>
          <a:endParaRPr lang="ru-RU"/>
        </a:p>
      </dgm:t>
    </dgm:pt>
    <dgm:pt modelId="{17A2AB0F-2F28-4FE3-8A8C-C07F17891F99}" type="pres">
      <dgm:prSet presAssocID="{A83EE553-8FC9-4EF3-8E2C-9C46707A2FE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744E99E-298C-4BE0-B7AC-E9DB2C9DA3C5}" type="pres">
      <dgm:prSet presAssocID="{742A6F06-AAFB-421D-9D56-CA481CFB5A5B}" presName="composite" presStyleCnt="0"/>
      <dgm:spPr/>
      <dgm:t>
        <a:bodyPr/>
        <a:lstStyle/>
        <a:p>
          <a:endParaRPr lang="ru-RU"/>
        </a:p>
      </dgm:t>
    </dgm:pt>
    <dgm:pt modelId="{56A7FFC4-B66E-4176-B663-AFA013848041}" type="pres">
      <dgm:prSet presAssocID="{742A6F06-AAFB-421D-9D56-CA481CFB5A5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DF880C-58F1-482B-9AF6-D84FED32AB97}" type="pres">
      <dgm:prSet presAssocID="{742A6F06-AAFB-421D-9D56-CA481CFB5A5B}" presName="parSh" presStyleLbl="node1" presStyleIdx="0" presStyleCnt="3" custScaleY="98332" custLinFactNeighborX="-412" custLinFactNeighborY="-9178"/>
      <dgm:spPr/>
      <dgm:t>
        <a:bodyPr/>
        <a:lstStyle/>
        <a:p>
          <a:endParaRPr lang="ru-RU"/>
        </a:p>
      </dgm:t>
    </dgm:pt>
    <dgm:pt modelId="{FE0182C3-E07F-42D5-AAAB-02197713395F}" type="pres">
      <dgm:prSet presAssocID="{742A6F06-AAFB-421D-9D56-CA481CFB5A5B}" presName="desTx" presStyleLbl="fgAcc1" presStyleIdx="0" presStyleCnt="3" custScaleX="1209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00B4B2-C2C7-4E49-96A0-F98BD3AD63CF}" type="pres">
      <dgm:prSet presAssocID="{BAA35F09-F674-4C0A-9B7A-F3F9025824E5}" presName="sibTrans" presStyleLbl="sibTrans2D1" presStyleIdx="0" presStyleCnt="2"/>
      <dgm:spPr/>
      <dgm:t>
        <a:bodyPr/>
        <a:lstStyle/>
        <a:p>
          <a:endParaRPr lang="ru-RU"/>
        </a:p>
      </dgm:t>
    </dgm:pt>
    <dgm:pt modelId="{F1D53F1A-DF0A-4F8D-8E70-A31296F8DD6A}" type="pres">
      <dgm:prSet presAssocID="{BAA35F09-F674-4C0A-9B7A-F3F9025824E5}" presName="connTx" presStyleLbl="sibTrans2D1" presStyleIdx="0" presStyleCnt="2"/>
      <dgm:spPr/>
      <dgm:t>
        <a:bodyPr/>
        <a:lstStyle/>
        <a:p>
          <a:endParaRPr lang="ru-RU"/>
        </a:p>
      </dgm:t>
    </dgm:pt>
    <dgm:pt modelId="{40684C50-1436-42AD-AB18-4F1DA0A21AE7}" type="pres">
      <dgm:prSet presAssocID="{0228A7E1-2D96-4E09-884A-8358EFD243E8}" presName="composite" presStyleCnt="0"/>
      <dgm:spPr/>
      <dgm:t>
        <a:bodyPr/>
        <a:lstStyle/>
        <a:p>
          <a:endParaRPr lang="ru-RU"/>
        </a:p>
      </dgm:t>
    </dgm:pt>
    <dgm:pt modelId="{19CFB6FF-A6FA-4994-B602-C84120A6575C}" type="pres">
      <dgm:prSet presAssocID="{0228A7E1-2D96-4E09-884A-8358EFD243E8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28A8A9-31D0-4E3A-B251-B8D40EEDBC5C}" type="pres">
      <dgm:prSet presAssocID="{0228A7E1-2D96-4E09-884A-8358EFD243E8}" presName="parSh" presStyleLbl="node1" presStyleIdx="1" presStyleCnt="3" custScaleX="106307" custScaleY="107201" custLinFactNeighborX="-412" custLinFactNeighborY="-9178"/>
      <dgm:spPr/>
      <dgm:t>
        <a:bodyPr/>
        <a:lstStyle/>
        <a:p>
          <a:endParaRPr lang="ru-RU"/>
        </a:p>
      </dgm:t>
    </dgm:pt>
    <dgm:pt modelId="{85D3A8AD-69AB-49DA-BE14-5DC4C9206BA7}" type="pres">
      <dgm:prSet presAssocID="{0228A7E1-2D96-4E09-884A-8358EFD243E8}" presName="desTx" presStyleLbl="fgAcc1" presStyleIdx="1" presStyleCnt="3" custScaleX="1209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31C32F1-2CAC-487B-9C4A-E68C7A52DDF3}" type="pres">
      <dgm:prSet presAssocID="{03E77609-E141-47A0-A6CA-E3399BD8FCA6}" presName="sibTrans" presStyleLbl="sibTrans2D1" presStyleIdx="1" presStyleCnt="2"/>
      <dgm:spPr/>
      <dgm:t>
        <a:bodyPr/>
        <a:lstStyle/>
        <a:p>
          <a:endParaRPr lang="ru-RU"/>
        </a:p>
      </dgm:t>
    </dgm:pt>
    <dgm:pt modelId="{22D94C79-9558-43E3-808C-593B2B035F60}" type="pres">
      <dgm:prSet presAssocID="{03E77609-E141-47A0-A6CA-E3399BD8FCA6}" presName="connTx" presStyleLbl="sibTrans2D1" presStyleIdx="1" presStyleCnt="2"/>
      <dgm:spPr/>
      <dgm:t>
        <a:bodyPr/>
        <a:lstStyle/>
        <a:p>
          <a:endParaRPr lang="ru-RU"/>
        </a:p>
      </dgm:t>
    </dgm:pt>
    <dgm:pt modelId="{22C8C0F8-12AC-4F06-B9C3-AB3871415D10}" type="pres">
      <dgm:prSet presAssocID="{9389A484-7D1F-42A0-A430-0BB0B9D54129}" presName="composite" presStyleCnt="0"/>
      <dgm:spPr/>
      <dgm:t>
        <a:bodyPr/>
        <a:lstStyle/>
        <a:p>
          <a:endParaRPr lang="ru-RU"/>
        </a:p>
      </dgm:t>
    </dgm:pt>
    <dgm:pt modelId="{84A6B051-173F-499C-B7A0-7733A7F995E1}" type="pres">
      <dgm:prSet presAssocID="{9389A484-7D1F-42A0-A430-0BB0B9D54129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088832-FA2F-44CB-855F-ABCDFBA422FB}" type="pres">
      <dgm:prSet presAssocID="{9389A484-7D1F-42A0-A430-0BB0B9D54129}" presName="parSh" presStyleLbl="node1" presStyleIdx="2" presStyleCnt="3" custScaleY="125510" custLinFactNeighborX="-412" custLinFactNeighborY="-9178"/>
      <dgm:spPr/>
      <dgm:t>
        <a:bodyPr/>
        <a:lstStyle/>
        <a:p>
          <a:endParaRPr lang="ru-RU"/>
        </a:p>
      </dgm:t>
    </dgm:pt>
    <dgm:pt modelId="{ABDD71F1-668D-49B7-A66A-B1B2F38566C2}" type="pres">
      <dgm:prSet presAssocID="{9389A484-7D1F-42A0-A430-0BB0B9D54129}" presName="desTx" presStyleLbl="fgAcc1" presStyleIdx="2" presStyleCnt="3" custScaleX="1209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27B6A05-FFCA-4819-8D76-24871A274CE9}" srcId="{A83EE553-8FC9-4EF3-8E2C-9C46707A2FEE}" destId="{742A6F06-AAFB-421D-9D56-CA481CFB5A5B}" srcOrd="0" destOrd="0" parTransId="{1596AC88-5F2D-46CB-8470-82A2378B1A16}" sibTransId="{BAA35F09-F674-4C0A-9B7A-F3F9025824E5}"/>
    <dgm:cxn modelId="{C9A17178-C92B-42DC-A906-0EBC41A333B1}" srcId="{742A6F06-AAFB-421D-9D56-CA481CFB5A5B}" destId="{49E22983-FF5F-4AC5-BD4A-50BDEB386202}" srcOrd="0" destOrd="0" parTransId="{24F87B1D-71F1-459E-A8E7-5831A3A701AD}" sibTransId="{05BF6CDE-A888-4CE6-83C9-28741FE22B60}"/>
    <dgm:cxn modelId="{4392359E-FF38-436C-B8AC-61C357FD4357}" srcId="{A83EE553-8FC9-4EF3-8E2C-9C46707A2FEE}" destId="{9389A484-7D1F-42A0-A430-0BB0B9D54129}" srcOrd="2" destOrd="0" parTransId="{F2983097-ED15-4195-8D63-D05EEDE036A2}" sibTransId="{A2688210-5544-4722-9C80-42585D3147B3}"/>
    <dgm:cxn modelId="{1E00E54B-5AE5-4107-9827-54600E5DCE51}" srcId="{0228A7E1-2D96-4E09-884A-8358EFD243E8}" destId="{FD0A4A52-FAAA-458F-AD91-249D6ABFE6C5}" srcOrd="0" destOrd="0" parTransId="{C8FC2469-D52B-4E6D-A08C-0FA66B9B030A}" sibTransId="{CB66A2D7-B2DC-4D11-B109-5E46AA04315A}"/>
    <dgm:cxn modelId="{2BA1393A-7F37-41FA-89C3-81F483716AA6}" srcId="{A83EE553-8FC9-4EF3-8E2C-9C46707A2FEE}" destId="{0228A7E1-2D96-4E09-884A-8358EFD243E8}" srcOrd="1" destOrd="0" parTransId="{13EC5762-44D2-4378-B500-86C33D745ABB}" sibTransId="{03E77609-E141-47A0-A6CA-E3399BD8FCA6}"/>
    <dgm:cxn modelId="{F57184AB-9E0A-40EA-9EF8-9B9F064DE569}" type="presOf" srcId="{0228A7E1-2D96-4E09-884A-8358EFD243E8}" destId="{9228A8A9-31D0-4E3A-B251-B8D40EEDBC5C}" srcOrd="1" destOrd="0" presId="urn:microsoft.com/office/officeart/2005/8/layout/process3"/>
    <dgm:cxn modelId="{C706CB6D-AD77-4A94-A52F-D1D52924D5F6}" type="presOf" srcId="{03E77609-E141-47A0-A6CA-E3399BD8FCA6}" destId="{831C32F1-2CAC-487B-9C4A-E68C7A52DDF3}" srcOrd="0" destOrd="0" presId="urn:microsoft.com/office/officeart/2005/8/layout/process3"/>
    <dgm:cxn modelId="{6983894E-3706-4FBC-A77D-DFD5C3A27062}" type="presOf" srcId="{0228A7E1-2D96-4E09-884A-8358EFD243E8}" destId="{19CFB6FF-A6FA-4994-B602-C84120A6575C}" srcOrd="0" destOrd="0" presId="urn:microsoft.com/office/officeart/2005/8/layout/process3"/>
    <dgm:cxn modelId="{04A1ED87-6193-4C6E-BDBB-AFEAC39674D1}" type="presOf" srcId="{FEDF7A3A-0957-46B9-B9FE-F95B14103080}" destId="{ABDD71F1-668D-49B7-A66A-B1B2F38566C2}" srcOrd="0" destOrd="0" presId="urn:microsoft.com/office/officeart/2005/8/layout/process3"/>
    <dgm:cxn modelId="{B31D9A3D-2D32-48BB-9E33-6AD40EABBCB9}" srcId="{9389A484-7D1F-42A0-A430-0BB0B9D54129}" destId="{1EE7E812-41CC-460F-AE89-8881586BF019}" srcOrd="1" destOrd="0" parTransId="{BB7FD1BF-32A9-4054-A024-C53D77C21804}" sibTransId="{466007F3-0CE7-4AEE-9AF5-1F5C3AF1DE88}"/>
    <dgm:cxn modelId="{E54B1FB7-093C-4A37-B2F2-DE9DA944E56E}" type="presOf" srcId="{A83EE553-8FC9-4EF3-8E2C-9C46707A2FEE}" destId="{17A2AB0F-2F28-4FE3-8A8C-C07F17891F99}" srcOrd="0" destOrd="0" presId="urn:microsoft.com/office/officeart/2005/8/layout/process3"/>
    <dgm:cxn modelId="{020681FF-5B93-4677-BE15-D17B94361FBF}" type="presOf" srcId="{BAA35F09-F674-4C0A-9B7A-F3F9025824E5}" destId="{F1D53F1A-DF0A-4F8D-8E70-A31296F8DD6A}" srcOrd="1" destOrd="0" presId="urn:microsoft.com/office/officeart/2005/8/layout/process3"/>
    <dgm:cxn modelId="{2B65C27A-3C51-41AE-BAEC-C1459C741B9F}" type="presOf" srcId="{742A6F06-AAFB-421D-9D56-CA481CFB5A5B}" destId="{56A7FFC4-B66E-4176-B663-AFA013848041}" srcOrd="0" destOrd="0" presId="urn:microsoft.com/office/officeart/2005/8/layout/process3"/>
    <dgm:cxn modelId="{6BA3E957-2D44-46BE-AFAC-307164DDE0CE}" type="presOf" srcId="{03E77609-E141-47A0-A6CA-E3399BD8FCA6}" destId="{22D94C79-9558-43E3-808C-593B2B035F60}" srcOrd="1" destOrd="0" presId="urn:microsoft.com/office/officeart/2005/8/layout/process3"/>
    <dgm:cxn modelId="{258CD9DC-33BB-4517-A74B-76BF51F2D03B}" type="presOf" srcId="{742A6F06-AAFB-421D-9D56-CA481CFB5A5B}" destId="{6BDF880C-58F1-482B-9AF6-D84FED32AB97}" srcOrd="1" destOrd="0" presId="urn:microsoft.com/office/officeart/2005/8/layout/process3"/>
    <dgm:cxn modelId="{80A33BFE-B115-48A2-ACF2-DCD06EF1BFDF}" type="presOf" srcId="{9389A484-7D1F-42A0-A430-0BB0B9D54129}" destId="{84A6B051-173F-499C-B7A0-7733A7F995E1}" srcOrd="0" destOrd="0" presId="urn:microsoft.com/office/officeart/2005/8/layout/process3"/>
    <dgm:cxn modelId="{E4AF10F3-F965-4EF2-9108-F4AEA685BD1B}" type="presOf" srcId="{9389A484-7D1F-42A0-A430-0BB0B9D54129}" destId="{78088832-FA2F-44CB-855F-ABCDFBA422FB}" srcOrd="1" destOrd="0" presId="urn:microsoft.com/office/officeart/2005/8/layout/process3"/>
    <dgm:cxn modelId="{4E9BE9AB-BB03-4034-AA4C-E39A00D0979C}" type="presOf" srcId="{49E22983-FF5F-4AC5-BD4A-50BDEB386202}" destId="{FE0182C3-E07F-42D5-AAAB-02197713395F}" srcOrd="0" destOrd="0" presId="urn:microsoft.com/office/officeart/2005/8/layout/process3"/>
    <dgm:cxn modelId="{9607D27E-4F91-4553-A128-F8D27FAAAE1C}" type="presOf" srcId="{FD0A4A52-FAAA-458F-AD91-249D6ABFE6C5}" destId="{85D3A8AD-69AB-49DA-BE14-5DC4C9206BA7}" srcOrd="0" destOrd="0" presId="urn:microsoft.com/office/officeart/2005/8/layout/process3"/>
    <dgm:cxn modelId="{6312FFC1-3FBD-4E1A-B12B-77F11841B2C6}" srcId="{742A6F06-AAFB-421D-9D56-CA481CFB5A5B}" destId="{8125A990-5F25-4563-A9E9-2770EF5EB35C}" srcOrd="1" destOrd="0" parTransId="{964C3398-400C-4C6A-9493-1D6D51C03AE7}" sibTransId="{4E7577EB-5640-4AE4-94CD-36491EF44CC7}"/>
    <dgm:cxn modelId="{1280B3EA-A73A-492A-B541-05C821300F32}" type="presOf" srcId="{BAA35F09-F674-4C0A-9B7A-F3F9025824E5}" destId="{E200B4B2-C2C7-4E49-96A0-F98BD3AD63CF}" srcOrd="0" destOrd="0" presId="urn:microsoft.com/office/officeart/2005/8/layout/process3"/>
    <dgm:cxn modelId="{B2EA5A93-E4E3-4940-AB8B-4398B8F58932}" srcId="{9389A484-7D1F-42A0-A430-0BB0B9D54129}" destId="{FEDF7A3A-0957-46B9-B9FE-F95B14103080}" srcOrd="0" destOrd="0" parTransId="{E3D42409-67C2-49C0-8FE2-0F0F3AC7CCAF}" sibTransId="{C5E2EC35-0304-4994-876A-5A2B784ECFD0}"/>
    <dgm:cxn modelId="{74404D81-DCDD-49B3-A6DF-530BD9788091}" type="presOf" srcId="{1EE7E812-41CC-460F-AE89-8881586BF019}" destId="{ABDD71F1-668D-49B7-A66A-B1B2F38566C2}" srcOrd="0" destOrd="1" presId="urn:microsoft.com/office/officeart/2005/8/layout/process3"/>
    <dgm:cxn modelId="{BBD8B757-A046-46F0-8EB8-AF97748765C2}" type="presOf" srcId="{8125A990-5F25-4563-A9E9-2770EF5EB35C}" destId="{FE0182C3-E07F-42D5-AAAB-02197713395F}" srcOrd="0" destOrd="1" presId="urn:microsoft.com/office/officeart/2005/8/layout/process3"/>
    <dgm:cxn modelId="{4FE98886-9CF4-4E9D-91BD-007F2F61D020}" type="presParOf" srcId="{17A2AB0F-2F28-4FE3-8A8C-C07F17891F99}" destId="{B744E99E-298C-4BE0-B7AC-E9DB2C9DA3C5}" srcOrd="0" destOrd="0" presId="urn:microsoft.com/office/officeart/2005/8/layout/process3"/>
    <dgm:cxn modelId="{4DACB9F0-190C-4186-956C-2D87B1AC2C37}" type="presParOf" srcId="{B744E99E-298C-4BE0-B7AC-E9DB2C9DA3C5}" destId="{56A7FFC4-B66E-4176-B663-AFA013848041}" srcOrd="0" destOrd="0" presId="urn:microsoft.com/office/officeart/2005/8/layout/process3"/>
    <dgm:cxn modelId="{7C816568-A2CE-4797-BD1E-46F4D45B94F6}" type="presParOf" srcId="{B744E99E-298C-4BE0-B7AC-E9DB2C9DA3C5}" destId="{6BDF880C-58F1-482B-9AF6-D84FED32AB97}" srcOrd="1" destOrd="0" presId="urn:microsoft.com/office/officeart/2005/8/layout/process3"/>
    <dgm:cxn modelId="{046D071D-1279-4F64-8B87-FB3AB44EBABF}" type="presParOf" srcId="{B744E99E-298C-4BE0-B7AC-E9DB2C9DA3C5}" destId="{FE0182C3-E07F-42D5-AAAB-02197713395F}" srcOrd="2" destOrd="0" presId="urn:microsoft.com/office/officeart/2005/8/layout/process3"/>
    <dgm:cxn modelId="{7864705E-6C10-409D-9907-D765CB36249E}" type="presParOf" srcId="{17A2AB0F-2F28-4FE3-8A8C-C07F17891F99}" destId="{E200B4B2-C2C7-4E49-96A0-F98BD3AD63CF}" srcOrd="1" destOrd="0" presId="urn:microsoft.com/office/officeart/2005/8/layout/process3"/>
    <dgm:cxn modelId="{B0F5F08F-C0C4-417E-BE2E-B91AF1080AF3}" type="presParOf" srcId="{E200B4B2-C2C7-4E49-96A0-F98BD3AD63CF}" destId="{F1D53F1A-DF0A-4F8D-8E70-A31296F8DD6A}" srcOrd="0" destOrd="0" presId="urn:microsoft.com/office/officeart/2005/8/layout/process3"/>
    <dgm:cxn modelId="{F7299AFF-CD8D-44F3-AE46-C2DB1A0053B4}" type="presParOf" srcId="{17A2AB0F-2F28-4FE3-8A8C-C07F17891F99}" destId="{40684C50-1436-42AD-AB18-4F1DA0A21AE7}" srcOrd="2" destOrd="0" presId="urn:microsoft.com/office/officeart/2005/8/layout/process3"/>
    <dgm:cxn modelId="{7A0D8F56-2960-4E9A-8300-73BAFC2C1068}" type="presParOf" srcId="{40684C50-1436-42AD-AB18-4F1DA0A21AE7}" destId="{19CFB6FF-A6FA-4994-B602-C84120A6575C}" srcOrd="0" destOrd="0" presId="urn:microsoft.com/office/officeart/2005/8/layout/process3"/>
    <dgm:cxn modelId="{D395CA9B-83ED-424F-B3A5-7487FEAA8C8F}" type="presParOf" srcId="{40684C50-1436-42AD-AB18-4F1DA0A21AE7}" destId="{9228A8A9-31D0-4E3A-B251-B8D40EEDBC5C}" srcOrd="1" destOrd="0" presId="urn:microsoft.com/office/officeart/2005/8/layout/process3"/>
    <dgm:cxn modelId="{40D394F6-4C04-4E27-B09B-D0ADE912562D}" type="presParOf" srcId="{40684C50-1436-42AD-AB18-4F1DA0A21AE7}" destId="{85D3A8AD-69AB-49DA-BE14-5DC4C9206BA7}" srcOrd="2" destOrd="0" presId="urn:microsoft.com/office/officeart/2005/8/layout/process3"/>
    <dgm:cxn modelId="{226D5845-539C-40D6-9849-0CEBB54A498A}" type="presParOf" srcId="{17A2AB0F-2F28-4FE3-8A8C-C07F17891F99}" destId="{831C32F1-2CAC-487B-9C4A-E68C7A52DDF3}" srcOrd="3" destOrd="0" presId="urn:microsoft.com/office/officeart/2005/8/layout/process3"/>
    <dgm:cxn modelId="{D5FC5475-BFFB-4090-95C5-85837E392F46}" type="presParOf" srcId="{831C32F1-2CAC-487B-9C4A-E68C7A52DDF3}" destId="{22D94C79-9558-43E3-808C-593B2B035F60}" srcOrd="0" destOrd="0" presId="urn:microsoft.com/office/officeart/2005/8/layout/process3"/>
    <dgm:cxn modelId="{7592BAA6-AF0F-4EB9-BC9E-4AC184194E62}" type="presParOf" srcId="{17A2AB0F-2F28-4FE3-8A8C-C07F17891F99}" destId="{22C8C0F8-12AC-4F06-B9C3-AB3871415D10}" srcOrd="4" destOrd="0" presId="urn:microsoft.com/office/officeart/2005/8/layout/process3"/>
    <dgm:cxn modelId="{A218DF87-B6C5-4047-BA1D-11E41401F0C0}" type="presParOf" srcId="{22C8C0F8-12AC-4F06-B9C3-AB3871415D10}" destId="{84A6B051-173F-499C-B7A0-7733A7F995E1}" srcOrd="0" destOrd="0" presId="urn:microsoft.com/office/officeart/2005/8/layout/process3"/>
    <dgm:cxn modelId="{04B1B772-36E2-4AD7-B33C-581F45B38378}" type="presParOf" srcId="{22C8C0F8-12AC-4F06-B9C3-AB3871415D10}" destId="{78088832-FA2F-44CB-855F-ABCDFBA422FB}" srcOrd="1" destOrd="0" presId="urn:microsoft.com/office/officeart/2005/8/layout/process3"/>
    <dgm:cxn modelId="{E5476FA0-ECF0-4EFE-8C7E-B5FB619A6454}" type="presParOf" srcId="{22C8C0F8-12AC-4F06-B9C3-AB3871415D10}" destId="{ABDD71F1-668D-49B7-A66A-B1B2F38566C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9C848F-709B-49FC-9709-497F9D1223B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A8A0136E-2935-4FD6-9B3F-1C95255F5B33}">
      <dgm:prSet phldrT="[Текст]" custT="1"/>
      <dgm:spPr>
        <a:solidFill>
          <a:srgbClr val="0070C0"/>
        </a:solidFill>
      </dgm:spPr>
      <dgm:t>
        <a:bodyPr/>
        <a:lstStyle/>
        <a:p>
          <a:r>
            <a:rPr lang="ru-RU" sz="2400" dirty="0"/>
            <a:t>Ведение в электронном виде расчётной модели ТЭС</a:t>
          </a:r>
        </a:p>
      </dgm:t>
    </dgm:pt>
    <dgm:pt modelId="{E35B6465-21AE-4176-A486-FA9B23301E71}" type="parTrans" cxnId="{145D40DD-5D1B-43BE-AE66-DE5BBDDFC335}">
      <dgm:prSet/>
      <dgm:spPr/>
      <dgm:t>
        <a:bodyPr/>
        <a:lstStyle/>
        <a:p>
          <a:endParaRPr lang="ru-RU"/>
        </a:p>
      </dgm:t>
    </dgm:pt>
    <dgm:pt modelId="{FFCC2077-88AB-43FC-A095-DD4347A89030}" type="sibTrans" cxnId="{145D40DD-5D1B-43BE-AE66-DE5BBDDFC335}">
      <dgm:prSet/>
      <dgm:spPr/>
      <dgm:t>
        <a:bodyPr/>
        <a:lstStyle/>
        <a:p>
          <a:endParaRPr lang="ru-RU"/>
        </a:p>
      </dgm:t>
    </dgm:pt>
    <dgm:pt modelId="{1442A831-FFF6-45A3-90AE-4E569891E095}">
      <dgm:prSet phldrT="[Текст]" custT="1"/>
      <dgm:spPr/>
      <dgm:t>
        <a:bodyPr/>
        <a:lstStyle/>
        <a:p>
          <a:r>
            <a:rPr lang="ru-RU" sz="1600" dirty="0"/>
            <a:t>Отображение и редактирование модели в привычном для технолога виде (соответствует НТД по </a:t>
          </a:r>
          <a:r>
            <a:rPr lang="ru-RU" sz="1600" dirty="0" err="1"/>
            <a:t>топливоиспользованию</a:t>
          </a:r>
          <a:r>
            <a:rPr lang="ru-RU" sz="1600" dirty="0"/>
            <a:t>)</a:t>
          </a:r>
        </a:p>
      </dgm:t>
    </dgm:pt>
    <dgm:pt modelId="{A8A2F4AC-E468-42E9-97EC-B3A5C40E11AB}" type="parTrans" cxnId="{3A6B6B58-2A5D-466A-BE71-9D4D85E48131}">
      <dgm:prSet/>
      <dgm:spPr/>
      <dgm:t>
        <a:bodyPr/>
        <a:lstStyle/>
        <a:p>
          <a:endParaRPr lang="ru-RU"/>
        </a:p>
      </dgm:t>
    </dgm:pt>
    <dgm:pt modelId="{335529D0-D6BD-486B-9298-FCEA6EA25182}" type="sibTrans" cxnId="{3A6B6B58-2A5D-466A-BE71-9D4D85E48131}">
      <dgm:prSet/>
      <dgm:spPr/>
      <dgm:t>
        <a:bodyPr/>
        <a:lstStyle/>
        <a:p>
          <a:endParaRPr lang="ru-RU"/>
        </a:p>
      </dgm:t>
    </dgm:pt>
    <dgm:pt modelId="{A3F90D6C-3FE4-4D6E-91A7-1121A3FEF86F}">
      <dgm:prSet phldrT="[Текст]" custT="1"/>
      <dgm:spPr/>
      <dgm:t>
        <a:bodyPr/>
        <a:lstStyle/>
        <a:p>
          <a:r>
            <a:rPr lang="ru-RU" sz="1600" dirty="0"/>
            <a:t>Версионность модели ТЭС</a:t>
          </a:r>
        </a:p>
      </dgm:t>
    </dgm:pt>
    <dgm:pt modelId="{E6070CE9-D86C-4B1D-A887-6DC107CB4300}" type="parTrans" cxnId="{07BF7F0A-7EC7-4664-A17F-5E4F9F489B77}">
      <dgm:prSet/>
      <dgm:spPr/>
      <dgm:t>
        <a:bodyPr/>
        <a:lstStyle/>
        <a:p>
          <a:endParaRPr lang="ru-RU"/>
        </a:p>
      </dgm:t>
    </dgm:pt>
    <dgm:pt modelId="{E0E1ED1F-AA8B-4290-8EDE-BD374A940A45}" type="sibTrans" cxnId="{07BF7F0A-7EC7-4664-A17F-5E4F9F489B77}">
      <dgm:prSet/>
      <dgm:spPr/>
      <dgm:t>
        <a:bodyPr/>
        <a:lstStyle/>
        <a:p>
          <a:endParaRPr lang="ru-RU"/>
        </a:p>
      </dgm:t>
    </dgm:pt>
    <dgm:pt modelId="{35E486D5-C55D-48EB-B2D1-A75E9D4202DF}">
      <dgm:prSet phldrT="[Текст]" custT="1"/>
      <dgm:spPr/>
      <dgm:t>
        <a:bodyPr/>
        <a:lstStyle/>
        <a:p>
          <a:r>
            <a:rPr lang="ru-RU" sz="1600" dirty="0"/>
            <a:t>Возможность задавать способы расчёта параметров без ограничения сложности</a:t>
          </a:r>
        </a:p>
      </dgm:t>
    </dgm:pt>
    <dgm:pt modelId="{E835F2B1-28B0-49E7-A383-F8B60F58187F}" type="parTrans" cxnId="{78295EB5-416E-4EE9-BF37-9CB4559348B7}">
      <dgm:prSet/>
      <dgm:spPr/>
      <dgm:t>
        <a:bodyPr/>
        <a:lstStyle/>
        <a:p>
          <a:endParaRPr lang="ru-RU"/>
        </a:p>
      </dgm:t>
    </dgm:pt>
    <dgm:pt modelId="{0492F29B-EF19-4243-B5BA-246693EF647E}" type="sibTrans" cxnId="{78295EB5-416E-4EE9-BF37-9CB4559348B7}">
      <dgm:prSet/>
      <dgm:spPr/>
      <dgm:t>
        <a:bodyPr/>
        <a:lstStyle/>
        <a:p>
          <a:endParaRPr lang="ru-RU"/>
        </a:p>
      </dgm:t>
    </dgm:pt>
    <dgm:pt modelId="{5AB00AE9-2C36-49B6-977D-14F279DC8445}">
      <dgm:prSet phldrT="[Текст]" custT="1"/>
      <dgm:spPr/>
      <dgm:t>
        <a:bodyPr/>
        <a:lstStyle/>
        <a:p>
          <a:r>
            <a:rPr lang="ru-RU" sz="1600" dirty="0"/>
            <a:t>Автоматизированный расчёт поправок к нормативу на основании факта</a:t>
          </a:r>
        </a:p>
      </dgm:t>
    </dgm:pt>
    <dgm:pt modelId="{9BEDE589-7E3C-4ACD-89E2-F44C4A0470A1}" type="parTrans" cxnId="{20A8E219-E8EA-4D5B-B8CD-1812D7C091B8}">
      <dgm:prSet/>
      <dgm:spPr/>
      <dgm:t>
        <a:bodyPr/>
        <a:lstStyle/>
        <a:p>
          <a:endParaRPr lang="ru-RU"/>
        </a:p>
      </dgm:t>
    </dgm:pt>
    <dgm:pt modelId="{C877987C-9660-4283-A04A-9A19C5B47F3B}" type="sibTrans" cxnId="{20A8E219-E8EA-4D5B-B8CD-1812D7C091B8}">
      <dgm:prSet/>
      <dgm:spPr/>
      <dgm:t>
        <a:bodyPr/>
        <a:lstStyle/>
        <a:p>
          <a:endParaRPr lang="ru-RU"/>
        </a:p>
      </dgm:t>
    </dgm:pt>
    <dgm:pt modelId="{CBC32ABD-32B1-4709-8B4E-A34C62541DFD}">
      <dgm:prSet phldrT="[Текст]" custT="1"/>
      <dgm:spPr/>
      <dgm:t>
        <a:bodyPr/>
        <a:lstStyle/>
        <a:p>
          <a:r>
            <a:rPr lang="ru-RU" sz="1600" dirty="0" smtClean="0"/>
            <a:t>Снижение </a:t>
          </a:r>
          <a:r>
            <a:rPr lang="ru-RU" sz="1600" dirty="0"/>
            <a:t>трудоемкости при создании модели (клонирование объектов, экспорт, импорт, автоматизация оцифровки графиков)</a:t>
          </a:r>
        </a:p>
      </dgm:t>
    </dgm:pt>
    <dgm:pt modelId="{6A17511F-FC44-42AD-8557-714914278A33}" type="parTrans" cxnId="{8D4CCD91-95F8-41B3-BD97-382259D3E158}">
      <dgm:prSet/>
      <dgm:spPr/>
      <dgm:t>
        <a:bodyPr/>
        <a:lstStyle/>
        <a:p>
          <a:endParaRPr lang="ru-RU"/>
        </a:p>
      </dgm:t>
    </dgm:pt>
    <dgm:pt modelId="{9ACD5D6E-8923-42BA-B9B6-346AB84CC053}" type="sibTrans" cxnId="{8D4CCD91-95F8-41B3-BD97-382259D3E158}">
      <dgm:prSet/>
      <dgm:spPr/>
      <dgm:t>
        <a:bodyPr/>
        <a:lstStyle/>
        <a:p>
          <a:endParaRPr lang="ru-RU"/>
        </a:p>
      </dgm:t>
    </dgm:pt>
    <dgm:pt modelId="{333C43FD-3AEA-4BF4-B8A3-2A45592D8D6F}">
      <dgm:prSet phldrT="[Текст]" custT="1"/>
      <dgm:spPr/>
      <dgm:t>
        <a:bodyPr/>
        <a:lstStyle/>
        <a:p>
          <a:r>
            <a:rPr lang="ru-RU" sz="1600" dirty="0"/>
            <a:t>Актуализация модели силами технолога</a:t>
          </a:r>
        </a:p>
      </dgm:t>
    </dgm:pt>
    <dgm:pt modelId="{08DB02AD-B7EB-4E74-842C-0D2D52F07E2A}" type="parTrans" cxnId="{04DF6704-F5D6-4F87-8644-305AF8A7C329}">
      <dgm:prSet/>
      <dgm:spPr/>
      <dgm:t>
        <a:bodyPr/>
        <a:lstStyle/>
        <a:p>
          <a:endParaRPr lang="ru-RU"/>
        </a:p>
      </dgm:t>
    </dgm:pt>
    <dgm:pt modelId="{FBE0D304-DB13-486D-B8F4-63DE46B3ED4F}" type="sibTrans" cxnId="{04DF6704-F5D6-4F87-8644-305AF8A7C329}">
      <dgm:prSet/>
      <dgm:spPr/>
      <dgm:t>
        <a:bodyPr/>
        <a:lstStyle/>
        <a:p>
          <a:endParaRPr lang="ru-RU"/>
        </a:p>
      </dgm:t>
    </dgm:pt>
    <dgm:pt modelId="{5B55D92A-6E69-4DAE-8745-38526496448F}">
      <dgm:prSet phldrT="[Текст]" custT="1"/>
      <dgm:spPr/>
      <dgm:t>
        <a:bodyPr/>
        <a:lstStyle/>
        <a:p>
          <a:r>
            <a:rPr lang="ru-RU" sz="1600" dirty="0" smtClean="0"/>
            <a:t>Возможность неограниченного расширения модели</a:t>
          </a:r>
          <a:endParaRPr lang="ru-RU" sz="1600" dirty="0"/>
        </a:p>
      </dgm:t>
    </dgm:pt>
    <dgm:pt modelId="{CDE9FF90-E76D-4A8F-8140-4D85C30B0F56}" type="parTrans" cxnId="{5DBFD1B3-224C-4773-8EF4-4C6E3338DAC0}">
      <dgm:prSet/>
      <dgm:spPr/>
      <dgm:t>
        <a:bodyPr/>
        <a:lstStyle/>
        <a:p>
          <a:endParaRPr lang="ru-RU"/>
        </a:p>
      </dgm:t>
    </dgm:pt>
    <dgm:pt modelId="{B5C88405-3E4B-425C-874D-05A6BE9C2E96}" type="sibTrans" cxnId="{5DBFD1B3-224C-4773-8EF4-4C6E3338DAC0}">
      <dgm:prSet/>
      <dgm:spPr/>
      <dgm:t>
        <a:bodyPr/>
        <a:lstStyle/>
        <a:p>
          <a:endParaRPr lang="ru-RU"/>
        </a:p>
      </dgm:t>
    </dgm:pt>
    <dgm:pt modelId="{65EA3D91-9A59-4C62-BDEF-8AFAA1CB2B81}" type="pres">
      <dgm:prSet presAssocID="{539C848F-709B-49FC-9709-497F9D1223B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9C00B1D-2D1A-418B-A390-FE682D4BEAB3}" type="pres">
      <dgm:prSet presAssocID="{A8A0136E-2935-4FD6-9B3F-1C95255F5B33}" presName="parentText" presStyleLbl="node1" presStyleIdx="0" presStyleCnt="1" custLinFactNeighborX="-140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89E558-0F8F-4651-849E-3AA05AB7F1F6}" type="pres">
      <dgm:prSet presAssocID="{A8A0136E-2935-4FD6-9B3F-1C95255F5B3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7801D5-4548-44FB-88D6-7723B35C7456}" type="presOf" srcId="{1442A831-FFF6-45A3-90AE-4E569891E095}" destId="{7289E558-0F8F-4651-849E-3AA05AB7F1F6}" srcOrd="0" destOrd="0" presId="urn:microsoft.com/office/officeart/2005/8/layout/vList2"/>
    <dgm:cxn modelId="{C0AA3506-EE10-4EFA-B73B-555E1DACDB2D}" type="presOf" srcId="{5B55D92A-6E69-4DAE-8745-38526496448F}" destId="{7289E558-0F8F-4651-849E-3AA05AB7F1F6}" srcOrd="0" destOrd="6" presId="urn:microsoft.com/office/officeart/2005/8/layout/vList2"/>
    <dgm:cxn modelId="{78295EB5-416E-4EE9-BF37-9CB4559348B7}" srcId="{A8A0136E-2935-4FD6-9B3F-1C95255F5B33}" destId="{35E486D5-C55D-48EB-B2D1-A75E9D4202DF}" srcOrd="2" destOrd="0" parTransId="{E835F2B1-28B0-49E7-A383-F8B60F58187F}" sibTransId="{0492F29B-EF19-4243-B5BA-246693EF647E}"/>
    <dgm:cxn modelId="{BC1BCFB2-6D76-4ACB-AC79-BB771078F24F}" type="presOf" srcId="{A8A0136E-2935-4FD6-9B3F-1C95255F5B33}" destId="{09C00B1D-2D1A-418B-A390-FE682D4BEAB3}" srcOrd="0" destOrd="0" presId="urn:microsoft.com/office/officeart/2005/8/layout/vList2"/>
    <dgm:cxn modelId="{04DF6704-F5D6-4F87-8644-305AF8A7C329}" srcId="{A8A0136E-2935-4FD6-9B3F-1C95255F5B33}" destId="{333C43FD-3AEA-4BF4-B8A3-2A45592D8D6F}" srcOrd="5" destOrd="0" parTransId="{08DB02AD-B7EB-4E74-842C-0D2D52F07E2A}" sibTransId="{FBE0D304-DB13-486D-B8F4-63DE46B3ED4F}"/>
    <dgm:cxn modelId="{8D4CCD91-95F8-41B3-BD97-382259D3E158}" srcId="{A8A0136E-2935-4FD6-9B3F-1C95255F5B33}" destId="{CBC32ABD-32B1-4709-8B4E-A34C62541DFD}" srcOrd="4" destOrd="0" parTransId="{6A17511F-FC44-42AD-8557-714914278A33}" sibTransId="{9ACD5D6E-8923-42BA-B9B6-346AB84CC053}"/>
    <dgm:cxn modelId="{50DF9102-2FA4-4E07-A642-DE94A4BBB68A}" type="presOf" srcId="{CBC32ABD-32B1-4709-8B4E-A34C62541DFD}" destId="{7289E558-0F8F-4651-849E-3AA05AB7F1F6}" srcOrd="0" destOrd="4" presId="urn:microsoft.com/office/officeart/2005/8/layout/vList2"/>
    <dgm:cxn modelId="{145D40DD-5D1B-43BE-AE66-DE5BBDDFC335}" srcId="{539C848F-709B-49FC-9709-497F9D1223B2}" destId="{A8A0136E-2935-4FD6-9B3F-1C95255F5B33}" srcOrd="0" destOrd="0" parTransId="{E35B6465-21AE-4176-A486-FA9B23301E71}" sibTransId="{FFCC2077-88AB-43FC-A095-DD4347A89030}"/>
    <dgm:cxn modelId="{B4C744BF-A964-4A97-B652-1A79DEA83A1B}" type="presOf" srcId="{333C43FD-3AEA-4BF4-B8A3-2A45592D8D6F}" destId="{7289E558-0F8F-4651-849E-3AA05AB7F1F6}" srcOrd="0" destOrd="5" presId="urn:microsoft.com/office/officeart/2005/8/layout/vList2"/>
    <dgm:cxn modelId="{207CF4C3-37BB-4057-83A0-C190C2ED2A32}" type="presOf" srcId="{539C848F-709B-49FC-9709-497F9D1223B2}" destId="{65EA3D91-9A59-4C62-BDEF-8AFAA1CB2B81}" srcOrd="0" destOrd="0" presId="urn:microsoft.com/office/officeart/2005/8/layout/vList2"/>
    <dgm:cxn modelId="{1EB04ACB-7C3F-414B-B86D-BEEDE39BD8F7}" type="presOf" srcId="{5AB00AE9-2C36-49B6-977D-14F279DC8445}" destId="{7289E558-0F8F-4651-849E-3AA05AB7F1F6}" srcOrd="0" destOrd="3" presId="urn:microsoft.com/office/officeart/2005/8/layout/vList2"/>
    <dgm:cxn modelId="{20A8E219-E8EA-4D5B-B8CD-1812D7C091B8}" srcId="{A8A0136E-2935-4FD6-9B3F-1C95255F5B33}" destId="{5AB00AE9-2C36-49B6-977D-14F279DC8445}" srcOrd="3" destOrd="0" parTransId="{9BEDE589-7E3C-4ACD-89E2-F44C4A0470A1}" sibTransId="{C877987C-9660-4283-A04A-9A19C5B47F3B}"/>
    <dgm:cxn modelId="{3A6B6B58-2A5D-466A-BE71-9D4D85E48131}" srcId="{A8A0136E-2935-4FD6-9B3F-1C95255F5B33}" destId="{1442A831-FFF6-45A3-90AE-4E569891E095}" srcOrd="0" destOrd="0" parTransId="{A8A2F4AC-E468-42E9-97EC-B3A5C40E11AB}" sibTransId="{335529D0-D6BD-486B-9298-FCEA6EA25182}"/>
    <dgm:cxn modelId="{66D682D7-E8F7-42CD-BE37-66AB2B5C09AE}" type="presOf" srcId="{A3F90D6C-3FE4-4D6E-91A7-1121A3FEF86F}" destId="{7289E558-0F8F-4651-849E-3AA05AB7F1F6}" srcOrd="0" destOrd="1" presId="urn:microsoft.com/office/officeart/2005/8/layout/vList2"/>
    <dgm:cxn modelId="{07BF7F0A-7EC7-4664-A17F-5E4F9F489B77}" srcId="{A8A0136E-2935-4FD6-9B3F-1C95255F5B33}" destId="{A3F90D6C-3FE4-4D6E-91A7-1121A3FEF86F}" srcOrd="1" destOrd="0" parTransId="{E6070CE9-D86C-4B1D-A887-6DC107CB4300}" sibTransId="{E0E1ED1F-AA8B-4290-8EDE-BD374A940A45}"/>
    <dgm:cxn modelId="{5A70D592-2486-464A-A3DD-81C08B22F20F}" type="presOf" srcId="{35E486D5-C55D-48EB-B2D1-A75E9D4202DF}" destId="{7289E558-0F8F-4651-849E-3AA05AB7F1F6}" srcOrd="0" destOrd="2" presId="urn:microsoft.com/office/officeart/2005/8/layout/vList2"/>
    <dgm:cxn modelId="{5DBFD1B3-224C-4773-8EF4-4C6E3338DAC0}" srcId="{A8A0136E-2935-4FD6-9B3F-1C95255F5B33}" destId="{5B55D92A-6E69-4DAE-8745-38526496448F}" srcOrd="6" destOrd="0" parTransId="{CDE9FF90-E76D-4A8F-8140-4D85C30B0F56}" sibTransId="{B5C88405-3E4B-425C-874D-05A6BE9C2E96}"/>
    <dgm:cxn modelId="{D5C498BC-A560-4190-894A-574015B27A0F}" type="presParOf" srcId="{65EA3D91-9A59-4C62-BDEF-8AFAA1CB2B81}" destId="{09C00B1D-2D1A-418B-A390-FE682D4BEAB3}" srcOrd="0" destOrd="0" presId="urn:microsoft.com/office/officeart/2005/8/layout/vList2"/>
    <dgm:cxn modelId="{ED2DCD37-A61F-4FAE-92FE-ABF936862E47}" type="presParOf" srcId="{65EA3D91-9A59-4C62-BDEF-8AFAA1CB2B81}" destId="{7289E558-0F8F-4651-849E-3AA05AB7F1F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339646-1E7E-47B6-81E1-8D196689343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B0E06D3-86B2-4E64-89D9-997F946A52F2}">
      <dgm:prSet phldrT="[Текст]"/>
      <dgm:spPr/>
      <dgm:t>
        <a:bodyPr/>
        <a:lstStyle/>
        <a:p>
          <a:r>
            <a:rPr lang="ru-RU" dirty="0" smtClean="0"/>
            <a:t>Расчет ТЭП произвольных энергетических режимов</a:t>
          </a:r>
          <a:endParaRPr lang="ru-RU" dirty="0"/>
        </a:p>
      </dgm:t>
    </dgm:pt>
    <dgm:pt modelId="{D2C638F1-DBB1-4350-84AF-0AE80ED7473D}" type="parTrans" cxnId="{029C25D4-3F60-4C86-9C0E-C208F920E69F}">
      <dgm:prSet/>
      <dgm:spPr/>
      <dgm:t>
        <a:bodyPr/>
        <a:lstStyle/>
        <a:p>
          <a:endParaRPr lang="ru-RU"/>
        </a:p>
      </dgm:t>
    </dgm:pt>
    <dgm:pt modelId="{D71F14AA-7139-48C0-A067-31863F9B4BF5}" type="sibTrans" cxnId="{029C25D4-3F60-4C86-9C0E-C208F920E69F}">
      <dgm:prSet/>
      <dgm:spPr/>
      <dgm:t>
        <a:bodyPr/>
        <a:lstStyle/>
        <a:p>
          <a:endParaRPr lang="ru-RU"/>
        </a:p>
      </dgm:t>
    </dgm:pt>
    <dgm:pt modelId="{83DD11E6-56EE-4B17-AC98-2BDFB271B37B}">
      <dgm:prSet/>
      <dgm:spPr/>
      <dgm:t>
        <a:bodyPr/>
        <a:lstStyle/>
        <a:p>
          <a:r>
            <a:rPr lang="ru-RU" dirty="0" smtClean="0"/>
            <a:t>Мгновенные и агрегационные режимы</a:t>
          </a:r>
          <a:endParaRPr lang="ru-RU" dirty="0"/>
        </a:p>
      </dgm:t>
    </dgm:pt>
    <dgm:pt modelId="{08FC4BFF-F18A-494D-85DE-4FC7C8F45939}" type="parTrans" cxnId="{ACC259D9-7019-4582-B231-925282000E74}">
      <dgm:prSet/>
      <dgm:spPr/>
      <dgm:t>
        <a:bodyPr/>
        <a:lstStyle/>
        <a:p>
          <a:endParaRPr lang="ru-RU"/>
        </a:p>
      </dgm:t>
    </dgm:pt>
    <dgm:pt modelId="{9E3A0860-D44B-4DB7-A1E3-D2658DE063EA}" type="sibTrans" cxnId="{ACC259D9-7019-4582-B231-925282000E74}">
      <dgm:prSet/>
      <dgm:spPr/>
      <dgm:t>
        <a:bodyPr/>
        <a:lstStyle/>
        <a:p>
          <a:endParaRPr lang="ru-RU"/>
        </a:p>
      </dgm:t>
    </dgm:pt>
    <dgm:pt modelId="{C8213187-A5DD-457A-8C9E-12F888A8B677}">
      <dgm:prSet/>
      <dgm:spPr/>
      <dgm:t>
        <a:bodyPr/>
        <a:lstStyle/>
        <a:p>
          <a:r>
            <a:rPr lang="ru-RU" dirty="0" smtClean="0"/>
            <a:t>Пропорциональный и физический методы</a:t>
          </a:r>
          <a:endParaRPr lang="ru-RU" dirty="0"/>
        </a:p>
      </dgm:t>
    </dgm:pt>
    <dgm:pt modelId="{2EA1A68F-4DD9-43E4-870A-FE6F6A92A712}" type="parTrans" cxnId="{0A8A35A3-D33D-4C5C-8029-AB5DF615CF49}">
      <dgm:prSet/>
      <dgm:spPr/>
      <dgm:t>
        <a:bodyPr/>
        <a:lstStyle/>
        <a:p>
          <a:endParaRPr lang="ru-RU"/>
        </a:p>
      </dgm:t>
    </dgm:pt>
    <dgm:pt modelId="{536D7136-5BB5-400E-BDAB-D34CE91AC763}" type="sibTrans" cxnId="{0A8A35A3-D33D-4C5C-8029-AB5DF615CF49}">
      <dgm:prSet/>
      <dgm:spPr/>
      <dgm:t>
        <a:bodyPr/>
        <a:lstStyle/>
        <a:p>
          <a:endParaRPr lang="ru-RU"/>
        </a:p>
      </dgm:t>
    </dgm:pt>
    <dgm:pt modelId="{34FFFF69-3B30-443B-AD69-4693CA5EEE64}">
      <dgm:prSet/>
      <dgm:spPr/>
      <dgm:t>
        <a:bodyPr/>
        <a:lstStyle/>
        <a:p>
          <a:r>
            <a:rPr lang="ru-RU" dirty="0" smtClean="0"/>
            <a:t>Расчёт ТЭП фактических энергетических режимов</a:t>
          </a:r>
          <a:endParaRPr lang="ru-RU" dirty="0"/>
        </a:p>
      </dgm:t>
    </dgm:pt>
    <dgm:pt modelId="{90587C81-6625-484C-9DD2-5AA897A02FAF}" type="parTrans" cxnId="{5A3BEA0A-E911-44B6-82D2-1960C23CBA3B}">
      <dgm:prSet/>
      <dgm:spPr/>
      <dgm:t>
        <a:bodyPr/>
        <a:lstStyle/>
        <a:p>
          <a:endParaRPr lang="ru-RU"/>
        </a:p>
      </dgm:t>
    </dgm:pt>
    <dgm:pt modelId="{2E65D4AC-D75F-4C35-B254-D826E269BDA0}" type="sibTrans" cxnId="{5A3BEA0A-E911-44B6-82D2-1960C23CBA3B}">
      <dgm:prSet/>
      <dgm:spPr/>
      <dgm:t>
        <a:bodyPr/>
        <a:lstStyle/>
        <a:p>
          <a:endParaRPr lang="ru-RU"/>
        </a:p>
      </dgm:t>
    </dgm:pt>
    <dgm:pt modelId="{68EA839F-F5B3-412B-8C35-0E595112F932}">
      <dgm:prSet/>
      <dgm:spPr/>
      <dgm:t>
        <a:bodyPr/>
        <a:lstStyle/>
        <a:p>
          <a:r>
            <a:rPr lang="ru-RU" dirty="0" smtClean="0"/>
            <a:t>Автоматическое поступление данных из ИС ТЭС, ручной ввод недостающих данных</a:t>
          </a:r>
          <a:endParaRPr lang="ru-RU" dirty="0"/>
        </a:p>
      </dgm:t>
    </dgm:pt>
    <dgm:pt modelId="{46335E3D-CD70-4AE0-A97C-1EA62F659A0A}" type="parTrans" cxnId="{A6709B26-6237-4E2C-A48C-EA57757D5BB7}">
      <dgm:prSet/>
      <dgm:spPr/>
      <dgm:t>
        <a:bodyPr/>
        <a:lstStyle/>
        <a:p>
          <a:endParaRPr lang="ru-RU"/>
        </a:p>
      </dgm:t>
    </dgm:pt>
    <dgm:pt modelId="{BB05B68B-AB33-4812-988D-761E26E2B088}" type="sibTrans" cxnId="{A6709B26-6237-4E2C-A48C-EA57757D5BB7}">
      <dgm:prSet/>
      <dgm:spPr/>
      <dgm:t>
        <a:bodyPr/>
        <a:lstStyle/>
        <a:p>
          <a:endParaRPr lang="ru-RU"/>
        </a:p>
      </dgm:t>
    </dgm:pt>
    <dgm:pt modelId="{8317EC5C-59F9-442A-A6F3-63F8C5A23100}">
      <dgm:prSet/>
      <dgm:spPr/>
      <dgm:t>
        <a:bodyPr/>
        <a:lstStyle/>
        <a:p>
          <a:r>
            <a:rPr lang="ru-RU" dirty="0" smtClean="0"/>
            <a:t>Производственное планирование, расчёт нормативных ТЭП</a:t>
          </a:r>
          <a:endParaRPr lang="ru-RU" dirty="0"/>
        </a:p>
      </dgm:t>
    </dgm:pt>
    <dgm:pt modelId="{24AB9311-AD2E-499E-8906-61E323659488}" type="parTrans" cxnId="{5EB632BB-4F26-411A-8867-8AAA1BB85C81}">
      <dgm:prSet/>
      <dgm:spPr/>
      <dgm:t>
        <a:bodyPr/>
        <a:lstStyle/>
        <a:p>
          <a:endParaRPr lang="ru-RU"/>
        </a:p>
      </dgm:t>
    </dgm:pt>
    <dgm:pt modelId="{6B863F0C-8B3A-4BEE-AD4B-6C760DBD0738}" type="sibTrans" cxnId="{5EB632BB-4F26-411A-8867-8AAA1BB85C81}">
      <dgm:prSet/>
      <dgm:spPr/>
      <dgm:t>
        <a:bodyPr/>
        <a:lstStyle/>
        <a:p>
          <a:endParaRPr lang="ru-RU"/>
        </a:p>
      </dgm:t>
    </dgm:pt>
    <dgm:pt modelId="{A4812092-EB50-41FC-A236-8FEEEC423F85}">
      <dgm:prSet/>
      <dgm:spPr/>
      <dgm:t>
        <a:bodyPr/>
        <a:lstStyle/>
        <a:p>
          <a:r>
            <a:rPr lang="ru-RU" dirty="0" smtClean="0"/>
            <a:t>Представление результатов расчёта в графическом и табличном виде</a:t>
          </a:r>
          <a:endParaRPr lang="ru-RU" dirty="0"/>
        </a:p>
      </dgm:t>
    </dgm:pt>
    <dgm:pt modelId="{A98BFD22-3770-42FF-A90F-2206F9E8791D}" type="parTrans" cxnId="{6A89E6A9-E226-4B26-83F4-4F870B366982}">
      <dgm:prSet/>
      <dgm:spPr/>
      <dgm:t>
        <a:bodyPr/>
        <a:lstStyle/>
        <a:p>
          <a:endParaRPr lang="ru-RU"/>
        </a:p>
      </dgm:t>
    </dgm:pt>
    <dgm:pt modelId="{037F0C2C-8921-4C82-83DD-ABE46531DE61}" type="sibTrans" cxnId="{6A89E6A9-E226-4B26-83F4-4F870B366982}">
      <dgm:prSet/>
      <dgm:spPr/>
      <dgm:t>
        <a:bodyPr/>
        <a:lstStyle/>
        <a:p>
          <a:endParaRPr lang="ru-RU"/>
        </a:p>
      </dgm:t>
    </dgm:pt>
    <dgm:pt modelId="{FED54E3C-6A71-42CD-890B-EEF715612CFA}">
      <dgm:prSet/>
      <dgm:spPr/>
      <dgm:t>
        <a:bodyPr/>
        <a:lstStyle/>
        <a:p>
          <a:r>
            <a:rPr lang="ru-RU" dirty="0" smtClean="0"/>
            <a:t>Возможность анализа отклонений факта от норматива</a:t>
          </a:r>
          <a:endParaRPr lang="ru-RU" dirty="0"/>
        </a:p>
      </dgm:t>
    </dgm:pt>
    <dgm:pt modelId="{412FEBF0-1E86-45D4-B470-CFBCCBF6E933}" type="parTrans" cxnId="{42EEE769-424C-4A94-906B-4D8233950999}">
      <dgm:prSet/>
      <dgm:spPr/>
      <dgm:t>
        <a:bodyPr/>
        <a:lstStyle/>
        <a:p>
          <a:endParaRPr lang="ru-RU"/>
        </a:p>
      </dgm:t>
    </dgm:pt>
    <dgm:pt modelId="{8A7D63E0-A6CB-41BC-A2AB-38DA4E7F2BB2}" type="sibTrans" cxnId="{42EEE769-424C-4A94-906B-4D8233950999}">
      <dgm:prSet/>
      <dgm:spPr/>
      <dgm:t>
        <a:bodyPr/>
        <a:lstStyle/>
        <a:p>
          <a:endParaRPr lang="ru-RU"/>
        </a:p>
      </dgm:t>
    </dgm:pt>
    <dgm:pt modelId="{8BF6F11D-41C1-441D-AD70-633A748BB988}">
      <dgm:prSet/>
      <dgm:spPr/>
      <dgm:t>
        <a:bodyPr/>
        <a:lstStyle/>
        <a:p>
          <a:r>
            <a:rPr lang="ru-RU" dirty="0" smtClean="0"/>
            <a:t>Базой для расчета ТЭП является:</a:t>
          </a:r>
          <a:endParaRPr lang="ru-RU" dirty="0"/>
        </a:p>
      </dgm:t>
    </dgm:pt>
    <dgm:pt modelId="{9CAB4980-AC1C-40F4-B422-FC689F0436D8}" type="parTrans" cxnId="{48BA1510-09AA-42F1-A82A-04F6FDA7098D}">
      <dgm:prSet/>
      <dgm:spPr/>
      <dgm:t>
        <a:bodyPr/>
        <a:lstStyle/>
        <a:p>
          <a:endParaRPr lang="ru-RU"/>
        </a:p>
      </dgm:t>
    </dgm:pt>
    <dgm:pt modelId="{E24A5DEB-2F5F-4BF3-9988-5DAEA6EC1E7A}" type="sibTrans" cxnId="{48BA1510-09AA-42F1-A82A-04F6FDA7098D}">
      <dgm:prSet/>
      <dgm:spPr/>
      <dgm:t>
        <a:bodyPr/>
        <a:lstStyle/>
        <a:p>
          <a:endParaRPr lang="ru-RU"/>
        </a:p>
      </dgm:t>
    </dgm:pt>
    <dgm:pt modelId="{CA02ED15-70C1-466E-8594-9F33D405C6A0}">
      <dgm:prSet/>
      <dgm:spPr/>
      <dgm:t>
        <a:bodyPr/>
        <a:lstStyle/>
        <a:p>
          <a:r>
            <a:rPr lang="ru-RU" dirty="0" smtClean="0"/>
            <a:t>Документация по </a:t>
          </a:r>
          <a:r>
            <a:rPr lang="ru-RU" dirty="0" err="1" smtClean="0"/>
            <a:t>топливоиспользованию</a:t>
          </a:r>
          <a:endParaRPr lang="ru-RU" dirty="0"/>
        </a:p>
      </dgm:t>
    </dgm:pt>
    <dgm:pt modelId="{F7ED760E-E695-4FAA-B20E-F9DEC8A6B054}" type="parTrans" cxnId="{22AF1CED-EB7D-4FF0-8CF1-B9B75954F120}">
      <dgm:prSet/>
      <dgm:spPr/>
      <dgm:t>
        <a:bodyPr/>
        <a:lstStyle/>
        <a:p>
          <a:endParaRPr lang="ru-RU"/>
        </a:p>
      </dgm:t>
    </dgm:pt>
    <dgm:pt modelId="{5A32E509-0B67-4CE1-AE7C-5974465F02B6}" type="sibTrans" cxnId="{22AF1CED-EB7D-4FF0-8CF1-B9B75954F120}">
      <dgm:prSet/>
      <dgm:spPr/>
      <dgm:t>
        <a:bodyPr/>
        <a:lstStyle/>
        <a:p>
          <a:endParaRPr lang="ru-RU"/>
        </a:p>
      </dgm:t>
    </dgm:pt>
    <dgm:pt modelId="{01148DF3-F082-4549-A501-2E100D1385DE}">
      <dgm:prSet/>
      <dgm:spPr/>
      <dgm:t>
        <a:bodyPr/>
        <a:lstStyle/>
        <a:p>
          <a:r>
            <a:rPr lang="ru-RU" dirty="0" smtClean="0"/>
            <a:t>Энергетические характеристики оборудования</a:t>
          </a:r>
          <a:endParaRPr lang="ru-RU" dirty="0"/>
        </a:p>
      </dgm:t>
    </dgm:pt>
    <dgm:pt modelId="{C8F4F055-1034-4027-B06E-A0F439533561}" type="parTrans" cxnId="{133A2C4F-9C8C-4BB1-9783-BEF666A9EBFA}">
      <dgm:prSet/>
      <dgm:spPr/>
      <dgm:t>
        <a:bodyPr/>
        <a:lstStyle/>
        <a:p>
          <a:endParaRPr lang="ru-RU"/>
        </a:p>
      </dgm:t>
    </dgm:pt>
    <dgm:pt modelId="{D3A26FB0-4C4B-44C2-A270-9A4A79E0D344}" type="sibTrans" cxnId="{133A2C4F-9C8C-4BB1-9783-BEF666A9EBFA}">
      <dgm:prSet/>
      <dgm:spPr/>
      <dgm:t>
        <a:bodyPr/>
        <a:lstStyle/>
        <a:p>
          <a:endParaRPr lang="ru-RU"/>
        </a:p>
      </dgm:t>
    </dgm:pt>
    <dgm:pt modelId="{90212B84-CFBC-44E2-8275-EB70F02A0F53}">
      <dgm:prSet/>
      <dgm:spPr/>
      <dgm:t>
        <a:bodyPr/>
        <a:lstStyle/>
        <a:p>
          <a:r>
            <a:rPr lang="ru-RU" dirty="0" smtClean="0"/>
            <a:t>Расчетная модель станции (макет расчета ТЭП)</a:t>
          </a:r>
          <a:endParaRPr lang="ru-RU" dirty="0"/>
        </a:p>
      </dgm:t>
    </dgm:pt>
    <dgm:pt modelId="{3E42E585-A904-43B5-83A2-2F800B84DE13}" type="parTrans" cxnId="{4893B8EE-80A8-426C-9DF5-A1692922DAFA}">
      <dgm:prSet/>
      <dgm:spPr/>
      <dgm:t>
        <a:bodyPr/>
        <a:lstStyle/>
        <a:p>
          <a:endParaRPr lang="ru-RU"/>
        </a:p>
      </dgm:t>
    </dgm:pt>
    <dgm:pt modelId="{5820ADCF-8101-444B-9AAB-CDABC635026A}" type="sibTrans" cxnId="{4893B8EE-80A8-426C-9DF5-A1692922DAFA}">
      <dgm:prSet/>
      <dgm:spPr/>
      <dgm:t>
        <a:bodyPr/>
        <a:lstStyle/>
        <a:p>
          <a:endParaRPr lang="ru-RU"/>
        </a:p>
      </dgm:t>
    </dgm:pt>
    <dgm:pt modelId="{F59B40A1-7C46-4FAB-9D81-DB2ACA90E04C}">
      <dgm:prSet/>
      <dgm:spPr/>
      <dgm:t>
        <a:bodyPr/>
        <a:lstStyle/>
        <a:p>
          <a:r>
            <a:rPr lang="ru-RU" dirty="0" smtClean="0"/>
            <a:t>Имитационное моделирование</a:t>
          </a:r>
          <a:endParaRPr lang="ru-RU" dirty="0"/>
        </a:p>
      </dgm:t>
    </dgm:pt>
    <dgm:pt modelId="{4DD3B7EA-09A9-40D4-BDA0-67294E9639F9}" type="parTrans" cxnId="{AD8A49DA-135A-4FA1-AAC5-CB8B4BD3141E}">
      <dgm:prSet/>
      <dgm:spPr/>
      <dgm:t>
        <a:bodyPr/>
        <a:lstStyle/>
        <a:p>
          <a:endParaRPr lang="ru-RU"/>
        </a:p>
      </dgm:t>
    </dgm:pt>
    <dgm:pt modelId="{EB679711-8537-4FC7-90D0-7410516952BC}" type="sibTrans" cxnId="{AD8A49DA-135A-4FA1-AAC5-CB8B4BD3141E}">
      <dgm:prSet/>
      <dgm:spPr/>
      <dgm:t>
        <a:bodyPr/>
        <a:lstStyle/>
        <a:p>
          <a:endParaRPr lang="ru-RU"/>
        </a:p>
      </dgm:t>
    </dgm:pt>
    <dgm:pt modelId="{E2CBE2F0-8EC9-45E6-B172-B47D8ACAF213}">
      <dgm:prSet/>
      <dgm:spPr/>
      <dgm:t>
        <a:bodyPr/>
        <a:lstStyle/>
        <a:p>
          <a:r>
            <a:rPr lang="ru-RU" dirty="0" smtClean="0"/>
            <a:t>Расчёт ТЭП в темпе процесса</a:t>
          </a:r>
          <a:endParaRPr lang="ru-RU" dirty="0"/>
        </a:p>
      </dgm:t>
    </dgm:pt>
    <dgm:pt modelId="{5E6DCFE2-B70C-44B0-A4FC-E239BD4A3618}" type="parTrans" cxnId="{CC2AF201-E211-44EA-9F87-ED8F8B39A180}">
      <dgm:prSet/>
      <dgm:spPr/>
      <dgm:t>
        <a:bodyPr/>
        <a:lstStyle/>
        <a:p>
          <a:endParaRPr lang="ru-RU"/>
        </a:p>
      </dgm:t>
    </dgm:pt>
    <dgm:pt modelId="{8EB94774-E835-4915-8F72-1746CF779756}" type="sibTrans" cxnId="{CC2AF201-E211-44EA-9F87-ED8F8B39A180}">
      <dgm:prSet/>
      <dgm:spPr/>
      <dgm:t>
        <a:bodyPr/>
        <a:lstStyle/>
        <a:p>
          <a:endParaRPr lang="ru-RU"/>
        </a:p>
      </dgm:t>
    </dgm:pt>
    <dgm:pt modelId="{A6689A4F-EAA8-4AF9-848F-2FA052DA709A}" type="pres">
      <dgm:prSet presAssocID="{10339646-1E7E-47B6-81E1-8D196689343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41D741D-C248-4507-B5F7-2252D33521D9}" type="pres">
      <dgm:prSet presAssocID="{2B0E06D3-86B2-4E64-89D9-997F946A52F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E0BE6E-2EE3-4249-9C71-91A47C860188}" type="pres">
      <dgm:prSet presAssocID="{2B0E06D3-86B2-4E64-89D9-997F946A52F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9100C4-E8C0-4C7D-8A7F-7B78CBB34A70}" type="pres">
      <dgm:prSet presAssocID="{34FFFF69-3B30-443B-AD69-4693CA5EEE6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D742C24-928D-41F9-9886-4D9EFDCCECB8}" type="pres">
      <dgm:prSet presAssocID="{34FFFF69-3B30-443B-AD69-4693CA5EEE64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A8BE92-3F17-4548-B156-112F38A07914}" type="pres">
      <dgm:prSet presAssocID="{E2CBE2F0-8EC9-45E6-B172-B47D8ACAF21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9718BA-6EFE-453B-9E1A-007E2BDA4307}" type="pres">
      <dgm:prSet presAssocID="{8EB94774-E835-4915-8F72-1746CF779756}" presName="spacer" presStyleCnt="0"/>
      <dgm:spPr/>
    </dgm:pt>
    <dgm:pt modelId="{34FD5F6E-A5A9-4CD8-9BA1-77DBE61069F3}" type="pres">
      <dgm:prSet presAssocID="{8317EC5C-59F9-442A-A6F3-63F8C5A2310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E333F2-5A6F-46F6-A8F0-B35757D33F02}" type="pres">
      <dgm:prSet presAssocID="{6B863F0C-8B3A-4BEE-AD4B-6C760DBD0738}" presName="spacer" presStyleCnt="0"/>
      <dgm:spPr/>
    </dgm:pt>
    <dgm:pt modelId="{ABEE376C-9B5D-4941-83EB-06F8A643F28D}" type="pres">
      <dgm:prSet presAssocID="{8BF6F11D-41C1-441D-AD70-633A748BB98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0C7820-3F0C-4B6D-8BC3-90FDC58CA4AF}" type="pres">
      <dgm:prSet presAssocID="{8BF6F11D-41C1-441D-AD70-633A748BB988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66D1CAA-C978-4EB8-A77C-D5F942EA41A8}" type="presOf" srcId="{68EA839F-F5B3-412B-8C35-0E595112F932}" destId="{CD742C24-928D-41F9-9886-4D9EFDCCECB8}" srcOrd="0" destOrd="0" presId="urn:microsoft.com/office/officeart/2005/8/layout/vList2"/>
    <dgm:cxn modelId="{5A3BEA0A-E911-44B6-82D2-1960C23CBA3B}" srcId="{10339646-1E7E-47B6-81E1-8D1966893438}" destId="{34FFFF69-3B30-443B-AD69-4693CA5EEE64}" srcOrd="1" destOrd="0" parTransId="{90587C81-6625-484C-9DD2-5AA897A02FAF}" sibTransId="{2E65D4AC-D75F-4C35-B254-D826E269BDA0}"/>
    <dgm:cxn modelId="{22AF1CED-EB7D-4FF0-8CF1-B9B75954F120}" srcId="{8BF6F11D-41C1-441D-AD70-633A748BB988}" destId="{CA02ED15-70C1-466E-8594-9F33D405C6A0}" srcOrd="0" destOrd="0" parTransId="{F7ED760E-E695-4FAA-B20E-F9DEC8A6B054}" sibTransId="{5A32E509-0B67-4CE1-AE7C-5974465F02B6}"/>
    <dgm:cxn modelId="{FF1C4407-D88B-4214-A705-CB5303F6E97D}" type="presOf" srcId="{CA02ED15-70C1-466E-8594-9F33D405C6A0}" destId="{460C7820-3F0C-4B6D-8BC3-90FDC58CA4AF}" srcOrd="0" destOrd="0" presId="urn:microsoft.com/office/officeart/2005/8/layout/vList2"/>
    <dgm:cxn modelId="{A6709B26-6237-4E2C-A48C-EA57757D5BB7}" srcId="{34FFFF69-3B30-443B-AD69-4693CA5EEE64}" destId="{68EA839F-F5B3-412B-8C35-0E595112F932}" srcOrd="0" destOrd="0" parTransId="{46335E3D-CD70-4AE0-A97C-1EA62F659A0A}" sibTransId="{BB05B68B-AB33-4812-988D-761E26E2B088}"/>
    <dgm:cxn modelId="{6A89E6A9-E226-4B26-83F4-4F870B366982}" srcId="{2B0E06D3-86B2-4E64-89D9-997F946A52F2}" destId="{A4812092-EB50-41FC-A236-8FEEEC423F85}" srcOrd="3" destOrd="0" parTransId="{A98BFD22-3770-42FF-A90F-2206F9E8791D}" sibTransId="{037F0C2C-8921-4C82-83DD-ABE46531DE61}"/>
    <dgm:cxn modelId="{4893B8EE-80A8-426C-9DF5-A1692922DAFA}" srcId="{8BF6F11D-41C1-441D-AD70-633A748BB988}" destId="{90212B84-CFBC-44E2-8275-EB70F02A0F53}" srcOrd="2" destOrd="0" parTransId="{3E42E585-A904-43B5-83A2-2F800B84DE13}" sibTransId="{5820ADCF-8101-444B-9AAB-CDABC635026A}"/>
    <dgm:cxn modelId="{0A8A35A3-D33D-4C5C-8029-AB5DF615CF49}" srcId="{2B0E06D3-86B2-4E64-89D9-997F946A52F2}" destId="{C8213187-A5DD-457A-8C9E-12F888A8B677}" srcOrd="1" destOrd="0" parTransId="{2EA1A68F-4DD9-43E4-870A-FE6F6A92A712}" sibTransId="{536D7136-5BB5-400E-BDAB-D34CE91AC763}"/>
    <dgm:cxn modelId="{48BA1510-09AA-42F1-A82A-04F6FDA7098D}" srcId="{10339646-1E7E-47B6-81E1-8D1966893438}" destId="{8BF6F11D-41C1-441D-AD70-633A748BB988}" srcOrd="4" destOrd="0" parTransId="{9CAB4980-AC1C-40F4-B422-FC689F0436D8}" sibTransId="{E24A5DEB-2F5F-4BF3-9988-5DAEA6EC1E7A}"/>
    <dgm:cxn modelId="{AD8A49DA-135A-4FA1-AAC5-CB8B4BD3141E}" srcId="{2B0E06D3-86B2-4E64-89D9-997F946A52F2}" destId="{F59B40A1-7C46-4FAB-9D81-DB2ACA90E04C}" srcOrd="2" destOrd="0" parTransId="{4DD3B7EA-09A9-40D4-BDA0-67294E9639F9}" sibTransId="{EB679711-8537-4FC7-90D0-7410516952BC}"/>
    <dgm:cxn modelId="{029C25D4-3F60-4C86-9C0E-C208F920E69F}" srcId="{10339646-1E7E-47B6-81E1-8D1966893438}" destId="{2B0E06D3-86B2-4E64-89D9-997F946A52F2}" srcOrd="0" destOrd="0" parTransId="{D2C638F1-DBB1-4350-84AF-0AE80ED7473D}" sibTransId="{D71F14AA-7139-48C0-A067-31863F9B4BF5}"/>
    <dgm:cxn modelId="{50EE4692-272D-4D00-874C-F714D181766A}" type="presOf" srcId="{E2CBE2F0-8EC9-45E6-B172-B47D8ACAF213}" destId="{DFA8BE92-3F17-4548-B156-112F38A07914}" srcOrd="0" destOrd="0" presId="urn:microsoft.com/office/officeart/2005/8/layout/vList2"/>
    <dgm:cxn modelId="{CE88E6A3-B696-4ABE-983D-0F8D25B16963}" type="presOf" srcId="{83DD11E6-56EE-4B17-AC98-2BDFB271B37B}" destId="{85E0BE6E-2EE3-4249-9C71-91A47C860188}" srcOrd="0" destOrd="0" presId="urn:microsoft.com/office/officeart/2005/8/layout/vList2"/>
    <dgm:cxn modelId="{F8BCC9BE-4717-45B1-9F91-D3AFDCE029B9}" type="presOf" srcId="{A4812092-EB50-41FC-A236-8FEEEC423F85}" destId="{85E0BE6E-2EE3-4249-9C71-91A47C860188}" srcOrd="0" destOrd="3" presId="urn:microsoft.com/office/officeart/2005/8/layout/vList2"/>
    <dgm:cxn modelId="{5EB632BB-4F26-411A-8867-8AAA1BB85C81}" srcId="{10339646-1E7E-47B6-81E1-8D1966893438}" destId="{8317EC5C-59F9-442A-A6F3-63F8C5A23100}" srcOrd="3" destOrd="0" parTransId="{24AB9311-AD2E-499E-8906-61E323659488}" sibTransId="{6B863F0C-8B3A-4BEE-AD4B-6C760DBD0738}"/>
    <dgm:cxn modelId="{6F7E9BC9-BF41-4733-83B5-25B5E42B79CB}" type="presOf" srcId="{01148DF3-F082-4549-A501-2E100D1385DE}" destId="{460C7820-3F0C-4B6D-8BC3-90FDC58CA4AF}" srcOrd="0" destOrd="1" presId="urn:microsoft.com/office/officeart/2005/8/layout/vList2"/>
    <dgm:cxn modelId="{42EEE769-424C-4A94-906B-4D8233950999}" srcId="{34FFFF69-3B30-443B-AD69-4693CA5EEE64}" destId="{FED54E3C-6A71-42CD-890B-EEF715612CFA}" srcOrd="1" destOrd="0" parTransId="{412FEBF0-1E86-45D4-B470-CFBCCBF6E933}" sibTransId="{8A7D63E0-A6CB-41BC-A2AB-38DA4E7F2BB2}"/>
    <dgm:cxn modelId="{CB4F7E7A-3375-4684-BAC2-3ECB0CFC1AE6}" type="presOf" srcId="{90212B84-CFBC-44E2-8275-EB70F02A0F53}" destId="{460C7820-3F0C-4B6D-8BC3-90FDC58CA4AF}" srcOrd="0" destOrd="2" presId="urn:microsoft.com/office/officeart/2005/8/layout/vList2"/>
    <dgm:cxn modelId="{D49A2411-AFAC-434F-B56E-0F340A4A6D17}" type="presOf" srcId="{10339646-1E7E-47B6-81E1-8D1966893438}" destId="{A6689A4F-EAA8-4AF9-848F-2FA052DA709A}" srcOrd="0" destOrd="0" presId="urn:microsoft.com/office/officeart/2005/8/layout/vList2"/>
    <dgm:cxn modelId="{7F7636CE-8F16-4E39-9E97-60FCEB6EBF5A}" type="presOf" srcId="{34FFFF69-3B30-443B-AD69-4693CA5EEE64}" destId="{399100C4-E8C0-4C7D-8A7F-7B78CBB34A70}" srcOrd="0" destOrd="0" presId="urn:microsoft.com/office/officeart/2005/8/layout/vList2"/>
    <dgm:cxn modelId="{133A2C4F-9C8C-4BB1-9783-BEF666A9EBFA}" srcId="{8BF6F11D-41C1-441D-AD70-633A748BB988}" destId="{01148DF3-F082-4549-A501-2E100D1385DE}" srcOrd="1" destOrd="0" parTransId="{C8F4F055-1034-4027-B06E-A0F439533561}" sibTransId="{D3A26FB0-4C4B-44C2-A270-9A4A79E0D344}"/>
    <dgm:cxn modelId="{AD944D73-6890-43CA-952E-5BC39AB72456}" type="presOf" srcId="{FED54E3C-6A71-42CD-890B-EEF715612CFA}" destId="{CD742C24-928D-41F9-9886-4D9EFDCCECB8}" srcOrd="0" destOrd="1" presId="urn:microsoft.com/office/officeart/2005/8/layout/vList2"/>
    <dgm:cxn modelId="{C979CF14-39B4-4870-9D1A-57696523A17E}" type="presOf" srcId="{C8213187-A5DD-457A-8C9E-12F888A8B677}" destId="{85E0BE6E-2EE3-4249-9C71-91A47C860188}" srcOrd="0" destOrd="1" presId="urn:microsoft.com/office/officeart/2005/8/layout/vList2"/>
    <dgm:cxn modelId="{CC2AF201-E211-44EA-9F87-ED8F8B39A180}" srcId="{10339646-1E7E-47B6-81E1-8D1966893438}" destId="{E2CBE2F0-8EC9-45E6-B172-B47D8ACAF213}" srcOrd="2" destOrd="0" parTransId="{5E6DCFE2-B70C-44B0-A4FC-E239BD4A3618}" sibTransId="{8EB94774-E835-4915-8F72-1746CF779756}"/>
    <dgm:cxn modelId="{95A45157-2560-4F60-8379-61358802368D}" type="presOf" srcId="{2B0E06D3-86B2-4E64-89D9-997F946A52F2}" destId="{941D741D-C248-4507-B5F7-2252D33521D9}" srcOrd="0" destOrd="0" presId="urn:microsoft.com/office/officeart/2005/8/layout/vList2"/>
    <dgm:cxn modelId="{8A66C17F-25BC-4D48-A8D4-7D33569CCF48}" type="presOf" srcId="{F59B40A1-7C46-4FAB-9D81-DB2ACA90E04C}" destId="{85E0BE6E-2EE3-4249-9C71-91A47C860188}" srcOrd="0" destOrd="2" presId="urn:microsoft.com/office/officeart/2005/8/layout/vList2"/>
    <dgm:cxn modelId="{ACC259D9-7019-4582-B231-925282000E74}" srcId="{2B0E06D3-86B2-4E64-89D9-997F946A52F2}" destId="{83DD11E6-56EE-4B17-AC98-2BDFB271B37B}" srcOrd="0" destOrd="0" parTransId="{08FC4BFF-F18A-494D-85DE-4FC7C8F45939}" sibTransId="{9E3A0860-D44B-4DB7-A1E3-D2658DE063EA}"/>
    <dgm:cxn modelId="{0028316C-33BD-4148-A169-A8D49A79B529}" type="presOf" srcId="{8317EC5C-59F9-442A-A6F3-63F8C5A23100}" destId="{34FD5F6E-A5A9-4CD8-9BA1-77DBE61069F3}" srcOrd="0" destOrd="0" presId="urn:microsoft.com/office/officeart/2005/8/layout/vList2"/>
    <dgm:cxn modelId="{9838FD4E-DDE2-4A2E-992F-4EF2DA0CFCFC}" type="presOf" srcId="{8BF6F11D-41C1-441D-AD70-633A748BB988}" destId="{ABEE376C-9B5D-4941-83EB-06F8A643F28D}" srcOrd="0" destOrd="0" presId="urn:microsoft.com/office/officeart/2005/8/layout/vList2"/>
    <dgm:cxn modelId="{1596A475-B195-443F-B1F3-602FEC542D20}" type="presParOf" srcId="{A6689A4F-EAA8-4AF9-848F-2FA052DA709A}" destId="{941D741D-C248-4507-B5F7-2252D33521D9}" srcOrd="0" destOrd="0" presId="urn:microsoft.com/office/officeart/2005/8/layout/vList2"/>
    <dgm:cxn modelId="{AE16212D-65AE-432C-A3BA-22A8C5967256}" type="presParOf" srcId="{A6689A4F-EAA8-4AF9-848F-2FA052DA709A}" destId="{85E0BE6E-2EE3-4249-9C71-91A47C860188}" srcOrd="1" destOrd="0" presId="urn:microsoft.com/office/officeart/2005/8/layout/vList2"/>
    <dgm:cxn modelId="{9A6CE7FD-792C-4848-A125-D44763F54F7A}" type="presParOf" srcId="{A6689A4F-EAA8-4AF9-848F-2FA052DA709A}" destId="{399100C4-E8C0-4C7D-8A7F-7B78CBB34A70}" srcOrd="2" destOrd="0" presId="urn:microsoft.com/office/officeart/2005/8/layout/vList2"/>
    <dgm:cxn modelId="{5DD60EDA-D4C5-4C26-8B74-F9034AB1C813}" type="presParOf" srcId="{A6689A4F-EAA8-4AF9-848F-2FA052DA709A}" destId="{CD742C24-928D-41F9-9886-4D9EFDCCECB8}" srcOrd="3" destOrd="0" presId="urn:microsoft.com/office/officeart/2005/8/layout/vList2"/>
    <dgm:cxn modelId="{AE329AE3-8A6C-4BFE-AB30-BCD63AB327CF}" type="presParOf" srcId="{A6689A4F-EAA8-4AF9-848F-2FA052DA709A}" destId="{DFA8BE92-3F17-4548-B156-112F38A07914}" srcOrd="4" destOrd="0" presId="urn:microsoft.com/office/officeart/2005/8/layout/vList2"/>
    <dgm:cxn modelId="{CD8B4741-2452-4728-BAFB-FA70FF9F5F73}" type="presParOf" srcId="{A6689A4F-EAA8-4AF9-848F-2FA052DA709A}" destId="{259718BA-6EFE-453B-9E1A-007E2BDA4307}" srcOrd="5" destOrd="0" presId="urn:microsoft.com/office/officeart/2005/8/layout/vList2"/>
    <dgm:cxn modelId="{71CE5E2F-4E17-4E0E-BDF1-608E303243BE}" type="presParOf" srcId="{A6689A4F-EAA8-4AF9-848F-2FA052DA709A}" destId="{34FD5F6E-A5A9-4CD8-9BA1-77DBE61069F3}" srcOrd="6" destOrd="0" presId="urn:microsoft.com/office/officeart/2005/8/layout/vList2"/>
    <dgm:cxn modelId="{F11B44EB-318A-4310-8948-A7FB304834CB}" type="presParOf" srcId="{A6689A4F-EAA8-4AF9-848F-2FA052DA709A}" destId="{E5E333F2-5A6F-46F6-A8F0-B35757D33F02}" srcOrd="7" destOrd="0" presId="urn:microsoft.com/office/officeart/2005/8/layout/vList2"/>
    <dgm:cxn modelId="{1853E739-BEF2-4F7A-9885-4D2356314FF5}" type="presParOf" srcId="{A6689A4F-EAA8-4AF9-848F-2FA052DA709A}" destId="{ABEE376C-9B5D-4941-83EB-06F8A643F28D}" srcOrd="8" destOrd="0" presId="urn:microsoft.com/office/officeart/2005/8/layout/vList2"/>
    <dgm:cxn modelId="{1E41017D-2BFF-4330-8D44-4FF593C846E5}" type="presParOf" srcId="{A6689A4F-EAA8-4AF9-848F-2FA052DA709A}" destId="{460C7820-3F0C-4B6D-8BC3-90FDC58CA4A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808693-A3DB-4647-9966-00172DF7225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ECFBC5EE-1C1F-46F6-B8AF-CAB9E97BB7AB}">
      <dgm:prSet phldrT="[Текст]"/>
      <dgm:spPr/>
      <dgm:t>
        <a:bodyPr/>
        <a:lstStyle/>
        <a:p>
          <a:r>
            <a:rPr lang="ru-RU" b="1" dirty="0"/>
            <a:t>Функции для работы на РСВ</a:t>
          </a:r>
          <a:endParaRPr lang="ru-RU" dirty="0"/>
        </a:p>
      </dgm:t>
    </dgm:pt>
    <dgm:pt modelId="{A9762FBE-285D-40E8-9F69-94B062BD90E9}" type="parTrans" cxnId="{51849072-622F-4C9E-8DEE-AABC08425117}">
      <dgm:prSet/>
      <dgm:spPr/>
      <dgm:t>
        <a:bodyPr/>
        <a:lstStyle/>
        <a:p>
          <a:endParaRPr lang="ru-RU"/>
        </a:p>
      </dgm:t>
    </dgm:pt>
    <dgm:pt modelId="{C5A94240-940F-41E9-B0E9-535E74E7861D}" type="sibTrans" cxnId="{51849072-622F-4C9E-8DEE-AABC08425117}">
      <dgm:prSet/>
      <dgm:spPr/>
      <dgm:t>
        <a:bodyPr/>
        <a:lstStyle/>
        <a:p>
          <a:endParaRPr lang="ru-RU"/>
        </a:p>
      </dgm:t>
    </dgm:pt>
    <dgm:pt modelId="{77BD3F3C-2CB6-475C-AB54-DB4183B39BA7}">
      <dgm:prSet phldrT="[Текст]"/>
      <dgm:spPr/>
      <dgm:t>
        <a:bodyPr/>
        <a:lstStyle/>
        <a:p>
          <a:r>
            <a:rPr lang="ru-RU" b="0" i="0" baseline="0" dirty="0"/>
            <a:t>Построение ХОПЗ ТЭС, ГТПГ и любой единицы оборудования</a:t>
          </a:r>
        </a:p>
      </dgm:t>
    </dgm:pt>
    <dgm:pt modelId="{34C82AB5-1626-41EF-A66D-9AB3C8CF8209}" type="parTrans" cxnId="{82E42405-E069-48FD-8DF1-F0BA9FD3A130}">
      <dgm:prSet/>
      <dgm:spPr/>
      <dgm:t>
        <a:bodyPr/>
        <a:lstStyle/>
        <a:p>
          <a:endParaRPr lang="ru-RU"/>
        </a:p>
      </dgm:t>
    </dgm:pt>
    <dgm:pt modelId="{C24FAF46-94B8-42A8-863D-DA990BBE142F}" type="sibTrans" cxnId="{82E42405-E069-48FD-8DF1-F0BA9FD3A130}">
      <dgm:prSet/>
      <dgm:spPr/>
      <dgm:t>
        <a:bodyPr/>
        <a:lstStyle/>
        <a:p>
          <a:endParaRPr lang="ru-RU"/>
        </a:p>
      </dgm:t>
    </dgm:pt>
    <dgm:pt modelId="{A42F3973-D810-4019-928E-71CD6D63B59A}">
      <dgm:prSet phldrT="[Текст]"/>
      <dgm:spPr/>
      <dgm:t>
        <a:bodyPr/>
        <a:lstStyle/>
        <a:p>
          <a:r>
            <a:rPr lang="ru-RU" b="0" i="0" baseline="0" dirty="0"/>
            <a:t>Расчёт себестоимости производства электроэнергии в конденсационном диапазоне</a:t>
          </a:r>
        </a:p>
      </dgm:t>
    </dgm:pt>
    <dgm:pt modelId="{67577AFE-56FE-4458-8E7E-B818D6CE03A5}" type="parTrans" cxnId="{C4A7A23D-BE86-46A1-9853-68C649F7BD2A}">
      <dgm:prSet/>
      <dgm:spPr/>
      <dgm:t>
        <a:bodyPr/>
        <a:lstStyle/>
        <a:p>
          <a:endParaRPr lang="ru-RU"/>
        </a:p>
      </dgm:t>
    </dgm:pt>
    <dgm:pt modelId="{D301ED18-5EF5-4025-85F6-755F271C5A04}" type="sibTrans" cxnId="{C4A7A23D-BE86-46A1-9853-68C649F7BD2A}">
      <dgm:prSet/>
      <dgm:spPr/>
      <dgm:t>
        <a:bodyPr/>
        <a:lstStyle/>
        <a:p>
          <a:endParaRPr lang="ru-RU"/>
        </a:p>
      </dgm:t>
    </dgm:pt>
    <dgm:pt modelId="{B6CDB2CD-DD1E-4646-9C39-D685A3280F7F}">
      <dgm:prSet phldrT="[Текст]"/>
      <dgm:spPr/>
      <dgm:t>
        <a:bodyPr/>
        <a:lstStyle/>
        <a:p>
          <a:r>
            <a:rPr lang="ru-RU" b="0" i="0" baseline="0" dirty="0"/>
            <a:t>Определение рабочего диапазона ТЭС по электрической мощности</a:t>
          </a:r>
        </a:p>
      </dgm:t>
    </dgm:pt>
    <dgm:pt modelId="{C472B705-BAF0-45F7-914B-50FB5CBF4E3E}" type="parTrans" cxnId="{6DE16779-33E6-438B-BC02-F5C68FAAC9F5}">
      <dgm:prSet/>
      <dgm:spPr/>
      <dgm:t>
        <a:bodyPr/>
        <a:lstStyle/>
        <a:p>
          <a:endParaRPr lang="ru-RU"/>
        </a:p>
      </dgm:t>
    </dgm:pt>
    <dgm:pt modelId="{3FAF58CF-A7BC-4C1B-8424-BCDD0E1B03BF}" type="sibTrans" cxnId="{6DE16779-33E6-438B-BC02-F5C68FAAC9F5}">
      <dgm:prSet/>
      <dgm:spPr/>
      <dgm:t>
        <a:bodyPr/>
        <a:lstStyle/>
        <a:p>
          <a:endParaRPr lang="ru-RU"/>
        </a:p>
      </dgm:t>
    </dgm:pt>
    <dgm:pt modelId="{0ACE3EAA-C0F2-4E3B-93A8-D24728458DBD}">
      <dgm:prSet phldrT="[Текст]"/>
      <dgm:spPr/>
      <dgm:t>
        <a:bodyPr/>
        <a:lstStyle/>
        <a:p>
          <a:r>
            <a:rPr lang="ru-RU" b="0" i="0" baseline="0" dirty="0"/>
            <a:t>Расчёт параметров оптимальной ценовой заявки для ОРЭ</a:t>
          </a:r>
        </a:p>
      </dgm:t>
    </dgm:pt>
    <dgm:pt modelId="{BBB27755-776B-4C3D-8AF6-2FAD7745D1B4}" type="parTrans" cxnId="{D8F89407-4F08-412B-A9CA-2F0158719950}">
      <dgm:prSet/>
      <dgm:spPr/>
      <dgm:t>
        <a:bodyPr/>
        <a:lstStyle/>
        <a:p>
          <a:endParaRPr lang="ru-RU"/>
        </a:p>
      </dgm:t>
    </dgm:pt>
    <dgm:pt modelId="{2BDE971C-2756-431D-B933-978483ABB733}" type="sibTrans" cxnId="{D8F89407-4F08-412B-A9CA-2F0158719950}">
      <dgm:prSet/>
      <dgm:spPr/>
      <dgm:t>
        <a:bodyPr/>
        <a:lstStyle/>
        <a:p>
          <a:endParaRPr lang="ru-RU"/>
        </a:p>
      </dgm:t>
    </dgm:pt>
    <dgm:pt modelId="{D0B55A1C-F73C-462E-A576-77AEEC97E7AC}" type="pres">
      <dgm:prSet presAssocID="{C2808693-A3DB-4647-9966-00172DF7225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8DC7D1E-C9E2-4687-B034-880C05FA99FB}" type="pres">
      <dgm:prSet presAssocID="{ECFBC5EE-1C1F-46F6-B8AF-CAB9E97BB7AB}" presName="parentText" presStyleLbl="node1" presStyleIdx="0" presStyleCnt="1" custLinFactNeighborX="-140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394D042-818D-4752-A75D-90B72853169B}" type="pres">
      <dgm:prSet presAssocID="{ECFBC5EE-1C1F-46F6-B8AF-CAB9E97BB7A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80750AE-D8AC-4498-8AC9-826DBE3304A2}" type="presOf" srcId="{A42F3973-D810-4019-928E-71CD6D63B59A}" destId="{8394D042-818D-4752-A75D-90B72853169B}" srcOrd="0" destOrd="1" presId="urn:microsoft.com/office/officeart/2005/8/layout/vList2"/>
    <dgm:cxn modelId="{82E42405-E069-48FD-8DF1-F0BA9FD3A130}" srcId="{ECFBC5EE-1C1F-46F6-B8AF-CAB9E97BB7AB}" destId="{77BD3F3C-2CB6-475C-AB54-DB4183B39BA7}" srcOrd="0" destOrd="0" parTransId="{34C82AB5-1626-41EF-A66D-9AB3C8CF8209}" sibTransId="{C24FAF46-94B8-42A8-863D-DA990BBE142F}"/>
    <dgm:cxn modelId="{95BD768E-E448-4110-8655-44F3357DCC4E}" type="presOf" srcId="{B6CDB2CD-DD1E-4646-9C39-D685A3280F7F}" destId="{8394D042-818D-4752-A75D-90B72853169B}" srcOrd="0" destOrd="2" presId="urn:microsoft.com/office/officeart/2005/8/layout/vList2"/>
    <dgm:cxn modelId="{C4A7A23D-BE86-46A1-9853-68C649F7BD2A}" srcId="{ECFBC5EE-1C1F-46F6-B8AF-CAB9E97BB7AB}" destId="{A42F3973-D810-4019-928E-71CD6D63B59A}" srcOrd="1" destOrd="0" parTransId="{67577AFE-56FE-4458-8E7E-B818D6CE03A5}" sibTransId="{D301ED18-5EF5-4025-85F6-755F271C5A04}"/>
    <dgm:cxn modelId="{D8F89407-4F08-412B-A9CA-2F0158719950}" srcId="{ECFBC5EE-1C1F-46F6-B8AF-CAB9E97BB7AB}" destId="{0ACE3EAA-C0F2-4E3B-93A8-D24728458DBD}" srcOrd="3" destOrd="0" parTransId="{BBB27755-776B-4C3D-8AF6-2FAD7745D1B4}" sibTransId="{2BDE971C-2756-431D-B933-978483ABB733}"/>
    <dgm:cxn modelId="{6DE16779-33E6-438B-BC02-F5C68FAAC9F5}" srcId="{ECFBC5EE-1C1F-46F6-B8AF-CAB9E97BB7AB}" destId="{B6CDB2CD-DD1E-4646-9C39-D685A3280F7F}" srcOrd="2" destOrd="0" parTransId="{C472B705-BAF0-45F7-914B-50FB5CBF4E3E}" sibTransId="{3FAF58CF-A7BC-4C1B-8424-BCDD0E1B03BF}"/>
    <dgm:cxn modelId="{D014030B-AABB-42B5-8B77-C5E92B6BC81B}" type="presOf" srcId="{77BD3F3C-2CB6-475C-AB54-DB4183B39BA7}" destId="{8394D042-818D-4752-A75D-90B72853169B}" srcOrd="0" destOrd="0" presId="urn:microsoft.com/office/officeart/2005/8/layout/vList2"/>
    <dgm:cxn modelId="{51849072-622F-4C9E-8DEE-AABC08425117}" srcId="{C2808693-A3DB-4647-9966-00172DF72258}" destId="{ECFBC5EE-1C1F-46F6-B8AF-CAB9E97BB7AB}" srcOrd="0" destOrd="0" parTransId="{A9762FBE-285D-40E8-9F69-94B062BD90E9}" sibTransId="{C5A94240-940F-41E9-B0E9-535E74E7861D}"/>
    <dgm:cxn modelId="{FC7F61EE-5337-497D-84C9-FF0736C9B90D}" type="presOf" srcId="{C2808693-A3DB-4647-9966-00172DF72258}" destId="{D0B55A1C-F73C-462E-A576-77AEEC97E7AC}" srcOrd="0" destOrd="0" presId="urn:microsoft.com/office/officeart/2005/8/layout/vList2"/>
    <dgm:cxn modelId="{AD7D552A-ADEC-410A-BBF6-79450A59A2E2}" type="presOf" srcId="{ECFBC5EE-1C1F-46F6-B8AF-CAB9E97BB7AB}" destId="{C8DC7D1E-C9E2-4687-B034-880C05FA99FB}" srcOrd="0" destOrd="0" presId="urn:microsoft.com/office/officeart/2005/8/layout/vList2"/>
    <dgm:cxn modelId="{82B0526C-FAD0-4943-8022-CA8FD480B32A}" type="presOf" srcId="{0ACE3EAA-C0F2-4E3B-93A8-D24728458DBD}" destId="{8394D042-818D-4752-A75D-90B72853169B}" srcOrd="0" destOrd="3" presId="urn:microsoft.com/office/officeart/2005/8/layout/vList2"/>
    <dgm:cxn modelId="{4808BEB4-7F1B-49A9-90D1-2C0F7AAAB4F0}" type="presParOf" srcId="{D0B55A1C-F73C-462E-A576-77AEEC97E7AC}" destId="{C8DC7D1E-C9E2-4687-B034-880C05FA99FB}" srcOrd="0" destOrd="0" presId="urn:microsoft.com/office/officeart/2005/8/layout/vList2"/>
    <dgm:cxn modelId="{102D2E44-3934-4E82-A93B-6E9872D7B1AA}" type="presParOf" srcId="{D0B55A1C-F73C-462E-A576-77AEEC97E7AC}" destId="{8394D042-818D-4752-A75D-90B72853169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51DC64-F205-44B5-AAE8-5959F0A5A9F3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104BEDB3-9D93-41C7-A5D9-E14F7CDD7924}">
      <dgm:prSet/>
      <dgm:spPr/>
      <dgm:t>
        <a:bodyPr/>
        <a:lstStyle/>
        <a:p>
          <a:pPr rtl="0"/>
          <a:r>
            <a:rPr lang="ru-RU" b="0"/>
            <a:t>Характеристика   затрат</a:t>
          </a:r>
          <a:endParaRPr lang="ru-RU" dirty="0"/>
        </a:p>
      </dgm:t>
    </dgm:pt>
    <dgm:pt modelId="{A4C7D619-B9BA-410D-8418-4A434E5C01D9}" type="parTrans" cxnId="{A35D9096-FA5C-4908-8586-1E6235D89925}">
      <dgm:prSet/>
      <dgm:spPr/>
      <dgm:t>
        <a:bodyPr/>
        <a:lstStyle/>
        <a:p>
          <a:endParaRPr lang="ru-RU"/>
        </a:p>
      </dgm:t>
    </dgm:pt>
    <dgm:pt modelId="{DC89A2FF-2012-4B93-80CB-6E80A96D111B}" type="sibTrans" cxnId="{A35D9096-FA5C-4908-8586-1E6235D89925}">
      <dgm:prSet/>
      <dgm:spPr/>
      <dgm:t>
        <a:bodyPr/>
        <a:lstStyle/>
        <a:p>
          <a:endParaRPr lang="ru-RU"/>
        </a:p>
      </dgm:t>
    </dgm:pt>
    <dgm:pt modelId="{F9676BFB-E312-4E15-9746-C23DF94D7251}">
      <dgm:prSet/>
      <dgm:spPr/>
      <dgm:t>
        <a:bodyPr/>
        <a:lstStyle/>
        <a:p>
          <a:pPr rtl="0"/>
          <a:r>
            <a:rPr lang="ru-RU" b="1" dirty="0"/>
            <a:t> </a:t>
          </a:r>
          <a:r>
            <a:rPr lang="ru-RU" dirty="0"/>
            <a:t>график зависимости часовых затрат на расходуемое топливо от электрической мощности станции </a:t>
          </a:r>
        </a:p>
      </dgm:t>
    </dgm:pt>
    <dgm:pt modelId="{4850F9F3-D785-4F9D-B8E9-F7D1A30A24E4}" type="parTrans" cxnId="{0CA004AE-E5EC-4556-BB6C-FFA1EA29CA5A}">
      <dgm:prSet/>
      <dgm:spPr/>
      <dgm:t>
        <a:bodyPr/>
        <a:lstStyle/>
        <a:p>
          <a:endParaRPr lang="ru-RU"/>
        </a:p>
      </dgm:t>
    </dgm:pt>
    <dgm:pt modelId="{FE536158-9613-45F4-B46B-0FCA7235FDCA}" type="sibTrans" cxnId="{0CA004AE-E5EC-4556-BB6C-FFA1EA29CA5A}">
      <dgm:prSet/>
      <dgm:spPr/>
      <dgm:t>
        <a:bodyPr/>
        <a:lstStyle/>
        <a:p>
          <a:endParaRPr lang="ru-RU"/>
        </a:p>
      </dgm:t>
    </dgm:pt>
    <dgm:pt modelId="{E3293E2B-0AEC-4C15-AE75-4EEF2DA8AAA5}">
      <dgm:prSet/>
      <dgm:spPr/>
      <dgm:t>
        <a:bodyPr/>
        <a:lstStyle/>
        <a:p>
          <a:pPr rtl="0"/>
          <a:r>
            <a:rPr lang="ru-RU" b="0" dirty="0"/>
            <a:t>Относительный прирост затрат</a:t>
          </a:r>
        </a:p>
      </dgm:t>
    </dgm:pt>
    <dgm:pt modelId="{F8685088-C172-4A02-AA57-061C6D9BFFD0}" type="parTrans" cxnId="{779D9832-B323-4692-B806-BDEB5E4E0ADA}">
      <dgm:prSet/>
      <dgm:spPr/>
      <dgm:t>
        <a:bodyPr/>
        <a:lstStyle/>
        <a:p>
          <a:endParaRPr lang="ru-RU"/>
        </a:p>
      </dgm:t>
    </dgm:pt>
    <dgm:pt modelId="{F5FC6027-405B-4C20-9BA7-42AD113D3E10}" type="sibTrans" cxnId="{779D9832-B323-4692-B806-BDEB5E4E0ADA}">
      <dgm:prSet/>
      <dgm:spPr/>
      <dgm:t>
        <a:bodyPr/>
        <a:lstStyle/>
        <a:p>
          <a:endParaRPr lang="ru-RU"/>
        </a:p>
      </dgm:t>
    </dgm:pt>
    <dgm:pt modelId="{0ACD933E-E97C-41E4-81BA-283609498142}">
      <dgm:prSet/>
      <dgm:spPr/>
      <dgm:t>
        <a:bodyPr/>
        <a:lstStyle/>
        <a:p>
          <a:pPr rtl="0"/>
          <a:r>
            <a:rPr lang="ru-RU" dirty="0"/>
            <a:t>величина  дополнительных  затрат  на   расходуемые   энергоресурсы (себестоимость по топливной составляющей) при изменении мощности на один МВт</a:t>
          </a:r>
        </a:p>
      </dgm:t>
    </dgm:pt>
    <dgm:pt modelId="{85237E7F-9022-4DED-AA6C-FDEEA539D0CE}" type="parTrans" cxnId="{F0064A7E-DB51-45CD-9A02-514B21DE5CD6}">
      <dgm:prSet/>
      <dgm:spPr/>
      <dgm:t>
        <a:bodyPr/>
        <a:lstStyle/>
        <a:p>
          <a:endParaRPr lang="ru-RU"/>
        </a:p>
      </dgm:t>
    </dgm:pt>
    <dgm:pt modelId="{0D302A35-F8AC-4197-967C-AD9266019FD1}" type="sibTrans" cxnId="{F0064A7E-DB51-45CD-9A02-514B21DE5CD6}">
      <dgm:prSet/>
      <dgm:spPr/>
      <dgm:t>
        <a:bodyPr/>
        <a:lstStyle/>
        <a:p>
          <a:endParaRPr lang="ru-RU"/>
        </a:p>
      </dgm:t>
    </dgm:pt>
    <dgm:pt modelId="{1E82F7F9-FA2A-4888-9FC7-031054873C1C}">
      <dgm:prSet/>
      <dgm:spPr/>
      <dgm:t>
        <a:bodyPr/>
        <a:lstStyle/>
        <a:p>
          <a:pPr rtl="0"/>
          <a:r>
            <a:rPr lang="ru-RU" b="0" dirty="0"/>
            <a:t>Характеристика относительных приростов затрат</a:t>
          </a:r>
        </a:p>
      </dgm:t>
    </dgm:pt>
    <dgm:pt modelId="{ABB3BED5-450D-4151-8A33-6D25D39D9650}" type="parTrans" cxnId="{58F62A5B-187B-4402-B2F2-164077749CE0}">
      <dgm:prSet/>
      <dgm:spPr/>
      <dgm:t>
        <a:bodyPr/>
        <a:lstStyle/>
        <a:p>
          <a:endParaRPr lang="ru-RU"/>
        </a:p>
      </dgm:t>
    </dgm:pt>
    <dgm:pt modelId="{A9586A69-0578-4E20-82F0-A7638FF21D74}" type="sibTrans" cxnId="{58F62A5B-187B-4402-B2F2-164077749CE0}">
      <dgm:prSet/>
      <dgm:spPr/>
      <dgm:t>
        <a:bodyPr/>
        <a:lstStyle/>
        <a:p>
          <a:endParaRPr lang="ru-RU"/>
        </a:p>
      </dgm:t>
    </dgm:pt>
    <dgm:pt modelId="{D0B970BF-448C-407D-BA27-B4772C198353}">
      <dgm:prSet/>
      <dgm:spPr/>
      <dgm:t>
        <a:bodyPr/>
        <a:lstStyle/>
        <a:p>
          <a:pPr rtl="0"/>
          <a:r>
            <a:rPr lang="ru-RU" dirty="0"/>
            <a:t>график   зависимости относительного прироста затрат от электрической мощности станции</a:t>
          </a:r>
        </a:p>
      </dgm:t>
    </dgm:pt>
    <dgm:pt modelId="{165966E2-1E5F-4949-8943-F435E0AF1A6A}" type="parTrans" cxnId="{042BC20D-33C6-4A3E-8FEF-4D2FBACA6D4C}">
      <dgm:prSet/>
      <dgm:spPr/>
      <dgm:t>
        <a:bodyPr/>
        <a:lstStyle/>
        <a:p>
          <a:endParaRPr lang="ru-RU"/>
        </a:p>
      </dgm:t>
    </dgm:pt>
    <dgm:pt modelId="{C09381F6-42F8-4112-8B29-4552B67AE638}" type="sibTrans" cxnId="{042BC20D-33C6-4A3E-8FEF-4D2FBACA6D4C}">
      <dgm:prSet/>
      <dgm:spPr/>
      <dgm:t>
        <a:bodyPr/>
        <a:lstStyle/>
        <a:p>
          <a:endParaRPr lang="ru-RU"/>
        </a:p>
      </dgm:t>
    </dgm:pt>
    <dgm:pt modelId="{7914EA75-A19B-4C45-9E77-E8727789A14A}" type="pres">
      <dgm:prSet presAssocID="{F451DC64-F205-44B5-AAE8-5959F0A5A9F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6D145BC-761C-4133-AFE3-D0D3355C81F3}" type="pres">
      <dgm:prSet presAssocID="{104BEDB3-9D93-41C7-A5D9-E14F7CDD7924}" presName="linNode" presStyleCnt="0"/>
      <dgm:spPr/>
    </dgm:pt>
    <dgm:pt modelId="{A941218E-5B01-4B11-B68D-8739D10B0E46}" type="pres">
      <dgm:prSet presAssocID="{104BEDB3-9D93-41C7-A5D9-E14F7CDD7924}" presName="parentText" presStyleLbl="node1" presStyleIdx="0" presStyleCnt="3" custScaleX="90909" custScaleY="9090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543C18-D266-44CD-89E2-9E2EBA862572}" type="pres">
      <dgm:prSet presAssocID="{104BEDB3-9D93-41C7-A5D9-E14F7CDD7924}" presName="descendantText" presStyleLbl="alignAccFollowNode1" presStyleIdx="0" presStyleCnt="3" custScaleX="10712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CDEC8A-C794-412D-94CC-4BF85C4C5B7C}" type="pres">
      <dgm:prSet presAssocID="{DC89A2FF-2012-4B93-80CB-6E80A96D111B}" presName="sp" presStyleCnt="0"/>
      <dgm:spPr/>
    </dgm:pt>
    <dgm:pt modelId="{3DADA151-DD26-4E26-A390-838ED2B57C36}" type="pres">
      <dgm:prSet presAssocID="{E3293E2B-0AEC-4C15-AE75-4EEF2DA8AAA5}" presName="linNode" presStyleCnt="0"/>
      <dgm:spPr/>
    </dgm:pt>
    <dgm:pt modelId="{11FDC47C-9D50-4E5B-B296-5E4C55930666}" type="pres">
      <dgm:prSet presAssocID="{E3293E2B-0AEC-4C15-AE75-4EEF2DA8AAA5}" presName="parentText" presStyleLbl="node1" presStyleIdx="1" presStyleCnt="3" custScaleX="90909" custScaleY="9090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C651E7-19F9-4972-B1F1-CC3B0D163DA3}" type="pres">
      <dgm:prSet presAssocID="{E3293E2B-0AEC-4C15-AE75-4EEF2DA8AAA5}" presName="descendantText" presStyleLbl="alignAccFollowNode1" presStyleIdx="1" presStyleCnt="3" custScaleX="105724" custScaleY="13270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4295DE-BBAB-4445-A7B9-5F9493F293CC}" type="pres">
      <dgm:prSet presAssocID="{F5FC6027-405B-4C20-9BA7-42AD113D3E10}" presName="sp" presStyleCnt="0"/>
      <dgm:spPr/>
    </dgm:pt>
    <dgm:pt modelId="{8E15A4E3-3901-4727-A8AB-42F6FB38FF0C}" type="pres">
      <dgm:prSet presAssocID="{1E82F7F9-FA2A-4888-9FC7-031054873C1C}" presName="linNode" presStyleCnt="0"/>
      <dgm:spPr/>
    </dgm:pt>
    <dgm:pt modelId="{17B7B552-DE56-4DEB-BA87-F3A2F223A47E}" type="pres">
      <dgm:prSet presAssocID="{1E82F7F9-FA2A-4888-9FC7-031054873C1C}" presName="parentText" presStyleLbl="node1" presStyleIdx="2" presStyleCnt="3" custScaleX="90909" custScaleY="9090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C1A2ED-D02D-43CD-9DD2-1AABC2A15128}" type="pres">
      <dgm:prSet presAssocID="{1E82F7F9-FA2A-4888-9FC7-031054873C1C}" presName="descendantText" presStyleLbl="alignAccFollowNode1" presStyleIdx="2" presStyleCnt="3" custScaleX="107121" custScaleY="11396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35D9096-FA5C-4908-8586-1E6235D89925}" srcId="{F451DC64-F205-44B5-AAE8-5959F0A5A9F3}" destId="{104BEDB3-9D93-41C7-A5D9-E14F7CDD7924}" srcOrd="0" destOrd="0" parTransId="{A4C7D619-B9BA-410D-8418-4A434E5C01D9}" sibTransId="{DC89A2FF-2012-4B93-80CB-6E80A96D111B}"/>
    <dgm:cxn modelId="{ED71F665-263C-4EE8-9ACD-5AA0A1BCDAF5}" type="presOf" srcId="{0ACD933E-E97C-41E4-81BA-283609498142}" destId="{56C651E7-19F9-4972-B1F1-CC3B0D163DA3}" srcOrd="0" destOrd="0" presId="urn:microsoft.com/office/officeart/2005/8/layout/vList5"/>
    <dgm:cxn modelId="{353C9F01-7A08-4859-B209-9A7CA2E2CABC}" type="presOf" srcId="{E3293E2B-0AEC-4C15-AE75-4EEF2DA8AAA5}" destId="{11FDC47C-9D50-4E5B-B296-5E4C55930666}" srcOrd="0" destOrd="0" presId="urn:microsoft.com/office/officeart/2005/8/layout/vList5"/>
    <dgm:cxn modelId="{856202AF-28B1-4FDF-82EB-88A8936D8FCD}" type="presOf" srcId="{F451DC64-F205-44B5-AAE8-5959F0A5A9F3}" destId="{7914EA75-A19B-4C45-9E77-E8727789A14A}" srcOrd="0" destOrd="0" presId="urn:microsoft.com/office/officeart/2005/8/layout/vList5"/>
    <dgm:cxn modelId="{F0064A7E-DB51-45CD-9A02-514B21DE5CD6}" srcId="{E3293E2B-0AEC-4C15-AE75-4EEF2DA8AAA5}" destId="{0ACD933E-E97C-41E4-81BA-283609498142}" srcOrd="0" destOrd="0" parTransId="{85237E7F-9022-4DED-AA6C-FDEEA539D0CE}" sibTransId="{0D302A35-F8AC-4197-967C-AD9266019FD1}"/>
    <dgm:cxn modelId="{3250F8D0-C075-4E2C-AE4A-AFA35FAA366F}" type="presOf" srcId="{104BEDB3-9D93-41C7-A5D9-E14F7CDD7924}" destId="{A941218E-5B01-4B11-B68D-8739D10B0E46}" srcOrd="0" destOrd="0" presId="urn:microsoft.com/office/officeart/2005/8/layout/vList5"/>
    <dgm:cxn modelId="{5632BB15-B74A-4170-9A53-39BA01E42F58}" type="presOf" srcId="{D0B970BF-448C-407D-BA27-B4772C198353}" destId="{5FC1A2ED-D02D-43CD-9DD2-1AABC2A15128}" srcOrd="0" destOrd="0" presId="urn:microsoft.com/office/officeart/2005/8/layout/vList5"/>
    <dgm:cxn modelId="{0CA004AE-E5EC-4556-BB6C-FFA1EA29CA5A}" srcId="{104BEDB3-9D93-41C7-A5D9-E14F7CDD7924}" destId="{F9676BFB-E312-4E15-9746-C23DF94D7251}" srcOrd="0" destOrd="0" parTransId="{4850F9F3-D785-4F9D-B8E9-F7D1A30A24E4}" sibTransId="{FE536158-9613-45F4-B46B-0FCA7235FDCA}"/>
    <dgm:cxn modelId="{042BC20D-33C6-4A3E-8FEF-4D2FBACA6D4C}" srcId="{1E82F7F9-FA2A-4888-9FC7-031054873C1C}" destId="{D0B970BF-448C-407D-BA27-B4772C198353}" srcOrd="0" destOrd="0" parTransId="{165966E2-1E5F-4949-8943-F435E0AF1A6A}" sibTransId="{C09381F6-42F8-4112-8B29-4552B67AE638}"/>
    <dgm:cxn modelId="{779D9832-B323-4692-B806-BDEB5E4E0ADA}" srcId="{F451DC64-F205-44B5-AAE8-5959F0A5A9F3}" destId="{E3293E2B-0AEC-4C15-AE75-4EEF2DA8AAA5}" srcOrd="1" destOrd="0" parTransId="{F8685088-C172-4A02-AA57-061C6D9BFFD0}" sibTransId="{F5FC6027-405B-4C20-9BA7-42AD113D3E10}"/>
    <dgm:cxn modelId="{58F62A5B-187B-4402-B2F2-164077749CE0}" srcId="{F451DC64-F205-44B5-AAE8-5959F0A5A9F3}" destId="{1E82F7F9-FA2A-4888-9FC7-031054873C1C}" srcOrd="2" destOrd="0" parTransId="{ABB3BED5-450D-4151-8A33-6D25D39D9650}" sibTransId="{A9586A69-0578-4E20-82F0-A7638FF21D74}"/>
    <dgm:cxn modelId="{F7F833B0-7FD5-4402-95AF-3F381619F840}" type="presOf" srcId="{1E82F7F9-FA2A-4888-9FC7-031054873C1C}" destId="{17B7B552-DE56-4DEB-BA87-F3A2F223A47E}" srcOrd="0" destOrd="0" presId="urn:microsoft.com/office/officeart/2005/8/layout/vList5"/>
    <dgm:cxn modelId="{28C090B2-4054-47F3-B1CE-B38DD8380637}" type="presOf" srcId="{F9676BFB-E312-4E15-9746-C23DF94D7251}" destId="{3C543C18-D266-44CD-89E2-9E2EBA862572}" srcOrd="0" destOrd="0" presId="urn:microsoft.com/office/officeart/2005/8/layout/vList5"/>
    <dgm:cxn modelId="{44C7651B-AE13-4209-A4FE-8DD102596A8B}" type="presParOf" srcId="{7914EA75-A19B-4C45-9E77-E8727789A14A}" destId="{96D145BC-761C-4133-AFE3-D0D3355C81F3}" srcOrd="0" destOrd="0" presId="urn:microsoft.com/office/officeart/2005/8/layout/vList5"/>
    <dgm:cxn modelId="{BCBC1E87-178C-4636-A398-2227B6D5EC76}" type="presParOf" srcId="{96D145BC-761C-4133-AFE3-D0D3355C81F3}" destId="{A941218E-5B01-4B11-B68D-8739D10B0E46}" srcOrd="0" destOrd="0" presId="urn:microsoft.com/office/officeart/2005/8/layout/vList5"/>
    <dgm:cxn modelId="{529122B3-8905-41EA-8A74-F5E1A60E5CCD}" type="presParOf" srcId="{96D145BC-761C-4133-AFE3-D0D3355C81F3}" destId="{3C543C18-D266-44CD-89E2-9E2EBA862572}" srcOrd="1" destOrd="0" presId="urn:microsoft.com/office/officeart/2005/8/layout/vList5"/>
    <dgm:cxn modelId="{078DE2CA-4920-4A67-A39B-0EC07A216E8C}" type="presParOf" srcId="{7914EA75-A19B-4C45-9E77-E8727789A14A}" destId="{DDCDEC8A-C794-412D-94CC-4BF85C4C5B7C}" srcOrd="1" destOrd="0" presId="urn:microsoft.com/office/officeart/2005/8/layout/vList5"/>
    <dgm:cxn modelId="{E469E3CE-03DD-4A7B-AE16-480A3D3B7E4B}" type="presParOf" srcId="{7914EA75-A19B-4C45-9E77-E8727789A14A}" destId="{3DADA151-DD26-4E26-A390-838ED2B57C36}" srcOrd="2" destOrd="0" presId="urn:microsoft.com/office/officeart/2005/8/layout/vList5"/>
    <dgm:cxn modelId="{41AFF90A-6F72-4C8C-95AA-A762F2E6ABC4}" type="presParOf" srcId="{3DADA151-DD26-4E26-A390-838ED2B57C36}" destId="{11FDC47C-9D50-4E5B-B296-5E4C55930666}" srcOrd="0" destOrd="0" presId="urn:microsoft.com/office/officeart/2005/8/layout/vList5"/>
    <dgm:cxn modelId="{F131DBF8-9D17-4764-B237-F8C54B007C6B}" type="presParOf" srcId="{3DADA151-DD26-4E26-A390-838ED2B57C36}" destId="{56C651E7-19F9-4972-B1F1-CC3B0D163DA3}" srcOrd="1" destOrd="0" presId="urn:microsoft.com/office/officeart/2005/8/layout/vList5"/>
    <dgm:cxn modelId="{9D9A67D3-B4F6-4F6F-A53D-5A9DA3B5F2BD}" type="presParOf" srcId="{7914EA75-A19B-4C45-9E77-E8727789A14A}" destId="{3D4295DE-BBAB-4445-A7B9-5F9493F293CC}" srcOrd="3" destOrd="0" presId="urn:microsoft.com/office/officeart/2005/8/layout/vList5"/>
    <dgm:cxn modelId="{48230216-6DDC-49BA-BF65-55860CDB2174}" type="presParOf" srcId="{7914EA75-A19B-4C45-9E77-E8727789A14A}" destId="{8E15A4E3-3901-4727-A8AB-42F6FB38FF0C}" srcOrd="4" destOrd="0" presId="urn:microsoft.com/office/officeart/2005/8/layout/vList5"/>
    <dgm:cxn modelId="{EC02933F-5E67-4B45-A6D4-82BD9378E6A7}" type="presParOf" srcId="{8E15A4E3-3901-4727-A8AB-42F6FB38FF0C}" destId="{17B7B552-DE56-4DEB-BA87-F3A2F223A47E}" srcOrd="0" destOrd="0" presId="urn:microsoft.com/office/officeart/2005/8/layout/vList5"/>
    <dgm:cxn modelId="{C4711C96-D636-4278-9732-ED2BFE5EA28F}" type="presParOf" srcId="{8E15A4E3-3901-4727-A8AB-42F6FB38FF0C}" destId="{5FC1A2ED-D02D-43CD-9DD2-1AABC2A1512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E3B5281-0B56-4737-B3EB-840692753EB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E8258ABD-49A8-4913-9115-73A3085B845F}">
      <dgm:prSet phldrT="[Текст]"/>
      <dgm:spPr/>
      <dgm:t>
        <a:bodyPr/>
        <a:lstStyle/>
        <a:p>
          <a:r>
            <a:rPr lang="ru-RU" b="1"/>
            <a:t>Оптимизация</a:t>
          </a:r>
          <a:endParaRPr lang="ru-RU" dirty="0"/>
        </a:p>
      </dgm:t>
    </dgm:pt>
    <dgm:pt modelId="{CF098F2D-57EC-4549-A75C-170623AA2451}" type="parTrans" cxnId="{4EC28464-E770-4B27-B29C-D4B565DC91FF}">
      <dgm:prSet/>
      <dgm:spPr/>
      <dgm:t>
        <a:bodyPr/>
        <a:lstStyle/>
        <a:p>
          <a:endParaRPr lang="ru-RU"/>
        </a:p>
      </dgm:t>
    </dgm:pt>
    <dgm:pt modelId="{197536CE-CDB1-4C17-BAD1-ECF4827F2E4F}" type="sibTrans" cxnId="{4EC28464-E770-4B27-B29C-D4B565DC91FF}">
      <dgm:prSet/>
      <dgm:spPr/>
      <dgm:t>
        <a:bodyPr/>
        <a:lstStyle/>
        <a:p>
          <a:endParaRPr lang="ru-RU"/>
        </a:p>
      </dgm:t>
    </dgm:pt>
    <dgm:pt modelId="{EFCA06DE-1C18-4765-9FC6-92F9F8D7FEF0}">
      <dgm:prSet phldrT="[Текст]"/>
      <dgm:spPr/>
      <dgm:t>
        <a:bodyPr/>
        <a:lstStyle/>
        <a:p>
          <a:r>
            <a:rPr lang="ru-RU" b="0" i="0" baseline="0" dirty="0"/>
            <a:t>Выбор оптимального энергетического  режима с перераспределением электрических (электрических и тепловых нагрузок)</a:t>
          </a:r>
        </a:p>
      </dgm:t>
    </dgm:pt>
    <dgm:pt modelId="{F76F362F-740A-4F54-989F-20C6C6E87CA3}" type="parTrans" cxnId="{373579C9-833F-418F-895E-F94289827210}">
      <dgm:prSet/>
      <dgm:spPr/>
      <dgm:t>
        <a:bodyPr/>
        <a:lstStyle/>
        <a:p>
          <a:endParaRPr lang="ru-RU"/>
        </a:p>
      </dgm:t>
    </dgm:pt>
    <dgm:pt modelId="{560C515B-9A84-4FC1-B085-E7A883137237}" type="sibTrans" cxnId="{373579C9-833F-418F-895E-F94289827210}">
      <dgm:prSet/>
      <dgm:spPr/>
      <dgm:t>
        <a:bodyPr/>
        <a:lstStyle/>
        <a:p>
          <a:endParaRPr lang="ru-RU"/>
        </a:p>
      </dgm:t>
    </dgm:pt>
    <dgm:pt modelId="{26CB4B25-55B6-475F-9F1B-737A9EFA08BE}">
      <dgm:prSet phldrT="[Текст]"/>
      <dgm:spPr/>
      <dgm:t>
        <a:bodyPr/>
        <a:lstStyle/>
        <a:p>
          <a:r>
            <a:rPr lang="ru-RU" b="0" i="0" baseline="0" dirty="0"/>
            <a:t>Выбор оптимального состава оборудования для заданных тепловой и электрической нагрузок</a:t>
          </a:r>
        </a:p>
      </dgm:t>
    </dgm:pt>
    <dgm:pt modelId="{68697D44-E62F-4F30-B9D4-3B945D41D5AA}" type="parTrans" cxnId="{E0172B72-CB53-4C3A-AADD-740C4C72DB4B}">
      <dgm:prSet/>
      <dgm:spPr/>
      <dgm:t>
        <a:bodyPr/>
        <a:lstStyle/>
        <a:p>
          <a:endParaRPr lang="ru-RU"/>
        </a:p>
      </dgm:t>
    </dgm:pt>
    <dgm:pt modelId="{A579711D-D047-4F97-8E67-F58CD3CCBDAD}" type="sibTrans" cxnId="{E0172B72-CB53-4C3A-AADD-740C4C72DB4B}">
      <dgm:prSet/>
      <dgm:spPr/>
      <dgm:t>
        <a:bodyPr/>
        <a:lstStyle/>
        <a:p>
          <a:endParaRPr lang="ru-RU"/>
        </a:p>
      </dgm:t>
    </dgm:pt>
    <dgm:pt modelId="{0F87E338-93C6-4F65-B396-361C2D0CC653}">
      <dgm:prSet phldrT="[Текст]"/>
      <dgm:spPr/>
      <dgm:t>
        <a:bodyPr/>
        <a:lstStyle/>
        <a:p>
          <a:r>
            <a:rPr lang="ru-RU" b="0" i="0" baseline="0" dirty="0"/>
            <a:t>Учёт ограничений по видам топлива и других ограничений</a:t>
          </a:r>
        </a:p>
      </dgm:t>
    </dgm:pt>
    <dgm:pt modelId="{E4B15C3B-9C48-4480-BCEF-8A37B4A6DAE3}" type="parTrans" cxnId="{5574B5F1-0051-416A-B07C-F3309065F666}">
      <dgm:prSet/>
      <dgm:spPr/>
      <dgm:t>
        <a:bodyPr/>
        <a:lstStyle/>
        <a:p>
          <a:endParaRPr lang="ru-RU"/>
        </a:p>
      </dgm:t>
    </dgm:pt>
    <dgm:pt modelId="{FBFE5617-0901-40FC-B8EF-7B99CB125074}" type="sibTrans" cxnId="{5574B5F1-0051-416A-B07C-F3309065F666}">
      <dgm:prSet/>
      <dgm:spPr/>
      <dgm:t>
        <a:bodyPr/>
        <a:lstStyle/>
        <a:p>
          <a:endParaRPr lang="ru-RU"/>
        </a:p>
      </dgm:t>
    </dgm:pt>
    <dgm:pt modelId="{E67FB584-CD1D-4B65-BC68-CB8FE6BC5202}">
      <dgm:prSet phldrT="[Текст]"/>
      <dgm:spPr/>
      <dgm:t>
        <a:bodyPr/>
        <a:lstStyle/>
        <a:p>
          <a:r>
            <a:rPr lang="ru-RU" b="0" i="0" baseline="0" dirty="0"/>
            <a:t>Возможность задания критерия оптимизации (минимум затрат</a:t>
          </a:r>
          <a:r>
            <a:rPr lang="en-US" b="0" i="0" baseline="0" dirty="0"/>
            <a:t>/</a:t>
          </a:r>
          <a:r>
            <a:rPr lang="ru-RU" b="0" i="0" baseline="0" dirty="0"/>
            <a:t>максимизация прибыли)</a:t>
          </a:r>
        </a:p>
      </dgm:t>
    </dgm:pt>
    <dgm:pt modelId="{0B64D131-68A7-414E-9B69-3A9619D5E1C2}" type="parTrans" cxnId="{E63CFE5A-2F7E-4D43-85BC-69235AF0B4DD}">
      <dgm:prSet/>
      <dgm:spPr/>
      <dgm:t>
        <a:bodyPr/>
        <a:lstStyle/>
        <a:p>
          <a:endParaRPr lang="ru-RU"/>
        </a:p>
      </dgm:t>
    </dgm:pt>
    <dgm:pt modelId="{4127A0B3-CEDD-48D8-82F1-CB4915D7C3A1}" type="sibTrans" cxnId="{E63CFE5A-2F7E-4D43-85BC-69235AF0B4DD}">
      <dgm:prSet/>
      <dgm:spPr/>
      <dgm:t>
        <a:bodyPr/>
        <a:lstStyle/>
        <a:p>
          <a:endParaRPr lang="ru-RU"/>
        </a:p>
      </dgm:t>
    </dgm:pt>
    <dgm:pt modelId="{DA97175E-B459-45AE-B748-17770103F65D}">
      <dgm:prSet/>
      <dgm:spPr/>
      <dgm:t>
        <a:bodyPr/>
        <a:lstStyle/>
        <a:p>
          <a:pPr rtl="0"/>
          <a:r>
            <a:rPr lang="ru-RU" b="1" dirty="0"/>
            <a:t>Эффективное решение задачи оптимизации достигается за счёт:</a:t>
          </a:r>
          <a:endParaRPr lang="ru-RU" b="1" i="0" baseline="0" dirty="0"/>
        </a:p>
      </dgm:t>
    </dgm:pt>
    <dgm:pt modelId="{DF5279DE-5E24-4C64-B660-7577E97D3F8E}" type="parTrans" cxnId="{7B02D8FD-E473-404B-859F-86A38DAB86BF}">
      <dgm:prSet/>
      <dgm:spPr/>
      <dgm:t>
        <a:bodyPr/>
        <a:lstStyle/>
        <a:p>
          <a:endParaRPr lang="ru-RU"/>
        </a:p>
      </dgm:t>
    </dgm:pt>
    <dgm:pt modelId="{2C032056-4902-4A85-8533-E72B73E5B3B3}" type="sibTrans" cxnId="{7B02D8FD-E473-404B-859F-86A38DAB86BF}">
      <dgm:prSet/>
      <dgm:spPr/>
      <dgm:t>
        <a:bodyPr/>
        <a:lstStyle/>
        <a:p>
          <a:endParaRPr lang="ru-RU"/>
        </a:p>
      </dgm:t>
    </dgm:pt>
    <dgm:pt modelId="{05DF0CD5-5243-455F-93AD-C2C36EFC0E11}">
      <dgm:prSet/>
      <dgm:spPr/>
      <dgm:t>
        <a:bodyPr/>
        <a:lstStyle/>
        <a:p>
          <a:r>
            <a:rPr lang="ru-RU" b="0" i="0" baseline="0" dirty="0"/>
            <a:t>Сглаживания расчётной модели ТЭС посредством сплайнов наилучшего приближения</a:t>
          </a:r>
        </a:p>
      </dgm:t>
    </dgm:pt>
    <dgm:pt modelId="{6C3099DB-9A59-4F77-A39C-1E05A8C35C7C}" type="parTrans" cxnId="{9EA01480-D74C-4D2F-8E12-863AB79C3F35}">
      <dgm:prSet/>
      <dgm:spPr/>
      <dgm:t>
        <a:bodyPr/>
        <a:lstStyle/>
        <a:p>
          <a:endParaRPr lang="ru-RU"/>
        </a:p>
      </dgm:t>
    </dgm:pt>
    <dgm:pt modelId="{32DEF3B7-AEC9-49ED-B8F5-21225DB8F8A0}" type="sibTrans" cxnId="{9EA01480-D74C-4D2F-8E12-863AB79C3F35}">
      <dgm:prSet/>
      <dgm:spPr/>
      <dgm:t>
        <a:bodyPr/>
        <a:lstStyle/>
        <a:p>
          <a:endParaRPr lang="ru-RU"/>
        </a:p>
      </dgm:t>
    </dgm:pt>
    <dgm:pt modelId="{BC098818-2571-445F-8DC4-D8BD9888BDCE}">
      <dgm:prSet/>
      <dgm:spPr/>
      <dgm:t>
        <a:bodyPr/>
        <a:lstStyle/>
        <a:p>
          <a:r>
            <a:rPr lang="ru-RU" b="0" i="0" baseline="0" dirty="0"/>
            <a:t>Назначения параметров модели ТЭС в качестве варьируемых в процессе оптимизации</a:t>
          </a:r>
        </a:p>
      </dgm:t>
    </dgm:pt>
    <dgm:pt modelId="{3EC1508A-B949-48B0-8D9D-5FD497F8A833}" type="parTrans" cxnId="{76F117B5-D934-44B3-A693-97C0C8AF4204}">
      <dgm:prSet/>
      <dgm:spPr/>
      <dgm:t>
        <a:bodyPr/>
        <a:lstStyle/>
        <a:p>
          <a:endParaRPr lang="ru-RU"/>
        </a:p>
      </dgm:t>
    </dgm:pt>
    <dgm:pt modelId="{FAB4B96B-D1EF-47CB-94BC-2683B48EDA38}" type="sibTrans" cxnId="{76F117B5-D934-44B3-A693-97C0C8AF4204}">
      <dgm:prSet/>
      <dgm:spPr/>
      <dgm:t>
        <a:bodyPr/>
        <a:lstStyle/>
        <a:p>
          <a:endParaRPr lang="ru-RU"/>
        </a:p>
      </dgm:t>
    </dgm:pt>
    <dgm:pt modelId="{549FB5C6-32A0-4B66-9295-7B22F5A9A837}">
      <dgm:prSet/>
      <dgm:spPr/>
      <dgm:t>
        <a:bodyPr/>
        <a:lstStyle/>
        <a:p>
          <a:r>
            <a:rPr lang="ru-RU" b="0" i="0" baseline="0" dirty="0"/>
            <a:t>Построения ХОП оборудования ТЭС</a:t>
          </a:r>
        </a:p>
      </dgm:t>
    </dgm:pt>
    <dgm:pt modelId="{2EAEEEE5-E8FF-4F01-8C43-6872DA03598B}" type="parTrans" cxnId="{3FFBDD53-FA7E-49F0-B388-B24CB1D0BF5C}">
      <dgm:prSet/>
      <dgm:spPr/>
      <dgm:t>
        <a:bodyPr/>
        <a:lstStyle/>
        <a:p>
          <a:endParaRPr lang="ru-RU"/>
        </a:p>
      </dgm:t>
    </dgm:pt>
    <dgm:pt modelId="{36FFB628-FF33-449A-A9FB-A84C7FF9A512}" type="sibTrans" cxnId="{3FFBDD53-FA7E-49F0-B388-B24CB1D0BF5C}">
      <dgm:prSet/>
      <dgm:spPr/>
      <dgm:t>
        <a:bodyPr/>
        <a:lstStyle/>
        <a:p>
          <a:endParaRPr lang="ru-RU"/>
        </a:p>
      </dgm:t>
    </dgm:pt>
    <dgm:pt modelId="{B567854E-56D7-41E0-BC52-7CFE674FDB8B}">
      <dgm:prSet/>
      <dgm:spPr/>
      <dgm:t>
        <a:bodyPr/>
        <a:lstStyle/>
        <a:p>
          <a:r>
            <a:rPr lang="ru-RU" b="0" i="0" baseline="0" dirty="0"/>
            <a:t>Математической устойчивости найденного оптимального решения</a:t>
          </a:r>
        </a:p>
      </dgm:t>
    </dgm:pt>
    <dgm:pt modelId="{F115D100-2466-47AC-B5D1-E67E9396987A}" type="parTrans" cxnId="{2C3C3E1D-A9C3-42F2-94C1-70AEB94D0EAC}">
      <dgm:prSet/>
      <dgm:spPr/>
      <dgm:t>
        <a:bodyPr/>
        <a:lstStyle/>
        <a:p>
          <a:endParaRPr lang="ru-RU"/>
        </a:p>
      </dgm:t>
    </dgm:pt>
    <dgm:pt modelId="{7531EDE8-5708-44D8-891F-66E3AC48B135}" type="sibTrans" cxnId="{2C3C3E1D-A9C3-42F2-94C1-70AEB94D0EAC}">
      <dgm:prSet/>
      <dgm:spPr/>
      <dgm:t>
        <a:bodyPr/>
        <a:lstStyle/>
        <a:p>
          <a:endParaRPr lang="ru-RU"/>
        </a:p>
      </dgm:t>
    </dgm:pt>
    <dgm:pt modelId="{9CECBFB0-3E86-4E14-888C-563A4836FC4F}" type="pres">
      <dgm:prSet presAssocID="{2E3B5281-0B56-4737-B3EB-840692753E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785082E-06DF-4C59-99A8-1E6A20489612}" type="pres">
      <dgm:prSet presAssocID="{E8258ABD-49A8-4913-9115-73A3085B845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0D87D7-6B35-43FB-9170-2090924D5E88}" type="pres">
      <dgm:prSet presAssocID="{E8258ABD-49A8-4913-9115-73A3085B845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B5AB62-85CB-4EE7-838B-49C1DDFA2742}" type="pres">
      <dgm:prSet presAssocID="{DA97175E-B459-45AE-B748-17770103F65D}" presName="parentText" presStyleLbl="node1" presStyleIdx="1" presStyleCnt="2" custScaleY="10896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8A34C6-65AD-4D71-9803-759C2724BF4D}" type="pres">
      <dgm:prSet presAssocID="{DA97175E-B459-45AE-B748-17770103F65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63CFE5A-2F7E-4D43-85BC-69235AF0B4DD}" srcId="{E8258ABD-49A8-4913-9115-73A3085B845F}" destId="{E67FB584-CD1D-4B65-BC68-CB8FE6BC5202}" srcOrd="3" destOrd="0" parTransId="{0B64D131-68A7-414E-9B69-3A9619D5E1C2}" sibTransId="{4127A0B3-CEDD-48D8-82F1-CB4915D7C3A1}"/>
    <dgm:cxn modelId="{E0172B72-CB53-4C3A-AADD-740C4C72DB4B}" srcId="{E8258ABD-49A8-4913-9115-73A3085B845F}" destId="{26CB4B25-55B6-475F-9F1B-737A9EFA08BE}" srcOrd="1" destOrd="0" parTransId="{68697D44-E62F-4F30-B9D4-3B945D41D5AA}" sibTransId="{A579711D-D047-4F97-8E67-F58CD3CCBDAD}"/>
    <dgm:cxn modelId="{F955920E-7D1F-4B2A-AA2B-A8DAAF911D35}" type="presOf" srcId="{BC098818-2571-445F-8DC4-D8BD9888BDCE}" destId="{4F8A34C6-65AD-4D71-9803-759C2724BF4D}" srcOrd="0" destOrd="1" presId="urn:microsoft.com/office/officeart/2005/8/layout/vList2"/>
    <dgm:cxn modelId="{7B02D8FD-E473-404B-859F-86A38DAB86BF}" srcId="{2E3B5281-0B56-4737-B3EB-840692753EBF}" destId="{DA97175E-B459-45AE-B748-17770103F65D}" srcOrd="1" destOrd="0" parTransId="{DF5279DE-5E24-4C64-B660-7577E97D3F8E}" sibTransId="{2C032056-4902-4A85-8533-E72B73E5B3B3}"/>
    <dgm:cxn modelId="{5574B5F1-0051-416A-B07C-F3309065F666}" srcId="{E8258ABD-49A8-4913-9115-73A3085B845F}" destId="{0F87E338-93C6-4F65-B396-361C2D0CC653}" srcOrd="2" destOrd="0" parTransId="{E4B15C3B-9C48-4480-BCEF-8A37B4A6DAE3}" sibTransId="{FBFE5617-0901-40FC-B8EF-7B99CB125074}"/>
    <dgm:cxn modelId="{2C3C3E1D-A9C3-42F2-94C1-70AEB94D0EAC}" srcId="{DA97175E-B459-45AE-B748-17770103F65D}" destId="{B567854E-56D7-41E0-BC52-7CFE674FDB8B}" srcOrd="3" destOrd="0" parTransId="{F115D100-2466-47AC-B5D1-E67E9396987A}" sibTransId="{7531EDE8-5708-44D8-891F-66E3AC48B135}"/>
    <dgm:cxn modelId="{F1C97C5B-C230-4DB4-8645-5C5DB1C7D83F}" type="presOf" srcId="{E8258ABD-49A8-4913-9115-73A3085B845F}" destId="{5785082E-06DF-4C59-99A8-1E6A20489612}" srcOrd="0" destOrd="0" presId="urn:microsoft.com/office/officeart/2005/8/layout/vList2"/>
    <dgm:cxn modelId="{3FFBDD53-FA7E-49F0-B388-B24CB1D0BF5C}" srcId="{DA97175E-B459-45AE-B748-17770103F65D}" destId="{549FB5C6-32A0-4B66-9295-7B22F5A9A837}" srcOrd="2" destOrd="0" parTransId="{2EAEEEE5-E8FF-4F01-8C43-6872DA03598B}" sibTransId="{36FFB628-FF33-449A-A9FB-A84C7FF9A512}"/>
    <dgm:cxn modelId="{0B97E0A1-6661-4286-8929-3C44C7FB13B2}" type="presOf" srcId="{DA97175E-B459-45AE-B748-17770103F65D}" destId="{4FB5AB62-85CB-4EE7-838B-49C1DDFA2742}" srcOrd="0" destOrd="0" presId="urn:microsoft.com/office/officeart/2005/8/layout/vList2"/>
    <dgm:cxn modelId="{C78B803C-4BA1-4B7C-90AC-84D9DB5D3D64}" type="presOf" srcId="{0F87E338-93C6-4F65-B396-361C2D0CC653}" destId="{520D87D7-6B35-43FB-9170-2090924D5E88}" srcOrd="0" destOrd="2" presId="urn:microsoft.com/office/officeart/2005/8/layout/vList2"/>
    <dgm:cxn modelId="{4C3FB17B-F64D-4E71-B5EE-1C2D595A06B8}" type="presOf" srcId="{549FB5C6-32A0-4B66-9295-7B22F5A9A837}" destId="{4F8A34C6-65AD-4D71-9803-759C2724BF4D}" srcOrd="0" destOrd="2" presId="urn:microsoft.com/office/officeart/2005/8/layout/vList2"/>
    <dgm:cxn modelId="{62C8FA72-2EB5-4B3F-B5F7-5607A77EA1D6}" type="presOf" srcId="{2E3B5281-0B56-4737-B3EB-840692753EBF}" destId="{9CECBFB0-3E86-4E14-888C-563A4836FC4F}" srcOrd="0" destOrd="0" presId="urn:microsoft.com/office/officeart/2005/8/layout/vList2"/>
    <dgm:cxn modelId="{9EA01480-D74C-4D2F-8E12-863AB79C3F35}" srcId="{DA97175E-B459-45AE-B748-17770103F65D}" destId="{05DF0CD5-5243-455F-93AD-C2C36EFC0E11}" srcOrd="0" destOrd="0" parTransId="{6C3099DB-9A59-4F77-A39C-1E05A8C35C7C}" sibTransId="{32DEF3B7-AEC9-49ED-B8F5-21225DB8F8A0}"/>
    <dgm:cxn modelId="{76F117B5-D934-44B3-A693-97C0C8AF4204}" srcId="{DA97175E-B459-45AE-B748-17770103F65D}" destId="{BC098818-2571-445F-8DC4-D8BD9888BDCE}" srcOrd="1" destOrd="0" parTransId="{3EC1508A-B949-48B0-8D9D-5FD497F8A833}" sibTransId="{FAB4B96B-D1EF-47CB-94BC-2683B48EDA38}"/>
    <dgm:cxn modelId="{FFC98E58-36E2-4611-A4C6-65EA166A77AD}" type="presOf" srcId="{EFCA06DE-1C18-4765-9FC6-92F9F8D7FEF0}" destId="{520D87D7-6B35-43FB-9170-2090924D5E88}" srcOrd="0" destOrd="0" presId="urn:microsoft.com/office/officeart/2005/8/layout/vList2"/>
    <dgm:cxn modelId="{4EC28464-E770-4B27-B29C-D4B565DC91FF}" srcId="{2E3B5281-0B56-4737-B3EB-840692753EBF}" destId="{E8258ABD-49A8-4913-9115-73A3085B845F}" srcOrd="0" destOrd="0" parTransId="{CF098F2D-57EC-4549-A75C-170623AA2451}" sibTransId="{197536CE-CDB1-4C17-BAD1-ECF4827F2E4F}"/>
    <dgm:cxn modelId="{373579C9-833F-418F-895E-F94289827210}" srcId="{E8258ABD-49A8-4913-9115-73A3085B845F}" destId="{EFCA06DE-1C18-4765-9FC6-92F9F8D7FEF0}" srcOrd="0" destOrd="0" parTransId="{F76F362F-740A-4F54-989F-20C6C6E87CA3}" sibTransId="{560C515B-9A84-4FC1-B085-E7A883137237}"/>
    <dgm:cxn modelId="{F1756D21-6753-4078-B956-4497FD4F4A6B}" type="presOf" srcId="{05DF0CD5-5243-455F-93AD-C2C36EFC0E11}" destId="{4F8A34C6-65AD-4D71-9803-759C2724BF4D}" srcOrd="0" destOrd="0" presId="urn:microsoft.com/office/officeart/2005/8/layout/vList2"/>
    <dgm:cxn modelId="{4192C86F-7C47-4A11-B35A-4FCB717AF66B}" type="presOf" srcId="{26CB4B25-55B6-475F-9F1B-737A9EFA08BE}" destId="{520D87D7-6B35-43FB-9170-2090924D5E88}" srcOrd="0" destOrd="1" presId="urn:microsoft.com/office/officeart/2005/8/layout/vList2"/>
    <dgm:cxn modelId="{7660BF48-CD5E-4123-B680-A63732EF143E}" type="presOf" srcId="{B567854E-56D7-41E0-BC52-7CFE674FDB8B}" destId="{4F8A34C6-65AD-4D71-9803-759C2724BF4D}" srcOrd="0" destOrd="3" presId="urn:microsoft.com/office/officeart/2005/8/layout/vList2"/>
    <dgm:cxn modelId="{A6EB7796-7C69-4293-BF29-A2643661F72C}" type="presOf" srcId="{E67FB584-CD1D-4B65-BC68-CB8FE6BC5202}" destId="{520D87D7-6B35-43FB-9170-2090924D5E88}" srcOrd="0" destOrd="3" presId="urn:microsoft.com/office/officeart/2005/8/layout/vList2"/>
    <dgm:cxn modelId="{315F5CB8-9B01-4F15-B9A8-9880FF9C1537}" type="presParOf" srcId="{9CECBFB0-3E86-4E14-888C-563A4836FC4F}" destId="{5785082E-06DF-4C59-99A8-1E6A20489612}" srcOrd="0" destOrd="0" presId="urn:microsoft.com/office/officeart/2005/8/layout/vList2"/>
    <dgm:cxn modelId="{48BF3FE8-2BE9-464C-B178-585EB0B614C7}" type="presParOf" srcId="{9CECBFB0-3E86-4E14-888C-563A4836FC4F}" destId="{520D87D7-6B35-43FB-9170-2090924D5E88}" srcOrd="1" destOrd="0" presId="urn:microsoft.com/office/officeart/2005/8/layout/vList2"/>
    <dgm:cxn modelId="{53BD1293-055C-4655-9A88-F81A4B6D8F2B}" type="presParOf" srcId="{9CECBFB0-3E86-4E14-888C-563A4836FC4F}" destId="{4FB5AB62-85CB-4EE7-838B-49C1DDFA2742}" srcOrd="2" destOrd="0" presId="urn:microsoft.com/office/officeart/2005/8/layout/vList2"/>
    <dgm:cxn modelId="{81C0E608-5A8E-48A7-B215-D9D1D06678AA}" type="presParOf" srcId="{9CECBFB0-3E86-4E14-888C-563A4836FC4F}" destId="{4F8A34C6-65AD-4D71-9803-759C2724BF4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35BEBFA-7B7B-4DDF-A627-A4F2BCD8174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6FA9F903-93A8-41A8-8CB0-57E8310606CE}">
      <dgm:prSet phldrT="[Текст]" custT="1"/>
      <dgm:spPr/>
      <dgm:t>
        <a:bodyPr/>
        <a:lstStyle/>
        <a:p>
          <a:r>
            <a:rPr lang="ru-RU" sz="1800" b="0" dirty="0"/>
            <a:t>Оптимизация работы на БР, оперативное управление энергетическим </a:t>
          </a:r>
          <a:r>
            <a:rPr lang="ru-RU" sz="1800" b="0" dirty="0" smtClean="0"/>
            <a:t>режимом</a:t>
          </a:r>
          <a:endParaRPr lang="ru-RU" sz="1800" b="0" dirty="0"/>
        </a:p>
      </dgm:t>
    </dgm:pt>
    <dgm:pt modelId="{9C979367-98BE-4D7B-B372-537C15B41FBC}" type="parTrans" cxnId="{98EBF480-A0AF-4B25-83A0-7A423185C5A8}">
      <dgm:prSet/>
      <dgm:spPr/>
      <dgm:t>
        <a:bodyPr/>
        <a:lstStyle/>
        <a:p>
          <a:endParaRPr lang="ru-RU" sz="1600"/>
        </a:p>
      </dgm:t>
    </dgm:pt>
    <dgm:pt modelId="{7C12EC23-A236-47AA-8468-527F0CC324DF}" type="sibTrans" cxnId="{98EBF480-A0AF-4B25-83A0-7A423185C5A8}">
      <dgm:prSet/>
      <dgm:spPr/>
      <dgm:t>
        <a:bodyPr/>
        <a:lstStyle/>
        <a:p>
          <a:endParaRPr lang="ru-RU" sz="1600"/>
        </a:p>
      </dgm:t>
    </dgm:pt>
    <dgm:pt modelId="{2056F07F-66F2-4AFD-B6E2-2189B5DEAA80}">
      <dgm:prSet phldrT="[Текст]" custT="1"/>
      <dgm:spPr/>
      <dgm:t>
        <a:bodyPr/>
        <a:lstStyle/>
        <a:p>
          <a:r>
            <a:rPr lang="ru-RU" sz="1400" b="0" i="0" baseline="0" dirty="0"/>
            <a:t>Учёт стоимости отклонений вверх и вниз</a:t>
          </a:r>
        </a:p>
      </dgm:t>
    </dgm:pt>
    <dgm:pt modelId="{5201DB64-0E2E-4C0F-9FB2-CED3FE19E34B}" type="parTrans" cxnId="{FA6FEB84-2AF1-4723-95B5-05125CBB4DA2}">
      <dgm:prSet/>
      <dgm:spPr/>
      <dgm:t>
        <a:bodyPr/>
        <a:lstStyle/>
        <a:p>
          <a:endParaRPr lang="ru-RU" sz="1600"/>
        </a:p>
      </dgm:t>
    </dgm:pt>
    <dgm:pt modelId="{D924152B-458E-4B6C-93FD-338B0AC39048}" type="sibTrans" cxnId="{FA6FEB84-2AF1-4723-95B5-05125CBB4DA2}">
      <dgm:prSet/>
      <dgm:spPr/>
      <dgm:t>
        <a:bodyPr/>
        <a:lstStyle/>
        <a:p>
          <a:endParaRPr lang="ru-RU" sz="1600"/>
        </a:p>
      </dgm:t>
    </dgm:pt>
    <dgm:pt modelId="{7E581A79-198D-48EB-BE5C-E35D2B0C0D85}">
      <dgm:prSet phldrT="[Текст]" custT="1"/>
      <dgm:spPr/>
      <dgm:t>
        <a:bodyPr/>
        <a:lstStyle/>
        <a:p>
          <a:r>
            <a:rPr lang="ru-RU" sz="1400" b="0" i="0" baseline="0" dirty="0"/>
            <a:t>Учёт скорости набора </a:t>
          </a:r>
          <a:r>
            <a:rPr lang="ru-RU" sz="1400" b="0" i="0" baseline="0" dirty="0" smtClean="0"/>
            <a:t>нагрузки </a:t>
          </a:r>
          <a:endParaRPr lang="ru-RU" sz="1400" b="0" i="0" baseline="0" dirty="0"/>
        </a:p>
      </dgm:t>
    </dgm:pt>
    <dgm:pt modelId="{598FD76C-1FA6-4EB0-9DF4-4CEA8B468A94}" type="parTrans" cxnId="{B5B20A87-D1FF-4F5B-B49C-A037C2B0BE6B}">
      <dgm:prSet/>
      <dgm:spPr/>
      <dgm:t>
        <a:bodyPr/>
        <a:lstStyle/>
        <a:p>
          <a:endParaRPr lang="ru-RU" sz="1600"/>
        </a:p>
      </dgm:t>
    </dgm:pt>
    <dgm:pt modelId="{D1E90880-BDB7-46BE-B30F-2712AC5A61ED}" type="sibTrans" cxnId="{B5B20A87-D1FF-4F5B-B49C-A037C2B0BE6B}">
      <dgm:prSet/>
      <dgm:spPr/>
      <dgm:t>
        <a:bodyPr/>
        <a:lstStyle/>
        <a:p>
          <a:endParaRPr lang="ru-RU" sz="1600"/>
        </a:p>
      </dgm:t>
    </dgm:pt>
    <dgm:pt modelId="{32D34D8A-5363-409A-B682-E8F65F1A39A3}">
      <dgm:prSet phldrT="[Текст]" custT="1"/>
      <dgm:spPr/>
      <dgm:t>
        <a:bodyPr/>
        <a:lstStyle/>
        <a:p>
          <a:r>
            <a:rPr lang="ru-RU" sz="1400" b="0" i="0" baseline="0" dirty="0"/>
            <a:t>Формирование оптимальной рекомендации по ведению режима в разрезе ГТПГ:</a:t>
          </a:r>
        </a:p>
      </dgm:t>
    </dgm:pt>
    <dgm:pt modelId="{2A8861B0-6D30-416E-A49F-CAECF8D71ED7}" type="sibTrans" cxnId="{CC1CB65C-A82E-4ED7-86F4-748F37B50848}">
      <dgm:prSet/>
      <dgm:spPr/>
      <dgm:t>
        <a:bodyPr/>
        <a:lstStyle/>
        <a:p>
          <a:endParaRPr lang="ru-RU" sz="1600"/>
        </a:p>
      </dgm:t>
    </dgm:pt>
    <dgm:pt modelId="{601B2822-239F-42B0-81B1-2122B72C21B3}" type="parTrans" cxnId="{CC1CB65C-A82E-4ED7-86F4-748F37B50848}">
      <dgm:prSet/>
      <dgm:spPr/>
      <dgm:t>
        <a:bodyPr/>
        <a:lstStyle/>
        <a:p>
          <a:endParaRPr lang="ru-RU" sz="1600"/>
        </a:p>
      </dgm:t>
    </dgm:pt>
    <dgm:pt modelId="{3DDCC1EE-AFC9-41CD-A919-0580F1B41A97}" type="pres">
      <dgm:prSet presAssocID="{B35BEBFA-7B7B-4DDF-A627-A4F2BCD817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8A5B97F-2486-4083-83CE-36BEDBC52BD9}" type="pres">
      <dgm:prSet presAssocID="{6FA9F903-93A8-41A8-8CB0-57E8310606CE}" presName="parentText" presStyleLbl="node1" presStyleIdx="0" presStyleCnt="1" custScaleX="9493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13650-0DB3-4CC5-ADB8-F59267EFB87C}" type="pres">
      <dgm:prSet presAssocID="{6FA9F903-93A8-41A8-8CB0-57E8310606C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4306162-FB84-483D-8BC1-C31E06D76F13}" type="presOf" srcId="{7E581A79-198D-48EB-BE5C-E35D2B0C0D85}" destId="{F1213650-0DB3-4CC5-ADB8-F59267EFB87C}" srcOrd="0" destOrd="2" presId="urn:microsoft.com/office/officeart/2005/8/layout/vList2"/>
    <dgm:cxn modelId="{FA6FEB84-2AF1-4723-95B5-05125CBB4DA2}" srcId="{6FA9F903-93A8-41A8-8CB0-57E8310606CE}" destId="{2056F07F-66F2-4AFD-B6E2-2189B5DEAA80}" srcOrd="1" destOrd="0" parTransId="{5201DB64-0E2E-4C0F-9FB2-CED3FE19E34B}" sibTransId="{D924152B-458E-4B6C-93FD-338B0AC39048}"/>
    <dgm:cxn modelId="{B5B20A87-D1FF-4F5B-B49C-A037C2B0BE6B}" srcId="{6FA9F903-93A8-41A8-8CB0-57E8310606CE}" destId="{7E581A79-198D-48EB-BE5C-E35D2B0C0D85}" srcOrd="2" destOrd="0" parTransId="{598FD76C-1FA6-4EB0-9DF4-4CEA8B468A94}" sibTransId="{D1E90880-BDB7-46BE-B30F-2712AC5A61ED}"/>
    <dgm:cxn modelId="{1A017191-4F74-4D53-8DC6-B1794F6E6F2F}" type="presOf" srcId="{32D34D8A-5363-409A-B682-E8F65F1A39A3}" destId="{F1213650-0DB3-4CC5-ADB8-F59267EFB87C}" srcOrd="0" destOrd="0" presId="urn:microsoft.com/office/officeart/2005/8/layout/vList2"/>
    <dgm:cxn modelId="{80E04D62-CA9C-408C-AE34-50173D28A4DC}" type="presOf" srcId="{B35BEBFA-7B7B-4DDF-A627-A4F2BCD81749}" destId="{3DDCC1EE-AFC9-41CD-A919-0580F1B41A97}" srcOrd="0" destOrd="0" presId="urn:microsoft.com/office/officeart/2005/8/layout/vList2"/>
    <dgm:cxn modelId="{CC1CB65C-A82E-4ED7-86F4-748F37B50848}" srcId="{6FA9F903-93A8-41A8-8CB0-57E8310606CE}" destId="{32D34D8A-5363-409A-B682-E8F65F1A39A3}" srcOrd="0" destOrd="0" parTransId="{601B2822-239F-42B0-81B1-2122B72C21B3}" sibTransId="{2A8861B0-6D30-416E-A49F-CAECF8D71ED7}"/>
    <dgm:cxn modelId="{98EBF480-A0AF-4B25-83A0-7A423185C5A8}" srcId="{B35BEBFA-7B7B-4DDF-A627-A4F2BCD81749}" destId="{6FA9F903-93A8-41A8-8CB0-57E8310606CE}" srcOrd="0" destOrd="0" parTransId="{9C979367-98BE-4D7B-B372-537C15B41FBC}" sibTransId="{7C12EC23-A236-47AA-8468-527F0CC324DF}"/>
    <dgm:cxn modelId="{5ECE16EF-CDAE-48B5-BC02-A57E3F466144}" type="presOf" srcId="{6FA9F903-93A8-41A8-8CB0-57E8310606CE}" destId="{C8A5B97F-2486-4083-83CE-36BEDBC52BD9}" srcOrd="0" destOrd="0" presId="urn:microsoft.com/office/officeart/2005/8/layout/vList2"/>
    <dgm:cxn modelId="{10DF2315-AAF9-4EE8-9538-04CCCF1786FF}" type="presOf" srcId="{2056F07F-66F2-4AFD-B6E2-2189B5DEAA80}" destId="{F1213650-0DB3-4CC5-ADB8-F59267EFB87C}" srcOrd="0" destOrd="1" presId="urn:microsoft.com/office/officeart/2005/8/layout/vList2"/>
    <dgm:cxn modelId="{423D65B6-E36C-47E7-BF62-7217E337A2B2}" type="presParOf" srcId="{3DDCC1EE-AFC9-41CD-A919-0580F1B41A97}" destId="{C8A5B97F-2486-4083-83CE-36BEDBC52BD9}" srcOrd="0" destOrd="0" presId="urn:microsoft.com/office/officeart/2005/8/layout/vList2"/>
    <dgm:cxn modelId="{CC70C499-88E3-448B-A0BD-36F073757BB7}" type="presParOf" srcId="{3DDCC1EE-AFC9-41CD-A919-0580F1B41A97}" destId="{F1213650-0DB3-4CC5-ADB8-F59267EFB8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6FBDD-69D5-430C-84DB-A27FE0AA1B14}">
      <dsp:nvSpPr>
        <dsp:cNvPr id="0" name=""/>
        <dsp:cNvSpPr/>
      </dsp:nvSpPr>
      <dsp:spPr>
        <a:xfrm>
          <a:off x="0" y="101505"/>
          <a:ext cx="8496944" cy="7150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Ведение расчётной модели ТЭС в электронном виде</a:t>
          </a:r>
          <a:endParaRPr lang="ru-RU" sz="1800" kern="1200" dirty="0"/>
        </a:p>
      </dsp:txBody>
      <dsp:txXfrm>
        <a:off x="34906" y="136411"/>
        <a:ext cx="8427132" cy="645240"/>
      </dsp:txXfrm>
    </dsp:sp>
    <dsp:sp modelId="{B5966D7F-1E1B-4818-BC21-8CE3398D1143}">
      <dsp:nvSpPr>
        <dsp:cNvPr id="0" name=""/>
        <dsp:cNvSpPr/>
      </dsp:nvSpPr>
      <dsp:spPr>
        <a:xfrm>
          <a:off x="0" y="868398"/>
          <a:ext cx="8496944" cy="7150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Производственное планирование среднесрочное  и краткосрочное</a:t>
          </a:r>
          <a:endParaRPr lang="ru-RU" sz="1800" kern="1200" dirty="0"/>
        </a:p>
      </dsp:txBody>
      <dsp:txXfrm>
        <a:off x="34906" y="903304"/>
        <a:ext cx="8427132" cy="645240"/>
      </dsp:txXfrm>
    </dsp:sp>
    <dsp:sp modelId="{CFEEAE9E-ABAD-4EF7-AF20-9443D38053AA}">
      <dsp:nvSpPr>
        <dsp:cNvPr id="0" name=""/>
        <dsp:cNvSpPr/>
      </dsp:nvSpPr>
      <dsp:spPr>
        <a:xfrm>
          <a:off x="0" y="1635291"/>
          <a:ext cx="8496944" cy="7150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noProof="0" dirty="0" smtClean="0"/>
            <a:t>Расчет фактических и нормативных ТЭП и формирование отчетности</a:t>
          </a:r>
          <a:endParaRPr lang="ru-RU" sz="1800" kern="1200" dirty="0"/>
        </a:p>
      </dsp:txBody>
      <dsp:txXfrm>
        <a:off x="34906" y="1670197"/>
        <a:ext cx="8427132" cy="645240"/>
      </dsp:txXfrm>
    </dsp:sp>
    <dsp:sp modelId="{26B9F73F-0798-4BCB-93AD-6F7786BF8FD8}">
      <dsp:nvSpPr>
        <dsp:cNvPr id="0" name=""/>
        <dsp:cNvSpPr/>
      </dsp:nvSpPr>
      <dsp:spPr>
        <a:xfrm>
          <a:off x="0" y="2402184"/>
          <a:ext cx="8496944" cy="7150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Оптимизация энергетических режимов, формирование оптимальной ценовой заявки</a:t>
          </a:r>
          <a:endParaRPr lang="ru-RU" sz="1800" kern="1200" dirty="0"/>
        </a:p>
      </dsp:txBody>
      <dsp:txXfrm>
        <a:off x="34906" y="2437090"/>
        <a:ext cx="8427132" cy="645240"/>
      </dsp:txXfrm>
    </dsp:sp>
    <dsp:sp modelId="{3AD5E9BD-4000-4B44-8BB6-AC6B89F6F2EE}">
      <dsp:nvSpPr>
        <dsp:cNvPr id="0" name=""/>
        <dsp:cNvSpPr/>
      </dsp:nvSpPr>
      <dsp:spPr>
        <a:xfrm>
          <a:off x="0" y="3169076"/>
          <a:ext cx="8496944" cy="71505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Оптимальное оперативное управление энергетическим режимом</a:t>
          </a:r>
          <a:endParaRPr lang="ru-RU" sz="1800" kern="1200" dirty="0"/>
        </a:p>
      </dsp:txBody>
      <dsp:txXfrm>
        <a:off x="34906" y="3203982"/>
        <a:ext cx="8427132" cy="645240"/>
      </dsp:txXfrm>
    </dsp:sp>
    <dsp:sp modelId="{F36818D2-7E0E-440F-920F-524790E3E6B5}">
      <dsp:nvSpPr>
        <dsp:cNvPr id="0" name=""/>
        <dsp:cNvSpPr/>
      </dsp:nvSpPr>
      <dsp:spPr>
        <a:xfrm>
          <a:off x="0" y="3935969"/>
          <a:ext cx="8496944" cy="7150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Создание видеокадров для персонала</a:t>
          </a:r>
          <a:endParaRPr lang="ru-RU" sz="1800" kern="1200" dirty="0"/>
        </a:p>
      </dsp:txBody>
      <dsp:txXfrm>
        <a:off x="34906" y="3970875"/>
        <a:ext cx="8427132" cy="6452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CB690-8F63-4B9A-9107-5C5320E916EE}">
      <dsp:nvSpPr>
        <dsp:cNvPr id="0" name=""/>
        <dsp:cNvSpPr/>
      </dsp:nvSpPr>
      <dsp:spPr>
        <a:xfrm>
          <a:off x="0" y="942"/>
          <a:ext cx="8495456" cy="1029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Основные функции модуля «Диспетчерские графики» для работы на БР:</a:t>
          </a:r>
        </a:p>
      </dsp:txBody>
      <dsp:txXfrm>
        <a:off x="50261" y="51203"/>
        <a:ext cx="8394934" cy="929078"/>
      </dsp:txXfrm>
    </dsp:sp>
    <dsp:sp modelId="{84115F24-CA50-483C-9014-ECDC3007E330}">
      <dsp:nvSpPr>
        <dsp:cNvPr id="0" name=""/>
        <dsp:cNvSpPr/>
      </dsp:nvSpPr>
      <dsp:spPr>
        <a:xfrm>
          <a:off x="0" y="1030542"/>
          <a:ext cx="8495456" cy="1536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31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b="0" kern="1200" dirty="0" smtClean="0"/>
            <a:t>Мониторинг в </a:t>
          </a:r>
          <a:r>
            <a:rPr lang="ru-RU" sz="1400" b="0" kern="1200" dirty="0"/>
            <a:t>режиме реального времени </a:t>
          </a:r>
          <a:r>
            <a:rPr lang="ru-RU" sz="1400" b="0" kern="1200" dirty="0" smtClean="0"/>
            <a:t>актуального </a:t>
          </a:r>
          <a:r>
            <a:rPr lang="ru-RU" sz="1400" b="0" kern="1200" dirty="0"/>
            <a:t>плана балансирующего рынка, уточнённого диспетчерского графика и графика фактической нагрузки генераторной группы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b="0" kern="1200" dirty="0" smtClean="0"/>
            <a:t>Формирование оптимальной рекомендации </a:t>
          </a:r>
          <a:r>
            <a:rPr lang="ru-RU" sz="1400" b="0" kern="1200" dirty="0"/>
            <a:t>по ведению диспетчерского графика до конца часа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b="0" kern="1200" dirty="0" smtClean="0"/>
            <a:t>Расчёт </a:t>
          </a:r>
          <a:r>
            <a:rPr lang="ru-RU" sz="1400" b="0" kern="1200" dirty="0"/>
            <a:t>и </a:t>
          </a:r>
          <a:r>
            <a:rPr lang="ru-RU" sz="1400" b="0" kern="1200" dirty="0" smtClean="0"/>
            <a:t>визуализация отклонения </a:t>
          </a:r>
          <a:r>
            <a:rPr lang="ru-RU" sz="1400" b="0" kern="1200" dirty="0"/>
            <a:t>часовой выработки для фактического и оптимального диспетчерского графика от часовой выработки для уточнённого диспетчерского графика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b="0" kern="1200" dirty="0" smtClean="0"/>
            <a:t>Сигнализация </a:t>
          </a:r>
          <a:r>
            <a:rPr lang="ru-RU" sz="1400" b="0" kern="1200" dirty="0"/>
            <a:t>о необходимости применения управляющих воздействий для минимизации ущерба или максимизации прибыли на БР</a:t>
          </a:r>
        </a:p>
      </dsp:txBody>
      <dsp:txXfrm>
        <a:off x="0" y="1030542"/>
        <a:ext cx="8495456" cy="153697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20C56-DEC5-44B4-B498-879AA23443BC}">
      <dsp:nvSpPr>
        <dsp:cNvPr id="0" name=""/>
        <dsp:cNvSpPr/>
      </dsp:nvSpPr>
      <dsp:spPr>
        <a:xfrm>
          <a:off x="0" y="514014"/>
          <a:ext cx="3574472" cy="13386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Оперативный мониторинг значений любых технологических параметров</a:t>
          </a:r>
        </a:p>
      </dsp:txBody>
      <dsp:txXfrm>
        <a:off x="65348" y="579362"/>
        <a:ext cx="3443776" cy="1207966"/>
      </dsp:txXfrm>
    </dsp:sp>
    <dsp:sp modelId="{84890329-E538-4EBB-87A7-FA3034731B8A}">
      <dsp:nvSpPr>
        <dsp:cNvPr id="0" name=""/>
        <dsp:cNvSpPr/>
      </dsp:nvSpPr>
      <dsp:spPr>
        <a:xfrm>
          <a:off x="0" y="1907397"/>
          <a:ext cx="3574472" cy="13386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Настройка форм мониторинга произвольного вида (с использованием необходимых технологических схем)</a:t>
          </a:r>
        </a:p>
      </dsp:txBody>
      <dsp:txXfrm>
        <a:off x="65348" y="1972745"/>
        <a:ext cx="3443776" cy="1207966"/>
      </dsp:txXfrm>
    </dsp:sp>
    <dsp:sp modelId="{BAAA1775-AC7B-491E-AAB4-B539CD77521D}">
      <dsp:nvSpPr>
        <dsp:cNvPr id="0" name=""/>
        <dsp:cNvSpPr/>
      </dsp:nvSpPr>
      <dsp:spPr>
        <a:xfrm>
          <a:off x="0" y="3300779"/>
          <a:ext cx="3574472" cy="133866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Индикация неактуальных параметров, выхода значений параметров за </a:t>
          </a:r>
          <a:r>
            <a:rPr lang="ru-RU" sz="1900" kern="1200" dirty="0" err="1" smtClean="0"/>
            <a:t>уставки</a:t>
          </a:r>
          <a:r>
            <a:rPr lang="ru-RU" sz="1900" kern="1200" dirty="0" smtClean="0"/>
            <a:t> </a:t>
          </a:r>
        </a:p>
      </dsp:txBody>
      <dsp:txXfrm>
        <a:off x="65348" y="3366127"/>
        <a:ext cx="3443776" cy="120796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23E79-A4C2-4A00-BC35-09D9DA0B61D0}">
      <dsp:nvSpPr>
        <dsp:cNvPr id="0" name=""/>
        <dsp:cNvSpPr/>
      </dsp:nvSpPr>
      <dsp:spPr>
        <a:xfrm>
          <a:off x="0" y="39036"/>
          <a:ext cx="5439399" cy="3573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/>
            <a:t>Общесистемные функции</a:t>
          </a:r>
          <a:endParaRPr lang="ru-RU" sz="2400" kern="1200" dirty="0"/>
        </a:p>
      </dsp:txBody>
      <dsp:txXfrm>
        <a:off x="17443" y="56479"/>
        <a:ext cx="5404513" cy="322433"/>
      </dsp:txXfrm>
    </dsp:sp>
    <dsp:sp modelId="{E3F9A1A4-E2BD-4C60-9267-5CE2ABD13679}">
      <dsp:nvSpPr>
        <dsp:cNvPr id="0" name=""/>
        <dsp:cNvSpPr/>
      </dsp:nvSpPr>
      <dsp:spPr>
        <a:xfrm>
          <a:off x="0" y="362785"/>
          <a:ext cx="5439399" cy="2347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0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b="0" i="0" kern="1200" baseline="0" dirty="0"/>
            <a:t>Выгрузка любых данных из системы в формы </a:t>
          </a:r>
          <a:r>
            <a:rPr lang="en-US" sz="1600" b="0" i="0" kern="1200" baseline="0" dirty="0"/>
            <a:t>MS Excel</a:t>
          </a:r>
          <a:endParaRPr lang="ru-RU" sz="1600" b="0" i="0" kern="1200" baseline="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b="0" i="0" kern="1200" baseline="0" dirty="0"/>
            <a:t>Возможность настройки отчётных форм произвольного вида технологом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b="0" i="0" kern="1200" baseline="0" dirty="0"/>
            <a:t>Возможность обращения к графикам нормативных  характеристик из </a:t>
          </a:r>
          <a:r>
            <a:rPr lang="en-US" sz="1600" b="0" i="0" kern="1200" baseline="0" dirty="0"/>
            <a:t>MS Excel</a:t>
          </a:r>
          <a:endParaRPr lang="ru-RU" sz="1600" b="0" i="0" kern="1200" baseline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b="0" i="0" kern="1200" baseline="0" dirty="0"/>
            <a:t>Аудит всех системных событий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b="0" i="0" kern="1200" baseline="0" dirty="0"/>
            <a:t>Богатые возможности для управления полномочиями и видимостью системных объектов</a:t>
          </a:r>
        </a:p>
      </dsp:txBody>
      <dsp:txXfrm>
        <a:off x="0" y="362785"/>
        <a:ext cx="5439399" cy="23474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3A178-184C-4A6C-9C5C-929F2E862342}">
      <dsp:nvSpPr>
        <dsp:cNvPr id="0" name=""/>
        <dsp:cNvSpPr/>
      </dsp:nvSpPr>
      <dsp:spPr>
        <a:xfrm rot="5400000">
          <a:off x="4060523" y="-1684952"/>
          <a:ext cx="2280065" cy="5728195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>
              <a:solidFill>
                <a:schemeClr val="accent2">
                  <a:lumMod val="50000"/>
                </a:schemeClr>
              </a:solidFill>
            </a:rPr>
            <a:t>Любая промышленная реляционная СУБД (</a:t>
          </a:r>
          <a:r>
            <a:rPr lang="en-US" sz="1600" kern="1200" dirty="0" smtClean="0">
              <a:solidFill>
                <a:schemeClr val="accent2">
                  <a:lumMod val="50000"/>
                </a:schemeClr>
              </a:solidFill>
            </a:rPr>
            <a:t>Oracle, MS SQL Server, PostgreSQL, SAP HANA</a:t>
          </a:r>
          <a:r>
            <a:rPr lang="ru-RU" sz="1600" kern="1200" dirty="0" smtClean="0">
              <a:solidFill>
                <a:schemeClr val="accent2">
                  <a:lumMod val="50000"/>
                </a:schemeClr>
              </a:solidFill>
            </a:rPr>
            <a:t>), </a:t>
          </a:r>
          <a:endParaRPr lang="ru-RU" sz="1600" kern="1200" dirty="0">
            <a:solidFill>
              <a:schemeClr val="accent2">
                <a:lumMod val="50000"/>
              </a:schemeClr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>
              <a:solidFill>
                <a:schemeClr val="accent2">
                  <a:lumMod val="50000"/>
                </a:schemeClr>
              </a:solidFill>
            </a:rPr>
            <a:t>Сервер </a:t>
          </a:r>
          <a:r>
            <a:rPr lang="ru-RU" sz="1600" kern="1200" dirty="0" smtClean="0">
              <a:solidFill>
                <a:schemeClr val="accent2">
                  <a:lumMod val="50000"/>
                </a:schemeClr>
              </a:solidFill>
            </a:rPr>
            <a:t>приложений</a:t>
          </a:r>
          <a:r>
            <a:rPr lang="en-US" sz="1600" kern="1200" dirty="0" smtClean="0">
              <a:solidFill>
                <a:schemeClr val="accent2">
                  <a:lumMod val="50000"/>
                </a:schemeClr>
              </a:solidFill>
            </a:rPr>
            <a:t> (Apache Tomcat</a:t>
          </a:r>
          <a:r>
            <a:rPr lang="ru-RU" sz="1600" kern="1200" dirty="0" smtClean="0">
              <a:solidFill>
                <a:schemeClr val="accent2">
                  <a:lumMod val="50000"/>
                </a:schemeClr>
              </a:solidFill>
            </a:rPr>
            <a:t>, либо коммерческий аналог</a:t>
          </a:r>
          <a:r>
            <a:rPr lang="en-US" sz="1600" kern="1200" dirty="0" smtClean="0">
              <a:solidFill>
                <a:schemeClr val="accent2">
                  <a:lumMod val="50000"/>
                </a:schemeClr>
              </a:solidFill>
            </a:rPr>
            <a:t>)</a:t>
          </a:r>
          <a:r>
            <a:rPr lang="ru-RU" sz="1600" kern="1200" dirty="0" smtClean="0">
              <a:solidFill>
                <a:schemeClr val="accent2">
                  <a:lumMod val="50000"/>
                </a:schemeClr>
              </a:solidFill>
            </a:rPr>
            <a:t>,</a:t>
          </a:r>
          <a:endParaRPr lang="ru-RU" sz="1600" kern="1200" dirty="0">
            <a:solidFill>
              <a:schemeClr val="accent2">
                <a:lumMod val="50000"/>
              </a:schemeClr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>
              <a:solidFill>
                <a:schemeClr val="accent2">
                  <a:lumMod val="50000"/>
                </a:schemeClr>
              </a:solidFill>
            </a:rPr>
            <a:t>Серверная бизнес-логика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>
              <a:solidFill>
                <a:schemeClr val="accent2">
                  <a:lumMod val="50000"/>
                </a:schemeClr>
              </a:solidFill>
            </a:rPr>
            <a:t>Презентационный уровень (тонкий клиент)</a:t>
          </a:r>
        </a:p>
      </dsp:txBody>
      <dsp:txXfrm rot="-5400000">
        <a:off x="2336458" y="150417"/>
        <a:ext cx="5616891" cy="2057457"/>
      </dsp:txXfrm>
    </dsp:sp>
    <dsp:sp modelId="{A3E24501-0D0D-4977-BF66-AAFE0A91EF8E}">
      <dsp:nvSpPr>
        <dsp:cNvPr id="0" name=""/>
        <dsp:cNvSpPr/>
      </dsp:nvSpPr>
      <dsp:spPr>
        <a:xfrm>
          <a:off x="242" y="1420"/>
          <a:ext cx="2336216" cy="2355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Многоуровневая архитектура: </a:t>
          </a:r>
        </a:p>
      </dsp:txBody>
      <dsp:txXfrm>
        <a:off x="114287" y="115465"/>
        <a:ext cx="2108126" cy="2127360"/>
      </dsp:txXfrm>
    </dsp:sp>
    <dsp:sp modelId="{61121BF4-843D-446D-981F-61B56B5700A0}">
      <dsp:nvSpPr>
        <dsp:cNvPr id="0" name=""/>
        <dsp:cNvSpPr/>
      </dsp:nvSpPr>
      <dsp:spPr>
        <a:xfrm rot="5400000">
          <a:off x="3941820" y="922131"/>
          <a:ext cx="2539765" cy="5694252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>
              <a:solidFill>
                <a:schemeClr val="accent2">
                  <a:lumMod val="50000"/>
                </a:schemeClr>
              </a:solidFill>
            </a:rPr>
            <a:t>Java-</a:t>
          </a:r>
          <a:r>
            <a:rPr lang="ru-RU" sz="1600" kern="1200" dirty="0">
              <a:solidFill>
                <a:schemeClr val="accent2">
                  <a:lumMod val="50000"/>
                </a:schemeClr>
              </a:solidFill>
            </a:rPr>
            <a:t>технологии в основе системы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>
              <a:solidFill>
                <a:schemeClr val="accent2">
                  <a:lumMod val="50000"/>
                </a:schemeClr>
              </a:solidFill>
            </a:rPr>
            <a:t>Клиент-серверное взаимодействие по стандарту </a:t>
          </a:r>
          <a:r>
            <a:rPr lang="en-US" sz="1600" kern="1200" dirty="0">
              <a:solidFill>
                <a:schemeClr val="accent2">
                  <a:lumMod val="50000"/>
                </a:schemeClr>
              </a:solidFill>
            </a:rPr>
            <a:t>REST </a:t>
          </a:r>
          <a:r>
            <a:rPr lang="ru-RU" sz="1600" kern="1200" dirty="0">
              <a:solidFill>
                <a:schemeClr val="accent2">
                  <a:lumMod val="50000"/>
                </a:schemeClr>
              </a:solidFill>
            </a:rPr>
            <a:t>по протоколу </a:t>
          </a:r>
          <a:r>
            <a:rPr lang="en-US" sz="1600" kern="1200" dirty="0">
              <a:solidFill>
                <a:schemeClr val="accent2">
                  <a:lumMod val="50000"/>
                </a:schemeClr>
              </a:solidFill>
            </a:rPr>
            <a:t>HTTP</a:t>
          </a:r>
          <a:endParaRPr lang="ru-RU" sz="1600" kern="1200" dirty="0">
            <a:solidFill>
              <a:schemeClr val="accent2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>
              <a:solidFill>
                <a:schemeClr val="accent2">
                  <a:lumMod val="50000"/>
                </a:schemeClr>
              </a:solidFill>
            </a:rPr>
            <a:t>Система отчетности: выгрузка в </a:t>
          </a:r>
          <a:r>
            <a:rPr lang="en-US" sz="1600" kern="1200" dirty="0">
              <a:solidFill>
                <a:schemeClr val="accent2">
                  <a:lumMod val="50000"/>
                </a:schemeClr>
              </a:solidFill>
            </a:rPr>
            <a:t>Excel</a:t>
          </a:r>
          <a:endParaRPr lang="ru-RU" sz="1600" kern="1200" dirty="0">
            <a:solidFill>
              <a:schemeClr val="accent2">
                <a:lumMod val="50000"/>
              </a:schemeClr>
            </a:solidFill>
          </a:endParaRPr>
        </a:p>
      </dsp:txBody>
      <dsp:txXfrm rot="-5400000">
        <a:off x="2364577" y="2623356"/>
        <a:ext cx="5570271" cy="2291803"/>
      </dsp:txXfrm>
    </dsp:sp>
    <dsp:sp modelId="{7458C2F6-BADE-4DD6-9C47-6838EB7A16BC}">
      <dsp:nvSpPr>
        <dsp:cNvPr id="0" name=""/>
        <dsp:cNvSpPr/>
      </dsp:nvSpPr>
      <dsp:spPr>
        <a:xfrm>
          <a:off x="242" y="2591532"/>
          <a:ext cx="2364335" cy="2355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Использование только открытых технологий и стандартов</a:t>
          </a:r>
        </a:p>
      </dsp:txBody>
      <dsp:txXfrm>
        <a:off x="115226" y="2706516"/>
        <a:ext cx="2134367" cy="21254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366B0-CEB0-4C50-ABCD-0FC99E6C4428}">
      <dsp:nvSpPr>
        <dsp:cNvPr id="0" name=""/>
        <dsp:cNvSpPr/>
      </dsp:nvSpPr>
      <dsp:spPr>
        <a:xfrm rot="5400000">
          <a:off x="540446" y="1584828"/>
          <a:ext cx="1623620" cy="2701667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7F811-8A03-4EF5-8702-6A810AB65DD5}">
      <dsp:nvSpPr>
        <dsp:cNvPr id="0" name=""/>
        <dsp:cNvSpPr/>
      </dsp:nvSpPr>
      <dsp:spPr>
        <a:xfrm>
          <a:off x="269423" y="2392045"/>
          <a:ext cx="2439080" cy="2137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baseline="0" dirty="0">
              <a:latin typeface="+mn-lt"/>
            </a:rPr>
            <a:t>Единая для рыночников и производственников модель ТЭС, на основе НТД, пополняема без программирования и понятна технологу</a:t>
          </a:r>
          <a:endParaRPr lang="ru-RU" sz="2000" kern="1200" baseline="0" dirty="0"/>
        </a:p>
      </dsp:txBody>
      <dsp:txXfrm>
        <a:off x="269423" y="2392045"/>
        <a:ext cx="2439080" cy="2137997"/>
      </dsp:txXfrm>
    </dsp:sp>
    <dsp:sp modelId="{3607F742-38B9-419D-AD93-351138F21A27}">
      <dsp:nvSpPr>
        <dsp:cNvPr id="0" name=""/>
        <dsp:cNvSpPr/>
      </dsp:nvSpPr>
      <dsp:spPr>
        <a:xfrm>
          <a:off x="2248300" y="1385928"/>
          <a:ext cx="460203" cy="460203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A0FD2-DD4B-44A6-8683-D04377A91BE4}">
      <dsp:nvSpPr>
        <dsp:cNvPr id="0" name=""/>
        <dsp:cNvSpPr/>
      </dsp:nvSpPr>
      <dsp:spPr>
        <a:xfrm rot="5400000">
          <a:off x="3526357" y="845961"/>
          <a:ext cx="1623620" cy="2701667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198DD-C7F5-4015-A39D-DC4D55957E38}">
      <dsp:nvSpPr>
        <dsp:cNvPr id="0" name=""/>
        <dsp:cNvSpPr/>
      </dsp:nvSpPr>
      <dsp:spPr>
        <a:xfrm>
          <a:off x="3255334" y="1653178"/>
          <a:ext cx="2439080" cy="2137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>
              <a:latin typeface="+mn-lt"/>
            </a:rPr>
            <a:t>Комплексное решение задач производственного планирования, оперативной отчетности, оптимизации, работы на БР и РСВ</a:t>
          </a:r>
          <a:endParaRPr lang="ru-RU" sz="2000" kern="1200" dirty="0"/>
        </a:p>
      </dsp:txBody>
      <dsp:txXfrm>
        <a:off x="3255334" y="1653178"/>
        <a:ext cx="2439080" cy="2137997"/>
      </dsp:txXfrm>
    </dsp:sp>
    <dsp:sp modelId="{9C5CB58B-2B81-4BCC-8702-0BBD3172C4EC}">
      <dsp:nvSpPr>
        <dsp:cNvPr id="0" name=""/>
        <dsp:cNvSpPr/>
      </dsp:nvSpPr>
      <dsp:spPr>
        <a:xfrm>
          <a:off x="5234211" y="647062"/>
          <a:ext cx="460203" cy="460203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C7F2C-BB5D-40E9-BD59-E61D018FFB8F}">
      <dsp:nvSpPr>
        <dsp:cNvPr id="0" name=""/>
        <dsp:cNvSpPr/>
      </dsp:nvSpPr>
      <dsp:spPr>
        <a:xfrm rot="5400000">
          <a:off x="6512268" y="107095"/>
          <a:ext cx="1623620" cy="2701667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3D8FE-28BB-4B35-AFC7-66D86788A91B}">
      <dsp:nvSpPr>
        <dsp:cNvPr id="0" name=""/>
        <dsp:cNvSpPr/>
      </dsp:nvSpPr>
      <dsp:spPr>
        <a:xfrm>
          <a:off x="6241245" y="914311"/>
          <a:ext cx="2439080" cy="2137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baseline="0" dirty="0">
              <a:latin typeface="+mn-lt"/>
            </a:rPr>
            <a:t>Прозрачная методология внедрения и сопровождения, обеспечивающая быстрый  гарантированный экономический эффект</a:t>
          </a:r>
          <a:endParaRPr lang="ru-RU" sz="2000" kern="1200" baseline="0" dirty="0"/>
        </a:p>
      </dsp:txBody>
      <dsp:txXfrm>
        <a:off x="6241245" y="914311"/>
        <a:ext cx="2439080" cy="2137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71B4F-EA90-4A46-9DDE-0ED3DB165E6E}">
      <dsp:nvSpPr>
        <dsp:cNvPr id="0" name=""/>
        <dsp:cNvSpPr/>
      </dsp:nvSpPr>
      <dsp:spPr>
        <a:xfrm>
          <a:off x="0" y="86223"/>
          <a:ext cx="8424934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Наибольший эффект достигается для:</a:t>
          </a:r>
          <a:endParaRPr lang="ru-RU" sz="2200" kern="1200" dirty="0"/>
        </a:p>
      </dsp:txBody>
      <dsp:txXfrm>
        <a:off x="42663" y="128886"/>
        <a:ext cx="8339608" cy="788627"/>
      </dsp:txXfrm>
    </dsp:sp>
    <dsp:sp modelId="{FFB49CC5-4F4C-4E14-B3F4-99D24E8ED7BF}">
      <dsp:nvSpPr>
        <dsp:cNvPr id="0" name=""/>
        <dsp:cNvSpPr/>
      </dsp:nvSpPr>
      <dsp:spPr>
        <a:xfrm>
          <a:off x="0" y="960177"/>
          <a:ext cx="8424934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49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kern="1200" dirty="0" smtClean="0"/>
            <a:t>ТЭС с комбинированной выработкой тепла и электроэнергии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kern="1200" dirty="0" smtClean="0"/>
            <a:t>ТЭС с разнотипным оборудованием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kern="1200" dirty="0" smtClean="0"/>
            <a:t>ТЭС с поперечными связями</a:t>
          </a:r>
          <a:endParaRPr lang="ru-RU" sz="1700" kern="1200" dirty="0"/>
        </a:p>
      </dsp:txBody>
      <dsp:txXfrm>
        <a:off x="0" y="960177"/>
        <a:ext cx="8424934" cy="888030"/>
      </dsp:txXfrm>
    </dsp:sp>
    <dsp:sp modelId="{C863A042-EF4A-40C1-9825-4AC857AB36E0}">
      <dsp:nvSpPr>
        <dsp:cNvPr id="0" name=""/>
        <dsp:cNvSpPr/>
      </dsp:nvSpPr>
      <dsp:spPr>
        <a:xfrm>
          <a:off x="0" y="1848207"/>
          <a:ext cx="8424934" cy="8739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Величина экономического эффекта составляет:</a:t>
          </a:r>
        </a:p>
      </dsp:txBody>
      <dsp:txXfrm>
        <a:off x="42663" y="1890870"/>
        <a:ext cx="8339608" cy="788627"/>
      </dsp:txXfrm>
    </dsp:sp>
    <dsp:sp modelId="{4B6BD336-436F-4184-A6DF-45C08CFC2F91}">
      <dsp:nvSpPr>
        <dsp:cNvPr id="0" name=""/>
        <dsp:cNvSpPr/>
      </dsp:nvSpPr>
      <dsp:spPr>
        <a:xfrm>
          <a:off x="0" y="2722160"/>
          <a:ext cx="8424934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49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kern="1200" dirty="0" smtClean="0"/>
            <a:t>1 – 2% от стоимости потребляемого топлива – за счёт решения оптимизационных задач и формирования оптимальной ценовой заявки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kern="1200" dirty="0" smtClean="0"/>
            <a:t>До 500 тыс. рублей в месяц за счёт минимизации штрафов по результатам работы на БР</a:t>
          </a:r>
          <a:endParaRPr lang="ru-RU" sz="1700" kern="1200" dirty="0"/>
        </a:p>
      </dsp:txBody>
      <dsp:txXfrm>
        <a:off x="0" y="2722160"/>
        <a:ext cx="8424934" cy="1070190"/>
      </dsp:txXfrm>
    </dsp:sp>
    <dsp:sp modelId="{C01A43C7-6F1D-4163-AC9E-201A1F86199C}">
      <dsp:nvSpPr>
        <dsp:cNvPr id="0" name=""/>
        <dsp:cNvSpPr/>
      </dsp:nvSpPr>
      <dsp:spPr>
        <a:xfrm>
          <a:off x="0" y="3792350"/>
          <a:ext cx="8424934" cy="8739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С целью подтверждения размера экономического эффекта на </a:t>
          </a:r>
          <a:r>
            <a:rPr lang="ru-RU" sz="2200" kern="1200" dirty="0" err="1" smtClean="0"/>
            <a:t>НСвТЭЦ</a:t>
          </a:r>
          <a:r>
            <a:rPr lang="ru-RU" sz="2200" kern="1200" dirty="0" smtClean="0"/>
            <a:t> проводился НИР</a:t>
          </a:r>
          <a:endParaRPr lang="ru-RU" sz="2200" kern="1200" dirty="0"/>
        </a:p>
      </dsp:txBody>
      <dsp:txXfrm>
        <a:off x="42663" y="3835013"/>
        <a:ext cx="8339608" cy="788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F880C-58F1-482B-9AF6-D84FED32AB97}">
      <dsp:nvSpPr>
        <dsp:cNvPr id="0" name=""/>
        <dsp:cNvSpPr/>
      </dsp:nvSpPr>
      <dsp:spPr>
        <a:xfrm>
          <a:off x="4565" y="646173"/>
          <a:ext cx="1778595" cy="809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Функциониро-вание</a:t>
          </a:r>
          <a:r>
            <a:rPr lang="ru-RU" sz="1800" kern="1200" dirty="0" smtClean="0"/>
            <a:t> ПТО</a:t>
          </a:r>
          <a:endParaRPr lang="ru-RU" sz="1800" kern="1200" dirty="0"/>
        </a:p>
      </dsp:txBody>
      <dsp:txXfrm>
        <a:off x="4565" y="646173"/>
        <a:ext cx="1778595" cy="539470"/>
      </dsp:txXfrm>
    </dsp:sp>
    <dsp:sp modelId="{FE0182C3-E07F-42D5-AAAB-02197713395F}">
      <dsp:nvSpPr>
        <dsp:cNvPr id="0" name=""/>
        <dsp:cNvSpPr/>
      </dsp:nvSpPr>
      <dsp:spPr>
        <a:xfrm>
          <a:off x="189529" y="1254309"/>
          <a:ext cx="2151904" cy="2632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Уменьшение объема рутинных операций 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err="1" smtClean="0"/>
            <a:t>Перераспределе-ние</a:t>
          </a:r>
          <a:r>
            <a:rPr lang="ru-RU" sz="1600" kern="1200" dirty="0" smtClean="0"/>
            <a:t> работ в сторону анализа </a:t>
          </a:r>
          <a:endParaRPr lang="ru-RU" sz="1600" kern="1200" dirty="0"/>
        </a:p>
      </dsp:txBody>
      <dsp:txXfrm>
        <a:off x="252556" y="1317336"/>
        <a:ext cx="2025850" cy="2506446"/>
      </dsp:txXfrm>
    </dsp:sp>
    <dsp:sp modelId="{E200B4B2-C2C7-4E49-96A0-F98BD3AD63CF}">
      <dsp:nvSpPr>
        <dsp:cNvPr id="0" name=""/>
        <dsp:cNvSpPr/>
      </dsp:nvSpPr>
      <dsp:spPr>
        <a:xfrm rot="13787">
          <a:off x="2099450" y="700679"/>
          <a:ext cx="670545" cy="4428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/>
        </a:p>
      </dsp:txBody>
      <dsp:txXfrm>
        <a:off x="2099451" y="788977"/>
        <a:ext cx="537700" cy="265690"/>
      </dsp:txXfrm>
    </dsp:sp>
    <dsp:sp modelId="{9228A8A9-31D0-4E3A-B251-B8D40EEDBC5C}">
      <dsp:nvSpPr>
        <dsp:cNvPr id="0" name=""/>
        <dsp:cNvSpPr/>
      </dsp:nvSpPr>
      <dsp:spPr>
        <a:xfrm>
          <a:off x="3048329" y="629288"/>
          <a:ext cx="1890771" cy="9617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Обмен информацией</a:t>
          </a:r>
          <a:endParaRPr lang="ru-RU" sz="2000" kern="1200" dirty="0"/>
        </a:p>
      </dsp:txBody>
      <dsp:txXfrm>
        <a:off x="3048329" y="629288"/>
        <a:ext cx="1890771" cy="598104"/>
      </dsp:txXfrm>
    </dsp:sp>
    <dsp:sp modelId="{85D3A8AD-69AB-49DA-BE14-5DC4C9206BA7}">
      <dsp:nvSpPr>
        <dsp:cNvPr id="0" name=""/>
        <dsp:cNvSpPr/>
      </dsp:nvSpPr>
      <dsp:spPr>
        <a:xfrm>
          <a:off x="3289381" y="1264382"/>
          <a:ext cx="2151904" cy="2632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Создание единого информационного пространства для ИА и филиалов</a:t>
          </a:r>
          <a:endParaRPr lang="ru-RU" sz="1600" kern="1200" dirty="0"/>
        </a:p>
      </dsp:txBody>
      <dsp:txXfrm>
        <a:off x="3352408" y="1327409"/>
        <a:ext cx="2025850" cy="2506446"/>
      </dsp:txXfrm>
    </dsp:sp>
    <dsp:sp modelId="{831C32F1-2CAC-487B-9C4A-E68C7A52DDF3}">
      <dsp:nvSpPr>
        <dsp:cNvPr id="0" name=""/>
        <dsp:cNvSpPr/>
      </dsp:nvSpPr>
      <dsp:spPr>
        <a:xfrm rot="27260">
          <a:off x="5241361" y="719365"/>
          <a:ext cx="640833" cy="4428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" kern="1200"/>
        </a:p>
      </dsp:txBody>
      <dsp:txXfrm>
        <a:off x="5241363" y="807402"/>
        <a:ext cx="507988" cy="265690"/>
      </dsp:txXfrm>
    </dsp:sp>
    <dsp:sp modelId="{78088832-FA2F-44CB-855F-ABCDFBA422FB}">
      <dsp:nvSpPr>
        <dsp:cNvPr id="0" name=""/>
        <dsp:cNvSpPr/>
      </dsp:nvSpPr>
      <dsp:spPr>
        <a:xfrm>
          <a:off x="6148182" y="602349"/>
          <a:ext cx="1778595" cy="13183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Управление компанией</a:t>
          </a:r>
          <a:endParaRPr lang="ru-RU" sz="2000" kern="1200" dirty="0"/>
        </a:p>
      </dsp:txBody>
      <dsp:txXfrm>
        <a:off x="6148182" y="602349"/>
        <a:ext cx="1778595" cy="700255"/>
      </dsp:txXfrm>
    </dsp:sp>
    <dsp:sp modelId="{ABDD71F1-668D-49B7-A66A-B1B2F38566C2}">
      <dsp:nvSpPr>
        <dsp:cNvPr id="0" name=""/>
        <dsp:cNvSpPr/>
      </dsp:nvSpPr>
      <dsp:spPr>
        <a:xfrm>
          <a:off x="6333145" y="1277258"/>
          <a:ext cx="2151904" cy="2632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Повышение скорости принятия управленческих решений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Механизмы для оперативного ситуационного анализа</a:t>
          </a:r>
          <a:endParaRPr lang="ru-RU" sz="1600" kern="1200" dirty="0"/>
        </a:p>
      </dsp:txBody>
      <dsp:txXfrm>
        <a:off x="6396172" y="1340285"/>
        <a:ext cx="2025850" cy="25064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00B1D-2D1A-418B-A390-FE682D4BEAB3}">
      <dsp:nvSpPr>
        <dsp:cNvPr id="0" name=""/>
        <dsp:cNvSpPr/>
      </dsp:nvSpPr>
      <dsp:spPr>
        <a:xfrm>
          <a:off x="0" y="235776"/>
          <a:ext cx="4310742" cy="121680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Ведение в электронном виде расчётной модели ТЭС</a:t>
          </a:r>
        </a:p>
      </dsp:txBody>
      <dsp:txXfrm>
        <a:off x="59399" y="295175"/>
        <a:ext cx="4191944" cy="1098002"/>
      </dsp:txXfrm>
    </dsp:sp>
    <dsp:sp modelId="{7289E558-0F8F-4651-849E-3AA05AB7F1F6}">
      <dsp:nvSpPr>
        <dsp:cNvPr id="0" name=""/>
        <dsp:cNvSpPr/>
      </dsp:nvSpPr>
      <dsp:spPr>
        <a:xfrm>
          <a:off x="0" y="1452577"/>
          <a:ext cx="4310742" cy="3969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6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/>
            <a:t>Отображение и редактирование модели в привычном для технолога виде (соответствует НТД по </a:t>
          </a:r>
          <a:r>
            <a:rPr lang="ru-RU" sz="1600" kern="1200" dirty="0" err="1"/>
            <a:t>топливоиспользованию</a:t>
          </a:r>
          <a:r>
            <a:rPr lang="ru-RU" sz="1600" kern="1200" dirty="0"/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/>
            <a:t>Версионность модели ТЭС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/>
            <a:t>Возможность задавать способы расчёта параметров без ограничения сложности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/>
            <a:t>Автоматизированный расчёт поправок к нормативу на основании факта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Снижение </a:t>
          </a:r>
          <a:r>
            <a:rPr lang="ru-RU" sz="1600" kern="1200" dirty="0"/>
            <a:t>трудоемкости при создании модели (клонирование объектов, экспорт, импорт, автоматизация оцифровки графиков)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/>
            <a:t>Актуализация модели силами технолога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Возможность неограниченного расширения модели</a:t>
          </a:r>
          <a:endParaRPr lang="ru-RU" sz="1600" kern="1200" dirty="0"/>
        </a:p>
      </dsp:txBody>
      <dsp:txXfrm>
        <a:off x="0" y="1452577"/>
        <a:ext cx="4310742" cy="39692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D741D-C248-4507-B5F7-2252D33521D9}">
      <dsp:nvSpPr>
        <dsp:cNvPr id="0" name=""/>
        <dsp:cNvSpPr/>
      </dsp:nvSpPr>
      <dsp:spPr>
        <a:xfrm>
          <a:off x="0" y="28266"/>
          <a:ext cx="8640960" cy="5036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Расчет ТЭП произвольных энергетических режимов</a:t>
          </a:r>
          <a:endParaRPr lang="ru-RU" sz="2100" kern="1200" dirty="0"/>
        </a:p>
      </dsp:txBody>
      <dsp:txXfrm>
        <a:off x="24588" y="52854"/>
        <a:ext cx="8591784" cy="454508"/>
      </dsp:txXfrm>
    </dsp:sp>
    <dsp:sp modelId="{85E0BE6E-2EE3-4249-9C71-91A47C860188}">
      <dsp:nvSpPr>
        <dsp:cNvPr id="0" name=""/>
        <dsp:cNvSpPr/>
      </dsp:nvSpPr>
      <dsp:spPr>
        <a:xfrm>
          <a:off x="0" y="531951"/>
          <a:ext cx="8640960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5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Мгновенные и агрегационные режимы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Пропорциональный и физический методы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Имитационное моделирование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Представление результатов расчёта в графическом и табличном виде</a:t>
          </a:r>
          <a:endParaRPr lang="ru-RU" sz="1600" kern="1200" dirty="0"/>
        </a:p>
      </dsp:txBody>
      <dsp:txXfrm>
        <a:off x="0" y="531951"/>
        <a:ext cx="8640960" cy="1108485"/>
      </dsp:txXfrm>
    </dsp:sp>
    <dsp:sp modelId="{399100C4-E8C0-4C7D-8A7F-7B78CBB34A70}">
      <dsp:nvSpPr>
        <dsp:cNvPr id="0" name=""/>
        <dsp:cNvSpPr/>
      </dsp:nvSpPr>
      <dsp:spPr>
        <a:xfrm>
          <a:off x="0" y="1640436"/>
          <a:ext cx="8640960" cy="5036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Расчёт ТЭП фактических энергетических режимов</a:t>
          </a:r>
          <a:endParaRPr lang="ru-RU" sz="2100" kern="1200" dirty="0"/>
        </a:p>
      </dsp:txBody>
      <dsp:txXfrm>
        <a:off x="24588" y="1665024"/>
        <a:ext cx="8591784" cy="454508"/>
      </dsp:txXfrm>
    </dsp:sp>
    <dsp:sp modelId="{CD742C24-928D-41F9-9886-4D9EFDCCECB8}">
      <dsp:nvSpPr>
        <dsp:cNvPr id="0" name=""/>
        <dsp:cNvSpPr/>
      </dsp:nvSpPr>
      <dsp:spPr>
        <a:xfrm>
          <a:off x="0" y="2144121"/>
          <a:ext cx="864096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5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Автоматическое поступление данных из ИС ТЭС, ручной ввод недостающих данных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Возможность анализа отклонений факта от норматива</a:t>
          </a:r>
          <a:endParaRPr lang="ru-RU" sz="1600" kern="1200" dirty="0"/>
        </a:p>
      </dsp:txBody>
      <dsp:txXfrm>
        <a:off x="0" y="2144121"/>
        <a:ext cx="8640960" cy="554242"/>
      </dsp:txXfrm>
    </dsp:sp>
    <dsp:sp modelId="{DFA8BE92-3F17-4548-B156-112F38A07914}">
      <dsp:nvSpPr>
        <dsp:cNvPr id="0" name=""/>
        <dsp:cNvSpPr/>
      </dsp:nvSpPr>
      <dsp:spPr>
        <a:xfrm>
          <a:off x="0" y="2698364"/>
          <a:ext cx="8640960" cy="5036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Расчёт ТЭП в темпе процесса</a:t>
          </a:r>
          <a:endParaRPr lang="ru-RU" sz="2100" kern="1200" dirty="0"/>
        </a:p>
      </dsp:txBody>
      <dsp:txXfrm>
        <a:off x="24588" y="2722952"/>
        <a:ext cx="8591784" cy="454508"/>
      </dsp:txXfrm>
    </dsp:sp>
    <dsp:sp modelId="{34FD5F6E-A5A9-4CD8-9BA1-77DBE61069F3}">
      <dsp:nvSpPr>
        <dsp:cNvPr id="0" name=""/>
        <dsp:cNvSpPr/>
      </dsp:nvSpPr>
      <dsp:spPr>
        <a:xfrm>
          <a:off x="0" y="3262529"/>
          <a:ext cx="8640960" cy="5036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Производственное планирование, расчёт нормативных ТЭП</a:t>
          </a:r>
          <a:endParaRPr lang="ru-RU" sz="2100" kern="1200" dirty="0"/>
        </a:p>
      </dsp:txBody>
      <dsp:txXfrm>
        <a:off x="24588" y="3287117"/>
        <a:ext cx="8591784" cy="454508"/>
      </dsp:txXfrm>
    </dsp:sp>
    <dsp:sp modelId="{ABEE376C-9B5D-4941-83EB-06F8A643F28D}">
      <dsp:nvSpPr>
        <dsp:cNvPr id="0" name=""/>
        <dsp:cNvSpPr/>
      </dsp:nvSpPr>
      <dsp:spPr>
        <a:xfrm>
          <a:off x="0" y="3826694"/>
          <a:ext cx="8640960" cy="50368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Базой для расчета ТЭП является:</a:t>
          </a:r>
          <a:endParaRPr lang="ru-RU" sz="2100" kern="1200" dirty="0"/>
        </a:p>
      </dsp:txBody>
      <dsp:txXfrm>
        <a:off x="24588" y="3851282"/>
        <a:ext cx="8591784" cy="454508"/>
      </dsp:txXfrm>
    </dsp:sp>
    <dsp:sp modelId="{460C7820-3F0C-4B6D-8BC3-90FDC58CA4AF}">
      <dsp:nvSpPr>
        <dsp:cNvPr id="0" name=""/>
        <dsp:cNvSpPr/>
      </dsp:nvSpPr>
      <dsp:spPr>
        <a:xfrm>
          <a:off x="0" y="4330379"/>
          <a:ext cx="8640960" cy="825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5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Документация по </a:t>
          </a:r>
          <a:r>
            <a:rPr lang="ru-RU" sz="1600" kern="1200" dirty="0" err="1" smtClean="0"/>
            <a:t>топливоиспользованию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Энергетические характеристики оборудования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Расчетная модель станции (макет расчета ТЭП)</a:t>
          </a:r>
          <a:endParaRPr lang="ru-RU" sz="1600" kern="1200" dirty="0"/>
        </a:p>
      </dsp:txBody>
      <dsp:txXfrm>
        <a:off x="0" y="4330379"/>
        <a:ext cx="8640960" cy="8259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C7D1E-C9E2-4687-B034-880C05FA99FB}">
      <dsp:nvSpPr>
        <dsp:cNvPr id="0" name=""/>
        <dsp:cNvSpPr/>
      </dsp:nvSpPr>
      <dsp:spPr>
        <a:xfrm>
          <a:off x="0" y="119594"/>
          <a:ext cx="4784961" cy="5036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1" kern="1200" dirty="0"/>
            <a:t>Функции для работы на РСВ</a:t>
          </a:r>
          <a:endParaRPr lang="ru-RU" sz="2100" kern="1200" dirty="0"/>
        </a:p>
      </dsp:txBody>
      <dsp:txXfrm>
        <a:off x="24588" y="144182"/>
        <a:ext cx="4735785" cy="454508"/>
      </dsp:txXfrm>
    </dsp:sp>
    <dsp:sp modelId="{8394D042-818D-4752-A75D-90B72853169B}">
      <dsp:nvSpPr>
        <dsp:cNvPr id="0" name=""/>
        <dsp:cNvSpPr/>
      </dsp:nvSpPr>
      <dsp:spPr>
        <a:xfrm>
          <a:off x="0" y="623279"/>
          <a:ext cx="4784961" cy="199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2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b="0" i="0" kern="1200" baseline="0" dirty="0"/>
            <a:t>Построение ХОПЗ ТЭС, ГТПГ и любой единицы оборудования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b="0" i="0" kern="1200" baseline="0" dirty="0"/>
            <a:t>Расчёт себестоимости производства электроэнергии в конденсационном диапазоне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b="0" i="0" kern="1200" baseline="0" dirty="0"/>
            <a:t>Определение рабочего диапазона ТЭС по электрической мощности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b="0" i="0" kern="1200" baseline="0" dirty="0"/>
            <a:t>Расчёт параметров оптимальной ценовой заявки для ОРЭ</a:t>
          </a:r>
        </a:p>
      </dsp:txBody>
      <dsp:txXfrm>
        <a:off x="0" y="623279"/>
        <a:ext cx="4784961" cy="19996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43C18-D266-44CD-89E2-9E2EBA862572}">
      <dsp:nvSpPr>
        <dsp:cNvPr id="0" name=""/>
        <dsp:cNvSpPr/>
      </dsp:nvSpPr>
      <dsp:spPr>
        <a:xfrm rot="5400000">
          <a:off x="5364947" y="-2568696"/>
          <a:ext cx="559580" cy="577538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b="1" kern="1200" dirty="0"/>
            <a:t> </a:t>
          </a:r>
          <a:r>
            <a:rPr lang="ru-RU" sz="1400" kern="1200" dirty="0"/>
            <a:t>график зависимости часовых затрат на расходуемое топливо от электрической мощности станции </a:t>
          </a:r>
        </a:p>
      </dsp:txBody>
      <dsp:txXfrm rot="-5400000">
        <a:off x="2757044" y="66523"/>
        <a:ext cx="5748071" cy="504948"/>
      </dsp:txXfrm>
    </dsp:sp>
    <dsp:sp modelId="{A941218E-5B01-4B11-B68D-8739D10B0E46}">
      <dsp:nvSpPr>
        <dsp:cNvPr id="0" name=""/>
        <dsp:cNvSpPr/>
      </dsp:nvSpPr>
      <dsp:spPr>
        <a:xfrm>
          <a:off x="49" y="1053"/>
          <a:ext cx="2756994" cy="6358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0" kern="1200"/>
            <a:t>Характеристика   затрат</a:t>
          </a:r>
          <a:endParaRPr lang="ru-RU" sz="1500" kern="1200" dirty="0"/>
        </a:p>
      </dsp:txBody>
      <dsp:txXfrm>
        <a:off x="31090" y="32094"/>
        <a:ext cx="2694912" cy="573804"/>
      </dsp:txXfrm>
    </dsp:sp>
    <dsp:sp modelId="{56C651E7-19F9-4972-B1F1-CC3B0D163DA3}">
      <dsp:nvSpPr>
        <dsp:cNvPr id="0" name=""/>
        <dsp:cNvSpPr/>
      </dsp:nvSpPr>
      <dsp:spPr>
        <a:xfrm rot="5400000">
          <a:off x="5285699" y="-1832198"/>
          <a:ext cx="742586" cy="575081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/>
            <a:t>величина  дополнительных  затрат  на   расходуемые   энергоресурсы (себестоимость по топливной составляющей) при изменении мощности на один МВт</a:t>
          </a:r>
        </a:p>
      </dsp:txBody>
      <dsp:txXfrm rot="-5400000">
        <a:off x="2781587" y="708164"/>
        <a:ext cx="5714561" cy="670086"/>
      </dsp:txXfrm>
    </dsp:sp>
    <dsp:sp modelId="{11FDC47C-9D50-4E5B-B296-5E4C55930666}">
      <dsp:nvSpPr>
        <dsp:cNvPr id="0" name=""/>
        <dsp:cNvSpPr/>
      </dsp:nvSpPr>
      <dsp:spPr>
        <a:xfrm>
          <a:off x="49" y="725263"/>
          <a:ext cx="2781537" cy="6358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0" kern="1200" dirty="0"/>
            <a:t>Относительный прирост затрат</a:t>
          </a:r>
        </a:p>
      </dsp:txBody>
      <dsp:txXfrm>
        <a:off x="31090" y="756304"/>
        <a:ext cx="2719455" cy="573804"/>
      </dsp:txXfrm>
    </dsp:sp>
    <dsp:sp modelId="{5FC1A2ED-D02D-43CD-9DD2-1AABC2A15128}">
      <dsp:nvSpPr>
        <dsp:cNvPr id="0" name=""/>
        <dsp:cNvSpPr/>
      </dsp:nvSpPr>
      <dsp:spPr>
        <a:xfrm rot="5400000">
          <a:off x="5325885" y="-1119367"/>
          <a:ext cx="637704" cy="577538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/>
            <a:t>график   зависимости относительного прироста затрат от электрической мощности станции</a:t>
          </a:r>
        </a:p>
      </dsp:txBody>
      <dsp:txXfrm rot="-5400000">
        <a:off x="2757044" y="1480604"/>
        <a:ext cx="5744257" cy="575444"/>
      </dsp:txXfrm>
    </dsp:sp>
    <dsp:sp modelId="{17B7B552-DE56-4DEB-BA87-F3A2F223A47E}">
      <dsp:nvSpPr>
        <dsp:cNvPr id="0" name=""/>
        <dsp:cNvSpPr/>
      </dsp:nvSpPr>
      <dsp:spPr>
        <a:xfrm>
          <a:off x="49" y="1450382"/>
          <a:ext cx="2756994" cy="6358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0" kern="1200" dirty="0"/>
            <a:t>Характеристика относительных приростов затрат</a:t>
          </a:r>
        </a:p>
      </dsp:txBody>
      <dsp:txXfrm>
        <a:off x="31090" y="1481423"/>
        <a:ext cx="2694912" cy="5738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5082E-06DF-4C59-99A8-1E6A20489612}">
      <dsp:nvSpPr>
        <dsp:cNvPr id="0" name=""/>
        <dsp:cNvSpPr/>
      </dsp:nvSpPr>
      <dsp:spPr>
        <a:xfrm>
          <a:off x="0" y="264897"/>
          <a:ext cx="8424936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/>
            <a:t>Оптимизация</a:t>
          </a:r>
          <a:endParaRPr lang="ru-RU" sz="2200" kern="1200" dirty="0"/>
        </a:p>
      </dsp:txBody>
      <dsp:txXfrm>
        <a:off x="25759" y="290656"/>
        <a:ext cx="8373418" cy="476152"/>
      </dsp:txXfrm>
    </dsp:sp>
    <dsp:sp modelId="{520D87D7-6B35-43FB-9170-2090924D5E88}">
      <dsp:nvSpPr>
        <dsp:cNvPr id="0" name=""/>
        <dsp:cNvSpPr/>
      </dsp:nvSpPr>
      <dsp:spPr>
        <a:xfrm>
          <a:off x="0" y="792567"/>
          <a:ext cx="8424936" cy="1912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49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baseline="0" dirty="0"/>
            <a:t>Выбор оптимального энергетического  режима с перераспределением электрических (электрических и тепловых нагрузок)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baseline="0" dirty="0"/>
            <a:t>Выбор оптимального состава оборудования для заданных тепловой и электрической нагрузок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baseline="0" dirty="0"/>
            <a:t>Учёт ограничений по видам топлива и других ограничений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baseline="0" dirty="0"/>
            <a:t>Возможность задания критерия оптимизации (минимум затрат</a:t>
          </a:r>
          <a:r>
            <a:rPr lang="en-US" sz="1700" b="0" i="0" kern="1200" baseline="0" dirty="0"/>
            <a:t>/</a:t>
          </a:r>
          <a:r>
            <a:rPr lang="ru-RU" sz="1700" b="0" i="0" kern="1200" baseline="0" dirty="0"/>
            <a:t>максимизация прибыли)</a:t>
          </a:r>
        </a:p>
      </dsp:txBody>
      <dsp:txXfrm>
        <a:off x="0" y="792567"/>
        <a:ext cx="8424936" cy="1912680"/>
      </dsp:txXfrm>
    </dsp:sp>
    <dsp:sp modelId="{4FB5AB62-85CB-4EE7-838B-49C1DDFA2742}">
      <dsp:nvSpPr>
        <dsp:cNvPr id="0" name=""/>
        <dsp:cNvSpPr/>
      </dsp:nvSpPr>
      <dsp:spPr>
        <a:xfrm>
          <a:off x="0" y="2705247"/>
          <a:ext cx="8424936" cy="57499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/>
            <a:t>Эффективное решение задачи оптимизации достигается за счёт:</a:t>
          </a:r>
          <a:endParaRPr lang="ru-RU" sz="2200" b="1" i="0" kern="1200" baseline="0" dirty="0"/>
        </a:p>
      </dsp:txBody>
      <dsp:txXfrm>
        <a:off x="28069" y="2733316"/>
        <a:ext cx="8368798" cy="518853"/>
      </dsp:txXfrm>
    </dsp:sp>
    <dsp:sp modelId="{4F8A34C6-65AD-4D71-9803-759C2724BF4D}">
      <dsp:nvSpPr>
        <dsp:cNvPr id="0" name=""/>
        <dsp:cNvSpPr/>
      </dsp:nvSpPr>
      <dsp:spPr>
        <a:xfrm>
          <a:off x="0" y="3280238"/>
          <a:ext cx="8424936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49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baseline="0" dirty="0"/>
            <a:t>Сглаживания расчётной модели ТЭС посредством сплайнов наилучшего приближения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baseline="0" dirty="0"/>
            <a:t>Назначения параметров модели ТЭС в качестве варьируемых в процессе оптимизации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baseline="0" dirty="0"/>
            <a:t>Построения ХОП оборудования ТЭС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b="0" i="0" kern="1200" baseline="0" dirty="0"/>
            <a:t>Математической устойчивости найденного оптимального решения</a:t>
          </a:r>
        </a:p>
      </dsp:txBody>
      <dsp:txXfrm>
        <a:off x="0" y="3280238"/>
        <a:ext cx="8424936" cy="16394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5B97F-2486-4083-83CE-36BEDBC52BD9}">
      <dsp:nvSpPr>
        <dsp:cNvPr id="0" name=""/>
        <dsp:cNvSpPr/>
      </dsp:nvSpPr>
      <dsp:spPr>
        <a:xfrm>
          <a:off x="132704" y="5528"/>
          <a:ext cx="4976705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/>
            <a:t>Оптимизация работы на БР, оперативное управление энергетическим </a:t>
          </a:r>
          <a:r>
            <a:rPr lang="ru-RU" sz="1800" b="0" kern="1200" dirty="0" smtClean="0"/>
            <a:t>режимом</a:t>
          </a:r>
          <a:endParaRPr lang="ru-RU" sz="1800" b="0" kern="1200" dirty="0"/>
        </a:p>
      </dsp:txBody>
      <dsp:txXfrm>
        <a:off x="192103" y="64927"/>
        <a:ext cx="4857907" cy="1098002"/>
      </dsp:txXfrm>
    </dsp:sp>
    <dsp:sp modelId="{F1213650-0DB3-4CC5-ADB8-F59267EFB87C}">
      <dsp:nvSpPr>
        <dsp:cNvPr id="0" name=""/>
        <dsp:cNvSpPr/>
      </dsp:nvSpPr>
      <dsp:spPr>
        <a:xfrm>
          <a:off x="0" y="1222328"/>
          <a:ext cx="524211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37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b="0" i="0" kern="1200" baseline="0" dirty="0"/>
            <a:t>Формирование оптимальной рекомендации по ведению режима в разрезе ГТПГ: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b="0" i="0" kern="1200" baseline="0" dirty="0"/>
            <a:t>Учёт стоимости отклонений вверх и вниз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b="0" i="0" kern="1200" baseline="0" dirty="0"/>
            <a:t>Учёт скорости набора </a:t>
          </a:r>
          <a:r>
            <a:rPr lang="ru-RU" sz="1400" b="0" i="0" kern="1200" baseline="0" dirty="0" smtClean="0"/>
            <a:t>нагрузки </a:t>
          </a:r>
          <a:endParaRPr lang="ru-RU" sz="1400" b="0" i="0" kern="1200" baseline="0" dirty="0"/>
        </a:p>
      </dsp:txBody>
      <dsp:txXfrm>
        <a:off x="0" y="1222328"/>
        <a:ext cx="524211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25A2-219C-4BBF-BF6C-343ADD972426}" type="datetimeFigureOut">
              <a:rPr lang="ru-RU" smtClean="0"/>
              <a:t>06.10.2017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6CD9C-CFB8-4588-AFA0-C16E8E82A59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31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01295" y="692696"/>
            <a:ext cx="8342705" cy="2952328"/>
          </a:xfrm>
          <a:solidFill>
            <a:schemeClr val="bg1">
              <a:alpha val="75000"/>
            </a:schemeClr>
          </a:solidFill>
          <a:ln>
            <a:noFill/>
          </a:ln>
          <a:effectLst>
            <a:reflection blurRad="6350" stA="53000" endPos="35000" dir="5400000" sy="-100000" algn="bl" rotWithShape="0"/>
          </a:effectLst>
        </p:spPr>
        <p:txBody>
          <a:bodyPr lIns="360000" rIns="360000">
            <a:normAutofit/>
          </a:bodyPr>
          <a:lstStyle>
            <a:lvl1pPr algn="l">
              <a:defRPr sz="400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635896" y="4041068"/>
            <a:ext cx="5508104" cy="1872208"/>
          </a:xfrm>
          <a:solidFill>
            <a:schemeClr val="bg1">
              <a:lumMod val="85000"/>
              <a:alpha val="59000"/>
            </a:schemeClr>
          </a:solidFill>
        </p:spPr>
        <p:txBody>
          <a:bodyPr lIns="360000" rIns="360000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 презентации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AACE-B4CB-4772-B8DD-9F91402B28D6}" type="datetime1">
              <a:rPr lang="ru-RU" smtClean="0"/>
              <a:t>06.10.2017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300192" y="6309320"/>
            <a:ext cx="2592288" cy="432048"/>
          </a:xfrm>
        </p:spPr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5576" y="620688"/>
            <a:ext cx="45719" cy="30963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55576" y="620688"/>
            <a:ext cx="45719" cy="30963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27244"/>
            <a:ext cx="24861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9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BA79-D337-4E04-AB48-1CA025223E03}" type="datetime1">
              <a:rPr lang="ru-RU" smtClean="0"/>
              <a:t>06.10.2017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>
          <a:xfrm>
            <a:off x="467544" y="188640"/>
            <a:ext cx="7596336" cy="1080120"/>
          </a:xfrm>
        </p:spPr>
        <p:txBody>
          <a:bodyPr lIns="36000"/>
          <a:lstStyle>
            <a:lvl1pPr marL="0" indent="0">
              <a:tabLst/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73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FC30-2C71-499E-8029-EB15B60DD2C9}" type="datetime1">
              <a:rPr lang="ru-RU" smtClean="0"/>
              <a:t>06.10.2017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773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Пятиугольник 9"/>
          <p:cNvSpPr/>
          <p:nvPr userDrawn="1"/>
        </p:nvSpPr>
        <p:spPr>
          <a:xfrm rot="5400000">
            <a:off x="8258100" y="202332"/>
            <a:ext cx="764704" cy="360040"/>
          </a:xfrm>
          <a:prstGeom prst="homePlate">
            <a:avLst/>
          </a:prstGeom>
          <a:solidFill>
            <a:schemeClr val="accent6">
              <a:lumMod val="75000"/>
              <a:alpha val="36000"/>
            </a:schemeClr>
          </a:solidFill>
          <a:ln w="12700">
            <a:noFill/>
          </a:ln>
          <a:effectLst>
            <a:reflection blurRad="6350" stA="160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Заголовок 7"/>
          <p:cNvSpPr>
            <a:spLocks noGrp="1"/>
          </p:cNvSpPr>
          <p:nvPr>
            <p:ph type="title"/>
          </p:nvPr>
        </p:nvSpPr>
        <p:spPr>
          <a:xfrm>
            <a:off x="467544" y="188640"/>
            <a:ext cx="7596336" cy="1080120"/>
          </a:xfrm>
        </p:spPr>
        <p:txBody>
          <a:bodyPr lIns="36000"/>
          <a:lstStyle>
            <a:lvl1pPr marL="0" indent="0">
              <a:tabLst/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866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3568" y="2906713"/>
            <a:ext cx="781114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80F6-F138-47D0-971B-4B134C1FB1B3}" type="datetime1">
              <a:rPr lang="ru-RU" smtClean="0"/>
              <a:t>06.10.2017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83568" y="1772816"/>
            <a:ext cx="7812360" cy="1080120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48518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D5A6-1BE6-4A39-A522-03552D8132C4}" type="datetime1">
              <a:rPr lang="ru-RU" smtClean="0"/>
              <a:t>06.10.2017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Пятиугольник 9"/>
          <p:cNvSpPr/>
          <p:nvPr userDrawn="1"/>
        </p:nvSpPr>
        <p:spPr>
          <a:xfrm rot="5400000">
            <a:off x="8258100" y="202332"/>
            <a:ext cx="764704" cy="360040"/>
          </a:xfrm>
          <a:prstGeom prst="homePlate">
            <a:avLst/>
          </a:prstGeom>
          <a:solidFill>
            <a:schemeClr val="accent6">
              <a:lumMod val="75000"/>
              <a:alpha val="36000"/>
            </a:schemeClr>
          </a:solidFill>
          <a:ln w="12700">
            <a:noFill/>
          </a:ln>
          <a:effectLst>
            <a:reflection blurRad="6350" stA="160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Заголовок 7"/>
          <p:cNvSpPr>
            <a:spLocks noGrp="1"/>
          </p:cNvSpPr>
          <p:nvPr>
            <p:ph type="title"/>
          </p:nvPr>
        </p:nvSpPr>
        <p:spPr>
          <a:xfrm>
            <a:off x="467544" y="188640"/>
            <a:ext cx="7596336" cy="1080120"/>
          </a:xfrm>
        </p:spPr>
        <p:txBody>
          <a:bodyPr lIns="36000"/>
          <a:lstStyle>
            <a:lvl1pPr marL="0" indent="0">
              <a:tabLst/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85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6732-4265-45FD-BE01-5391EBB70659}" type="datetime1">
              <a:rPr lang="ru-RU" smtClean="0"/>
              <a:t>06.10.2017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Пятиугольник 9"/>
          <p:cNvSpPr/>
          <p:nvPr userDrawn="1"/>
        </p:nvSpPr>
        <p:spPr>
          <a:xfrm rot="5400000">
            <a:off x="8258100" y="202332"/>
            <a:ext cx="764704" cy="360040"/>
          </a:xfrm>
          <a:prstGeom prst="homePlate">
            <a:avLst/>
          </a:prstGeom>
          <a:solidFill>
            <a:schemeClr val="accent6">
              <a:lumMod val="75000"/>
              <a:alpha val="36000"/>
            </a:schemeClr>
          </a:solidFill>
          <a:ln w="12700">
            <a:noFill/>
          </a:ln>
          <a:effectLst>
            <a:reflection blurRad="6350" stA="160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Заголовок 7"/>
          <p:cNvSpPr>
            <a:spLocks noGrp="1"/>
          </p:cNvSpPr>
          <p:nvPr>
            <p:ph type="title"/>
          </p:nvPr>
        </p:nvSpPr>
        <p:spPr>
          <a:xfrm>
            <a:off x="467544" y="188640"/>
            <a:ext cx="7596336" cy="1080120"/>
          </a:xfrm>
        </p:spPr>
        <p:txBody>
          <a:bodyPr lIns="36000"/>
          <a:lstStyle>
            <a:lvl1pPr marL="0" indent="0">
              <a:tabLst/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523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7441" y="980728"/>
            <a:ext cx="4464496" cy="4176464"/>
          </a:xfrm>
          <a:prstGeom prst="rect">
            <a:avLst/>
          </a:prstGeom>
          <a:solidFill>
            <a:schemeClr val="accent6">
              <a:lumMod val="40000"/>
              <a:lumOff val="6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1439-BB84-4E1E-BD2A-3A404D5D5068}" type="datetime1">
              <a:rPr lang="ru-RU" smtClean="0"/>
              <a:t>06.10.2017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2654073" y="1700808"/>
            <a:ext cx="45719" cy="2376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9792" y="1704190"/>
            <a:ext cx="6444209" cy="2372881"/>
          </a:xfrm>
        </p:spPr>
        <p:txBody>
          <a:bodyPr lIns="360000"/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6534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420D-106E-404A-8747-BD1FF6283C42}" type="datetime1">
              <a:rPr lang="ru-RU" smtClean="0"/>
              <a:t>06.10.2017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Пятиугольник 16"/>
          <p:cNvSpPr/>
          <p:nvPr/>
        </p:nvSpPr>
        <p:spPr>
          <a:xfrm rot="5400000">
            <a:off x="8258100" y="202332"/>
            <a:ext cx="764704" cy="360040"/>
          </a:xfrm>
          <a:prstGeom prst="homePlate">
            <a:avLst/>
          </a:prstGeom>
          <a:solidFill>
            <a:schemeClr val="accent6">
              <a:lumMod val="75000"/>
              <a:alpha val="36000"/>
            </a:schemeClr>
          </a:solidFill>
          <a:ln w="12700">
            <a:noFill/>
          </a:ln>
          <a:effectLst>
            <a:reflection blurRad="6350" stA="160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Пятиугольник 11"/>
          <p:cNvSpPr/>
          <p:nvPr userDrawn="1"/>
        </p:nvSpPr>
        <p:spPr>
          <a:xfrm rot="5400000">
            <a:off x="8258100" y="202332"/>
            <a:ext cx="764704" cy="360040"/>
          </a:xfrm>
          <a:prstGeom prst="homePlate">
            <a:avLst/>
          </a:prstGeom>
          <a:solidFill>
            <a:schemeClr val="accent6">
              <a:lumMod val="75000"/>
              <a:alpha val="36000"/>
            </a:schemeClr>
          </a:solidFill>
          <a:ln w="12700">
            <a:noFill/>
          </a:ln>
          <a:effectLst>
            <a:reflection blurRad="6350" stA="160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7"/>
          <p:cNvSpPr>
            <a:spLocks noGrp="1"/>
          </p:cNvSpPr>
          <p:nvPr>
            <p:ph type="title"/>
          </p:nvPr>
        </p:nvSpPr>
        <p:spPr>
          <a:xfrm>
            <a:off x="467544" y="188640"/>
            <a:ext cx="7596336" cy="1080120"/>
          </a:xfrm>
        </p:spPr>
        <p:txBody>
          <a:bodyPr lIns="36000"/>
          <a:lstStyle>
            <a:lvl1pPr marL="0" indent="0">
              <a:tabLst/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866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3568" y="2906713"/>
            <a:ext cx="781114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B6F0-FF19-4948-A797-08E6EA1A914B}" type="datetime1">
              <a:rPr lang="ru-RU" smtClean="0"/>
              <a:t>06.10.2017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83568" y="1772816"/>
            <a:ext cx="7812360" cy="108012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5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A6B9-B5B4-4071-A659-0D233447212B}" type="datetime1">
              <a:rPr lang="ru-RU" smtClean="0"/>
              <a:t>06.10.2017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6" name="Пятиугольник 15"/>
          <p:cNvSpPr/>
          <p:nvPr/>
        </p:nvSpPr>
        <p:spPr>
          <a:xfrm rot="5400000">
            <a:off x="8258100" y="202332"/>
            <a:ext cx="764704" cy="360040"/>
          </a:xfrm>
          <a:prstGeom prst="homePlate">
            <a:avLst/>
          </a:prstGeom>
          <a:solidFill>
            <a:schemeClr val="accent6">
              <a:lumMod val="75000"/>
              <a:alpha val="36000"/>
            </a:schemeClr>
          </a:solidFill>
          <a:ln w="12700">
            <a:noFill/>
          </a:ln>
          <a:effectLst>
            <a:reflection blurRad="6350" stA="160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Пятиугольник 12"/>
          <p:cNvSpPr/>
          <p:nvPr userDrawn="1"/>
        </p:nvSpPr>
        <p:spPr>
          <a:xfrm rot="5400000">
            <a:off x="8258100" y="202332"/>
            <a:ext cx="764704" cy="360040"/>
          </a:xfrm>
          <a:prstGeom prst="homePlate">
            <a:avLst/>
          </a:prstGeom>
          <a:solidFill>
            <a:schemeClr val="accent6">
              <a:lumMod val="75000"/>
              <a:alpha val="36000"/>
            </a:schemeClr>
          </a:solidFill>
          <a:ln w="12700">
            <a:noFill/>
          </a:ln>
          <a:effectLst>
            <a:reflection blurRad="6350" stA="160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67544" y="188640"/>
            <a:ext cx="7596336" cy="1080120"/>
          </a:xfrm>
        </p:spPr>
        <p:txBody>
          <a:bodyPr lIns="36000"/>
          <a:lstStyle>
            <a:lvl1pPr marL="0" indent="0">
              <a:tabLst/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85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1327-DABE-485D-9240-1A88D6DA9A46}" type="datetime1">
              <a:rPr lang="ru-RU" smtClean="0"/>
              <a:t>06.10.2017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Пятиугольник 9"/>
          <p:cNvSpPr/>
          <p:nvPr/>
        </p:nvSpPr>
        <p:spPr>
          <a:xfrm rot="5400000">
            <a:off x="8258100" y="202332"/>
            <a:ext cx="764704" cy="360040"/>
          </a:xfrm>
          <a:prstGeom prst="homePlate">
            <a:avLst/>
          </a:prstGeom>
          <a:solidFill>
            <a:schemeClr val="accent6">
              <a:lumMod val="75000"/>
              <a:alpha val="36000"/>
            </a:schemeClr>
          </a:solidFill>
          <a:ln w="12700">
            <a:noFill/>
          </a:ln>
          <a:effectLst>
            <a:reflection blurRad="6350" stA="160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Пятиугольник 14"/>
          <p:cNvSpPr/>
          <p:nvPr userDrawn="1"/>
        </p:nvSpPr>
        <p:spPr>
          <a:xfrm rot="5400000">
            <a:off x="8258100" y="202332"/>
            <a:ext cx="764704" cy="360040"/>
          </a:xfrm>
          <a:prstGeom prst="homePlate">
            <a:avLst/>
          </a:prstGeom>
          <a:solidFill>
            <a:schemeClr val="accent6">
              <a:lumMod val="75000"/>
              <a:alpha val="36000"/>
            </a:schemeClr>
          </a:solidFill>
          <a:ln w="12700">
            <a:noFill/>
          </a:ln>
          <a:effectLst>
            <a:reflection blurRad="6350" stA="160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Заголовок 7"/>
          <p:cNvSpPr>
            <a:spLocks noGrp="1"/>
          </p:cNvSpPr>
          <p:nvPr>
            <p:ph type="title"/>
          </p:nvPr>
        </p:nvSpPr>
        <p:spPr>
          <a:xfrm>
            <a:off x="467544" y="188640"/>
            <a:ext cx="7596336" cy="1080120"/>
          </a:xfrm>
        </p:spPr>
        <p:txBody>
          <a:bodyPr lIns="36000"/>
          <a:lstStyle>
            <a:lvl1pPr marL="0" indent="0">
              <a:tabLst/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523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7441" y="980728"/>
            <a:ext cx="4464496" cy="4176464"/>
          </a:xfrm>
          <a:prstGeom prst="rect">
            <a:avLst/>
          </a:prstGeom>
          <a:solidFill>
            <a:schemeClr val="accent6">
              <a:lumMod val="40000"/>
              <a:lumOff val="6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8CB6-8051-44BE-B482-43152C6B43FB}" type="datetime1">
              <a:rPr lang="ru-RU" smtClean="0"/>
              <a:t>06.10.2017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699792" y="1700808"/>
            <a:ext cx="6492278" cy="2376264"/>
          </a:xfrm>
          <a:prstGeom prst="rect">
            <a:avLst/>
          </a:prstGeom>
          <a:blipFill dpi="0" rotWithShape="1">
            <a:blip r:embed="rId2" cstate="print">
              <a:alphaModFix amt="5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reflection blurRad="6350" stA="78000" endPos="24000" dir="5400000" sy="-100000" algn="bl" rotWithShape="0"/>
          </a:effectLst>
        </p:spPr>
        <p:txBody>
          <a:bodyPr vert="horz" lIns="360000" tIns="45720" rIns="36000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chemeClr val="accent6">
                    <a:lumMod val="50000"/>
                  </a:schemeClr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54073" y="1700808"/>
            <a:ext cx="45719" cy="2376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9792" y="1704190"/>
            <a:ext cx="6444209" cy="2372881"/>
          </a:xfrm>
        </p:spPr>
        <p:txBody>
          <a:bodyPr lIns="360000"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654073" y="1700808"/>
            <a:ext cx="45719" cy="2376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34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5B0E-A8EA-4D67-AFBE-2D784BE36C03}" type="datetime1">
              <a:rPr lang="ru-RU" smtClean="0"/>
              <a:t>06.10.2017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358F-CA6D-4B4A-891F-5DFE20FB7454}" type="datetime1">
              <a:rPr lang="ru-RU" smtClean="0"/>
              <a:t>06.10.2017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398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065F-70FB-4850-B2CB-E393ED62EC64}" type="datetime1">
              <a:rPr lang="ru-RU" smtClean="0"/>
              <a:t>06.10.2017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18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812360" cy="1080120"/>
          </a:xfrm>
          <a:prstGeom prst="rect">
            <a:avLst/>
          </a:prstGeom>
          <a:noFill/>
        </p:spPr>
        <p:txBody>
          <a:bodyPr vert="horz" lIns="1800000" tIns="45720" rIns="360000" bIns="45720" rtlCol="0" anchor="ctr">
            <a:normAutofit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3" y="1412776"/>
            <a:ext cx="8784976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9A474-3075-4B52-A778-696D6297C0B0}" type="datetime1">
              <a:rPr lang="ru-RU" smtClean="0"/>
              <a:t>06.10.2017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66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  <p:sldLayoutId id="2147483651" r:id="rId13"/>
    <p:sldLayoutId id="2147483652" r:id="rId14"/>
    <p:sldLayoutId id="2147483653" r:id="rId15"/>
    <p:sldLayoutId id="2147483654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2800" kern="1200" baseline="0">
          <a:solidFill>
            <a:schemeClr val="accent6">
              <a:lumMod val="50000"/>
            </a:schemeClr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a.melentsov@" TargetMode="External"/><Relationship Id="rId2" Type="http://schemas.openxmlformats.org/officeDocument/2006/relationships/hyperlink" Target="http://www.servicemodel.ru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d.feklistov@metamodel.r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55000"/>
            </a:schemeClr>
          </a:solidFill>
          <a:effectLst/>
        </p:spPr>
        <p:txBody>
          <a:bodyPr>
            <a:noAutofit/>
          </a:bodyPr>
          <a:lstStyle/>
          <a:p>
            <a:r>
              <a:rPr lang="ru-RU" sz="3600" dirty="0"/>
              <a:t>Система управления оборудованием, энергетическими режимами, рыночными и производственными стратегиями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Для ТЭС и генерирующих компаний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31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999" y="260648"/>
            <a:ext cx="8784001" cy="904759"/>
          </a:xfrm>
        </p:spPr>
        <p:txBody>
          <a:bodyPr>
            <a:normAutofit/>
          </a:bodyPr>
          <a:lstStyle/>
          <a:p>
            <a:r>
              <a:rPr lang="ru-RU" dirty="0"/>
              <a:t>Функциональные возможности </a:t>
            </a:r>
            <a:r>
              <a:rPr lang="en-US" dirty="0" smtClean="0"/>
              <a:t>5/</a:t>
            </a:r>
            <a:r>
              <a:rPr lang="ru-RU" dirty="0" smtClean="0"/>
              <a:t>7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52736"/>
            <a:ext cx="2925024" cy="264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026289756"/>
              </p:ext>
            </p:extLst>
          </p:nvPr>
        </p:nvGraphicFramePr>
        <p:xfrm>
          <a:off x="395536" y="1196751"/>
          <a:ext cx="5242114" cy="230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638199451"/>
              </p:ext>
            </p:extLst>
          </p:nvPr>
        </p:nvGraphicFramePr>
        <p:xfrm>
          <a:off x="297711" y="3736645"/>
          <a:ext cx="8495457" cy="2568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854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999" y="260648"/>
            <a:ext cx="8784001" cy="904759"/>
          </a:xfrm>
        </p:spPr>
        <p:txBody>
          <a:bodyPr>
            <a:normAutofit/>
          </a:bodyPr>
          <a:lstStyle/>
          <a:p>
            <a:r>
              <a:rPr lang="ru-RU" dirty="0"/>
              <a:t>Функциональные возможности </a:t>
            </a:r>
            <a:r>
              <a:rPr lang="ru-RU" dirty="0" smtClean="0"/>
              <a:t>6</a:t>
            </a:r>
            <a:r>
              <a:rPr lang="en-US" dirty="0" smtClean="0"/>
              <a:t>/</a:t>
            </a:r>
            <a:r>
              <a:rPr lang="ru-RU" dirty="0" smtClean="0"/>
              <a:t>7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037044829"/>
              </p:ext>
            </p:extLst>
          </p:nvPr>
        </p:nvGraphicFramePr>
        <p:xfrm>
          <a:off x="225631" y="1080655"/>
          <a:ext cx="3574473" cy="5153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47" y="1282534"/>
            <a:ext cx="5027064" cy="249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48" y="3966359"/>
            <a:ext cx="5055452" cy="209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999" y="188640"/>
            <a:ext cx="8784001" cy="904759"/>
          </a:xfrm>
        </p:spPr>
        <p:txBody>
          <a:bodyPr>
            <a:normAutofit/>
          </a:bodyPr>
          <a:lstStyle/>
          <a:p>
            <a:r>
              <a:rPr lang="ru-RU" dirty="0"/>
              <a:t>Функциональные возможности </a:t>
            </a:r>
            <a:r>
              <a:rPr lang="ru-RU" dirty="0" smtClean="0"/>
              <a:t>7</a:t>
            </a:r>
            <a:r>
              <a:rPr lang="en-US" dirty="0" smtClean="0"/>
              <a:t>/</a:t>
            </a: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43344" y="3793907"/>
            <a:ext cx="4161863" cy="2573484"/>
          </a:xfrm>
          <a:prstGeom prst="rect">
            <a:avLst/>
          </a:prstGeom>
          <a:solidFill>
            <a:schemeClr val="accent2">
              <a:lumMod val="20000"/>
              <a:lumOff val="80000"/>
              <a:alpha val="64000"/>
            </a:schemeClr>
          </a:solidFill>
        </p:spPr>
        <p:txBody>
          <a:bodyPr lIns="360000" tIns="72000" rIns="180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1100" dirty="0"/>
              <a:t>Excel – </a:t>
            </a:r>
            <a:r>
              <a:rPr lang="ru-RU" sz="1100" dirty="0"/>
              <a:t>универсальная среда для выгрузки данных и формирования стандартных отчетных форм</a:t>
            </a:r>
          </a:p>
          <a:p>
            <a:pPr>
              <a:spcBef>
                <a:spcPts val="1200"/>
              </a:spcBef>
            </a:pPr>
            <a:r>
              <a:rPr lang="ru-RU" sz="1100" dirty="0"/>
              <a:t>Обеспечиваются расчёты в </a:t>
            </a:r>
            <a:r>
              <a:rPr lang="en-US" sz="1100" dirty="0"/>
              <a:t>MS Excel </a:t>
            </a:r>
            <a:r>
              <a:rPr lang="ru-RU" sz="1100" dirty="0"/>
              <a:t>с использованием базы энергетических характеристик</a:t>
            </a:r>
          </a:p>
          <a:p>
            <a:pPr>
              <a:spcBef>
                <a:spcPts val="1200"/>
              </a:spcBef>
            </a:pPr>
            <a:r>
              <a:rPr lang="ru-RU" sz="1100" dirty="0"/>
              <a:t>Выборка и отображение любых данных из базы Системы</a:t>
            </a:r>
          </a:p>
          <a:p>
            <a:pPr>
              <a:spcBef>
                <a:spcPts val="1200"/>
              </a:spcBef>
            </a:pPr>
            <a:r>
              <a:rPr lang="ru-RU" sz="1100" dirty="0"/>
              <a:t>Формирование в </a:t>
            </a:r>
            <a:r>
              <a:rPr lang="en-US" sz="1100" dirty="0"/>
              <a:t>MS Excel</a:t>
            </a:r>
            <a:r>
              <a:rPr lang="ru-RU" sz="1100" dirty="0"/>
              <a:t> именованных шаблонов, позволяющих на основании хранимых в Системе данных автоматически создавать печатные формы необходимого вида </a:t>
            </a: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672337611"/>
              </p:ext>
            </p:extLst>
          </p:nvPr>
        </p:nvGraphicFramePr>
        <p:xfrm>
          <a:off x="284728" y="1196752"/>
          <a:ext cx="5439400" cy="2715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88671"/>
            <a:ext cx="3169115" cy="2274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424" y="3793907"/>
            <a:ext cx="4178622" cy="257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8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998" y="408382"/>
            <a:ext cx="8784001" cy="904759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latin typeface="Tahoma" pitchFamily="34" charset="0"/>
                <a:ea typeface="Tahoma" pitchFamily="34" charset="0"/>
                <a:cs typeface="Tahoma" pitchFamily="34" charset="0"/>
              </a:rPr>
              <a:t>Формирование оптимальной ценовой заявки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ru-RU" dirty="0"/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201882" y="1068780"/>
            <a:ext cx="5234214" cy="547452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Aft>
                <a:spcPts val="600"/>
              </a:spcAft>
            </a:pPr>
            <a:r>
              <a:rPr lang="ru-RU" sz="5600" dirty="0"/>
              <a:t>В системе задаётся набор режимов, описывающий планируемые сутки (24 режима)</a:t>
            </a:r>
          </a:p>
          <a:p>
            <a:pPr marL="180975" indent="-180975">
              <a:spcAft>
                <a:spcPts val="600"/>
              </a:spcAft>
            </a:pPr>
            <a:r>
              <a:rPr lang="ru-RU" sz="5600" dirty="0"/>
              <a:t>Задаётся прогноз цены на РСВ для каждого режима</a:t>
            </a:r>
          </a:p>
          <a:p>
            <a:pPr marL="180975" indent="-180975">
              <a:spcAft>
                <a:spcPts val="600"/>
              </a:spcAft>
            </a:pPr>
            <a:r>
              <a:rPr lang="ru-RU" sz="5600" dirty="0"/>
              <a:t>Системой выполняется расчёт оптимальных заявок для набора режимов:</a:t>
            </a:r>
          </a:p>
          <a:p>
            <a:pPr marL="627063" lvl="1" indent="-180975">
              <a:spcAft>
                <a:spcPts val="600"/>
              </a:spcAft>
              <a:buNone/>
            </a:pPr>
            <a:r>
              <a:rPr lang="ru-RU" sz="5600" b="1" dirty="0"/>
              <a:t>Параметры первой ступени ценовой заявки:</a:t>
            </a:r>
          </a:p>
          <a:p>
            <a:pPr marL="627063" lvl="2" indent="-180975">
              <a:spcAft>
                <a:spcPts val="600"/>
              </a:spcAft>
            </a:pPr>
            <a:r>
              <a:rPr lang="ru-RU" sz="5600" dirty="0"/>
              <a:t>выработка – минимальное значение рабочего диапазона</a:t>
            </a:r>
          </a:p>
          <a:p>
            <a:pPr marL="627063" lvl="2" indent="-180975">
              <a:spcAft>
                <a:spcPts val="600"/>
              </a:spcAft>
            </a:pPr>
            <a:r>
              <a:rPr lang="ru-RU" sz="5600" dirty="0" smtClean="0"/>
              <a:t>подается </a:t>
            </a:r>
            <a:r>
              <a:rPr lang="ru-RU" sz="5600" dirty="0"/>
              <a:t>по </a:t>
            </a:r>
            <a:r>
              <a:rPr lang="ru-RU" sz="5600" dirty="0" err="1"/>
              <a:t>ценоприниманию</a:t>
            </a:r>
            <a:endParaRPr lang="ru-RU" sz="5600" dirty="0"/>
          </a:p>
          <a:p>
            <a:pPr marL="627063" lvl="1" indent="-180975">
              <a:spcAft>
                <a:spcPts val="600"/>
              </a:spcAft>
              <a:buNone/>
            </a:pPr>
            <a:r>
              <a:rPr lang="ru-RU" sz="5600" b="1" dirty="0"/>
              <a:t>Параметры второй ступени ценовой заявки:</a:t>
            </a:r>
          </a:p>
          <a:p>
            <a:pPr marL="627063" lvl="2" indent="-180975">
              <a:spcAft>
                <a:spcPts val="600"/>
              </a:spcAft>
            </a:pPr>
            <a:r>
              <a:rPr lang="ru-RU" sz="5600" dirty="0"/>
              <a:t>выработка – определяется Системой как точка пересечения  монотонной ХОПЗ  с прогнозным значением цены РСВ. Если  прогнозная  цена РСВ лежит выше графика ХОПЗ, то выработка полагается равной рабочему максимуму</a:t>
            </a:r>
          </a:p>
          <a:p>
            <a:pPr marL="627063" lvl="2" indent="-180975">
              <a:spcAft>
                <a:spcPts val="600"/>
              </a:spcAft>
            </a:pPr>
            <a:r>
              <a:rPr lang="ru-RU" sz="5600" dirty="0"/>
              <a:t>цена полагается равной прогнозной цене на РСВ </a:t>
            </a:r>
          </a:p>
          <a:p>
            <a:pPr marL="627063" lvl="1" indent="-180975">
              <a:spcAft>
                <a:spcPts val="600"/>
              </a:spcAft>
              <a:buNone/>
            </a:pPr>
            <a:r>
              <a:rPr lang="ru-RU" sz="5600" b="1" dirty="0"/>
              <a:t>Параметры третьей ступени ценовой заявки:</a:t>
            </a:r>
          </a:p>
          <a:p>
            <a:pPr marL="627063" lvl="2" indent="-180975">
              <a:spcAft>
                <a:spcPts val="600"/>
              </a:spcAft>
            </a:pPr>
            <a:r>
              <a:rPr lang="ru-RU" sz="5600" dirty="0"/>
              <a:t>выработка – максимальное значение рабочего диапазона</a:t>
            </a:r>
          </a:p>
          <a:p>
            <a:pPr marL="627063" lvl="2" indent="-180975">
              <a:spcAft>
                <a:spcPts val="600"/>
              </a:spcAft>
            </a:pPr>
            <a:r>
              <a:rPr lang="ru-RU" sz="5600" dirty="0"/>
              <a:t>цена – полагается равной максимуму из цены по графику монотонной ХОПЗ для максимального объема и прогноза цены на РСВ</a:t>
            </a:r>
          </a:p>
          <a:p>
            <a:pPr marL="180975" indent="-180975">
              <a:spcAft>
                <a:spcPts val="600"/>
              </a:spcAft>
            </a:pPr>
            <a:r>
              <a:rPr lang="ru-RU" sz="5600" dirty="0"/>
              <a:t>Формируются отчётные формы с использованием стандартного модуля построения отчётов</a:t>
            </a:r>
          </a:p>
          <a:p>
            <a:endParaRPr lang="ru-RU" dirty="0"/>
          </a:p>
        </p:txBody>
      </p:sp>
      <p:pic>
        <p:nvPicPr>
          <p:cNvPr id="6" name="Объект 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401" y="1879306"/>
            <a:ext cx="3396642" cy="2608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539401" y="1340768"/>
            <a:ext cx="332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Иллюстрация экономического эффекта</a:t>
            </a:r>
          </a:p>
        </p:txBody>
      </p:sp>
    </p:spTree>
    <p:extLst>
      <p:ext uri="{BB962C8B-B14F-4D97-AF65-F5344CB8AC3E}">
        <p14:creationId xmlns:p14="http://schemas.microsoft.com/office/powerpoint/2010/main" val="14801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42677" y="278106"/>
            <a:ext cx="8100391" cy="857897"/>
          </a:xfrm>
        </p:spPr>
        <p:txBody>
          <a:bodyPr/>
          <a:lstStyle/>
          <a:p>
            <a:r>
              <a:rPr lang="ru-RU" dirty="0"/>
              <a:t>Архитектура системы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512" y="1340768"/>
            <a:ext cx="4968552" cy="504056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10000"/>
              </a:spcBef>
              <a:spcAft>
                <a:spcPct val="30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Допускает как централизованную (единый сервер для ГК), так и распределенную инсталляцию (сервер на каждой ТЭС)</a:t>
            </a:r>
          </a:p>
          <a:p>
            <a:pPr>
              <a:spcBef>
                <a:spcPct val="10000"/>
              </a:spcBef>
              <a:spcAft>
                <a:spcPct val="30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Допускает поставку Системы в виде облачного сервиса (для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SAP Cloud Platform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>
              <a:spcBef>
                <a:spcPct val="10000"/>
              </a:spcBef>
              <a:spcAft>
                <a:spcPct val="30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Клиентское приложение может отображать данные по нескольким ТЭС даже в случае распределенной инсталляции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Bef>
                <a:spcPct val="10000"/>
              </a:spcBef>
              <a:spcAft>
                <a:spcPct val="30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Клиентская часть не содержит логики работы приложения и автоматически обновляется на 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рабочих </a:t>
            </a: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местах</a:t>
            </a:r>
          </a:p>
          <a:p>
            <a:pPr>
              <a:spcBef>
                <a:spcPct val="10000"/>
              </a:spcBef>
              <a:spcAft>
                <a:spcPct val="30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Не зависит от конкретного поставщика системного ПО (СУБД, сервер приложений)</a:t>
            </a: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spcBef>
                <a:spcPct val="10000"/>
              </a:spcBef>
              <a:spcAft>
                <a:spcPct val="30000"/>
              </a:spcAft>
              <a:buClr>
                <a:schemeClr val="accent1"/>
              </a:buClr>
              <a:buNone/>
            </a:pP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sz="2400" dirty="0"/>
          </a:p>
        </p:txBody>
      </p:sp>
      <p:pic>
        <p:nvPicPr>
          <p:cNvPr id="6" name="Объект 5" descr="D:\energo\Маркетинг\Сайт\Энергетика_схемы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519" y="908720"/>
            <a:ext cx="3024336" cy="28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Объект 5" descr="D:\energo\Маркетинг\Сайт\Энергетика_распределенная архитектура.png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03" y="3789040"/>
            <a:ext cx="3210176" cy="2376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7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999" y="260648"/>
            <a:ext cx="8784001" cy="904759"/>
          </a:xfrm>
        </p:spPr>
        <p:txBody>
          <a:bodyPr/>
          <a:lstStyle/>
          <a:p>
            <a:r>
              <a:rPr lang="ru-RU" dirty="0"/>
              <a:t>Подробности реализации 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089600"/>
              </p:ext>
            </p:extLst>
          </p:nvPr>
        </p:nvGraphicFramePr>
        <p:xfrm>
          <a:off x="755576" y="1196752"/>
          <a:ext cx="8064896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1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999" y="188640"/>
            <a:ext cx="8784001" cy="904759"/>
          </a:xfrm>
        </p:spPr>
        <p:txBody>
          <a:bodyPr/>
          <a:lstStyle/>
          <a:p>
            <a:r>
              <a:rPr lang="ru-RU" dirty="0"/>
              <a:t>Подсистема сбора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9999" y="1196752"/>
            <a:ext cx="8604489" cy="2232248"/>
          </a:xfrm>
          <a:noFill/>
        </p:spPr>
        <p:txBody>
          <a:bodyPr>
            <a:normAutofit lnSpcReduction="10000"/>
          </a:bodyPr>
          <a:lstStyle/>
          <a:p>
            <a:pPr eaLnBrk="0" hangingPunct="0"/>
            <a:r>
              <a:rPr lang="ru-RU" sz="1600" dirty="0"/>
              <a:t>Минимальная зависимость системы от источников данных:</a:t>
            </a:r>
          </a:p>
          <a:p>
            <a:pPr marL="800100" lvl="3" indent="-342900" eaLnBrk="0" hangingPunct="0">
              <a:buFont typeface="Arial" panose="020B0604020202020204" pitchFamily="34" charset="0"/>
              <a:buChar char="•"/>
            </a:pPr>
            <a:r>
              <a:rPr lang="ru-RU" sz="1700" dirty="0"/>
              <a:t>сбор может осуществляться из различных источников: базы данных, файлы, удаленные веб-ресурсы, другие информационные системы </a:t>
            </a:r>
          </a:p>
          <a:p>
            <a:pPr marL="800100" lvl="3" indent="-342900" eaLnBrk="0" hangingPunct="0">
              <a:buFont typeface="Arial" panose="020B0604020202020204" pitchFamily="34" charset="0"/>
              <a:buChar char="•"/>
            </a:pPr>
            <a:r>
              <a:rPr lang="ru-RU" sz="1700" dirty="0"/>
              <a:t>один сборщик может обслуживать несколько источников данных</a:t>
            </a:r>
          </a:p>
          <a:p>
            <a:pPr marL="800100" lvl="3" indent="-342900" eaLnBrk="0" hangingPunct="0">
              <a:buFont typeface="Arial" panose="020B0604020202020204" pitchFamily="34" charset="0"/>
              <a:buChar char="•"/>
            </a:pPr>
            <a:r>
              <a:rPr lang="ru-RU" sz="1700" dirty="0"/>
              <a:t>подключение системы к новому источнику данных осуществляется без модификации системы путем регистрации нового драйвера источника</a:t>
            </a:r>
          </a:p>
          <a:p>
            <a:pPr eaLnBrk="0" hangingPunct="0">
              <a:buSzPct val="60000"/>
            </a:pPr>
            <a:r>
              <a:rPr lang="ru-RU" sz="1600" dirty="0"/>
              <a:t>Внутри системы исключено использование представлений данных, специфичных для конкретной ТЭС, либо для конкретного Заказчика</a:t>
            </a:r>
          </a:p>
          <a:p>
            <a:endParaRPr lang="ru-RU" dirty="0"/>
          </a:p>
        </p:txBody>
      </p:sp>
      <p:pic>
        <p:nvPicPr>
          <p:cNvPr id="5" name="Picture 2" descr="D:\energo\Маркетинг\Материалы для продажников\диаграмм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65" y="3356992"/>
            <a:ext cx="4791336" cy="29625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483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784001" cy="904759"/>
          </a:xfrm>
        </p:spPr>
        <p:txBody>
          <a:bodyPr/>
          <a:lstStyle/>
          <a:p>
            <a:r>
              <a:rPr lang="ru-RU" dirty="0"/>
              <a:t>Последовательность внедрения на ТЭС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8344" y="1446029"/>
            <a:ext cx="8655655" cy="4478098"/>
          </a:xfrm>
        </p:spPr>
        <p:txBody>
          <a:bodyPr>
            <a:normAutofit/>
          </a:bodyPr>
          <a:lstStyle/>
          <a:p>
            <a:r>
              <a:rPr lang="ru-RU" sz="1800" dirty="0"/>
              <a:t>Проведение обследования. Согласование частного ТЗ</a:t>
            </a:r>
          </a:p>
          <a:p>
            <a:r>
              <a:rPr lang="ru-RU" sz="1800" dirty="0"/>
              <a:t>Настройка расчетной модели: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dirty="0"/>
              <a:t>создание принципиальной тепловой схемы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dirty="0"/>
              <a:t>оцифровка нормативной документации по </a:t>
            </a:r>
            <a:r>
              <a:rPr lang="ru-RU" sz="1800" dirty="0" err="1"/>
              <a:t>топливоиспользованию</a:t>
            </a:r>
            <a:endParaRPr lang="ru-RU" sz="1800" dirty="0"/>
          </a:p>
          <a:p>
            <a:r>
              <a:rPr lang="ru-RU" sz="1800" dirty="0"/>
              <a:t>Перевод в ОПЭ системы в части работы с нормативными ТЭП (производственное планирование, имитационное моделирование, построение ХОПЗ, расчёт оптимальной ценовой заявки) </a:t>
            </a:r>
          </a:p>
          <a:p>
            <a:r>
              <a:rPr lang="ru-RU" sz="1800" dirty="0"/>
              <a:t>Перевод в ОПЭ системы в части автоматического получения данных, работы с фактическими ТЭП, формирования оптимальной рекомендации по ведению режима</a:t>
            </a:r>
          </a:p>
          <a:p>
            <a:r>
              <a:rPr lang="ru-RU" sz="1800" dirty="0"/>
              <a:t>Перевод в ОПЭ системы в части оптимизации режимов, настройка форм для мониторинга технологических параметров</a:t>
            </a:r>
          </a:p>
          <a:p>
            <a:r>
              <a:rPr lang="ru-RU" sz="1800" dirty="0"/>
              <a:t>Гарантийное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30841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999" y="188640"/>
            <a:ext cx="8784001" cy="904759"/>
          </a:xfrm>
        </p:spPr>
        <p:txBody>
          <a:bodyPr/>
          <a:lstStyle/>
          <a:p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Критерии для оценки качества решения</a:t>
            </a:r>
            <a:endParaRPr lang="ru-RU" dirty="0"/>
          </a:p>
        </p:txBody>
      </p:sp>
      <p:sp>
        <p:nvSpPr>
          <p:cNvPr id="6" name="Объект 4"/>
          <p:cNvSpPr>
            <a:spLocks noGrp="1"/>
          </p:cNvSpPr>
          <p:nvPr>
            <p:ph idx="1"/>
          </p:nvPr>
        </p:nvSpPr>
        <p:spPr>
          <a:xfrm>
            <a:off x="251520" y="1020727"/>
            <a:ext cx="8541606" cy="551829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sz="1600" dirty="0"/>
              <a:t>Качество модели ТЭС:</a:t>
            </a:r>
          </a:p>
          <a:p>
            <a:pPr marL="800100" lvl="1" indent="-342900"/>
            <a:r>
              <a:rPr lang="ru-RU" sz="1400" dirty="0"/>
              <a:t>Соответствие общепринятой методике (в основе модели должна лежать</a:t>
            </a:r>
            <a:r>
              <a:rPr lang="en-US" sz="1400" dirty="0"/>
              <a:t> </a:t>
            </a:r>
            <a:r>
              <a:rPr lang="ru-RU" sz="1400" dirty="0"/>
              <a:t>НТД по </a:t>
            </a:r>
            <a:r>
              <a:rPr lang="ru-RU" sz="1400" dirty="0" err="1"/>
              <a:t>топливоиспользованию</a:t>
            </a:r>
            <a:r>
              <a:rPr lang="ru-RU" sz="1400" dirty="0"/>
              <a:t>)</a:t>
            </a:r>
          </a:p>
          <a:p>
            <a:pPr marL="800100" lvl="1" indent="-342900"/>
            <a:r>
              <a:rPr lang="ru-RU" sz="1400" dirty="0"/>
              <a:t>Соответствие модели специфике решаемой задачи (нелинейность, присущая протеканию тепловых процессов; возможность сведения теплового и пароводяного балансов)</a:t>
            </a:r>
          </a:p>
          <a:p>
            <a:pPr marL="800100" lvl="1" indent="-342900"/>
            <a:r>
              <a:rPr lang="ru-RU" sz="1400" dirty="0"/>
              <a:t>Версионность модели</a:t>
            </a:r>
          </a:p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ru-RU" sz="1600" dirty="0"/>
              <a:t>Использование единой модели для расчётов ТЭП и решения задач работы на рынке</a:t>
            </a:r>
          </a:p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ru-RU" sz="1600" dirty="0"/>
              <a:t>Возможность поддержания модели в актуальном состоянии силами технолога</a:t>
            </a:r>
          </a:p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ru-RU" sz="1600" dirty="0"/>
              <a:t>Возможность организации эффективного ввода данных и их верификации</a:t>
            </a:r>
          </a:p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ru-RU" sz="1600" dirty="0" err="1"/>
              <a:t>Проверяемость</a:t>
            </a:r>
            <a:r>
              <a:rPr lang="ru-RU" sz="1600" dirty="0"/>
              <a:t> результатов оптимизации (возможность для исходного и оптимального режимов рассчитать затраты в соответствии с НТД и сравнить их)</a:t>
            </a:r>
          </a:p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ru-RU" sz="1600" dirty="0"/>
              <a:t>Удобство использования ПО</a:t>
            </a:r>
          </a:p>
          <a:p>
            <a:pPr>
              <a:spcBef>
                <a:spcPts val="1200"/>
              </a:spcBef>
              <a:buFont typeface="+mj-lt"/>
              <a:buAutoNum type="arabicPeriod"/>
            </a:pPr>
            <a:r>
              <a:rPr lang="ru-RU" sz="1600" dirty="0"/>
              <a:t>Качество ИТ-компонент решения:</a:t>
            </a:r>
          </a:p>
          <a:p>
            <a:pPr marL="800100" lvl="1" indent="-342900"/>
            <a:r>
              <a:rPr lang="ru-RU" sz="1400" dirty="0"/>
              <a:t>Архитектура решения</a:t>
            </a:r>
          </a:p>
          <a:p>
            <a:pPr marL="800100" lvl="1" indent="-342900"/>
            <a:r>
              <a:rPr lang="ru-RU" sz="1400" dirty="0"/>
              <a:t>Требования к аппаратному обеспечению</a:t>
            </a:r>
          </a:p>
          <a:p>
            <a:pPr marL="800100" lvl="1" indent="-342900"/>
            <a:r>
              <a:rPr lang="ru-RU" sz="1400" dirty="0"/>
              <a:t>Информационная безопасность</a:t>
            </a:r>
          </a:p>
          <a:p>
            <a:pPr>
              <a:buFont typeface="+mj-lt"/>
              <a:buAutoNum type="arabicPeriod"/>
            </a:pPr>
            <a:r>
              <a:rPr lang="ru-RU" sz="1600" dirty="0"/>
              <a:t>Стоимость решения</a:t>
            </a:r>
          </a:p>
          <a:p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078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784001" cy="904759"/>
          </a:xfrm>
        </p:spPr>
        <p:txBody>
          <a:bodyPr/>
          <a:lstStyle/>
          <a:p>
            <a:r>
              <a:rPr lang="ru-RU" dirty="0"/>
              <a:t>Ключевые преимущества</a:t>
            </a:r>
          </a:p>
        </p:txBody>
      </p:sp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04182"/>
              </p:ext>
            </p:extLst>
          </p:nvPr>
        </p:nvGraphicFramePr>
        <p:xfrm>
          <a:off x="179512" y="1052736"/>
          <a:ext cx="8681749" cy="5176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917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303" y="188640"/>
            <a:ext cx="8100391" cy="857897"/>
          </a:xfrm>
        </p:spPr>
        <p:txBody>
          <a:bodyPr/>
          <a:lstStyle/>
          <a:p>
            <a:r>
              <a:rPr lang="ru-RU" dirty="0" smtClean="0"/>
              <a:t>Сферы применимости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667956"/>
              </p:ext>
            </p:extLst>
          </p:nvPr>
        </p:nvGraphicFramePr>
        <p:xfrm>
          <a:off x="395536" y="1268760"/>
          <a:ext cx="8496944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31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29240" y="332656"/>
            <a:ext cx="8100391" cy="857897"/>
          </a:xfrm>
        </p:spPr>
        <p:txBody>
          <a:bodyPr/>
          <a:lstStyle/>
          <a:p>
            <a:r>
              <a:rPr lang="ru-RU" dirty="0"/>
              <a:t>Опыт использования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539552" y="1268760"/>
            <a:ext cx="7848872" cy="5112568"/>
          </a:xfrm>
        </p:spPr>
        <p:txBody>
          <a:bodyPr>
            <a:normAutofit/>
          </a:bodyPr>
          <a:lstStyle/>
          <a:p>
            <a:r>
              <a:rPr lang="ru-RU" sz="2400" dirty="0"/>
              <a:t>ПАО «Т-Плюс»  </a:t>
            </a:r>
            <a:r>
              <a:rPr lang="ru-RU" sz="2400" dirty="0" err="1"/>
              <a:t>Новосвердловская</a:t>
            </a:r>
            <a:r>
              <a:rPr lang="ru-RU" sz="2400" dirty="0"/>
              <a:t> ТЭЦ (5 турбин, 7 котлов, поперечные связи) 580 МВт, 900 </a:t>
            </a:r>
            <a:r>
              <a:rPr lang="ru-RU" sz="2400" dirty="0" err="1"/>
              <a:t>ГКал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 err="1"/>
              <a:t>Нижнетуринская</a:t>
            </a:r>
            <a:r>
              <a:rPr lang="ru-RU" sz="2400" dirty="0"/>
              <a:t> ГРЭС (2 ПГУ, 2 водогрейных котла) 472 МВт, 560 </a:t>
            </a:r>
            <a:r>
              <a:rPr lang="ru-RU" sz="2400" dirty="0" err="1"/>
              <a:t>ГКал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Академическая ТЭЦ (ПГУ, 2 водогрейных котла, 2 паровых котла) 222 МВт, 440 </a:t>
            </a:r>
            <a:r>
              <a:rPr lang="ru-RU" sz="2400" dirty="0" err="1"/>
              <a:t>ГКал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36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18170" y="980728"/>
            <a:ext cx="6907660" cy="43704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12700">
                  <a:noFill/>
                  <a:prstDash val="solid"/>
                </a:ln>
                <a:solidFill>
                  <a:srgbClr val="0070C0">
                    <a:lumMod val="7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Спасибо за внимание!</a:t>
            </a:r>
          </a:p>
          <a:p>
            <a:pPr algn="ctr">
              <a:buFont typeface="Wingdings" pitchFamily="2" charset="2"/>
              <a:buNone/>
            </a:pPr>
            <a:r>
              <a:rPr lang="ru-RU" sz="2400" b="1" dirty="0">
                <a:ln w="12700">
                  <a:noFill/>
                  <a:prstDash val="solid"/>
                </a:ln>
                <a:solidFill>
                  <a:srgbClr val="0070C0">
                    <a:lumMod val="7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ООО «Сервис-модель»</a:t>
            </a:r>
          </a:p>
          <a:p>
            <a:pPr algn="ctr"/>
            <a:r>
              <a:rPr lang="en-US" sz="2400" b="1" dirty="0">
                <a:solidFill>
                  <a:srgbClr val="0C1F38"/>
                </a:solidFill>
                <a:hlinkClick r:id="rId2"/>
              </a:rPr>
              <a:t>www.servicemodel.ru</a:t>
            </a:r>
            <a:endParaRPr lang="ru-RU" sz="2400" b="1" dirty="0">
              <a:solidFill>
                <a:srgbClr val="0C1F38"/>
              </a:solidFill>
            </a:endParaRPr>
          </a:p>
          <a:p>
            <a:pPr algn="ctr">
              <a:buFont typeface="Wingdings" pitchFamily="2" charset="2"/>
              <a:buNone/>
            </a:pPr>
            <a:endParaRPr lang="en-US" sz="3200" b="1" dirty="0">
              <a:solidFill>
                <a:srgbClr val="0C1F38"/>
              </a:solidFill>
            </a:endParaRPr>
          </a:p>
          <a:p>
            <a:pPr algn="ctr"/>
            <a:r>
              <a:rPr lang="ru-RU" sz="2400" b="1" dirty="0" smtClean="0">
                <a:ln w="12700">
                  <a:noFill/>
                  <a:prstDash val="solid"/>
                </a:ln>
                <a:solidFill>
                  <a:srgbClr val="0070C0">
                    <a:lumMod val="7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Генеральный директор</a:t>
            </a:r>
            <a:r>
              <a:rPr lang="ru-RU" sz="2400" b="1" dirty="0" smtClean="0">
                <a:ln w="12700">
                  <a:noFill/>
                  <a:prstDash val="solid"/>
                </a:ln>
                <a:solidFill>
                  <a:srgbClr val="0070C0">
                    <a:lumMod val="7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ru-RU" sz="2400" b="1" dirty="0" smtClean="0">
                <a:ln w="12700">
                  <a:noFill/>
                  <a:prstDash val="solid"/>
                </a:ln>
                <a:solidFill>
                  <a:srgbClr val="0070C0">
                    <a:lumMod val="7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sz="2400" b="1" dirty="0" smtClean="0">
                <a:ln w="12700">
                  <a:noFill/>
                  <a:prstDash val="solid"/>
                </a:ln>
                <a:solidFill>
                  <a:srgbClr val="0070C0">
                    <a:lumMod val="7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Антон </a:t>
            </a:r>
            <a:r>
              <a:rPr lang="ru-RU" sz="2400" b="1" dirty="0" err="1" smtClean="0">
                <a:ln w="12700">
                  <a:noFill/>
                  <a:prstDash val="solid"/>
                </a:ln>
                <a:solidFill>
                  <a:srgbClr val="0070C0">
                    <a:lumMod val="7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Меленцов</a:t>
            </a:r>
            <a:endParaRPr lang="ru-RU" sz="2400" b="1" dirty="0" smtClean="0">
              <a:ln w="12700">
                <a:noFill/>
                <a:prstDash val="solid"/>
              </a:ln>
              <a:solidFill>
                <a:srgbClr val="0070C0">
                  <a:lumMod val="7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C1F38"/>
                </a:solidFill>
                <a:hlinkClick r:id="rId3"/>
              </a:rPr>
              <a:t>a.melentsov@</a:t>
            </a:r>
            <a:r>
              <a:rPr lang="en-US" sz="2400" b="1" dirty="0" smtClean="0">
                <a:solidFill>
                  <a:srgbClr val="0C1F38"/>
                </a:solidFill>
                <a:hlinkClick r:id="rId2"/>
              </a:rPr>
              <a:t>servicemodel</a:t>
            </a:r>
            <a:r>
              <a:rPr lang="en-US" sz="2400" b="1" dirty="0" smtClean="0">
                <a:solidFill>
                  <a:srgbClr val="0C1F38"/>
                </a:solidFill>
                <a:hlinkClick r:id="rId4"/>
              </a:rPr>
              <a:t>.ru</a:t>
            </a:r>
            <a:endParaRPr lang="en-US" sz="2400" b="1" dirty="0">
              <a:solidFill>
                <a:srgbClr val="0C1F38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ru-RU" sz="2400" b="1" dirty="0">
                <a:solidFill>
                  <a:srgbClr val="0C1F38"/>
                </a:solidFill>
              </a:rPr>
              <a:t>+7 (343) </a:t>
            </a:r>
            <a:r>
              <a:rPr lang="ru-RU" sz="2400" b="1" dirty="0" smtClean="0">
                <a:solidFill>
                  <a:srgbClr val="0C1F38"/>
                </a:solidFill>
              </a:rPr>
              <a:t>2209873 </a:t>
            </a:r>
            <a:r>
              <a:rPr lang="ru-RU" sz="2400" b="1" dirty="0">
                <a:solidFill>
                  <a:srgbClr val="0C1F38"/>
                </a:solidFill>
              </a:rPr>
              <a:t>* </a:t>
            </a:r>
            <a:r>
              <a:rPr lang="ru-RU" sz="2400" b="1" dirty="0" smtClean="0">
                <a:solidFill>
                  <a:srgbClr val="0C1F38"/>
                </a:solidFill>
              </a:rPr>
              <a:t>141</a:t>
            </a:r>
          </a:p>
          <a:p>
            <a:pPr algn="ctr">
              <a:buFont typeface="Wingdings" pitchFamily="2" charset="2"/>
              <a:buNone/>
            </a:pPr>
            <a:endParaRPr lang="ru-RU" sz="2400" b="1" dirty="0">
              <a:solidFill>
                <a:srgbClr val="0C1F38"/>
              </a:solidFill>
            </a:endParaRPr>
          </a:p>
          <a:p>
            <a:pPr algn="ctr"/>
            <a:endParaRPr lang="ru-RU" sz="2400" b="1" dirty="0">
              <a:ln w="12700">
                <a:noFill/>
                <a:prstDash val="solid"/>
              </a:ln>
              <a:solidFill>
                <a:srgbClr val="0070C0">
                  <a:lumMod val="7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42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820472" cy="1008112"/>
          </a:xfrm>
        </p:spPr>
        <p:txBody>
          <a:bodyPr/>
          <a:lstStyle/>
          <a:p>
            <a:r>
              <a:rPr lang="ru-RU" dirty="0" smtClean="0"/>
              <a:t>Структура экономического эффекта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25658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ru-RU" sz="3400" dirty="0">
                <a:solidFill>
                  <a:schemeClr val="tx1"/>
                </a:solidFill>
              </a:rPr>
              <a:t>Совместное использование системы производственными и рыночными подразделениями </a:t>
            </a:r>
            <a:r>
              <a:rPr lang="ru-RU" sz="3400" dirty="0" smtClean="0">
                <a:solidFill>
                  <a:schemeClr val="tx1"/>
                </a:solidFill>
              </a:rPr>
              <a:t>обеспечивает максимальный экономический эффект. </a:t>
            </a:r>
            <a:r>
              <a:rPr lang="ru-RU" sz="3400" dirty="0">
                <a:solidFill>
                  <a:schemeClr val="tx1"/>
                </a:solidFill>
              </a:rPr>
              <a:t>По времени формирования </a:t>
            </a:r>
            <a:r>
              <a:rPr lang="ru-RU" sz="3400" dirty="0" smtClean="0">
                <a:solidFill>
                  <a:schemeClr val="tx1"/>
                </a:solidFill>
              </a:rPr>
              <a:t>эффекта выделяются </a:t>
            </a:r>
            <a:r>
              <a:rPr lang="ru-RU" sz="3400" dirty="0">
                <a:solidFill>
                  <a:schemeClr val="tx1"/>
                </a:solidFill>
              </a:rPr>
              <a:t>следующие этапы:  </a:t>
            </a:r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900" b="1" dirty="0"/>
              <a:t>производственное планирование следующего месяца </a:t>
            </a:r>
            <a:r>
              <a:rPr lang="ru-RU" sz="2900" dirty="0"/>
              <a:t>– определение  оптимальных режимов </a:t>
            </a:r>
            <a:r>
              <a:rPr lang="ru-RU" sz="2900" dirty="0" smtClean="0"/>
              <a:t>работы, определение </a:t>
            </a:r>
            <a:r>
              <a:rPr lang="ru-RU" sz="2900" dirty="0"/>
              <a:t>оптимальной структуры топлива</a:t>
            </a:r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900" b="1" dirty="0"/>
              <a:t>день Х-4 </a:t>
            </a:r>
            <a:r>
              <a:rPr lang="ru-RU" sz="2900" dirty="0"/>
              <a:t>– макет ВСВГО (состав и параметры генерирующего оборудования – оптимизация по составу </a:t>
            </a:r>
            <a:r>
              <a:rPr lang="ru-RU" sz="2900" dirty="0" smtClean="0"/>
              <a:t> оборудования по </a:t>
            </a:r>
            <a:r>
              <a:rPr lang="ru-RU" sz="2900" dirty="0"/>
              <a:t>критерию максимизации маржинальной прибыли)</a:t>
            </a:r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900" b="1" dirty="0"/>
              <a:t>день Х-1 </a:t>
            </a:r>
            <a:r>
              <a:rPr lang="ru-RU" sz="2900" dirty="0"/>
              <a:t>– заявки на РСВ (график загрузки генерирующего оборудования –формирование оптимальной ценовой заявки)</a:t>
            </a:r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900" b="1" dirty="0"/>
              <a:t>день Х</a:t>
            </a:r>
            <a:r>
              <a:rPr lang="ru-RU" sz="2900" dirty="0"/>
              <a:t> – оптимальная работа на БР (оптимизация отклонений по собственной инициативе), оптимизация энергетического режима в темпе процесса (оптимальное перераспределение тепловых и электрических нагрузок между агрегатами)</a:t>
            </a:r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900" b="1" dirty="0"/>
              <a:t>день Х+</a:t>
            </a:r>
            <a:r>
              <a:rPr lang="ru-RU" sz="2900" dirty="0"/>
              <a:t> – анализ результатов работы, при необходимости расчёт поправок к нормативу на основании факта, определение корректирующих воздействий на состояние </a:t>
            </a:r>
            <a:r>
              <a:rPr lang="ru-RU" sz="2900" dirty="0" smtClean="0"/>
              <a:t>оборудования</a:t>
            </a:r>
            <a:endParaRPr lang="ru-RU" sz="2900" dirty="0"/>
          </a:p>
        </p:txBody>
      </p:sp>
    </p:spTree>
    <p:extLst>
      <p:ext uri="{BB962C8B-B14F-4D97-AF65-F5344CB8AC3E}">
        <p14:creationId xmlns:p14="http://schemas.microsoft.com/office/powerpoint/2010/main" val="22895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748464" cy="1008112"/>
          </a:xfrm>
        </p:spPr>
        <p:txBody>
          <a:bodyPr/>
          <a:lstStyle/>
          <a:p>
            <a:r>
              <a:rPr lang="ru-RU" dirty="0" smtClean="0"/>
              <a:t>Явный эффект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925511473"/>
              </p:ext>
            </p:extLst>
          </p:nvPr>
        </p:nvGraphicFramePr>
        <p:xfrm>
          <a:off x="395537" y="1196752"/>
          <a:ext cx="8424935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51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892480" cy="1008112"/>
          </a:xfrm>
        </p:spPr>
        <p:txBody>
          <a:bodyPr/>
          <a:lstStyle/>
          <a:p>
            <a:r>
              <a:rPr lang="ru-RU" dirty="0" smtClean="0"/>
              <a:t>Неявный эффект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257438799"/>
              </p:ext>
            </p:extLst>
          </p:nvPr>
        </p:nvGraphicFramePr>
        <p:xfrm>
          <a:off x="323528" y="1484784"/>
          <a:ext cx="8496944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36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999" y="260648"/>
            <a:ext cx="8784001" cy="904759"/>
          </a:xfrm>
        </p:spPr>
        <p:txBody>
          <a:bodyPr>
            <a:normAutofit/>
          </a:bodyPr>
          <a:lstStyle/>
          <a:p>
            <a:r>
              <a:rPr lang="ru-RU" dirty="0"/>
              <a:t>Функциональные возможности 1</a:t>
            </a:r>
            <a:r>
              <a:rPr lang="en-US" dirty="0" smtClean="0"/>
              <a:t>/</a:t>
            </a:r>
            <a:r>
              <a:rPr lang="ru-RU" dirty="0" smtClean="0"/>
              <a:t>7</a:t>
            </a:r>
            <a:endParaRPr lang="ru-RU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4089122957"/>
              </p:ext>
            </p:extLst>
          </p:nvPr>
        </p:nvGraphicFramePr>
        <p:xfrm>
          <a:off x="190005" y="980728"/>
          <a:ext cx="4310743" cy="5657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87233"/>
            <a:ext cx="4005251" cy="21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463" y="3484272"/>
            <a:ext cx="3800819" cy="244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4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999" y="260648"/>
            <a:ext cx="8784001" cy="904759"/>
          </a:xfrm>
        </p:spPr>
        <p:txBody>
          <a:bodyPr>
            <a:normAutofit/>
          </a:bodyPr>
          <a:lstStyle/>
          <a:p>
            <a:r>
              <a:rPr lang="ru-RU" dirty="0"/>
              <a:t>Функциональные возможности </a:t>
            </a:r>
            <a:r>
              <a:rPr lang="en-US" dirty="0" smtClean="0"/>
              <a:t>2/</a:t>
            </a:r>
            <a:r>
              <a:rPr lang="ru-RU" dirty="0" smtClean="0"/>
              <a:t>7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37393489"/>
              </p:ext>
            </p:extLst>
          </p:nvPr>
        </p:nvGraphicFramePr>
        <p:xfrm>
          <a:off x="251520" y="1124744"/>
          <a:ext cx="864096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40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999" y="260648"/>
            <a:ext cx="8784001" cy="904759"/>
          </a:xfrm>
        </p:spPr>
        <p:txBody>
          <a:bodyPr>
            <a:normAutofit/>
          </a:bodyPr>
          <a:lstStyle/>
          <a:p>
            <a:r>
              <a:rPr lang="ru-RU" dirty="0"/>
              <a:t>Функциональные возможности </a:t>
            </a:r>
            <a:r>
              <a:rPr lang="en-US" dirty="0" smtClean="0"/>
              <a:t>3/</a:t>
            </a:r>
            <a:r>
              <a:rPr lang="ru-RU" dirty="0" smtClean="0"/>
              <a:t>7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925" y="1196752"/>
            <a:ext cx="3682645" cy="279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60663914"/>
              </p:ext>
            </p:extLst>
          </p:nvPr>
        </p:nvGraphicFramePr>
        <p:xfrm>
          <a:off x="251520" y="1124744"/>
          <a:ext cx="4784962" cy="2742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875565325"/>
              </p:ext>
            </p:extLst>
          </p:nvPr>
        </p:nvGraphicFramePr>
        <p:xfrm>
          <a:off x="369089" y="4077072"/>
          <a:ext cx="8532481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980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4787" y="260648"/>
            <a:ext cx="8784001" cy="904759"/>
          </a:xfrm>
        </p:spPr>
        <p:txBody>
          <a:bodyPr>
            <a:normAutofit/>
          </a:bodyPr>
          <a:lstStyle/>
          <a:p>
            <a:r>
              <a:rPr lang="ru-RU" dirty="0"/>
              <a:t>Функциональные возможности </a:t>
            </a:r>
            <a:r>
              <a:rPr lang="en-US" dirty="0" smtClean="0"/>
              <a:t>4/</a:t>
            </a:r>
            <a:r>
              <a:rPr lang="ru-RU" dirty="0" smtClean="0"/>
              <a:t>7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/>
          </p:nvPr>
        </p:nvGraphicFramePr>
        <p:xfrm>
          <a:off x="395536" y="980728"/>
          <a:ext cx="842493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5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_презентации_СМ">
  <a:themeElements>
    <a:clrScheme name="Другая 2">
      <a:dk1>
        <a:srgbClr val="0C1F38"/>
      </a:dk1>
      <a:lt1>
        <a:sysClr val="window" lastClr="FFFFFF"/>
      </a:lt1>
      <a:dk2>
        <a:srgbClr val="215392"/>
      </a:dk2>
      <a:lt2>
        <a:srgbClr val="FFFFFF"/>
      </a:lt2>
      <a:accent1>
        <a:srgbClr val="91B6E7"/>
      </a:accent1>
      <a:accent2>
        <a:srgbClr val="21559A"/>
      </a:accent2>
      <a:accent3>
        <a:srgbClr val="9BBB59"/>
      </a:accent3>
      <a:accent4>
        <a:srgbClr val="8064A2"/>
      </a:accent4>
      <a:accent5>
        <a:srgbClr val="4BACC6"/>
      </a:accent5>
      <a:accent6>
        <a:srgbClr val="0070C0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Тема_презентации_СМ</Template>
  <TotalTime>46212</TotalTime>
  <Words>1494</Words>
  <Application>Microsoft Office PowerPoint</Application>
  <PresentationFormat>Экран (4:3)</PresentationFormat>
  <Paragraphs>184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Тема_презентации_СМ</vt:lpstr>
      <vt:lpstr>Система управления оборудованием, энергетическими режимами, рыночными и производственными стратегиями</vt:lpstr>
      <vt:lpstr>Сферы применимости</vt:lpstr>
      <vt:lpstr>Структура экономического эффекта</vt:lpstr>
      <vt:lpstr>Явный эффект</vt:lpstr>
      <vt:lpstr>Неявный эффект</vt:lpstr>
      <vt:lpstr>Функциональные возможности 1/7</vt:lpstr>
      <vt:lpstr>Функциональные возможности 2/7</vt:lpstr>
      <vt:lpstr>Функциональные возможности 3/7</vt:lpstr>
      <vt:lpstr>Функциональные возможности 4/7</vt:lpstr>
      <vt:lpstr>Функциональные возможности 5/7</vt:lpstr>
      <vt:lpstr>Функциональные возможности 6/7</vt:lpstr>
      <vt:lpstr>Функциональные возможности 7/7</vt:lpstr>
      <vt:lpstr>Формирование оптимальной ценовой заявки </vt:lpstr>
      <vt:lpstr>Архитектура системы</vt:lpstr>
      <vt:lpstr>Подробности реализации </vt:lpstr>
      <vt:lpstr>Подсистема сбора данных</vt:lpstr>
      <vt:lpstr>Последовательность внедрения на ТЭС</vt:lpstr>
      <vt:lpstr>Критерии для оценки качества решения</vt:lpstr>
      <vt:lpstr>Ключевые преимущества</vt:lpstr>
      <vt:lpstr>Опыт использования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Ретроспективный анализ работы АСУ «Банкомат»</dc:title>
  <dc:creator>Бакирова</dc:creator>
  <cp:lastModifiedBy>Антон</cp:lastModifiedBy>
  <cp:revision>434</cp:revision>
  <dcterms:created xsi:type="dcterms:W3CDTF">2012-12-19T05:52:38Z</dcterms:created>
  <dcterms:modified xsi:type="dcterms:W3CDTF">2017-10-06T06:42:39Z</dcterms:modified>
</cp:coreProperties>
</file>