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  <p:sldMasterId id="2147483744" r:id="rId2"/>
  </p:sldMasterIdLst>
  <p:notesMasterIdLst>
    <p:notesMasterId r:id="rId12"/>
  </p:notesMasterIdLst>
  <p:sldIdLst>
    <p:sldId id="265" r:id="rId3"/>
    <p:sldId id="257" r:id="rId4"/>
    <p:sldId id="266" r:id="rId5"/>
    <p:sldId id="261" r:id="rId6"/>
    <p:sldId id="258" r:id="rId7"/>
    <p:sldId id="262" r:id="rId8"/>
    <p:sldId id="263" r:id="rId9"/>
    <p:sldId id="264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CA84F3FF-8C9A-458C-B2D3-212DFB6EDBC2}">
          <p14:sldIdLst>
            <p14:sldId id="265"/>
            <p14:sldId id="257"/>
            <p14:sldId id="266"/>
            <p14:sldId id="261"/>
            <p14:sldId id="258"/>
          </p14:sldIdLst>
        </p14:section>
        <p14:section name="Background" id="{2FDEA846-1D7B-4B9F-8FDB-976BD8B96FA6}">
          <p14:sldIdLst>
            <p14:sldId id="262"/>
          </p14:sldIdLst>
        </p14:section>
        <p14:section name="Experiment" id="{94F7BA0A-D754-4410-AD41-E9D105E75872}">
          <p14:sldIdLst>
            <p14:sldId id="263"/>
          </p14:sldIdLst>
        </p14:section>
        <p14:section name="Results" id="{9F5E65B7-C1DC-4A0E-93FE-AAE2D4A8C4EA}">
          <p14:sldIdLst>
            <p14:sldId id="264"/>
          </p14:sldIdLst>
        </p14:section>
        <p14:section name="Conclusion" id="{F96704C8-F609-4CC4-B662-2144DDEE8E2F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2200"/>
    <a:srgbClr val="8B893D"/>
    <a:srgbClr val="8B3D7E"/>
    <a:srgbClr val="2F51FB"/>
    <a:srgbClr val="3D3D8B"/>
    <a:srgbClr val="A2B5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2217" autoAdjust="0"/>
    <p:restoredTop sz="77735" autoAdjust="0"/>
  </p:normalViewPr>
  <p:slideViewPr>
    <p:cSldViewPr snapToGrid="0">
      <p:cViewPr>
        <p:scale>
          <a:sx n="132" d="100"/>
          <a:sy n="132" d="100"/>
        </p:scale>
        <p:origin x="888" y="7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586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6A3C2-2BA5-4209-B1BF-B025E4A865CB}" type="datetimeFigureOut">
              <a:rPr lang="en-US" smtClean="0"/>
              <a:t>3/27/24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A28AC-3158-4A6C-87D6-41E20EC9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4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10DDE9-42F6-4278-AA48-E67386986F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57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Overview</a:t>
            </a:r>
            <a:endParaRPr lang="en-US" b="0" dirty="0"/>
          </a:p>
          <a:p>
            <a:pPr marL="171450" indent="-171450">
              <a:buFontTx/>
              <a:buChar char="-"/>
            </a:pPr>
            <a:r>
              <a:rPr lang="en-US" b="0" dirty="0"/>
              <a:t>Outline of talk to come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A28AC-3158-4A6C-87D6-41E20EC9E5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35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b="1" dirty="0"/>
              <a:t>Scope</a:t>
            </a:r>
            <a:r>
              <a:rPr lang="en-US" dirty="0"/>
              <a:t> – The technical content to cover, and what context these content will be covered in. This also includes the “picture” the content will be presented in: including models, modes, nomenclature, and conventions.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Extent</a:t>
            </a:r>
            <a:r>
              <a:rPr lang="en-US" dirty="0"/>
              <a:t> – The boundary conditions of the content, including background and continued reading</a:t>
            </a:r>
          </a:p>
          <a:p>
            <a:pPr lvl="0"/>
            <a:endParaRPr lang="en-US" dirty="0"/>
          </a:p>
          <a:p>
            <a:pPr lvl="0"/>
            <a:r>
              <a:rPr lang="en-US" i="1" dirty="0"/>
              <a:t>Note – attempt to set boundaries in question depth using this slide. Explain the breadth of topics you wish to cover so as to inform a highly inquisitive audience (e.g. your advisors) who might otherwise derail your presentation over minute details.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A28AC-3158-4A6C-87D6-41E20EC9E5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74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79" y="795183"/>
            <a:ext cx="10237273" cy="2541431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 algn="l"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977363" y="3747831"/>
            <a:ext cx="10237273" cy="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82616415-C5C3-5EBC-7A1E-8E11AE9F6C3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7563" y="3710634"/>
            <a:ext cx="10237273" cy="2352173"/>
          </a:xfrm>
          <a:prstGeom prst="rect">
            <a:avLst/>
          </a:prstGeom>
        </p:spPr>
        <p:txBody>
          <a:bodyPr/>
          <a:lstStyle>
            <a:lvl1pPr>
              <a:defRPr i="0">
                <a:latin typeface="Avenir Next LT Pro" panose="020B0504020202020204" pitchFamily="34" charset="0"/>
              </a:defRPr>
            </a:lvl1pPr>
          </a:lstStyle>
          <a:p>
            <a:pPr lvl="0"/>
            <a:r>
              <a:rPr lang="en-US" dirty="0"/>
              <a:t>Meeting – Session</a:t>
            </a:r>
          </a:p>
          <a:p>
            <a:pPr lvl="0"/>
            <a:r>
              <a:rPr lang="en-US" dirty="0"/>
              <a:t>Spencer Fretwell – Organization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i="1" dirty="0"/>
              <a:t>Release #</a:t>
            </a:r>
          </a:p>
        </p:txBody>
      </p:sp>
    </p:spTree>
    <p:extLst>
      <p:ext uri="{BB962C8B-B14F-4D97-AF65-F5344CB8AC3E}">
        <p14:creationId xmlns:p14="http://schemas.microsoft.com/office/powerpoint/2010/main" val="149933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2396833-547B-F646-3E82-18530BAD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373" y="571722"/>
            <a:ext cx="10515600" cy="37812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6A7A9B8-0A8C-C66B-DD84-10A71C3D6E60}"/>
              </a:ext>
            </a:extLst>
          </p:cNvPr>
          <p:cNvCxnSpPr>
            <a:cxnSpLocks/>
          </p:cNvCxnSpPr>
          <p:nvPr userDrawn="1"/>
        </p:nvCxnSpPr>
        <p:spPr>
          <a:xfrm>
            <a:off x="384373" y="1069849"/>
            <a:ext cx="11419007" cy="0"/>
          </a:xfrm>
          <a:prstGeom prst="line">
            <a:avLst/>
          </a:prstGeom>
          <a:ln w="31750">
            <a:solidFill>
              <a:srgbClr val="4022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AA08D-5FE0-B18E-58EE-80A141FF7E0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4373" y="1506314"/>
            <a:ext cx="11419006" cy="47799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buFontTx/>
              <a:buNone/>
              <a:defRPr lang="en-US" dirty="0"/>
            </a:lvl1pPr>
            <a:lvl2pPr>
              <a:buFontTx/>
              <a:buNone/>
              <a:defRPr/>
            </a:lvl2pPr>
          </a:lstStyle>
          <a:p>
            <a:pPr marL="457200" lvl="1" indent="0" defTabSz="685800">
              <a:lnSpc>
                <a:spcPct val="120000"/>
              </a:lnSpc>
              <a:buClr>
                <a:schemeClr val="accent1"/>
              </a:buClr>
              <a:buSzPct val="100000"/>
              <a:buFont typeface="LM Roman 12" panose="00000500000000000000" pitchFamily="2" charset="0"/>
              <a:buChar char=" 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207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7">
            <a:extLst>
              <a:ext uri="{FF2B5EF4-FFF2-40B4-BE49-F238E27FC236}">
                <a16:creationId xmlns:a16="http://schemas.microsoft.com/office/drawing/2014/main" id="{2F2FF95B-1DED-B231-0C67-3CE68B1D7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373" y="571722"/>
            <a:ext cx="10515600" cy="37812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D684B57-3DD5-52DD-37F0-655732F6737D}"/>
              </a:ext>
            </a:extLst>
          </p:cNvPr>
          <p:cNvCxnSpPr>
            <a:cxnSpLocks/>
          </p:cNvCxnSpPr>
          <p:nvPr userDrawn="1"/>
        </p:nvCxnSpPr>
        <p:spPr>
          <a:xfrm>
            <a:off x="384373" y="1069849"/>
            <a:ext cx="11419007" cy="0"/>
          </a:xfrm>
          <a:prstGeom prst="line">
            <a:avLst/>
          </a:prstGeom>
          <a:ln w="31750">
            <a:solidFill>
              <a:srgbClr val="4022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44D0FB6-B345-C732-77A4-23D002ECBF6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4373" y="1506314"/>
            <a:ext cx="5709503" cy="4779962"/>
          </a:xfrm>
          <a:prstGeom prst="rect">
            <a:avLst/>
          </a:prstGeom>
        </p:spPr>
        <p:txBody>
          <a:bodyPr anchor="t"/>
          <a:lstStyle>
            <a:lvl1pPr>
              <a:defRPr lang="en-US" sz="1800" b="0" i="0" smtClean="0">
                <a:effectLst/>
                <a:latin typeface="Avenir Next LT Pro" panose="020B0504020202020204" pitchFamily="34" charset="77"/>
              </a:defRPr>
            </a:lvl1pPr>
            <a:lvl2pPr>
              <a:defRPr lang="en-US" sz="1600" b="0" i="0" cap="none" baseline="0" smtClean="0">
                <a:effectLst/>
                <a:latin typeface="Avenir Next LT Pro" panose="020B0504020202020204" pitchFamily="34" charset="77"/>
              </a:defRPr>
            </a:lvl2pPr>
            <a:lvl3pPr>
              <a:defRPr lang="en-US" sz="1400" b="0" i="0" smtClean="0">
                <a:effectLst/>
                <a:latin typeface="Avenir Next LT Pro" panose="020B0504020202020204" pitchFamily="34" charset="77"/>
              </a:defRPr>
            </a:lvl3pPr>
            <a:lvl4pPr>
              <a:defRPr lang="en-US" sz="1200" b="0" i="0" cap="none" baseline="0" smtClean="0">
                <a:effectLst/>
                <a:latin typeface="Avenir Next LT Pro" panose="020B0504020202020204" pitchFamily="34" charset="77"/>
              </a:defRPr>
            </a:lvl4pPr>
            <a:lvl5pPr>
              <a:defRPr lang="en-US" sz="1100" b="0" i="0">
                <a:effectLst/>
                <a:latin typeface="Avenir Next LT Pro" panose="020B0504020202020204" pitchFamily="34" charset="77"/>
              </a:defRPr>
            </a:lvl5pPr>
          </a:lstStyle>
          <a:p>
            <a:pPr marL="0" lvl="0" indent="0" defTabSz="685800">
              <a:lnSpc>
                <a:spcPct val="120000"/>
              </a:lnSpc>
              <a:buClr>
                <a:schemeClr val="accent1"/>
              </a:buClr>
              <a:buSzPct val="100000"/>
              <a:buFont typeface="LM Roman 12" panose="00000500000000000000" pitchFamily="2" charset="0"/>
              <a:buChar char=" "/>
            </a:pP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50D1F-C7A3-E960-E9D4-5929F3E3784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01779" y="1506314"/>
            <a:ext cx="5709503" cy="4779962"/>
          </a:xfrm>
          <a:prstGeom prst="rect">
            <a:avLst/>
          </a:prstGeom>
        </p:spPr>
        <p:txBody>
          <a:bodyPr anchor="t"/>
          <a:lstStyle>
            <a:lvl1pPr>
              <a:defRPr lang="en-US" sz="1800" b="0" i="0" smtClean="0">
                <a:effectLst/>
                <a:latin typeface="Avenir Next LT Pro" panose="020B0504020202020204" pitchFamily="34" charset="77"/>
              </a:defRPr>
            </a:lvl1pPr>
            <a:lvl2pPr>
              <a:defRPr lang="en-US" sz="1600" b="0" i="0" cap="none" baseline="0" smtClean="0">
                <a:effectLst/>
                <a:latin typeface="Avenir Next LT Pro" panose="020B0504020202020204" pitchFamily="34" charset="77"/>
              </a:defRPr>
            </a:lvl2pPr>
            <a:lvl3pPr>
              <a:defRPr lang="en-US" sz="1400" b="0" i="0" smtClean="0">
                <a:effectLst/>
                <a:latin typeface="Avenir Next LT Pro" panose="020B0504020202020204" pitchFamily="34" charset="77"/>
              </a:defRPr>
            </a:lvl3pPr>
            <a:lvl4pPr>
              <a:defRPr lang="en-US" sz="1200" b="0" i="0" cap="none" baseline="0" smtClean="0">
                <a:effectLst/>
                <a:latin typeface="Avenir Next LT Pro" panose="020B0504020202020204" pitchFamily="34" charset="77"/>
              </a:defRPr>
            </a:lvl4pPr>
            <a:lvl5pPr>
              <a:defRPr lang="en-US" sz="1100" b="0" i="0">
                <a:effectLst/>
                <a:latin typeface="Avenir Next LT Pro" panose="020B0504020202020204" pitchFamily="34" charset="77"/>
              </a:defRPr>
            </a:lvl5pPr>
          </a:lstStyle>
          <a:p>
            <a:pPr marL="0" lvl="0" indent="0" defTabSz="685800">
              <a:lnSpc>
                <a:spcPct val="120000"/>
              </a:lnSpc>
              <a:buClr>
                <a:schemeClr val="accent1"/>
              </a:buClr>
              <a:buSzPct val="100000"/>
              <a:buFont typeface="LM Roman 12" panose="00000500000000000000" pitchFamily="2" charset="0"/>
              <a:buChar char=" 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36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7">
            <a:extLst>
              <a:ext uri="{FF2B5EF4-FFF2-40B4-BE49-F238E27FC236}">
                <a16:creationId xmlns:a16="http://schemas.microsoft.com/office/drawing/2014/main" id="{D58FEA3A-4B35-BBE8-0109-370A057AA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373" y="571722"/>
            <a:ext cx="10515600" cy="37812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8AED9F-313B-4113-EC11-FD406614E2A0}"/>
              </a:ext>
            </a:extLst>
          </p:cNvPr>
          <p:cNvCxnSpPr>
            <a:cxnSpLocks/>
          </p:cNvCxnSpPr>
          <p:nvPr userDrawn="1"/>
        </p:nvCxnSpPr>
        <p:spPr>
          <a:xfrm>
            <a:off x="384373" y="1069849"/>
            <a:ext cx="11419007" cy="0"/>
          </a:xfrm>
          <a:prstGeom prst="line">
            <a:avLst/>
          </a:prstGeom>
          <a:ln w="31750">
            <a:solidFill>
              <a:srgbClr val="4022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28012BB-35EF-7BAF-1993-85BF4425732F}"/>
              </a:ext>
            </a:extLst>
          </p:cNvPr>
          <p:cNvSpPr txBox="1">
            <a:spLocks/>
          </p:cNvSpPr>
          <p:nvPr userDrawn="1"/>
        </p:nvSpPr>
        <p:spPr>
          <a:xfrm>
            <a:off x="597536" y="1331109"/>
            <a:ext cx="5398802" cy="417451"/>
          </a:xfrm>
          <a:prstGeom prst="rect">
            <a:avLst/>
          </a:prstGeom>
        </p:spPr>
        <p:txBody>
          <a:bodyPr anchor="t"/>
          <a:lstStyle>
            <a:lvl1pPr marL="0" indent="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LM Roman 12" panose="00000500000000000000" pitchFamily="2" charset="0"/>
              <a:buChar char=" "/>
              <a:defRPr lang="en-US" sz="1800" b="0" kern="1200">
                <a:solidFill>
                  <a:schemeClr val="tx1"/>
                </a:solidFill>
                <a:effectLst/>
                <a:latin typeface="Avenir Next" panose="020B0503020202020204" pitchFamily="34" charset="0"/>
                <a:ea typeface="+mn-ea"/>
                <a:cs typeface="+mn-cs"/>
              </a:defRPr>
            </a:lvl1pPr>
            <a:lvl2pPr marL="400050" indent="-341313" algn="l" defTabSz="461963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buSzPct val="15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/>
              <a:defRPr lang="en-US" sz="1600" b="0" kern="1200" cap="none" baseline="0">
                <a:solidFill>
                  <a:schemeClr val="tx1"/>
                </a:solidFill>
                <a:effectLst/>
                <a:latin typeface="Avenir Next" panose="020B0503020202020204" pitchFamily="34" charset="0"/>
                <a:ea typeface="+mn-ea"/>
                <a:cs typeface="+mn-cs"/>
              </a:defRPr>
            </a:lvl2pPr>
            <a:lvl3pPr marL="458788" indent="-287338" algn="l" defTabSz="461963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buSzPct val="15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/>
              <a:defRPr lang="en-US" sz="1400" b="0" kern="1200">
                <a:solidFill>
                  <a:schemeClr val="tx1"/>
                </a:solidFill>
                <a:effectLst/>
                <a:latin typeface="Avenir Next" panose="020B0503020202020204" pitchFamily="34" charset="0"/>
                <a:ea typeface="+mn-ea"/>
                <a:cs typeface="+mn-cs"/>
              </a:defRPr>
            </a:lvl3pPr>
            <a:lvl4pPr marL="517525" indent="-231775" algn="l" defTabSz="4572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buSzPct val="15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/>
              <a:defRPr lang="en-US" sz="1200" b="0" kern="1200" cap="none" baseline="0">
                <a:solidFill>
                  <a:schemeClr val="tx1"/>
                </a:solidFill>
                <a:effectLst/>
                <a:latin typeface="Avenir Next" panose="020B0503020202020204" pitchFamily="34" charset="0"/>
                <a:ea typeface="+mn-ea"/>
                <a:cs typeface="+mn-cs"/>
              </a:defRPr>
            </a:lvl4pPr>
            <a:lvl5pPr marL="631825" indent="-231775" algn="l" defTabSz="4572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buSzPct val="15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/>
              <a:defRPr lang="en-US" sz="1100" b="1" kern="1200">
                <a:solidFill>
                  <a:schemeClr val="tx1"/>
                </a:solidFill>
                <a:effectLst/>
                <a:latin typeface="Avenir Next" panose="020B05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i="0" dirty="0">
                <a:latin typeface="Avenir Next LT Pro" panose="020B0504020202020204" pitchFamily="34" charset="77"/>
              </a:rPr>
              <a:t>Comparison 1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60C3B36-D7FB-E5F9-7E56-632C0F390658}"/>
              </a:ext>
            </a:extLst>
          </p:cNvPr>
          <p:cNvSpPr txBox="1">
            <a:spLocks/>
          </p:cNvSpPr>
          <p:nvPr userDrawn="1"/>
        </p:nvSpPr>
        <p:spPr>
          <a:xfrm>
            <a:off x="6093875" y="1331109"/>
            <a:ext cx="5398801" cy="417451"/>
          </a:xfrm>
          <a:prstGeom prst="rect">
            <a:avLst/>
          </a:prstGeom>
        </p:spPr>
        <p:txBody>
          <a:bodyPr anchor="t"/>
          <a:lstStyle>
            <a:lvl1pPr marL="0" indent="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LM Roman 12" panose="00000500000000000000" pitchFamily="2" charset="0"/>
              <a:buChar char=" "/>
              <a:defRPr lang="en-US" sz="1800" b="0" kern="1200">
                <a:solidFill>
                  <a:schemeClr val="tx1"/>
                </a:solidFill>
                <a:effectLst/>
                <a:latin typeface="Avenir Next" panose="020B0503020202020204" pitchFamily="34" charset="0"/>
                <a:ea typeface="+mn-ea"/>
                <a:cs typeface="+mn-cs"/>
              </a:defRPr>
            </a:lvl1pPr>
            <a:lvl2pPr marL="400050" indent="-341313" algn="l" defTabSz="461963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buSzPct val="15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/>
              <a:defRPr lang="en-US" sz="1600" b="0" kern="1200" cap="none" baseline="0">
                <a:solidFill>
                  <a:schemeClr val="tx1"/>
                </a:solidFill>
                <a:effectLst/>
                <a:latin typeface="Avenir Next" panose="020B0503020202020204" pitchFamily="34" charset="0"/>
                <a:ea typeface="+mn-ea"/>
                <a:cs typeface="+mn-cs"/>
              </a:defRPr>
            </a:lvl2pPr>
            <a:lvl3pPr marL="458788" indent="-287338" algn="l" defTabSz="461963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buSzPct val="15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/>
              <a:defRPr lang="en-US" sz="1400" b="0" kern="1200">
                <a:solidFill>
                  <a:schemeClr val="tx1"/>
                </a:solidFill>
                <a:effectLst/>
                <a:latin typeface="Avenir Next" panose="020B0503020202020204" pitchFamily="34" charset="0"/>
                <a:ea typeface="+mn-ea"/>
                <a:cs typeface="+mn-cs"/>
              </a:defRPr>
            </a:lvl3pPr>
            <a:lvl4pPr marL="517525" indent="-231775" algn="l" defTabSz="4572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buSzPct val="15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/>
              <a:defRPr lang="en-US" sz="1200" b="0" kern="1200" cap="none" baseline="0">
                <a:solidFill>
                  <a:schemeClr val="tx1"/>
                </a:solidFill>
                <a:effectLst/>
                <a:latin typeface="Avenir Next" panose="020B0503020202020204" pitchFamily="34" charset="0"/>
                <a:ea typeface="+mn-ea"/>
                <a:cs typeface="+mn-cs"/>
              </a:defRPr>
            </a:lvl4pPr>
            <a:lvl5pPr marL="631825" indent="-231775" algn="l" defTabSz="4572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buSzPct val="15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/>
              <a:defRPr lang="en-US" sz="1100" b="1" kern="1200">
                <a:solidFill>
                  <a:schemeClr val="tx1"/>
                </a:solidFill>
                <a:effectLst/>
                <a:latin typeface="Avenir Next" panose="020B05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i="0" dirty="0">
                <a:latin typeface="Avenir Next LT Pro" panose="020B0504020202020204" pitchFamily="34" charset="77"/>
              </a:rPr>
              <a:t>Comparison 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4CDA06-CFB7-A41D-D6AB-0E0004D95FAE}"/>
              </a:ext>
            </a:extLst>
          </p:cNvPr>
          <p:cNvCxnSpPr>
            <a:cxnSpLocks/>
          </p:cNvCxnSpPr>
          <p:nvPr userDrawn="1"/>
        </p:nvCxnSpPr>
        <p:spPr>
          <a:xfrm>
            <a:off x="6093875" y="1755649"/>
            <a:ext cx="5398801" cy="0"/>
          </a:xfrm>
          <a:prstGeom prst="line">
            <a:avLst/>
          </a:prstGeom>
          <a:ln w="31750">
            <a:solidFill>
              <a:srgbClr val="4022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CACCA5-59D2-AA5D-68BA-A20C2A0BCE8B}"/>
              </a:ext>
            </a:extLst>
          </p:cNvPr>
          <p:cNvCxnSpPr>
            <a:cxnSpLocks/>
          </p:cNvCxnSpPr>
          <p:nvPr userDrawn="1"/>
        </p:nvCxnSpPr>
        <p:spPr>
          <a:xfrm>
            <a:off x="597536" y="1755649"/>
            <a:ext cx="5398801" cy="0"/>
          </a:xfrm>
          <a:prstGeom prst="line">
            <a:avLst/>
          </a:prstGeom>
          <a:ln w="31750">
            <a:solidFill>
              <a:srgbClr val="4022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E5E041C-AC9F-9372-1B23-1953AE7698A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7536" y="1891324"/>
            <a:ext cx="5398801" cy="4470973"/>
          </a:xfrm>
          <a:prstGeom prst="rect">
            <a:avLst/>
          </a:prstGeom>
        </p:spPr>
        <p:txBody>
          <a:bodyPr anchor="t"/>
          <a:lstStyle>
            <a:lvl1pPr>
              <a:defRPr lang="en-US" sz="1800" b="0" i="0" smtClean="0">
                <a:effectLst/>
                <a:latin typeface="Avenir Next LT Pro" panose="020B0504020202020204" pitchFamily="34" charset="77"/>
              </a:defRPr>
            </a:lvl1pPr>
            <a:lvl2pPr>
              <a:defRPr lang="en-US" sz="1600" b="0" i="0" cap="none" baseline="0" smtClean="0">
                <a:effectLst/>
                <a:latin typeface="Avenir Next LT Pro" panose="020B0504020202020204" pitchFamily="34" charset="77"/>
              </a:defRPr>
            </a:lvl2pPr>
            <a:lvl3pPr>
              <a:defRPr lang="en-US" sz="1400" b="0" i="0" smtClean="0">
                <a:effectLst/>
                <a:latin typeface="Avenir Next LT Pro" panose="020B0504020202020204" pitchFamily="34" charset="77"/>
              </a:defRPr>
            </a:lvl3pPr>
            <a:lvl4pPr>
              <a:defRPr lang="en-US" sz="1200" b="0" i="0" cap="none" baseline="0" smtClean="0">
                <a:effectLst/>
                <a:latin typeface="Avenir Next LT Pro" panose="020B0504020202020204" pitchFamily="34" charset="77"/>
              </a:defRPr>
            </a:lvl4pPr>
            <a:lvl5pPr>
              <a:defRPr lang="en-US" sz="1100" b="0" i="0">
                <a:effectLst/>
                <a:latin typeface="Avenir Next LT Pro" panose="020B0504020202020204" pitchFamily="34" charset="77"/>
              </a:defRPr>
            </a:lvl5pPr>
          </a:lstStyle>
          <a:p>
            <a:pPr marL="0" lvl="0" indent="0" defTabSz="685800">
              <a:lnSpc>
                <a:spcPct val="120000"/>
              </a:lnSpc>
              <a:buClr>
                <a:schemeClr val="accent1"/>
              </a:buClr>
              <a:buSzPct val="100000"/>
              <a:buFont typeface="LM Roman 12" panose="00000500000000000000" pitchFamily="2" charset="0"/>
              <a:buChar char=" "/>
            </a:pP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909E7-7550-6613-360A-29866998712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93561" y="1891324"/>
            <a:ext cx="5398801" cy="4470973"/>
          </a:xfrm>
          <a:prstGeom prst="rect">
            <a:avLst/>
          </a:prstGeom>
        </p:spPr>
        <p:txBody>
          <a:bodyPr anchor="t"/>
          <a:lstStyle>
            <a:lvl1pPr>
              <a:defRPr lang="en-US" sz="1800" b="0" i="0" smtClean="0">
                <a:effectLst/>
                <a:latin typeface="Avenir Next LT Pro" panose="020B0504020202020204" pitchFamily="34" charset="77"/>
              </a:defRPr>
            </a:lvl1pPr>
            <a:lvl2pPr>
              <a:defRPr lang="en-US" sz="1600" b="0" i="0" cap="none" baseline="0" smtClean="0">
                <a:effectLst/>
                <a:latin typeface="Avenir Next LT Pro" panose="020B0504020202020204" pitchFamily="34" charset="77"/>
              </a:defRPr>
            </a:lvl2pPr>
            <a:lvl3pPr>
              <a:defRPr lang="en-US" sz="1400" b="0" i="0" smtClean="0">
                <a:effectLst/>
                <a:latin typeface="Avenir Next LT Pro" panose="020B0504020202020204" pitchFamily="34" charset="77"/>
              </a:defRPr>
            </a:lvl3pPr>
            <a:lvl4pPr>
              <a:defRPr lang="en-US" sz="1200" b="0" i="0" cap="none" baseline="0" smtClean="0">
                <a:effectLst/>
                <a:latin typeface="Avenir Next LT Pro" panose="020B0504020202020204" pitchFamily="34" charset="77"/>
              </a:defRPr>
            </a:lvl4pPr>
            <a:lvl5pPr>
              <a:defRPr lang="en-US" sz="1100" b="0" i="0">
                <a:effectLst/>
                <a:latin typeface="Avenir Next LT Pro" panose="020B0504020202020204" pitchFamily="34" charset="77"/>
              </a:defRPr>
            </a:lvl5pPr>
          </a:lstStyle>
          <a:p>
            <a:pPr marL="0" lvl="0" indent="0" defTabSz="685800">
              <a:lnSpc>
                <a:spcPct val="120000"/>
              </a:lnSpc>
              <a:buClr>
                <a:schemeClr val="accent1"/>
              </a:buClr>
              <a:buSzPct val="100000"/>
              <a:buFont typeface="LM Roman 12" panose="00000500000000000000" pitchFamily="2" charset="0"/>
              <a:buChar char=" 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934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7">
            <a:extLst>
              <a:ext uri="{FF2B5EF4-FFF2-40B4-BE49-F238E27FC236}">
                <a16:creationId xmlns:a16="http://schemas.microsoft.com/office/drawing/2014/main" id="{26256E31-CEB5-CB63-78F7-402582642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373" y="571722"/>
            <a:ext cx="10515600" cy="37812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1BED05-6162-B71E-877C-75E3D15171A1}"/>
              </a:ext>
            </a:extLst>
          </p:cNvPr>
          <p:cNvCxnSpPr>
            <a:cxnSpLocks/>
          </p:cNvCxnSpPr>
          <p:nvPr userDrawn="1"/>
        </p:nvCxnSpPr>
        <p:spPr>
          <a:xfrm>
            <a:off x="384373" y="1069849"/>
            <a:ext cx="11419007" cy="0"/>
          </a:xfrm>
          <a:prstGeom prst="line">
            <a:avLst/>
          </a:prstGeom>
          <a:ln w="31750">
            <a:solidFill>
              <a:srgbClr val="4022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074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41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7">
            <a:extLst>
              <a:ext uri="{FF2B5EF4-FFF2-40B4-BE49-F238E27FC236}">
                <a16:creationId xmlns:a16="http://schemas.microsoft.com/office/drawing/2014/main" id="{4D17E881-66A8-655B-503D-375DC3D87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373" y="571722"/>
            <a:ext cx="10515600" cy="37812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598AB5-D75C-5315-1089-A22EA0D5617B}"/>
              </a:ext>
            </a:extLst>
          </p:cNvPr>
          <p:cNvCxnSpPr>
            <a:cxnSpLocks/>
          </p:cNvCxnSpPr>
          <p:nvPr userDrawn="1"/>
        </p:nvCxnSpPr>
        <p:spPr>
          <a:xfrm>
            <a:off x="384373" y="1069849"/>
            <a:ext cx="11419007" cy="0"/>
          </a:xfrm>
          <a:prstGeom prst="line">
            <a:avLst/>
          </a:prstGeom>
          <a:ln w="31750">
            <a:solidFill>
              <a:srgbClr val="4022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5AAEF9F-651E-2A8A-2915-CC9CE5A16AF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4373" y="1506314"/>
            <a:ext cx="11419006" cy="4779962"/>
          </a:xfrm>
          <a:prstGeom prst="rect">
            <a:avLst/>
          </a:prstGeom>
        </p:spPr>
        <p:txBody>
          <a:bodyPr anchor="t"/>
          <a:lstStyle>
            <a:lvl1pPr>
              <a:buNone/>
              <a:defRPr lang="en-US" sz="1800" b="0" i="0" smtClean="0">
                <a:effectLst/>
                <a:latin typeface="Avenir Next LT Pro" panose="020B0504020202020204" pitchFamily="34" charset="77"/>
              </a:defRPr>
            </a:lvl1pPr>
            <a:lvl2pPr marL="58737" indent="0">
              <a:buNone/>
              <a:defRPr lang="en-US" sz="1600" b="0" i="0" cap="none" baseline="0" smtClean="0">
                <a:effectLst/>
                <a:latin typeface="Avenir Next LT Pro" panose="020B0504020202020204" pitchFamily="34" charset="77"/>
              </a:defRPr>
            </a:lvl2pPr>
            <a:lvl3pPr marL="171450" indent="0">
              <a:buNone/>
              <a:defRPr lang="en-US" sz="1400" b="0" i="0" smtClean="0">
                <a:effectLst/>
                <a:latin typeface="Avenir Next LT Pro" panose="020B0504020202020204" pitchFamily="34" charset="77"/>
              </a:defRPr>
            </a:lvl3pPr>
            <a:lvl4pPr marL="285750" indent="0">
              <a:buNone/>
              <a:defRPr lang="en-US" sz="1200" b="0" i="0" cap="none" baseline="0" smtClean="0">
                <a:effectLst/>
                <a:latin typeface="Avenir Next LT Pro" panose="020B0504020202020204" pitchFamily="34" charset="77"/>
              </a:defRPr>
            </a:lvl4pPr>
            <a:lvl5pPr marL="400050" indent="0">
              <a:buNone/>
              <a:defRPr lang="en-US" sz="1100" b="0" i="0">
                <a:effectLst/>
                <a:latin typeface="Avenir Next LT Pro" panose="020B0504020202020204" pitchFamily="34" charset="77"/>
              </a:defRPr>
            </a:lvl5pPr>
          </a:lstStyle>
          <a:p>
            <a:pPr marL="0" lvl="0" indent="0" defTabSz="685800">
              <a:lnSpc>
                <a:spcPct val="120000"/>
              </a:lnSpc>
              <a:buClr>
                <a:schemeClr val="accent1"/>
              </a:buClr>
              <a:buSzPct val="100000"/>
              <a:buFont typeface="LM Roman 12" panose="00000500000000000000" pitchFamily="2" charset="0"/>
              <a:buChar char=" 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212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2F6C7A-27AB-BDB2-AE39-9F7F572FEC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13174" y="760783"/>
            <a:ext cx="5980103" cy="5600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E04B933-0CF4-B47A-2CF8-7491CBE10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373" y="571722"/>
            <a:ext cx="10515600" cy="37812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3E8ACBC-B692-C6D7-DD27-91765653D14C}"/>
              </a:ext>
            </a:extLst>
          </p:cNvPr>
          <p:cNvCxnSpPr>
            <a:cxnSpLocks/>
          </p:cNvCxnSpPr>
          <p:nvPr userDrawn="1"/>
        </p:nvCxnSpPr>
        <p:spPr>
          <a:xfrm>
            <a:off x="384373" y="1069849"/>
            <a:ext cx="5257800" cy="0"/>
          </a:xfrm>
          <a:prstGeom prst="line">
            <a:avLst/>
          </a:prstGeom>
          <a:ln w="31750">
            <a:solidFill>
              <a:srgbClr val="4022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6056EA2-1509-8409-4D80-804DF9CA3B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4373" y="1506314"/>
            <a:ext cx="5257800" cy="4779962"/>
          </a:xfrm>
          <a:prstGeom prst="rect">
            <a:avLst/>
          </a:prstGeom>
        </p:spPr>
        <p:txBody>
          <a:bodyPr anchor="t"/>
          <a:lstStyle>
            <a:lvl1pPr>
              <a:defRPr lang="en-US" sz="1800" b="0" i="0" smtClean="0">
                <a:effectLst/>
                <a:latin typeface="Avenir Next LT Pro" panose="020B0504020202020204" pitchFamily="34" charset="77"/>
              </a:defRPr>
            </a:lvl1pPr>
            <a:lvl2pPr>
              <a:defRPr lang="en-US" sz="1600" b="0" i="0" cap="none" baseline="0" smtClean="0">
                <a:effectLst/>
                <a:latin typeface="Avenir Next LT Pro" panose="020B0504020202020204" pitchFamily="34" charset="77"/>
              </a:defRPr>
            </a:lvl2pPr>
            <a:lvl3pPr>
              <a:defRPr lang="en-US" sz="1400" b="0" i="0" smtClean="0">
                <a:effectLst/>
                <a:latin typeface="Avenir Next LT Pro" panose="020B0504020202020204" pitchFamily="34" charset="77"/>
              </a:defRPr>
            </a:lvl3pPr>
            <a:lvl4pPr>
              <a:defRPr lang="en-US" sz="1200" b="0" i="0" cap="none" baseline="0" smtClean="0">
                <a:effectLst/>
                <a:latin typeface="Avenir Next LT Pro" panose="020B0504020202020204" pitchFamily="34" charset="77"/>
              </a:defRPr>
            </a:lvl4pPr>
            <a:lvl5pPr>
              <a:defRPr lang="en-US" sz="1100" b="0" i="0">
                <a:effectLst/>
                <a:latin typeface="Avenir Next LT Pro" panose="020B0504020202020204" pitchFamily="34" charset="77"/>
              </a:defRPr>
            </a:lvl5pPr>
          </a:lstStyle>
          <a:p>
            <a:pPr marL="0" lvl="0" indent="0" defTabSz="685800">
              <a:lnSpc>
                <a:spcPct val="120000"/>
              </a:lnSpc>
              <a:buClr>
                <a:schemeClr val="accent1"/>
              </a:buClr>
              <a:buSzPct val="100000"/>
              <a:buFont typeface="LM Roman 12" panose="00000500000000000000" pitchFamily="2" charset="0"/>
              <a:buChar char=" 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139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Generi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>
            <a:cxnSpLocks/>
          </p:cNvCxnSpPr>
          <p:nvPr/>
        </p:nvCxnSpPr>
        <p:spPr>
          <a:xfrm>
            <a:off x="384373" y="1069849"/>
            <a:ext cx="11419007" cy="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B6FA9462-5AF2-0535-B7C5-F1072F25B7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8620" y="510061"/>
            <a:ext cx="9603275" cy="541500"/>
          </a:xfrm>
          <a:prstGeom prst="rect">
            <a:avLst/>
          </a:prstGeom>
        </p:spPr>
        <p:txBody>
          <a:bodyPr/>
          <a:lstStyle>
            <a:lvl1pPr>
              <a:defRPr>
                <a:latin typeface="URWClassico" panose="00000000000000000002" pitchFamily="2" charset="0"/>
              </a:defRPr>
            </a:lvl1pPr>
          </a:lstStyle>
          <a:p>
            <a:r>
              <a:rPr lang="en-US" dirty="0"/>
              <a:t>(Generic)  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E2FF308-68B8-E9F6-258B-5A5166AC21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0D3185-77CA-424F-BD17-324FDF9D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08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cope+Exten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BF7C2B3-F8D1-4BAE-899F-1305FC6A9307}"/>
              </a:ext>
            </a:extLst>
          </p:cNvPr>
          <p:cNvSpPr/>
          <p:nvPr userDrawn="1"/>
        </p:nvSpPr>
        <p:spPr>
          <a:xfrm>
            <a:off x="0" y="6527630"/>
            <a:ext cx="12192000" cy="342854"/>
          </a:xfrm>
          <a:prstGeom prst="rect">
            <a:avLst/>
          </a:prstGeom>
          <a:solidFill>
            <a:schemeClr val="accent3">
              <a:alpha val="83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latin typeface="LM Roman 12" panose="00000500000000000000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620" y="510061"/>
            <a:ext cx="9603275" cy="541500"/>
          </a:xfrm>
          <a:prstGeom prst="rect">
            <a:avLst/>
          </a:prstGeom>
        </p:spPr>
        <p:txBody>
          <a:bodyPr/>
          <a:lstStyle>
            <a:lvl1pPr>
              <a:defRPr>
                <a:latin typeface="URWClassico" panose="00000000000000000002" pitchFamily="2" charset="0"/>
              </a:defRPr>
            </a:lvl1pPr>
          </a:lstStyle>
          <a:p>
            <a:r>
              <a:rPr lang="en-US" dirty="0"/>
              <a:t>(Scope and Extent)</a:t>
            </a:r>
          </a:p>
        </p:txBody>
      </p: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384373" y="1069849"/>
            <a:ext cx="11419007" cy="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A27B309-1FE9-400D-9FAF-2D9FF714460D}"/>
              </a:ext>
            </a:extLst>
          </p:cNvPr>
          <p:cNvSpPr/>
          <p:nvPr userDrawn="1"/>
        </p:nvSpPr>
        <p:spPr>
          <a:xfrm>
            <a:off x="0" y="-9116"/>
            <a:ext cx="12192000" cy="334172"/>
          </a:xfrm>
          <a:prstGeom prst="rect">
            <a:avLst/>
          </a:prstGeom>
          <a:gradFill>
            <a:gsLst>
              <a:gs pos="100000">
                <a:schemeClr val="accent2"/>
              </a:gs>
              <a:gs pos="42000">
                <a:schemeClr val="accent2">
                  <a:lumMod val="75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latin typeface="LM Roman 12" panose="00000500000000000000" pitchFamily="2" charset="0"/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AE7174E5-DFE5-4FF1-A0D9-F751D8CE4F91}"/>
              </a:ext>
            </a:extLst>
          </p:cNvPr>
          <p:cNvSpPr txBox="1">
            <a:spLocks/>
          </p:cNvSpPr>
          <p:nvPr userDrawn="1"/>
        </p:nvSpPr>
        <p:spPr>
          <a:xfrm>
            <a:off x="388620" y="-17798"/>
            <a:ext cx="5707380" cy="342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defTabSz="457200">
              <a:defRPr sz="1600" spc="300" baseline="0">
                <a:solidFill>
                  <a:schemeClr val="accent2">
                    <a:lumMod val="20000"/>
                    <a:lumOff val="80000"/>
                  </a:schemeClr>
                </a:solidFill>
                <a:latin typeface="LM Roman 12" panose="00000500000000000000" pitchFamily="2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lvl="0"/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innerShdw blurRad="50800" dist="25400" dir="13500000">
                    <a:schemeClr val="accent2"/>
                  </a:innerShdw>
                </a:effectLst>
                <a:latin typeface="URWClassico" panose="00000000000000000002" pitchFamily="2" charset="0"/>
              </a:rPr>
              <a:t>COLORADO SCHOOL OF MINES	</a:t>
            </a: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876708B2-D008-4476-BAF2-10044C39987B}"/>
              </a:ext>
            </a:extLst>
          </p:cNvPr>
          <p:cNvSpPr txBox="1">
            <a:spLocks/>
          </p:cNvSpPr>
          <p:nvPr userDrawn="1"/>
        </p:nvSpPr>
        <p:spPr>
          <a:xfrm>
            <a:off x="6096000" y="-17692"/>
            <a:ext cx="5864596" cy="342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defTabSz="457200">
              <a:defRPr sz="1600" spc="300" baseline="0">
                <a:solidFill>
                  <a:schemeClr val="accent2">
                    <a:lumMod val="20000"/>
                    <a:lumOff val="80000"/>
                  </a:schemeClr>
                </a:solidFill>
                <a:latin typeface="LM Roman 12" panose="00000500000000000000" pitchFamily="2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lvl="0" algn="r"/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innerShdw blurRad="50800" dist="25400" dir="13500000">
                    <a:schemeClr val="accent2"/>
                  </a:innerShdw>
                </a:effectLst>
                <a:latin typeface="URWClassico" panose="00000000000000000002" pitchFamily="2" charset="0"/>
              </a:rPr>
              <a:t>DEPARTMENT OF PHYSICS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355BDFB-4CCB-926B-2B15-FAF6D21E798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97199" y="1567977"/>
            <a:ext cx="11106181" cy="4779963"/>
          </a:xfrm>
          <a:prstGeom prst="rect">
            <a:avLst/>
          </a:prstGeom>
        </p:spPr>
        <p:txBody>
          <a:bodyPr anchor="t"/>
          <a:lstStyle>
            <a:lvl1pPr marL="0" indent="0" defTabSz="685800">
              <a:buFont typeface="LM Roman 12" panose="00000500000000000000" pitchFamily="2" charset="0"/>
              <a:buChar char=" "/>
              <a:defRPr>
                <a:latin typeface="Avenir Next LT Pro" panose="020B0504020202020204" pitchFamily="34" charset="0"/>
              </a:defRPr>
            </a:lvl1pPr>
            <a:lvl2pPr marL="285750" indent="-227013" defTabSz="461963">
              <a:buClr>
                <a:schemeClr val="accent2"/>
              </a:buClr>
              <a:buFont typeface="Meiryo" panose="020B0604030504040204" pitchFamily="34" charset="-128"/>
              <a:buChar char="↣"/>
              <a:tabLst/>
              <a:defRPr>
                <a:latin typeface="Avenir Next LT Pro" panose="020B0504020202020204" pitchFamily="34" charset="0"/>
              </a:defRPr>
            </a:lvl2pPr>
            <a:lvl3pPr marL="461963" indent="-174625" defTabSz="461963">
              <a:buClr>
                <a:schemeClr val="accent2"/>
              </a:buClr>
              <a:buFont typeface="Meiryo" panose="020B0604030504040204" pitchFamily="34" charset="-128"/>
              <a:buChar char="↣"/>
              <a:defRPr>
                <a:latin typeface="Avenir Next LT Pro" panose="020B0504020202020204" pitchFamily="34" charset="0"/>
              </a:defRPr>
            </a:lvl3pPr>
            <a:lvl4pPr marL="684213" indent="-171450" defTabSz="457200">
              <a:buClr>
                <a:schemeClr val="accent2"/>
              </a:buClr>
              <a:buFont typeface="Meiryo" panose="020B0604030504040204" pitchFamily="34" charset="-128"/>
              <a:buChar char="↣"/>
              <a:defRPr>
                <a:latin typeface="Avenir Next LT Pro" panose="020B0504020202020204" pitchFamily="34" charset="0"/>
              </a:defRPr>
            </a:lvl4pPr>
            <a:lvl5pPr marL="858838" indent="-171450" defTabSz="457200">
              <a:buClr>
                <a:schemeClr val="accent2"/>
              </a:buClr>
              <a:buFont typeface="Meiryo" panose="020B0604030504040204" pitchFamily="34" charset="-128"/>
              <a:buChar char="↣"/>
              <a:defRPr>
                <a:latin typeface="Avenir Next LT Pro" panose="020B05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9498AD-9007-3B61-3B53-DF72397B75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0D3185-77CA-424F-BD17-324FDF9D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9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BF7C2B3-F8D1-4BAE-899F-1305FC6A9307}"/>
              </a:ext>
            </a:extLst>
          </p:cNvPr>
          <p:cNvSpPr/>
          <p:nvPr userDrawn="1"/>
        </p:nvSpPr>
        <p:spPr>
          <a:xfrm>
            <a:off x="0" y="6527630"/>
            <a:ext cx="12192000" cy="342854"/>
          </a:xfrm>
          <a:prstGeom prst="rect">
            <a:avLst/>
          </a:prstGeom>
          <a:gradFill>
            <a:gsLst>
              <a:gs pos="100000">
                <a:schemeClr val="accent3"/>
              </a:gs>
              <a:gs pos="42000">
                <a:schemeClr val="accent3">
                  <a:lumMod val="75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latin typeface="URWClassico" panose="00000000000000000002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620" y="510061"/>
            <a:ext cx="9603275" cy="541500"/>
          </a:xfrm>
          <a:prstGeom prst="rect">
            <a:avLst/>
          </a:prstGeom>
        </p:spPr>
        <p:txBody>
          <a:bodyPr/>
          <a:lstStyle>
            <a:lvl1pPr>
              <a:defRPr>
                <a:latin typeface="URWClassico" panose="00000000000000000002" pitchFamily="2" charset="0"/>
              </a:defRPr>
            </a:lvl1pPr>
          </a:lstStyle>
          <a:p>
            <a:r>
              <a:rPr lang="en-US" dirty="0"/>
              <a:t>(Background)</a:t>
            </a:r>
          </a:p>
        </p:txBody>
      </p: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384373" y="1069849"/>
            <a:ext cx="11419007" cy="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A27B309-1FE9-400D-9FAF-2D9FF714460D}"/>
              </a:ext>
            </a:extLst>
          </p:cNvPr>
          <p:cNvSpPr/>
          <p:nvPr userDrawn="1"/>
        </p:nvSpPr>
        <p:spPr>
          <a:xfrm>
            <a:off x="0" y="-9116"/>
            <a:ext cx="12192000" cy="334172"/>
          </a:xfrm>
          <a:prstGeom prst="rect">
            <a:avLst/>
          </a:prstGeom>
          <a:gradFill>
            <a:gsLst>
              <a:gs pos="100000">
                <a:schemeClr val="accent3"/>
              </a:gs>
              <a:gs pos="42000">
                <a:schemeClr val="accent3">
                  <a:lumMod val="75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latin typeface="LM Roman 12" panose="00000500000000000000" pitchFamily="2" charset="0"/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AE7174E5-DFE5-4FF1-A0D9-F751D8CE4F91}"/>
              </a:ext>
            </a:extLst>
          </p:cNvPr>
          <p:cNvSpPr txBox="1">
            <a:spLocks/>
          </p:cNvSpPr>
          <p:nvPr userDrawn="1"/>
        </p:nvSpPr>
        <p:spPr>
          <a:xfrm>
            <a:off x="388620" y="-17798"/>
            <a:ext cx="5707380" cy="342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defTabSz="457200">
              <a:defRPr sz="1600" spc="300" baseline="0">
                <a:solidFill>
                  <a:schemeClr val="accent2">
                    <a:lumMod val="20000"/>
                    <a:lumOff val="80000"/>
                  </a:schemeClr>
                </a:solidFill>
                <a:latin typeface="LM Roman 12" panose="00000500000000000000" pitchFamily="2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lvl="0"/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innerShdw blurRad="50800" dist="25400" dir="13500000">
                    <a:schemeClr val="accent3"/>
                  </a:innerShdw>
                </a:effectLst>
                <a:latin typeface="URWClassico" panose="00000000000000000002" pitchFamily="2" charset="0"/>
              </a:rPr>
              <a:t>COLORADO SCHOOL OF MINES	</a:t>
            </a: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876708B2-D008-4476-BAF2-10044C39987B}"/>
              </a:ext>
            </a:extLst>
          </p:cNvPr>
          <p:cNvSpPr txBox="1">
            <a:spLocks/>
          </p:cNvSpPr>
          <p:nvPr userDrawn="1"/>
        </p:nvSpPr>
        <p:spPr>
          <a:xfrm>
            <a:off x="6096000" y="-17692"/>
            <a:ext cx="5864596" cy="342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defTabSz="457200">
              <a:defRPr sz="1600" spc="300" baseline="0">
                <a:solidFill>
                  <a:schemeClr val="accent2">
                    <a:lumMod val="20000"/>
                    <a:lumOff val="80000"/>
                  </a:schemeClr>
                </a:solidFill>
                <a:latin typeface="LM Roman 12" panose="00000500000000000000" pitchFamily="2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lvl="0" algn="r"/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innerShdw blurRad="50800" dist="25400" dir="13500000">
                    <a:schemeClr val="accent3"/>
                  </a:innerShdw>
                </a:effectLst>
                <a:latin typeface="URWClassico" panose="00000000000000000002" pitchFamily="2" charset="0"/>
              </a:rPr>
              <a:t>DEPARTMENT OF PHYSICS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9F2AE-1491-F759-48F6-9FD105C605A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97199" y="1567977"/>
            <a:ext cx="11106181" cy="4779963"/>
          </a:xfrm>
          <a:prstGeom prst="rect">
            <a:avLst/>
          </a:prstGeom>
        </p:spPr>
        <p:txBody>
          <a:bodyPr anchor="t"/>
          <a:lstStyle>
            <a:lvl1pPr marL="0" indent="0" defTabSz="685800">
              <a:buFont typeface="LM Roman 12" panose="00000500000000000000" pitchFamily="2" charset="0"/>
              <a:buChar char=" "/>
              <a:defRPr>
                <a:latin typeface="Avenir Next" panose="020B0503020202020204" pitchFamily="34" charset="0"/>
              </a:defRPr>
            </a:lvl1pPr>
            <a:lvl2pPr marL="400050" indent="-341313" defTabSz="461963">
              <a:buClr>
                <a:schemeClr val="accent3"/>
              </a:buClr>
              <a:buSzPct val="15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/>
              <a:defRPr>
                <a:latin typeface="Avenir Next" panose="020B0503020202020204" pitchFamily="34" charset="0"/>
              </a:defRPr>
            </a:lvl2pPr>
            <a:lvl3pPr marL="458788" indent="-287338" defTabSz="461963">
              <a:buClr>
                <a:schemeClr val="accent3"/>
              </a:buClr>
              <a:buSzPct val="15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/>
              <a:defRPr>
                <a:latin typeface="Avenir Next" panose="020B0503020202020204" pitchFamily="34" charset="0"/>
              </a:defRPr>
            </a:lvl3pPr>
            <a:lvl4pPr marL="517525" indent="-231775" defTabSz="457200">
              <a:buClr>
                <a:schemeClr val="accent3"/>
              </a:buClr>
              <a:buSzPct val="15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/>
              <a:defRPr>
                <a:latin typeface="Avenir Next" panose="020B0503020202020204" pitchFamily="34" charset="0"/>
              </a:defRPr>
            </a:lvl4pPr>
            <a:lvl5pPr marL="631825" indent="-231775" defTabSz="457200">
              <a:buClr>
                <a:schemeClr val="accent3"/>
              </a:buClr>
              <a:buSzPct val="15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/>
              <a:defRPr b="1">
                <a:latin typeface="Avenir Next" panose="020B0503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A1FC96-453A-177A-9416-720D20432EC5}"/>
              </a:ext>
            </a:extLst>
          </p:cNvPr>
          <p:cNvSpPr txBox="1">
            <a:spLocks/>
          </p:cNvSpPr>
          <p:nvPr userDrawn="1"/>
        </p:nvSpPr>
        <p:spPr>
          <a:xfrm>
            <a:off x="0" y="650535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R="0" indent="0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kern="800" spc="150">
                <a:solidFill>
                  <a:schemeClr val="accent1">
                    <a:lumMod val="20000"/>
                    <a:lumOff val="80000"/>
                  </a:schemeClr>
                </a:solidFill>
                <a:latin typeface="LM Roman 12" panose="00000500000000000000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4838">
              <a:tabLst>
                <a:tab pos="6005513" algn="ctr"/>
                <a:tab pos="12004675" algn="r"/>
              </a:tabLst>
            </a:pPr>
            <a:r>
              <a:rPr lang="en-US" kern="800" spc="15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innerShdw blurRad="50800" dist="25400" dir="13500000">
                    <a:schemeClr val="accent3"/>
                  </a:innerShdw>
                </a:effectLst>
                <a:latin typeface="URWClassico" panose="00000000000000000002" pitchFamily="2" charset="0"/>
              </a:rPr>
              <a:t>Slide </a:t>
            </a:r>
            <a:fld id="{322FCD35-B4E3-41C7-AD26-F2AE6908E303}" type="slidenum">
              <a:rPr lang="en-US" kern="800" spc="15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innerShdw blurRad="50800" dist="25400" dir="13500000">
                    <a:schemeClr val="accent3"/>
                  </a:innerShdw>
                </a:effectLst>
                <a:latin typeface="URWClassico" panose="00000000000000000002" pitchFamily="2" charset="0"/>
              </a:rPr>
              <a:pPr defTabSz="604838">
                <a:tabLst>
                  <a:tab pos="6005513" algn="ctr"/>
                  <a:tab pos="12004675" algn="r"/>
                </a:tabLst>
              </a:pPr>
              <a:t>‹#›</a:t>
            </a:fld>
            <a:r>
              <a:rPr lang="en-US" kern="800" spc="15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innerShdw blurRad="50800" dist="25400" dir="13500000">
                    <a:schemeClr val="accent3"/>
                  </a:innerShdw>
                </a:effectLst>
                <a:latin typeface="URWClassico" panose="00000000000000000002" pitchFamily="2" charset="0"/>
              </a:rPr>
              <a:t>	Spencer L. Fretwell – Meeting – Format: Date – Session	Release #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17D930-A081-B282-0938-2110085163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0D3185-77CA-424F-BD17-324FDF9D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5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Experimen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BF7C2B3-F8D1-4BAE-899F-1305FC6A9307}"/>
              </a:ext>
            </a:extLst>
          </p:cNvPr>
          <p:cNvSpPr/>
          <p:nvPr userDrawn="1"/>
        </p:nvSpPr>
        <p:spPr>
          <a:xfrm>
            <a:off x="0" y="6527630"/>
            <a:ext cx="12192000" cy="342854"/>
          </a:xfrm>
          <a:prstGeom prst="rect">
            <a:avLst/>
          </a:prstGeom>
          <a:gradFill>
            <a:gsLst>
              <a:gs pos="100000">
                <a:schemeClr val="accent4"/>
              </a:gs>
              <a:gs pos="42000">
                <a:schemeClr val="accent4">
                  <a:lumMod val="75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20000"/>
                  <a:lumOff val="80000"/>
                </a:schemeClr>
              </a:solidFill>
              <a:latin typeface="LM Roman 12" panose="00000500000000000000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620" y="510061"/>
            <a:ext cx="9603275" cy="541500"/>
          </a:xfrm>
          <a:prstGeom prst="rect">
            <a:avLst/>
          </a:prstGeom>
        </p:spPr>
        <p:txBody>
          <a:bodyPr/>
          <a:lstStyle>
            <a:lvl1pPr>
              <a:defRPr>
                <a:latin typeface="URWClassico" panose="00000000000000000002" pitchFamily="2" charset="0"/>
              </a:defRPr>
            </a:lvl1pPr>
          </a:lstStyle>
          <a:p>
            <a:r>
              <a:rPr lang="en-US" dirty="0"/>
              <a:t>(Experiment)</a:t>
            </a:r>
          </a:p>
        </p:txBody>
      </p: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384373" y="1069849"/>
            <a:ext cx="11419007" cy="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A27B309-1FE9-400D-9FAF-2D9FF714460D}"/>
              </a:ext>
            </a:extLst>
          </p:cNvPr>
          <p:cNvSpPr/>
          <p:nvPr userDrawn="1"/>
        </p:nvSpPr>
        <p:spPr>
          <a:xfrm>
            <a:off x="0" y="-9116"/>
            <a:ext cx="12192000" cy="334172"/>
          </a:xfrm>
          <a:prstGeom prst="rect">
            <a:avLst/>
          </a:prstGeom>
          <a:gradFill>
            <a:gsLst>
              <a:gs pos="100000">
                <a:schemeClr val="accent4"/>
              </a:gs>
              <a:gs pos="42000">
                <a:schemeClr val="accent4">
                  <a:lumMod val="75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M Roman 12" panose="00000500000000000000" pitchFamily="2" charset="0"/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AE7174E5-DFE5-4FF1-A0D9-F751D8CE4F91}"/>
              </a:ext>
            </a:extLst>
          </p:cNvPr>
          <p:cNvSpPr txBox="1">
            <a:spLocks/>
          </p:cNvSpPr>
          <p:nvPr userDrawn="1"/>
        </p:nvSpPr>
        <p:spPr>
          <a:xfrm>
            <a:off x="388620" y="-17798"/>
            <a:ext cx="5707380" cy="342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pc="300" baseline="0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innerShdw blurRad="50800" dist="25400" dir="13500000">
                    <a:schemeClr val="accent4"/>
                  </a:innerShdw>
                </a:effectLst>
                <a:latin typeface="URWClassico" panose="00000000000000000002" pitchFamily="2" charset="0"/>
              </a:rPr>
              <a:t>COLORADO SCHOOL OF MINES	</a:t>
            </a: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876708B2-D008-4476-BAF2-10044C39987B}"/>
              </a:ext>
            </a:extLst>
          </p:cNvPr>
          <p:cNvSpPr txBox="1">
            <a:spLocks/>
          </p:cNvSpPr>
          <p:nvPr userDrawn="1"/>
        </p:nvSpPr>
        <p:spPr>
          <a:xfrm>
            <a:off x="6096000" y="-17692"/>
            <a:ext cx="5864596" cy="342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pc="300" baseline="0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innerShdw blurRad="50800" dist="25400" dir="13500000">
                    <a:schemeClr val="accent4"/>
                  </a:innerShdw>
                </a:effectLst>
                <a:latin typeface="URWClassico" panose="00000000000000000002" pitchFamily="2" charset="0"/>
              </a:rPr>
              <a:t>DEPARTMENT OF PHYSICS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C6A65-2B43-F29A-B7C0-26EF8C06C39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97199" y="1567977"/>
            <a:ext cx="11106181" cy="4779963"/>
          </a:xfrm>
          <a:prstGeom prst="rect">
            <a:avLst/>
          </a:prstGeom>
        </p:spPr>
        <p:txBody>
          <a:bodyPr anchor="t"/>
          <a:lstStyle>
            <a:lvl1pPr marL="0" indent="0" defTabSz="685800">
              <a:buFont typeface="LM Roman 12" panose="00000500000000000000" pitchFamily="2" charset="0"/>
              <a:buChar char=" "/>
              <a:defRPr>
                <a:latin typeface="Avenir Next LT Pro" panose="020B0504020202020204" pitchFamily="34" charset="0"/>
              </a:defRPr>
            </a:lvl1pPr>
            <a:lvl2pPr marL="285750" indent="-227013" defTabSz="461963">
              <a:buClr>
                <a:schemeClr val="accent4"/>
              </a:buClr>
              <a:buFont typeface="Meiryo" panose="020B0604030504040204" pitchFamily="34" charset="-128"/>
              <a:buChar char="↣"/>
              <a:tabLst/>
              <a:defRPr>
                <a:latin typeface="Avenir Next LT Pro" panose="020B0504020202020204" pitchFamily="34" charset="0"/>
              </a:defRPr>
            </a:lvl2pPr>
            <a:lvl3pPr marL="461963" indent="-174625" defTabSz="461963">
              <a:buClr>
                <a:schemeClr val="accent4"/>
              </a:buClr>
              <a:buFont typeface="Meiryo" panose="020B0604030504040204" pitchFamily="34" charset="-128"/>
              <a:buChar char="↣"/>
              <a:defRPr>
                <a:latin typeface="Avenir Next LT Pro" panose="020B0504020202020204" pitchFamily="34" charset="0"/>
              </a:defRPr>
            </a:lvl3pPr>
            <a:lvl4pPr marL="684213" indent="-171450" defTabSz="457200">
              <a:buClr>
                <a:schemeClr val="accent4"/>
              </a:buClr>
              <a:buFont typeface="Meiryo" panose="020B0604030504040204" pitchFamily="34" charset="-128"/>
              <a:buChar char="↣"/>
              <a:defRPr>
                <a:latin typeface="Avenir Next LT Pro" panose="020B0504020202020204" pitchFamily="34" charset="0"/>
              </a:defRPr>
            </a:lvl4pPr>
            <a:lvl5pPr marL="858838" indent="-171450" defTabSz="457200">
              <a:buClr>
                <a:schemeClr val="accent4"/>
              </a:buClr>
              <a:buFont typeface="Meiryo" panose="020B0604030504040204" pitchFamily="34" charset="-128"/>
              <a:buChar char="↣"/>
              <a:defRPr>
                <a:latin typeface="Avenir Next LT Pro" panose="020B05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20393D2-0FA8-67DA-7F82-D4EA1E439501}"/>
              </a:ext>
            </a:extLst>
          </p:cNvPr>
          <p:cNvSpPr txBox="1">
            <a:spLocks/>
          </p:cNvSpPr>
          <p:nvPr userDrawn="1"/>
        </p:nvSpPr>
        <p:spPr>
          <a:xfrm>
            <a:off x="0" y="650535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R="0" indent="0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kern="800" spc="150">
                <a:solidFill>
                  <a:schemeClr val="accent1">
                    <a:lumMod val="20000"/>
                    <a:lumOff val="80000"/>
                  </a:schemeClr>
                </a:solidFill>
                <a:latin typeface="LM Roman 12" panose="00000500000000000000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4838">
              <a:tabLst>
                <a:tab pos="6005513" algn="ctr"/>
                <a:tab pos="12004675" algn="r"/>
              </a:tabLst>
            </a:pPr>
            <a:r>
              <a:rPr lang="en-US" kern="800" spc="150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innerShdw blurRad="50800" dist="25400" dir="13500000">
                    <a:schemeClr val="accent4"/>
                  </a:innerShdw>
                </a:effectLst>
                <a:latin typeface="URWClassico" panose="00000000000000000002" pitchFamily="2" charset="0"/>
              </a:rPr>
              <a:t>Slide </a:t>
            </a:r>
            <a:fld id="{322FCD35-B4E3-41C7-AD26-F2AE6908E303}" type="slidenum">
              <a:rPr lang="en-US" kern="800" spc="150" smtClean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innerShdw blurRad="50800" dist="25400" dir="13500000">
                    <a:schemeClr val="accent4"/>
                  </a:innerShdw>
                </a:effectLst>
                <a:latin typeface="URWClassico" panose="00000000000000000002" pitchFamily="2" charset="0"/>
              </a:rPr>
              <a:pPr defTabSz="604838">
                <a:tabLst>
                  <a:tab pos="6005513" algn="ctr"/>
                  <a:tab pos="12004675" algn="r"/>
                </a:tabLst>
              </a:pPr>
              <a:t>‹#›</a:t>
            </a:fld>
            <a:r>
              <a:rPr lang="en-US" kern="800" spc="150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innerShdw blurRad="50800" dist="25400" dir="13500000">
                    <a:schemeClr val="accent4"/>
                  </a:innerShdw>
                </a:effectLst>
                <a:latin typeface="URWClassico" panose="00000000000000000002" pitchFamily="2" charset="0"/>
              </a:rPr>
              <a:t>	Spencer L. Fretwell – Meeting – Format: Date – Session	Release #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AA57F-70D7-5010-D02A-78A818F7AD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0D3185-77CA-424F-BD17-324FDF9D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91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Results and Discuss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BF7C2B3-F8D1-4BAE-899F-1305FC6A9307}"/>
              </a:ext>
            </a:extLst>
          </p:cNvPr>
          <p:cNvSpPr/>
          <p:nvPr userDrawn="1"/>
        </p:nvSpPr>
        <p:spPr>
          <a:xfrm>
            <a:off x="0" y="6527630"/>
            <a:ext cx="12192000" cy="342854"/>
          </a:xfrm>
          <a:prstGeom prst="rect">
            <a:avLst/>
          </a:prstGeom>
          <a:gradFill>
            <a:gsLst>
              <a:gs pos="100000">
                <a:schemeClr val="accent5"/>
              </a:gs>
              <a:gs pos="42000">
                <a:schemeClr val="accent5">
                  <a:lumMod val="75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20000"/>
                  <a:lumOff val="80000"/>
                </a:schemeClr>
              </a:solidFill>
              <a:latin typeface="LM Roman 12" panose="00000500000000000000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620" y="510061"/>
            <a:ext cx="9603275" cy="541500"/>
          </a:xfrm>
          <a:prstGeom prst="rect">
            <a:avLst/>
          </a:prstGeom>
        </p:spPr>
        <p:txBody>
          <a:bodyPr/>
          <a:lstStyle>
            <a:lvl1pPr>
              <a:defRPr>
                <a:latin typeface="URWClassico" panose="00000000000000000002" pitchFamily="2" charset="0"/>
              </a:defRPr>
            </a:lvl1pPr>
          </a:lstStyle>
          <a:p>
            <a:r>
              <a:rPr lang="en-US" dirty="0"/>
              <a:t>(Results and Discussion)</a:t>
            </a:r>
          </a:p>
        </p:txBody>
      </p: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384373" y="1069849"/>
            <a:ext cx="11419007" cy="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A27B309-1FE9-400D-9FAF-2D9FF714460D}"/>
              </a:ext>
            </a:extLst>
          </p:cNvPr>
          <p:cNvSpPr/>
          <p:nvPr userDrawn="1"/>
        </p:nvSpPr>
        <p:spPr>
          <a:xfrm>
            <a:off x="0" y="-9116"/>
            <a:ext cx="12192000" cy="334172"/>
          </a:xfrm>
          <a:prstGeom prst="rect">
            <a:avLst/>
          </a:prstGeom>
          <a:gradFill>
            <a:gsLst>
              <a:gs pos="100000">
                <a:schemeClr val="accent5"/>
              </a:gs>
              <a:gs pos="42000">
                <a:schemeClr val="accent5">
                  <a:lumMod val="75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M Roman 12" panose="00000500000000000000" pitchFamily="2" charset="0"/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AE7174E5-DFE5-4FF1-A0D9-F751D8CE4F91}"/>
              </a:ext>
            </a:extLst>
          </p:cNvPr>
          <p:cNvSpPr txBox="1">
            <a:spLocks/>
          </p:cNvSpPr>
          <p:nvPr userDrawn="1"/>
        </p:nvSpPr>
        <p:spPr>
          <a:xfrm>
            <a:off x="388620" y="-17798"/>
            <a:ext cx="5707380" cy="342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pc="300" baseline="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innerShdw blurRad="50800" dist="25400" dir="13500000">
                    <a:schemeClr val="accent5"/>
                  </a:innerShdw>
                </a:effectLst>
                <a:latin typeface="URWClassico" panose="00000000000000000002" pitchFamily="2" charset="0"/>
              </a:rPr>
              <a:t>COLORADO SCHOOL OF MINES	</a:t>
            </a: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876708B2-D008-4476-BAF2-10044C39987B}"/>
              </a:ext>
            </a:extLst>
          </p:cNvPr>
          <p:cNvSpPr txBox="1">
            <a:spLocks/>
          </p:cNvSpPr>
          <p:nvPr userDrawn="1"/>
        </p:nvSpPr>
        <p:spPr>
          <a:xfrm>
            <a:off x="6096000" y="-17692"/>
            <a:ext cx="5864596" cy="342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pc="300" baseline="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innerShdw blurRad="50800" dist="25400" dir="13500000">
                    <a:schemeClr val="accent5"/>
                  </a:innerShdw>
                </a:effectLst>
                <a:latin typeface="URWClassico" panose="00000000000000000002" pitchFamily="2" charset="0"/>
              </a:rPr>
              <a:t>DEPARTMENT OF PHYSICS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84014-2625-16F9-ED90-83565CDCDE0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97199" y="1567977"/>
            <a:ext cx="11106181" cy="4779963"/>
          </a:xfrm>
          <a:prstGeom prst="rect">
            <a:avLst/>
          </a:prstGeom>
        </p:spPr>
        <p:txBody>
          <a:bodyPr anchor="t"/>
          <a:lstStyle>
            <a:lvl1pPr marL="0" indent="0" defTabSz="685800">
              <a:buFont typeface="LM Roman 12" panose="00000500000000000000" pitchFamily="2" charset="0"/>
              <a:buChar char=" "/>
              <a:defRPr>
                <a:latin typeface="Avenir Next LT Pro" panose="020B0504020202020204" pitchFamily="34" charset="0"/>
              </a:defRPr>
            </a:lvl1pPr>
            <a:lvl2pPr marL="285750" indent="-227013" defTabSz="461963">
              <a:buClr>
                <a:schemeClr val="accent5">
                  <a:lumMod val="75000"/>
                </a:schemeClr>
              </a:buClr>
              <a:buFont typeface="Meiryo" panose="020B0604030504040204" pitchFamily="34" charset="-128"/>
              <a:buChar char="↣"/>
              <a:tabLst/>
              <a:defRPr>
                <a:latin typeface="Avenir Next LT Pro" panose="020B0504020202020204" pitchFamily="34" charset="0"/>
              </a:defRPr>
            </a:lvl2pPr>
            <a:lvl3pPr marL="461963" indent="-174625" defTabSz="461963">
              <a:buClr>
                <a:schemeClr val="accent5">
                  <a:lumMod val="75000"/>
                </a:schemeClr>
              </a:buClr>
              <a:buFont typeface="Meiryo" panose="020B0604030504040204" pitchFamily="34" charset="-128"/>
              <a:buChar char="↣"/>
              <a:defRPr>
                <a:latin typeface="Avenir Next LT Pro" panose="020B0504020202020204" pitchFamily="34" charset="0"/>
              </a:defRPr>
            </a:lvl3pPr>
            <a:lvl4pPr marL="684213" indent="-171450" defTabSz="457200">
              <a:buClr>
                <a:schemeClr val="accent5">
                  <a:lumMod val="75000"/>
                </a:schemeClr>
              </a:buClr>
              <a:buFont typeface="Meiryo" panose="020B0604030504040204" pitchFamily="34" charset="-128"/>
              <a:buChar char="↣"/>
              <a:defRPr>
                <a:latin typeface="Avenir Next LT Pro" panose="020B0504020202020204" pitchFamily="34" charset="0"/>
              </a:defRPr>
            </a:lvl4pPr>
            <a:lvl5pPr marL="858838" indent="-171450" defTabSz="457200">
              <a:buClr>
                <a:schemeClr val="accent5">
                  <a:lumMod val="75000"/>
                </a:schemeClr>
              </a:buClr>
              <a:buFont typeface="Meiryo" panose="020B0604030504040204" pitchFamily="34" charset="-128"/>
              <a:buChar char="↣"/>
              <a:defRPr>
                <a:latin typeface="Avenir Next LT Pro" panose="020B05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E5E56-8E56-F0E9-2985-1D11C5F249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" y="6510912"/>
            <a:ext cx="12192000" cy="365125"/>
          </a:xfrm>
          <a:prstGeom prst="rect">
            <a:avLst/>
          </a:prstGeom>
        </p:spPr>
        <p:txBody>
          <a:bodyPr/>
          <a:lstStyle/>
          <a:p>
            <a:pPr defTabSz="604838">
              <a:tabLst>
                <a:tab pos="6005513" algn="ctr"/>
                <a:tab pos="12004675" algn="r"/>
              </a:tabLst>
            </a:pPr>
            <a:r>
              <a:rPr lang="en-US" kern="800" spc="150" baseline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innerShdw blurRad="50800" dist="25400" dir="13500000">
                    <a:schemeClr val="accent5"/>
                  </a:innerShdw>
                </a:effectLst>
                <a:latin typeface="URWClassico" panose="00000000000000000002" pitchFamily="2" charset="0"/>
              </a:rPr>
              <a:t>Slide ‹#› SS – Meeting – Format: Date – Session Release #</a:t>
            </a:r>
            <a:endParaRPr lang="en-US" kern="800" spc="150" baseline="0" dirty="0">
              <a:solidFill>
                <a:schemeClr val="accent5">
                  <a:lumMod val="20000"/>
                  <a:lumOff val="80000"/>
                </a:schemeClr>
              </a:solidFill>
              <a:effectLst>
                <a:innerShdw blurRad="50800" dist="25400" dir="13500000">
                  <a:schemeClr val="accent5"/>
                </a:innerShdw>
              </a:effectLst>
              <a:latin typeface="URWClassico" panose="00000000000000000002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A1787-E4EB-4189-3B3D-2D7A63DF90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0D3185-77CA-424F-BD17-324FDF9D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7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Conclus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BF7C2B3-F8D1-4BAE-899F-1305FC6A9307}"/>
              </a:ext>
            </a:extLst>
          </p:cNvPr>
          <p:cNvSpPr/>
          <p:nvPr userDrawn="1"/>
        </p:nvSpPr>
        <p:spPr>
          <a:xfrm>
            <a:off x="0" y="6527630"/>
            <a:ext cx="12192000" cy="342854"/>
          </a:xfrm>
          <a:prstGeom prst="rect">
            <a:avLst/>
          </a:prstGeom>
          <a:gradFill>
            <a:gsLst>
              <a:gs pos="100000">
                <a:schemeClr val="accent6"/>
              </a:gs>
              <a:gs pos="42000">
                <a:schemeClr val="accent6">
                  <a:lumMod val="75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20000"/>
                  <a:lumOff val="80000"/>
                </a:schemeClr>
              </a:solidFill>
              <a:latin typeface="LM Roman 12" panose="00000500000000000000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620" y="510061"/>
            <a:ext cx="9603275" cy="541500"/>
          </a:xfrm>
          <a:prstGeom prst="rect">
            <a:avLst/>
          </a:prstGeom>
        </p:spPr>
        <p:txBody>
          <a:bodyPr/>
          <a:lstStyle>
            <a:lvl1pPr>
              <a:defRPr>
                <a:latin typeface="URWClassico" panose="00000000000000000002" pitchFamily="2" charset="0"/>
              </a:defRPr>
            </a:lvl1pPr>
          </a:lstStyle>
          <a:p>
            <a:r>
              <a:rPr lang="en-US" dirty="0"/>
              <a:t>(Conclusion)</a:t>
            </a:r>
          </a:p>
        </p:txBody>
      </p: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384373" y="1069849"/>
            <a:ext cx="11419007" cy="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A27B309-1FE9-400D-9FAF-2D9FF714460D}"/>
              </a:ext>
            </a:extLst>
          </p:cNvPr>
          <p:cNvSpPr/>
          <p:nvPr userDrawn="1"/>
        </p:nvSpPr>
        <p:spPr>
          <a:xfrm>
            <a:off x="0" y="-9116"/>
            <a:ext cx="12192000" cy="334172"/>
          </a:xfrm>
          <a:prstGeom prst="rect">
            <a:avLst/>
          </a:prstGeom>
          <a:gradFill>
            <a:gsLst>
              <a:gs pos="100000">
                <a:schemeClr val="accent6"/>
              </a:gs>
              <a:gs pos="42000">
                <a:schemeClr val="accent6">
                  <a:lumMod val="75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2" panose="00000500000000000000" pitchFamily="2" charset="0"/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AE7174E5-DFE5-4FF1-A0D9-F751D8CE4F91}"/>
              </a:ext>
            </a:extLst>
          </p:cNvPr>
          <p:cNvSpPr txBox="1">
            <a:spLocks/>
          </p:cNvSpPr>
          <p:nvPr userDrawn="1"/>
        </p:nvSpPr>
        <p:spPr>
          <a:xfrm>
            <a:off x="388620" y="-17798"/>
            <a:ext cx="5707380" cy="342854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pc="300" baseline="0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innerShdw blurRad="50800" dist="25400" dir="13500000">
                    <a:schemeClr val="accent6"/>
                  </a:innerShdw>
                </a:effectLst>
                <a:latin typeface="URWClassico" panose="00000000000000000002" pitchFamily="2" charset="0"/>
              </a:rPr>
              <a:t>COLORADO SCHOOL OF MINES	</a:t>
            </a: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876708B2-D008-4476-BAF2-10044C39987B}"/>
              </a:ext>
            </a:extLst>
          </p:cNvPr>
          <p:cNvSpPr txBox="1">
            <a:spLocks/>
          </p:cNvSpPr>
          <p:nvPr userDrawn="1"/>
        </p:nvSpPr>
        <p:spPr>
          <a:xfrm>
            <a:off x="6096000" y="-17692"/>
            <a:ext cx="5864596" cy="342854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defTabSz="457200">
              <a:defRPr sz="1600" spc="300" baseline="0">
                <a:solidFill>
                  <a:schemeClr val="accent6">
                    <a:lumMod val="20000"/>
                    <a:lumOff val="80000"/>
                  </a:schemeClr>
                </a:solidFill>
                <a:latin typeface="LM Roman 12" panose="00000500000000000000" pitchFamily="2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lvl="0" algn="r"/>
            <a:r>
              <a:rPr lang="en-US" dirty="0">
                <a:effectLst>
                  <a:innerShdw blurRad="50800" dist="25400" dir="13500000">
                    <a:schemeClr val="accent6"/>
                  </a:innerShdw>
                </a:effectLst>
                <a:latin typeface="URWClassico" panose="00000000000000000002" pitchFamily="2" charset="0"/>
              </a:rPr>
              <a:t>DEPARTMENT OF PHYSICS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84014-2625-16F9-ED90-83565CDCDE0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97199" y="1567977"/>
            <a:ext cx="11106181" cy="4779963"/>
          </a:xfrm>
          <a:prstGeom prst="rect">
            <a:avLst/>
          </a:prstGeom>
        </p:spPr>
        <p:txBody>
          <a:bodyPr anchor="t"/>
          <a:lstStyle>
            <a:lvl1pPr marL="0" indent="0" defTabSz="685800">
              <a:buFont typeface="LM Roman 12" panose="00000500000000000000" pitchFamily="2" charset="0"/>
              <a:buChar char=" "/>
              <a:defRPr>
                <a:latin typeface="Avenir Next LT Pro" panose="020B0504020202020204" pitchFamily="34" charset="0"/>
              </a:defRPr>
            </a:lvl1pPr>
            <a:lvl2pPr marL="285750" indent="-227013" defTabSz="461963">
              <a:buClr>
                <a:schemeClr val="accent6">
                  <a:lumMod val="75000"/>
                </a:schemeClr>
              </a:buClr>
              <a:buFont typeface="Meiryo" panose="020B0604030504040204" pitchFamily="34" charset="-128"/>
              <a:buChar char="↣"/>
              <a:tabLst/>
              <a:defRPr>
                <a:latin typeface="Avenir Next LT Pro" panose="020B0504020202020204" pitchFamily="34" charset="0"/>
              </a:defRPr>
            </a:lvl2pPr>
            <a:lvl3pPr marL="461963" indent="-174625" defTabSz="461963">
              <a:buClr>
                <a:schemeClr val="accent6">
                  <a:lumMod val="75000"/>
                </a:schemeClr>
              </a:buClr>
              <a:buFont typeface="Meiryo" panose="020B0604030504040204" pitchFamily="34" charset="-128"/>
              <a:buChar char="↣"/>
              <a:defRPr>
                <a:latin typeface="Avenir Next LT Pro" panose="020B0504020202020204" pitchFamily="34" charset="0"/>
              </a:defRPr>
            </a:lvl3pPr>
            <a:lvl4pPr marL="684213" indent="-171450" defTabSz="457200">
              <a:buClr>
                <a:schemeClr val="accent6">
                  <a:lumMod val="75000"/>
                </a:schemeClr>
              </a:buClr>
              <a:buFont typeface="Meiryo" panose="020B0604030504040204" pitchFamily="34" charset="-128"/>
              <a:buChar char="↣"/>
              <a:defRPr>
                <a:latin typeface="Avenir Next LT Pro" panose="020B0504020202020204" pitchFamily="34" charset="0"/>
              </a:defRPr>
            </a:lvl4pPr>
            <a:lvl5pPr marL="858838" indent="-171450" defTabSz="457200">
              <a:buClr>
                <a:schemeClr val="accent6">
                  <a:lumMod val="75000"/>
                </a:schemeClr>
              </a:buClr>
              <a:buFont typeface="Meiryo" panose="020B0604030504040204" pitchFamily="34" charset="-128"/>
              <a:buChar char="↣"/>
              <a:defRPr>
                <a:latin typeface="Avenir Next LT Pro" panose="020B05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344D061-2DB3-3F04-0F4D-D1B582436734}"/>
              </a:ext>
            </a:extLst>
          </p:cNvPr>
          <p:cNvSpPr txBox="1">
            <a:spLocks/>
          </p:cNvSpPr>
          <p:nvPr userDrawn="1"/>
        </p:nvSpPr>
        <p:spPr>
          <a:xfrm>
            <a:off x="0" y="650535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R="0" indent="0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kern="800" spc="150">
                <a:solidFill>
                  <a:schemeClr val="accent1">
                    <a:lumMod val="20000"/>
                    <a:lumOff val="80000"/>
                  </a:schemeClr>
                </a:solidFill>
                <a:latin typeface="LM Roman 12" panose="00000500000000000000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4838">
              <a:tabLst>
                <a:tab pos="6005513" algn="ctr"/>
                <a:tab pos="12004675" algn="r"/>
              </a:tabLst>
            </a:pPr>
            <a:r>
              <a:rPr lang="en-US" b="0" kern="800" spc="150" dirty="0">
                <a:ln w="12700" cap="rnd" cmpd="thickThin"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innerShdw blurRad="50800" dist="25400" dir="13500000">
                    <a:schemeClr val="accent6"/>
                  </a:innerShdw>
                </a:effectLst>
                <a:latin typeface="URWClassico" panose="00000000000000000002" pitchFamily="2" charset="0"/>
              </a:rPr>
              <a:t>Slide </a:t>
            </a:r>
            <a:fld id="{322FCD35-B4E3-41C7-AD26-F2AE6908E303}" type="slidenum">
              <a:rPr lang="en-US" b="0" kern="800" spc="150" smtClean="0">
                <a:ln w="12700" cap="rnd" cmpd="thickThin"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innerShdw blurRad="50800" dist="25400" dir="13500000">
                    <a:schemeClr val="accent6"/>
                  </a:innerShdw>
                </a:effectLst>
                <a:latin typeface="URWClassico" panose="00000000000000000002" pitchFamily="2" charset="0"/>
              </a:rPr>
              <a:pPr defTabSz="604838">
                <a:tabLst>
                  <a:tab pos="6005513" algn="ctr"/>
                  <a:tab pos="12004675" algn="r"/>
                </a:tabLst>
              </a:pPr>
              <a:t>‹#›</a:t>
            </a:fld>
            <a:r>
              <a:rPr lang="en-US" b="0" kern="800" spc="150" dirty="0">
                <a:ln w="12700" cap="rnd" cmpd="thickThin"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innerShdw blurRad="50800" dist="25400" dir="13500000">
                    <a:schemeClr val="accent6"/>
                  </a:innerShdw>
                </a:effectLst>
                <a:latin typeface="URWClassico" panose="00000000000000000002" pitchFamily="2" charset="0"/>
              </a:rPr>
              <a:t>	Spencer L. Fretwell – Meeting – Format: Date – Session	Release #</a:t>
            </a:r>
          </a:p>
        </p:txBody>
      </p:sp>
    </p:spTree>
    <p:extLst>
      <p:ext uri="{BB962C8B-B14F-4D97-AF65-F5344CB8AC3E}">
        <p14:creationId xmlns:p14="http://schemas.microsoft.com/office/powerpoint/2010/main" val="2671501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9AAE9AC-8A7F-C172-458F-44CD70696ECD}"/>
              </a:ext>
            </a:extLst>
          </p:cNvPr>
          <p:cNvSpPr txBox="1">
            <a:spLocks/>
          </p:cNvSpPr>
          <p:nvPr userDrawn="1"/>
        </p:nvSpPr>
        <p:spPr>
          <a:xfrm>
            <a:off x="817579" y="795183"/>
            <a:ext cx="10237273" cy="2541431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4D30B3-8CAB-505F-35CF-2CD6D022D722}"/>
              </a:ext>
            </a:extLst>
          </p:cNvPr>
          <p:cNvCxnSpPr>
            <a:cxnSpLocks/>
          </p:cNvCxnSpPr>
          <p:nvPr userDrawn="1"/>
        </p:nvCxnSpPr>
        <p:spPr>
          <a:xfrm>
            <a:off x="817579" y="3528542"/>
            <a:ext cx="10237273" cy="0"/>
          </a:xfrm>
          <a:prstGeom prst="line">
            <a:avLst/>
          </a:prstGeom>
          <a:ln w="31750">
            <a:solidFill>
              <a:srgbClr val="4022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518EA3A-CAC7-8FFF-C560-D126EEAC3206}"/>
              </a:ext>
            </a:extLst>
          </p:cNvPr>
          <p:cNvSpPr txBox="1">
            <a:spLocks/>
          </p:cNvSpPr>
          <p:nvPr userDrawn="1"/>
        </p:nvSpPr>
        <p:spPr>
          <a:xfrm>
            <a:off x="817563" y="3710634"/>
            <a:ext cx="10237273" cy="23521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i="0" kern="120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Meeting – Session</a:t>
            </a:r>
          </a:p>
          <a:p>
            <a:r>
              <a:rPr lang="en-US" dirty="0"/>
              <a:t>Spencer Fretwell – Organization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Release #</a:t>
            </a:r>
          </a:p>
        </p:txBody>
      </p:sp>
    </p:spTree>
    <p:extLst>
      <p:ext uri="{BB962C8B-B14F-4D97-AF65-F5344CB8AC3E}">
        <p14:creationId xmlns:p14="http://schemas.microsoft.com/office/powerpoint/2010/main" val="4014806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14C1998-E320-2647-5776-EF820B4050C7}"/>
              </a:ext>
            </a:extLst>
          </p:cNvPr>
          <p:cNvCxnSpPr>
            <a:cxnSpLocks/>
          </p:cNvCxnSpPr>
          <p:nvPr userDrawn="1"/>
        </p:nvCxnSpPr>
        <p:spPr>
          <a:xfrm>
            <a:off x="817579" y="3528542"/>
            <a:ext cx="10237273" cy="0"/>
          </a:xfrm>
          <a:prstGeom prst="line">
            <a:avLst/>
          </a:prstGeom>
          <a:ln w="31750">
            <a:solidFill>
              <a:srgbClr val="4022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itle 13">
            <a:extLst>
              <a:ext uri="{FF2B5EF4-FFF2-40B4-BE49-F238E27FC236}">
                <a16:creationId xmlns:a16="http://schemas.microsoft.com/office/drawing/2014/main" id="{73303EF6-E57F-EF8E-8522-7646EC6CA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563" y="708869"/>
            <a:ext cx="10515600" cy="2620590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lang="en-US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657C6AA-7CB0-20F4-41AF-D827291C83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17562" y="3727626"/>
            <a:ext cx="10237273" cy="270299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Meeting – Session</a:t>
            </a:r>
          </a:p>
          <a:p>
            <a:r>
              <a:rPr lang="en-US" dirty="0"/>
              <a:t>Spencer Fretwell – Organization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Release #</a:t>
            </a:r>
          </a:p>
        </p:txBody>
      </p:sp>
    </p:spTree>
    <p:extLst>
      <p:ext uri="{BB962C8B-B14F-4D97-AF65-F5344CB8AC3E}">
        <p14:creationId xmlns:p14="http://schemas.microsoft.com/office/powerpoint/2010/main" val="365057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2.sv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BD687EA-1147-78B5-DEBB-BCFCA75BA211}"/>
              </a:ext>
            </a:extLst>
          </p:cNvPr>
          <p:cNvSpPr txBox="1">
            <a:spLocks/>
          </p:cNvSpPr>
          <p:nvPr userDrawn="1"/>
        </p:nvSpPr>
        <p:spPr>
          <a:xfrm>
            <a:off x="697199" y="1567977"/>
            <a:ext cx="11106181" cy="4779963"/>
          </a:xfrm>
          <a:prstGeom prst="rect">
            <a:avLst/>
          </a:prstGeom>
        </p:spPr>
        <p:txBody>
          <a:bodyPr anchor="t"/>
          <a:lstStyle>
            <a:lvl1pPr marL="0" indent="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LM Roman 12" panose="00000500000000000000" pitchFamily="2" charset="0"/>
              <a:buChar char=" "/>
              <a:defRPr lang="en-US" sz="1800" b="0" kern="1200">
                <a:solidFill>
                  <a:schemeClr val="tx1"/>
                </a:solidFill>
                <a:effectLst/>
                <a:latin typeface="Avenir Next" panose="020B0503020202020204" pitchFamily="34" charset="0"/>
                <a:ea typeface="+mn-ea"/>
                <a:cs typeface="+mn-cs"/>
              </a:defRPr>
            </a:lvl1pPr>
            <a:lvl2pPr marL="400050" indent="-341313" algn="l" defTabSz="461963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buSzPct val="150000"/>
              <a:buFontTx/>
              <a:buBlip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</a:buBlip>
              <a:tabLst/>
              <a:defRPr lang="en-US" sz="1600" b="0" kern="1200" cap="none" baseline="0">
                <a:solidFill>
                  <a:schemeClr val="tx1"/>
                </a:solidFill>
                <a:effectLst/>
                <a:latin typeface="Avenir Next" panose="020B0503020202020204" pitchFamily="34" charset="0"/>
                <a:ea typeface="+mn-ea"/>
                <a:cs typeface="+mn-cs"/>
              </a:defRPr>
            </a:lvl2pPr>
            <a:lvl3pPr marL="458788" indent="-287338" algn="l" defTabSz="461963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buSzPct val="150000"/>
              <a:buFontTx/>
              <a:buBlip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</a:buBlip>
              <a:tabLst/>
              <a:defRPr lang="en-US" sz="1400" b="0" kern="1200">
                <a:solidFill>
                  <a:schemeClr val="tx1"/>
                </a:solidFill>
                <a:effectLst/>
                <a:latin typeface="Avenir Next" panose="020B0503020202020204" pitchFamily="34" charset="0"/>
                <a:ea typeface="+mn-ea"/>
                <a:cs typeface="+mn-cs"/>
              </a:defRPr>
            </a:lvl3pPr>
            <a:lvl4pPr marL="517525" indent="-231775" algn="l" defTabSz="4572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buSzPct val="150000"/>
              <a:buFontTx/>
              <a:buBlip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</a:buBlip>
              <a:tabLst/>
              <a:defRPr lang="en-US" sz="1200" b="0" kern="1200" cap="none" baseline="0">
                <a:solidFill>
                  <a:schemeClr val="tx1"/>
                </a:solidFill>
                <a:effectLst/>
                <a:latin typeface="Avenir Next" panose="020B0503020202020204" pitchFamily="34" charset="0"/>
                <a:ea typeface="+mn-ea"/>
                <a:cs typeface="+mn-cs"/>
              </a:defRPr>
            </a:lvl4pPr>
            <a:lvl5pPr marL="631825" indent="-231775" algn="l" defTabSz="4572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buSzPct val="150000"/>
              <a:buFontTx/>
              <a:buBlip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</a:buBlip>
              <a:tabLst/>
              <a:defRPr lang="en-US" sz="1100" b="1" kern="1200">
                <a:solidFill>
                  <a:schemeClr val="tx1"/>
                </a:solidFill>
                <a:effectLst/>
                <a:latin typeface="Avenir Next" panose="020B05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latin typeface="Avenir Next LT Pro" panose="020B0504020202020204" pitchFamily="34" charset="77"/>
              </a:rPr>
              <a:t>Edit Master text styles</a:t>
            </a:r>
          </a:p>
          <a:p>
            <a:pPr marL="342900" lvl="1" indent="-284163">
              <a:tabLst/>
            </a:pPr>
            <a:r>
              <a:rPr lang="en-US" b="0" i="0" dirty="0">
                <a:latin typeface="Avenir Next LT Pro" panose="020B0504020202020204" pitchFamily="34" charset="77"/>
              </a:rPr>
              <a:t>Second level</a:t>
            </a:r>
          </a:p>
          <a:p>
            <a:pPr marL="403225" lvl="2" indent="-231775">
              <a:tabLst/>
            </a:pPr>
            <a:r>
              <a:rPr lang="en-US" b="0" i="0" dirty="0">
                <a:latin typeface="Avenir Next LT Pro" panose="020B0504020202020204" pitchFamily="34" charset="77"/>
              </a:rPr>
              <a:t>Third level</a:t>
            </a:r>
          </a:p>
          <a:p>
            <a:pPr marL="515938" lvl="3" indent="-230188">
              <a:tabLst/>
            </a:pPr>
            <a:r>
              <a:rPr lang="en-US" b="0" i="0" dirty="0">
                <a:latin typeface="Avenir Next LT Pro" panose="020B0504020202020204" pitchFamily="34" charset="77"/>
              </a:rPr>
              <a:t>Fourth level</a:t>
            </a:r>
          </a:p>
          <a:p>
            <a:pPr lvl="4"/>
            <a:r>
              <a:rPr lang="en-US" b="0" i="0" dirty="0">
                <a:latin typeface="Avenir Next LT Pro" panose="020B0504020202020204" pitchFamily="34" charset="77"/>
              </a:rPr>
              <a:t>Fifth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3C8DE98C-EF30-CB19-3BF1-EF5E6F375B94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12192000" cy="365125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R="0" indent="0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kern="800" spc="150">
                <a:solidFill>
                  <a:schemeClr val="accent1">
                    <a:lumMod val="20000"/>
                    <a:lumOff val="80000"/>
                  </a:schemeClr>
                </a:solidFill>
                <a:latin typeface="LM Roman 12" panose="00000500000000000000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4838">
              <a:tabLst>
                <a:tab pos="6005513" algn="ctr"/>
                <a:tab pos="12004675" algn="r"/>
              </a:tabLst>
            </a:pPr>
            <a:r>
              <a:rPr lang="en-US" b="0" baseline="0" dirty="0">
                <a:solidFill>
                  <a:schemeClr val="tx1"/>
                </a:solidFill>
                <a:latin typeface="+mj-lt"/>
              </a:rPr>
              <a:t>Slide </a:t>
            </a:r>
            <a:fld id="{322FCD35-B4E3-41C7-AD26-F2AE6908E303}" type="slidenum">
              <a:rPr lang="en-US" b="0" baseline="0" smtClean="0">
                <a:solidFill>
                  <a:schemeClr val="tx1"/>
                </a:solidFill>
                <a:latin typeface="+mj-lt"/>
              </a:rPr>
              <a:pPr defTabSz="604838">
                <a:tabLst>
                  <a:tab pos="6005513" algn="ctr"/>
                  <a:tab pos="12004675" algn="r"/>
                </a:tabLst>
              </a:pPr>
              <a:t>‹#›</a:t>
            </a:fld>
            <a:r>
              <a:rPr lang="en-US" b="0" baseline="0" dirty="0">
                <a:solidFill>
                  <a:schemeClr val="tx1"/>
                </a:solidFill>
                <a:latin typeface="+mj-lt"/>
              </a:rPr>
              <a:t>	AUTHOR – MEETING – SESSION (FORMAT)	RELNUM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42621955-01E1-6A49-684D-9C8C01FF02C6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5707380" cy="342854"/>
          </a:xfrm>
          <a:prstGeom prst="rect">
            <a:avLst/>
          </a:prstGeom>
        </p:spPr>
        <p:txBody>
          <a:bodyPr vert="horz" lIns="91440" tIns="45720" rIns="91440" bIns="45720" rtlCol="0" anchor="ctr">
            <a:scene3d>
              <a:camera prst="orthographicFront"/>
              <a:lightRig rig="soft" dir="t"/>
            </a:scene3d>
            <a:sp3d extrusionH="107950" prstMaterial="softEdge">
              <a:extrusionClr>
                <a:schemeClr val="bg1"/>
              </a:extrusionClr>
              <a:contourClr>
                <a:schemeClr val="tx1"/>
              </a:contourClr>
            </a:sp3d>
          </a:bodyPr>
          <a:lstStyle>
            <a:defPPr>
              <a:defRPr lang="en-US"/>
            </a:defPPr>
            <a:lvl1pPr defTabSz="457200">
              <a:defRPr sz="1600" spc="30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LM Roman 12" panose="00000500000000000000" pitchFamily="2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lvl="0"/>
            <a:r>
              <a:rPr lang="en-US" b="0" baseline="0" dirty="0">
                <a:solidFill>
                  <a:schemeClr val="tx1"/>
                </a:solidFill>
                <a:effectLst/>
                <a:latin typeface="+mj-lt"/>
              </a:rPr>
              <a:t>COLORADO SCHOOL OF MINES	</a:t>
            </a: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FAEA7BD3-C8CC-267E-CA26-85273615576F}"/>
              </a:ext>
            </a:extLst>
          </p:cNvPr>
          <p:cNvSpPr txBox="1">
            <a:spLocks/>
          </p:cNvSpPr>
          <p:nvPr userDrawn="1"/>
        </p:nvSpPr>
        <p:spPr>
          <a:xfrm>
            <a:off x="6327404" y="0"/>
            <a:ext cx="5864596" cy="342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b="0" kern="1200" spc="30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DEPARTMENT OF PHYSICS</a:t>
            </a:r>
          </a:p>
        </p:txBody>
      </p:sp>
    </p:spTree>
    <p:extLst>
      <p:ext uri="{BB962C8B-B14F-4D97-AF65-F5344CB8AC3E}">
        <p14:creationId xmlns:p14="http://schemas.microsoft.com/office/powerpoint/2010/main" val="2139976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55" r:id="rId8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0" i="0" kern="1200" cap="none" dirty="0">
          <a:solidFill>
            <a:schemeClr val="tx1"/>
          </a:solidFill>
          <a:effectLst/>
          <a:latin typeface="LM Roman 17" panose="00000500000000000000" pitchFamily="50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None/>
        <a:defRPr lang="en-US" sz="1800" b="0" kern="1200" dirty="0" smtClean="0">
          <a:solidFill>
            <a:schemeClr val="tx1"/>
          </a:solidFill>
          <a:effectLst/>
          <a:latin typeface="Avenir Next LT Pro" panose="020B0504020202020204" pitchFamily="34" charset="0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None/>
        <a:defRPr lang="en-US" sz="1600" b="0" kern="1200" cap="none" baseline="0" dirty="0" smtClean="0">
          <a:solidFill>
            <a:schemeClr val="tx1"/>
          </a:solidFill>
          <a:effectLst/>
          <a:latin typeface="Avenir Next LT Pro" panose="020B0504020202020204" pitchFamily="34" charset="0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None/>
        <a:defRPr lang="en-US" sz="1400" b="0" kern="1200" dirty="0" smtClean="0">
          <a:solidFill>
            <a:schemeClr val="tx1"/>
          </a:solidFill>
          <a:effectLst/>
          <a:latin typeface="Avenir Next LT Pro" panose="020B0504020202020204" pitchFamily="34" charset="0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None/>
        <a:defRPr lang="en-US" sz="1200" b="0" kern="1200" cap="none" baseline="0" dirty="0" smtClean="0">
          <a:solidFill>
            <a:schemeClr val="tx1"/>
          </a:solidFill>
          <a:effectLst/>
          <a:latin typeface="Avenir Next LT Pro" panose="020B0504020202020204" pitchFamily="34" charset="0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None/>
        <a:defRPr lang="en-US" sz="1100" b="1" kern="1200" dirty="0">
          <a:solidFill>
            <a:schemeClr val="tx1"/>
          </a:solidFill>
          <a:effectLst/>
          <a:latin typeface="Avenir Next LT Pro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2CEFD6B2-3329-1EB3-D122-527D93BEB77B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12192000" cy="365125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R="0" indent="0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kern="800" spc="150">
                <a:solidFill>
                  <a:schemeClr val="accent1">
                    <a:lumMod val="20000"/>
                    <a:lumOff val="80000"/>
                  </a:schemeClr>
                </a:solidFill>
                <a:latin typeface="LM Roman 12" panose="00000500000000000000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4838">
              <a:tabLst>
                <a:tab pos="6005513" algn="ctr"/>
                <a:tab pos="12004675" algn="r"/>
              </a:tabLst>
            </a:pPr>
            <a:r>
              <a:rPr lang="en-US" b="0" baseline="0" dirty="0">
                <a:solidFill>
                  <a:schemeClr val="tx1"/>
                </a:solidFill>
                <a:latin typeface="+mj-lt"/>
              </a:rPr>
              <a:t>Slide </a:t>
            </a:r>
            <a:fld id="{322FCD35-B4E3-41C7-AD26-F2AE6908E303}" type="slidenum">
              <a:rPr lang="en-US" b="0" baseline="0" smtClean="0">
                <a:solidFill>
                  <a:schemeClr val="tx1"/>
                </a:solidFill>
                <a:latin typeface="+mj-lt"/>
              </a:rPr>
              <a:pPr defTabSz="604838">
                <a:tabLst>
                  <a:tab pos="6005513" algn="ctr"/>
                  <a:tab pos="12004675" algn="r"/>
                </a:tabLst>
              </a:pPr>
              <a:t>‹#›</a:t>
            </a:fld>
            <a:r>
              <a:rPr lang="en-US" b="0" baseline="0" dirty="0">
                <a:solidFill>
                  <a:schemeClr val="tx1"/>
                </a:solidFill>
                <a:latin typeface="+mj-lt"/>
              </a:rPr>
              <a:t>	AUTHOR – MEETING – SESSION (FORMAT)	RELNUM</a:t>
            </a: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7E1E347B-E0DC-343A-BD6B-E0C3952233A9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5707380" cy="342854"/>
          </a:xfrm>
          <a:prstGeom prst="rect">
            <a:avLst/>
          </a:prstGeom>
        </p:spPr>
        <p:txBody>
          <a:bodyPr vert="horz" lIns="91440" tIns="45720" rIns="91440" bIns="45720" rtlCol="0" anchor="ctr">
            <a:scene3d>
              <a:camera prst="orthographicFront"/>
              <a:lightRig rig="soft" dir="t"/>
            </a:scene3d>
            <a:sp3d extrusionH="107950" prstMaterial="softEdge">
              <a:extrusionClr>
                <a:schemeClr val="bg1"/>
              </a:extrusionClr>
              <a:contourClr>
                <a:schemeClr val="tx1"/>
              </a:contourClr>
            </a:sp3d>
          </a:bodyPr>
          <a:lstStyle>
            <a:defPPr>
              <a:defRPr lang="en-US"/>
            </a:defPPr>
            <a:lvl1pPr defTabSz="457200">
              <a:defRPr sz="1600" spc="30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LM Roman 12" panose="00000500000000000000" pitchFamily="2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lvl="0"/>
            <a:r>
              <a:rPr lang="en-US" b="0" baseline="0" dirty="0">
                <a:solidFill>
                  <a:schemeClr val="tx1"/>
                </a:solidFill>
                <a:effectLst/>
                <a:latin typeface="+mj-lt"/>
              </a:rPr>
              <a:t>COLORADO SCHOOL OF MINES	</a:t>
            </a: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F98AD337-3850-AE28-451F-577F38EBF652}"/>
              </a:ext>
            </a:extLst>
          </p:cNvPr>
          <p:cNvSpPr txBox="1">
            <a:spLocks/>
          </p:cNvSpPr>
          <p:nvPr userDrawn="1"/>
        </p:nvSpPr>
        <p:spPr>
          <a:xfrm>
            <a:off x="6327404" y="0"/>
            <a:ext cx="5864596" cy="342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b="0" kern="1200" spc="30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DEPARTMENT OF PHYSICS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1E8DDB-08BC-0623-81FB-DA1C2D19D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defTabSz="685800">
              <a:lnSpc>
                <a:spcPct val="120000"/>
              </a:lnSpc>
              <a:buClr>
                <a:schemeClr val="accent1"/>
              </a:buClr>
              <a:buSzPct val="100000"/>
              <a:buFont typeface="LM Roman 12" panose="00000500000000000000" pitchFamily="2" charset="0"/>
              <a:buChar char=" "/>
            </a:pPr>
            <a:r>
              <a:rPr lang="en-US" dirty="0"/>
              <a:t>Click to edit Master text styles</a:t>
            </a:r>
          </a:p>
          <a:p>
            <a:pPr marL="285750" lvl="1" indent="-227013" defTabSz="461963">
              <a:lnSpc>
                <a:spcPct val="120000"/>
              </a:lnSpc>
              <a:buClr>
                <a:schemeClr val="accent3"/>
              </a:buClr>
              <a:buSzPct val="100000"/>
              <a:buFont typeface="Meiryo" panose="020B0604030504040204" pitchFamily="34" charset="-128"/>
              <a:buChar char="↣"/>
              <a:tabLst/>
            </a:pPr>
            <a:r>
              <a:rPr lang="en-US" dirty="0"/>
              <a:t>Second level</a:t>
            </a:r>
          </a:p>
          <a:p>
            <a:pPr marL="461963" lvl="2" indent="-174625" defTabSz="461963">
              <a:lnSpc>
                <a:spcPct val="120000"/>
              </a:lnSpc>
              <a:buClr>
                <a:schemeClr val="accent3"/>
              </a:buClr>
              <a:buSzPct val="100000"/>
              <a:buFont typeface="Meiryo" panose="020B0604030504040204" pitchFamily="34" charset="-128"/>
              <a:buChar char="↣"/>
            </a:pPr>
            <a:r>
              <a:rPr lang="en-US" dirty="0"/>
              <a:t>Third level</a:t>
            </a:r>
          </a:p>
          <a:p>
            <a:pPr marL="684213" lvl="3" indent="-171450" defTabSz="457200">
              <a:lnSpc>
                <a:spcPct val="120000"/>
              </a:lnSpc>
              <a:buClr>
                <a:schemeClr val="accent3"/>
              </a:buClr>
              <a:buSzPct val="100000"/>
              <a:buFont typeface="Meiryo" panose="020B0604030504040204" pitchFamily="34" charset="-128"/>
              <a:buChar char="↣"/>
            </a:pPr>
            <a:r>
              <a:rPr lang="en-US" dirty="0"/>
              <a:t>Fourth level</a:t>
            </a:r>
          </a:p>
          <a:p>
            <a:pPr marL="858838" lvl="4" indent="-171450" defTabSz="457200">
              <a:lnSpc>
                <a:spcPct val="120000"/>
              </a:lnSpc>
              <a:buClr>
                <a:schemeClr val="accent3"/>
              </a:buClr>
              <a:buSzPct val="100000"/>
              <a:buFont typeface="Meiryo" panose="020B0604030504040204" pitchFamily="34" charset="-128"/>
              <a:buChar char="↣"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214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46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1800" b="0" i="0" kern="1200" dirty="0" smtClean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600" b="0" i="0" kern="1200" cap="none" baseline="0" dirty="0" smtClean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400" b="0" i="0" kern="1200" dirty="0" smtClean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200" b="0" i="0" kern="1200" cap="none" baseline="0" dirty="0" smtClean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100" b="1" i="0" kern="1200" dirty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9AE40-3042-AE0F-DAEA-F16C27BE1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A5ADF-E25F-6225-E5F0-26A01227A1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Meeting – Session</a:t>
            </a:r>
          </a:p>
          <a:p>
            <a:r>
              <a:rPr lang="en-US" dirty="0"/>
              <a:t>Spencer Fretwell – Organization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Release #</a:t>
            </a:r>
          </a:p>
        </p:txBody>
      </p:sp>
    </p:spTree>
    <p:extLst>
      <p:ext uri="{BB962C8B-B14F-4D97-AF65-F5344CB8AC3E}">
        <p14:creationId xmlns:p14="http://schemas.microsoft.com/office/powerpoint/2010/main" val="330900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543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CFA2D-69E3-FEE2-DF57-15A2FD739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F65A7-594A-572E-7B4B-B9D7C45BBC0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838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0ADB2-AE63-0710-B064-D3CECE605BC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97199" y="1567977"/>
            <a:ext cx="11106181" cy="47799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326FE-6217-052C-5491-812F43515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5097730-A871-DE01-F90F-9C268572460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505359"/>
            <a:ext cx="12192000" cy="365125"/>
          </a:xfrm>
          <a:prstGeom prst="rect">
            <a:avLst/>
          </a:prstGeom>
        </p:spPr>
        <p:txBody>
          <a:bodyPr/>
          <a:lstStyle/>
          <a:p>
            <a:r>
              <a:rPr lang="en-US" kern="800" spc="150">
                <a:latin typeface="LM Roman 12" panose="00000500000000000000" pitchFamily="2" charset="0"/>
              </a:rPr>
              <a:t>Slide ‹#› SS – Meeting – Format: Date – Session Release #</a:t>
            </a:r>
            <a:endParaRPr lang="en-US" kern="800" spc="150" dirty="0">
              <a:latin typeface="LM Roman 12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994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5D6BC-F2D1-AAFE-5077-C0B5542FF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2FFED-8FEC-AC65-D42C-54F92F65C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94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80534-ECB2-DE68-FC0F-AF83A50E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BBEAB-36FA-F5DB-49AC-0EA2C9CB4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788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5DF032-B4EE-FA82-F9F4-FCA2907EE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000EE3-F5C5-57F1-FE30-C03894F03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361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E4067-A89E-6CD7-832E-47DEF9D0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510061"/>
            <a:ext cx="9603275" cy="541500"/>
          </a:xfrm>
        </p:spPr>
        <p:txBody>
          <a:bodyPr/>
          <a:lstStyle/>
          <a:p>
            <a:r>
              <a:rPr lang="en-US" dirty="0"/>
              <a:t>Results and Discussion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BE281BCA-CE3C-8CA4-7869-9FFF75F6D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BCC3FF3-2D17-AF90-15EC-9091702230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" y="6510912"/>
            <a:ext cx="12192000" cy="365125"/>
          </a:xfrm>
        </p:spPr>
        <p:txBody>
          <a:bodyPr/>
          <a:lstStyle/>
          <a:p>
            <a:r>
              <a:rPr lang="en-US"/>
              <a:t>Slide ‹#› SS – Meeting – Format: Date – Session Release 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930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9334610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">
  <a:themeElements>
    <a:clrScheme name="Sepia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3D8B7A"/>
      </a:accent1>
      <a:accent2>
        <a:srgbClr val="3D738B"/>
      </a:accent2>
      <a:accent3>
        <a:srgbClr val="3D3D8B"/>
      </a:accent3>
      <a:accent4>
        <a:srgbClr val="8B3D7E"/>
      </a:accent4>
      <a:accent5>
        <a:srgbClr val="3D8B60"/>
      </a:accent5>
      <a:accent6>
        <a:srgbClr val="8B893D"/>
      </a:accent6>
      <a:hlink>
        <a:srgbClr val="00A0F0"/>
      </a:hlink>
      <a:folHlink>
        <a:srgbClr val="3D718B"/>
      </a:folHlink>
    </a:clrScheme>
    <a:fontScheme name="Informal">
      <a:majorFont>
        <a:latin typeface="Optima"/>
        <a:ea typeface=""/>
        <a:cs typeface=""/>
      </a:majorFont>
      <a:minorFont>
        <a:latin typeface="Avenir Nex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Informal">
      <a:majorFont>
        <a:latin typeface="Optima"/>
        <a:ea typeface=""/>
        <a:cs typeface=""/>
      </a:majorFont>
      <a:minorFont>
        <a:latin typeface="Avenir N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1389</TotalTime>
  <Words>153</Words>
  <Application>Microsoft Macintosh PowerPoint</Application>
  <PresentationFormat>Widescreen</PresentationFormat>
  <Paragraphs>20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Meiryo</vt:lpstr>
      <vt:lpstr>Arial</vt:lpstr>
      <vt:lpstr>Avenir Next</vt:lpstr>
      <vt:lpstr>Avenir Next LT Pro</vt:lpstr>
      <vt:lpstr>Calibri</vt:lpstr>
      <vt:lpstr>LM Roman 12</vt:lpstr>
      <vt:lpstr>LM Roman 17</vt:lpstr>
      <vt:lpstr>Optima</vt:lpstr>
      <vt:lpstr>URWClassico</vt:lpstr>
      <vt:lpstr>Personal</vt:lpstr>
      <vt:lpstr>1_Custom Design</vt:lpstr>
      <vt:lpstr>PowerPoint Presentation</vt:lpstr>
      <vt:lpstr>PowerPoint Presentation</vt:lpstr>
      <vt:lpstr>PowerPoint Presentation</vt:lpstr>
      <vt:lpstr>Overview</vt:lpstr>
      <vt:lpstr>PowerPoint Presentation</vt:lpstr>
      <vt:lpstr>Background</vt:lpstr>
      <vt:lpstr>PowerPoint Presentation</vt:lpstr>
      <vt:lpstr>Results and Discussion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Spencer Fretwell</dc:creator>
  <cp:keywords/>
  <dc:description/>
  <cp:lastModifiedBy>Spencer Fretwell (Student)</cp:lastModifiedBy>
  <cp:revision>104</cp:revision>
  <dcterms:created xsi:type="dcterms:W3CDTF">2021-04-17T21:05:46Z</dcterms:created>
  <dcterms:modified xsi:type="dcterms:W3CDTF">2024-03-28T04:04:23Z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filetime>2001-01-01T10:00:00Z</vt:filetime>
  </property>
  <property fmtid="{D5CDD505-2E9C-101B-9397-08002B2CF9AE}" pid="3" name="Location">
    <vt:lpwstr>[Location]</vt:lpwstr>
  </property>
  <property fmtid="{D5CDD505-2E9C-101B-9397-08002B2CF9AE}" pid="4" name="Session">
    <vt:lpwstr>[Session]</vt:lpwstr>
  </property>
  <property fmtid="{D5CDD505-2E9C-101B-9397-08002B2CF9AE}" pid="5" name="Release #">
    <vt:lpwstr>[LLNL #]</vt:lpwstr>
  </property>
  <property fmtid="{D5CDD505-2E9C-101B-9397-08002B2CF9AE}" pid="6" name="Author">
    <vt:lpwstr>Spencer Fretwell</vt:lpwstr>
  </property>
</Properties>
</file>