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72" r:id="rId4"/>
    <p:sldId id="269" r:id="rId5"/>
    <p:sldId id="273" r:id="rId6"/>
    <p:sldId id="275" r:id="rId7"/>
    <p:sldId id="277" r:id="rId8"/>
    <p:sldId id="276" r:id="rId9"/>
    <p:sldId id="278" r:id="rId10"/>
    <p:sldId id="279" r:id="rId11"/>
    <p:sldId id="285" r:id="rId12"/>
    <p:sldId id="281" r:id="rId13"/>
    <p:sldId id="282" r:id="rId14"/>
    <p:sldId id="286" r:id="rId15"/>
    <p:sldId id="284" r:id="rId16"/>
    <p:sldId id="260" r:id="rId17"/>
  </p:sldIdLst>
  <p:sldSz cx="12192000" cy="6858000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Open Sans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pos="325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-677" y="-72"/>
      </p:cViewPr>
      <p:guideLst>
        <p:guide orient="horz" pos="1344"/>
        <p:guide orient="horz" pos="981"/>
        <p:guide pos="347"/>
        <p:guide pos="3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09009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xmlns="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xmlns="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xmlns="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xmlns="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xmlns="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xmlns="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xmlns="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xmlns="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xmlns="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xmlns="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xmlns="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xmlns="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E8EEF78-8EFF-47ED-8447-A3A1F67B89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85" y="1096816"/>
            <a:ext cx="10070785" cy="341663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классификационная работа по курсу 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Science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3600" dirty="0">
                <a:latin typeface="Times New Roman" pitchFamily="18" charset="0"/>
                <a:cs typeface="Times New Roman" panose="02020603050405020304" pitchFamily="18" charset="0"/>
              </a:rPr>
              <a:t>Тема: Прогнозирование конечных свойств</a:t>
            </a:r>
            <a:br>
              <a:rPr lang="ru-RU" sz="3600" dirty="0">
                <a:latin typeface="Times New Roman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itchFamily="18" charset="0"/>
                <a:cs typeface="Times New Roman" panose="02020603050405020304" pitchFamily="18" charset="0"/>
              </a:rPr>
              <a:t>новых материалов (композиционных материалов)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5526117"/>
            <a:ext cx="9119010" cy="57598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Панкратов Алексей Владимирович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Результаты моделирования для параметра </a:t>
              </a:r>
            </a:p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«Модуля упругости при растяжении»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A8CC057-5E49-8C4A-AFC3-7B1E9D648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15" y="1274453"/>
            <a:ext cx="8331852" cy="36625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D13A62AF-6C18-6460-C8A6-3563A2907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47435"/>
              </p:ext>
            </p:extLst>
          </p:nvPr>
        </p:nvGraphicFramePr>
        <p:xfrm>
          <a:off x="2663096" y="5476121"/>
          <a:ext cx="7821826" cy="970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8149">
                  <a:extLst>
                    <a:ext uri="{9D8B030D-6E8A-4147-A177-3AD203B41FA5}">
                      <a16:colId xmlns:a16="http://schemas.microsoft.com/office/drawing/2014/main" xmlns="" val="3532129718"/>
                    </a:ext>
                  </a:extLst>
                </a:gridCol>
                <a:gridCol w="860646">
                  <a:extLst>
                    <a:ext uri="{9D8B030D-6E8A-4147-A177-3AD203B41FA5}">
                      <a16:colId xmlns:a16="http://schemas.microsoft.com/office/drawing/2014/main" xmlns="" val="53327441"/>
                    </a:ext>
                  </a:extLst>
                </a:gridCol>
                <a:gridCol w="1350821">
                  <a:extLst>
                    <a:ext uri="{9D8B030D-6E8A-4147-A177-3AD203B41FA5}">
                      <a16:colId xmlns:a16="http://schemas.microsoft.com/office/drawing/2014/main" xmlns="" val="558652964"/>
                    </a:ext>
                  </a:extLst>
                </a:gridCol>
                <a:gridCol w="796862">
                  <a:extLst>
                    <a:ext uri="{9D8B030D-6E8A-4147-A177-3AD203B41FA5}">
                      <a16:colId xmlns:a16="http://schemas.microsoft.com/office/drawing/2014/main" xmlns="" val="1552432445"/>
                    </a:ext>
                  </a:extLst>
                </a:gridCol>
                <a:gridCol w="983844">
                  <a:extLst>
                    <a:ext uri="{9D8B030D-6E8A-4147-A177-3AD203B41FA5}">
                      <a16:colId xmlns:a16="http://schemas.microsoft.com/office/drawing/2014/main" xmlns="" val="1441803241"/>
                    </a:ext>
                  </a:extLst>
                </a:gridCol>
                <a:gridCol w="1221504">
                  <a:extLst>
                    <a:ext uri="{9D8B030D-6E8A-4147-A177-3AD203B41FA5}">
                      <a16:colId xmlns:a16="http://schemas.microsoft.com/office/drawing/2014/main" xmlns="" val="3617528179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Набор данных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R2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max_error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8076065"/>
                  </a:ext>
                </a:extLst>
              </a:tr>
              <a:tr h="3194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Обучающий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-0.0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0</a:t>
                      </a: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9.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36</a:t>
                      </a: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3.0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60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2.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522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7.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873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6015747"/>
                  </a:ext>
                </a:extLst>
              </a:tr>
              <a:tr h="3194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Тестовый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-0.042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9.746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3.122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2.558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9.327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342159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156EDDEA-304D-0B8B-37C3-4B0E6F40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948" y="5037292"/>
            <a:ext cx="64333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Метрики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качества модели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SVR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=5,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kernel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sigmoid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') на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датасете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0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Результаты моделирования 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 </a:t>
              </a:r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параметра </a:t>
              </a:r>
            </a:p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«Прочность при </a:t>
              </a:r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растяжении»</a:t>
              </a:r>
              <a:endParaRPr lang="ru-RU" sz="2800" spc="180" dirty="0">
                <a:ln>
                  <a:solidFill>
                    <a:srgbClr val="065CAB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0694" y="1583093"/>
            <a:ext cx="4497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Таблица 7 – Результаты моделирования на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датасете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1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978801" y="1583093"/>
            <a:ext cx="4416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Таблица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8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– Результаты моделирования на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датасете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X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2</a:t>
            </a:r>
            <a:endParaRPr lang="ru-RU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5506" y="3813842"/>
            <a:ext cx="4416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Таблица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9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– Результаты моделирования на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датасете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X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3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38414" y="3824199"/>
            <a:ext cx="6154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pc="-20" dirty="0">
                <a:latin typeface="Times New Roman"/>
              </a:rPr>
              <a:t>Таблица </a:t>
            </a:r>
            <a:r>
              <a:rPr lang="ru-RU" spc="-20" dirty="0" smtClean="0">
                <a:latin typeface="Times New Roman"/>
              </a:rPr>
              <a:t>10 </a:t>
            </a:r>
            <a:r>
              <a:rPr lang="ru-RU" spc="-20" dirty="0">
                <a:latin typeface="Times New Roman"/>
              </a:rPr>
              <a:t>– Результаты моделирования на </a:t>
            </a:r>
            <a:r>
              <a:rPr lang="ru-RU" spc="-20" dirty="0" err="1">
                <a:latin typeface="Times New Roman"/>
              </a:rPr>
              <a:t>датасете</a:t>
            </a:r>
            <a:r>
              <a:rPr lang="ru-RU" spc="-20" dirty="0">
                <a:latin typeface="Times New Roman"/>
              </a:rPr>
              <a:t> </a:t>
            </a:r>
            <a:r>
              <a:rPr lang="en-US" spc="-20" dirty="0" smtClean="0">
                <a:latin typeface="Times New Roman"/>
              </a:rPr>
              <a:t>X</a:t>
            </a:r>
            <a:r>
              <a:rPr lang="ru-RU" spc="-20" dirty="0" smtClean="0">
                <a:latin typeface="Times New Roman"/>
              </a:rPr>
              <a:t>3 </a:t>
            </a:r>
            <a:r>
              <a:rPr lang="ru-RU" spc="-20" dirty="0">
                <a:latin typeface="Times New Roman"/>
              </a:rPr>
              <a:t>с подбором параметров</a:t>
            </a:r>
            <a:endParaRPr lang="ru-RU" spc="-20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07442"/>
              </p:ext>
            </p:extLst>
          </p:nvPr>
        </p:nvGraphicFramePr>
        <p:xfrm>
          <a:off x="0" y="1890870"/>
          <a:ext cx="5905851" cy="1472184"/>
        </p:xfrm>
        <a:graphic>
          <a:graphicData uri="http://schemas.openxmlformats.org/drawingml/2006/table">
            <a:tbl>
              <a:tblPr firstRow="1" firstCol="1" bandRow="1"/>
              <a:tblGrid>
                <a:gridCol w="1417739"/>
                <a:gridCol w="721454"/>
                <a:gridCol w="1353084"/>
                <a:gridCol w="759829"/>
                <a:gridCol w="715133"/>
                <a:gridCol w="938612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Вид модели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R2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max_error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LinearRegression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224429.643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470.898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371.614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1205.611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Lasso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222509.090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468.784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369.669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1195.738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SVR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219749.473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465.802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366.656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1179.055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 smtClean="0">
                          <a:effectLst/>
                          <a:latin typeface="Times New Roman"/>
                          <a:ea typeface="Arial"/>
                          <a:cs typeface="Arial"/>
                        </a:rPr>
                        <a:t>RandomForest</a:t>
                      </a:r>
                      <a:r>
                        <a:rPr lang="ru-RU" sz="1400" kern="100" dirty="0" smtClean="0">
                          <a:effectLst/>
                          <a:latin typeface="Times New Roman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400" kern="100" dirty="0" err="1" smtClean="0">
                          <a:effectLst/>
                          <a:latin typeface="Times New Roman"/>
                          <a:ea typeface="Arial"/>
                          <a:cs typeface="Arial"/>
                        </a:rPr>
                        <a:t>Regressor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232331.557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479.606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381.433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1190.454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2226"/>
              </p:ext>
            </p:extLst>
          </p:nvPr>
        </p:nvGraphicFramePr>
        <p:xfrm>
          <a:off x="5970164" y="1890870"/>
          <a:ext cx="6009315" cy="1472184"/>
        </p:xfrm>
        <a:graphic>
          <a:graphicData uri="http://schemas.openxmlformats.org/drawingml/2006/table">
            <a:tbl>
              <a:tblPr firstRow="1" firstCol="1" bandRow="1"/>
              <a:tblGrid>
                <a:gridCol w="1509527"/>
                <a:gridCol w="708431"/>
                <a:gridCol w="1076098"/>
                <a:gridCol w="833976"/>
                <a:gridCol w="926228"/>
                <a:gridCol w="95505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Вид модели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max_error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LinearRegression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223584.571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471.642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376.792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1121.774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Lasso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222075.214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470.022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374.775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1121.612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SVR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218386.233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465.780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370.110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1124.890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 smtClean="0">
                          <a:effectLst/>
                          <a:latin typeface="Times New Roman"/>
                          <a:ea typeface="Arial"/>
                          <a:cs typeface="Arial"/>
                        </a:rPr>
                        <a:t>RandomForest</a:t>
                      </a:r>
                      <a:r>
                        <a:rPr lang="ru-RU" sz="1400" kern="100" dirty="0" smtClean="0">
                          <a:effectLst/>
                          <a:latin typeface="Times New Roman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400" kern="100" dirty="0" err="1" smtClean="0">
                          <a:effectLst/>
                          <a:latin typeface="Times New Roman"/>
                          <a:ea typeface="Arial"/>
                          <a:cs typeface="Arial"/>
                        </a:rPr>
                        <a:t>Regressor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224920.171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473.219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377.493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1115.646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87539"/>
              </p:ext>
            </p:extLst>
          </p:nvPr>
        </p:nvGraphicFramePr>
        <p:xfrm>
          <a:off x="55193" y="4119508"/>
          <a:ext cx="5621655" cy="1472184"/>
        </p:xfrm>
        <a:graphic>
          <a:graphicData uri="http://schemas.openxmlformats.org/drawingml/2006/table">
            <a:tbl>
              <a:tblPr firstRow="1" firstCol="1" bandRow="1"/>
              <a:tblGrid>
                <a:gridCol w="1429658"/>
                <a:gridCol w="687898"/>
                <a:gridCol w="1006678"/>
                <a:gridCol w="805344"/>
                <a:gridCol w="798632"/>
                <a:gridCol w="89344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Вид модели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max_error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LinearRegression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204439.568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451.356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360.134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1156.106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Lasso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203966.347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450.816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359.889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1155.016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SVR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203832.817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450.657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359.918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1143.236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 smtClean="0">
                          <a:effectLst/>
                          <a:latin typeface="Times New Roman"/>
                          <a:ea typeface="Arial"/>
                          <a:cs typeface="Arial"/>
                        </a:rPr>
                        <a:t>RandomForest</a:t>
                      </a:r>
                      <a:r>
                        <a:rPr lang="ru-RU" sz="1400" kern="100" dirty="0" smtClean="0">
                          <a:effectLst/>
                          <a:latin typeface="Times New Roman"/>
                          <a:ea typeface="Arial"/>
                          <a:cs typeface="Arial"/>
                        </a:rPr>
                        <a:t> </a:t>
                      </a:r>
                      <a:r>
                        <a:rPr lang="ru-RU" sz="1400" kern="100" dirty="0" err="1" smtClean="0">
                          <a:effectLst/>
                          <a:latin typeface="Times New Roman"/>
                          <a:ea typeface="Arial"/>
                          <a:cs typeface="Arial"/>
                        </a:rPr>
                        <a:t>Regressor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212276.896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459.622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370.849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1201.386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76695"/>
              </p:ext>
            </p:extLst>
          </p:nvPr>
        </p:nvGraphicFramePr>
        <p:xfrm>
          <a:off x="5746458" y="4104770"/>
          <a:ext cx="6451034" cy="2453640"/>
        </p:xfrm>
        <a:graphic>
          <a:graphicData uri="http://schemas.openxmlformats.org/drawingml/2006/table">
            <a:tbl>
              <a:tblPr firstRow="1" firstCol="1" bandRow="1"/>
              <a:tblGrid>
                <a:gridCol w="2407641"/>
                <a:gridCol w="618666"/>
                <a:gridCol w="1008338"/>
                <a:gridCol w="737335"/>
                <a:gridCol w="825298"/>
                <a:gridCol w="853756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Вид модели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max_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error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>
                          <a:effectLst/>
                          <a:latin typeface="Times New Roman"/>
                          <a:ea typeface="Arial"/>
                          <a:cs typeface="Arial"/>
                        </a:rPr>
                        <a:t>Lasso</a:t>
                      </a: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(</a:t>
                      </a:r>
                      <a:r>
                        <a:rPr lang="ru-RU" sz="1400" kern="100" dirty="0" err="1">
                          <a:effectLst/>
                          <a:latin typeface="Times New Roman"/>
                          <a:ea typeface="Arial"/>
                          <a:cs typeface="Arial"/>
                        </a:rPr>
                        <a:t>alpha</a:t>
                      </a: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=1)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203966.347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450.816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359.889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1155.016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SVR(C=0.01, kernel='poly')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203692.791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450.509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359.800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1143.599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RandomForestRegressor(bootstrap=False, criterion='absolute_error',max_depth=4, max_features=1, n_estimators=50, random_state=42)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0.00</a:t>
                      </a:r>
                      <a:r>
                        <a:rPr lang="en-US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199806</a:t>
                      </a: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.</a:t>
                      </a:r>
                      <a:r>
                        <a:rPr lang="en-US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448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446.</a:t>
                      </a:r>
                      <a:r>
                        <a:rPr lang="en-US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061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356.3</a:t>
                      </a:r>
                      <a:r>
                        <a:rPr lang="en-US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36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1142.</a:t>
                      </a:r>
                      <a:r>
                        <a:rPr lang="en-US" sz="1400" kern="1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427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3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Результаты моделирования для параметра </a:t>
              </a:r>
            </a:p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«Прочность при растяжении»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3833777E-97A9-159B-8538-48D1AEA05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583" y="1531620"/>
            <a:ext cx="6979527" cy="30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05D148-DD87-EC70-189D-01A1C6D3858F}"/>
              </a:ext>
            </a:extLst>
          </p:cNvPr>
          <p:cNvSpPr txBox="1"/>
          <p:nvPr/>
        </p:nvSpPr>
        <p:spPr>
          <a:xfrm>
            <a:off x="2929890" y="4645759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 модели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X3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39D23298-1877-F2DA-0E14-7B2F9869E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59226"/>
              </p:ext>
            </p:extLst>
          </p:nvPr>
        </p:nvGraphicFramePr>
        <p:xfrm>
          <a:off x="2105076" y="5305721"/>
          <a:ext cx="7747686" cy="1035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3428">
                  <a:extLst>
                    <a:ext uri="{9D8B030D-6E8A-4147-A177-3AD203B41FA5}">
                      <a16:colId xmlns:a16="http://schemas.microsoft.com/office/drawing/2014/main" xmlns="" val="3078541225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xmlns="" val="2994520071"/>
                    </a:ext>
                  </a:extLst>
                </a:gridCol>
                <a:gridCol w="1136584">
                  <a:extLst>
                    <a:ext uri="{9D8B030D-6E8A-4147-A177-3AD203B41FA5}">
                      <a16:colId xmlns:a16="http://schemas.microsoft.com/office/drawing/2014/main" xmlns="" val="1802318805"/>
                    </a:ext>
                  </a:extLst>
                </a:gridCol>
                <a:gridCol w="990741">
                  <a:extLst>
                    <a:ext uri="{9D8B030D-6E8A-4147-A177-3AD203B41FA5}">
                      <a16:colId xmlns:a16="http://schemas.microsoft.com/office/drawing/2014/main" xmlns="" val="2398282028"/>
                    </a:ext>
                  </a:extLst>
                </a:gridCol>
                <a:gridCol w="974519">
                  <a:extLst>
                    <a:ext uri="{9D8B030D-6E8A-4147-A177-3AD203B41FA5}">
                      <a16:colId xmlns:a16="http://schemas.microsoft.com/office/drawing/2014/main" xmlns="" val="355430961"/>
                    </a:ext>
                  </a:extLst>
                </a:gridCol>
                <a:gridCol w="1209927">
                  <a:extLst>
                    <a:ext uri="{9D8B030D-6E8A-4147-A177-3AD203B41FA5}">
                      <a16:colId xmlns:a16="http://schemas.microsoft.com/office/drawing/2014/main" xmlns="" val="3353992008"/>
                    </a:ext>
                  </a:extLst>
                </a:gridCol>
              </a:tblGrid>
              <a:tr h="3452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Набор данных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R2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max_error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9427079"/>
                  </a:ext>
                </a:extLst>
              </a:tr>
              <a:tr h="3452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Обучающий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0.00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6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3763</a:t>
                      </a: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8.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567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87</a:t>
                      </a: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.4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82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89</a:t>
                      </a: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.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470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11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59</a:t>
                      </a: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.809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9174280"/>
                  </a:ext>
                </a:extLst>
              </a:tr>
              <a:tr h="3452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Тестовый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-0.02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24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0801</a:t>
                      </a: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.9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55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49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</a:t>
                      </a: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.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716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39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</a:t>
                      </a: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.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868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1173.77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2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013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02203" y="6434051"/>
            <a:ext cx="632459" cy="27525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52919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Модель </a:t>
              </a:r>
              <a:r>
                <a:rPr lang="ru-RU" sz="32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</a:t>
              </a:r>
              <a:r>
                <a:rPr lang="en-US" sz="32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32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параметра </a:t>
              </a:r>
            </a:p>
            <a:p>
              <a:pPr algn="ctr"/>
              <a:r>
                <a:rPr lang="ru-RU" sz="32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«Соотношение матрица-наполнитель</a:t>
              </a:r>
              <a:endParaRPr lang="ru-RU" sz="32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2CDD70-2ACB-DEBC-768B-51C97C1B9BBE}"/>
              </a:ext>
            </a:extLst>
          </p:cNvPr>
          <p:cNvSpPr txBox="1"/>
          <p:nvPr/>
        </p:nvSpPr>
        <p:spPr>
          <a:xfrm>
            <a:off x="439361" y="1446185"/>
            <a:ext cx="53217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 сеть со следующей архитектурой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слой – 12;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скрытых слоев: 8;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нейронов на каждом слое: 72;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активационная функция: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оптимизатор: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E637A51D-917B-4CA7-531E-0DCDF5DA7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917" y="1383955"/>
            <a:ext cx="5279683" cy="496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1DAEF0-8690-430E-4EFC-1CC34D32E89E}"/>
              </a:ext>
            </a:extLst>
          </p:cNvPr>
          <p:cNvSpPr txBox="1"/>
          <p:nvPr/>
        </p:nvSpPr>
        <p:spPr>
          <a:xfrm>
            <a:off x="572027" y="3085684"/>
            <a:ext cx="45252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ru-RU" sz="1600" b="1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одель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MLPRegressor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early_stopping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=True,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hidden_layer_sizes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=(72, 72, 72, 72, 72, 72, 72, 72),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max_iter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=5000,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random_state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=42,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validation_fraction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=0.3, verbose=True)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xmlns="" id="{74295315-AF4D-D10A-C351-B0DD8E377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46124"/>
              </p:ext>
            </p:extLst>
          </p:nvPr>
        </p:nvGraphicFramePr>
        <p:xfrm>
          <a:off x="550610" y="5007448"/>
          <a:ext cx="5939555" cy="736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515">
                  <a:extLst>
                    <a:ext uri="{9D8B030D-6E8A-4147-A177-3AD203B41FA5}">
                      <a16:colId xmlns:a16="http://schemas.microsoft.com/office/drawing/2014/main" xmlns="" val="831996967"/>
                    </a:ext>
                  </a:extLst>
                </a:gridCol>
                <a:gridCol w="653537">
                  <a:extLst>
                    <a:ext uri="{9D8B030D-6E8A-4147-A177-3AD203B41FA5}">
                      <a16:colId xmlns:a16="http://schemas.microsoft.com/office/drawing/2014/main" xmlns="" val="3009835869"/>
                    </a:ext>
                  </a:extLst>
                </a:gridCol>
                <a:gridCol w="663438">
                  <a:extLst>
                    <a:ext uri="{9D8B030D-6E8A-4147-A177-3AD203B41FA5}">
                      <a16:colId xmlns:a16="http://schemas.microsoft.com/office/drawing/2014/main" xmlns="" val="26424840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30851444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2873078196"/>
                    </a:ext>
                  </a:extLst>
                </a:gridCol>
                <a:gridCol w="1137115">
                  <a:extLst>
                    <a:ext uri="{9D8B030D-6E8A-4147-A177-3AD203B41FA5}">
                      <a16:colId xmlns:a16="http://schemas.microsoft.com/office/drawing/2014/main" xmlns="" val="405125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Набор данных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R2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max_error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6591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DummyRegressor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0.861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0.928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0.743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2.539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66475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MLPRegressor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0.003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0.858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0.926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0.743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2.506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911161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92F0123-D587-37D4-F7D9-D283AE60B79D}"/>
              </a:ext>
            </a:extLst>
          </p:cNvPr>
          <p:cNvSpPr txBox="1"/>
          <p:nvPr/>
        </p:nvSpPr>
        <p:spPr>
          <a:xfrm>
            <a:off x="572027" y="4547732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Метрики </a:t>
            </a:r>
            <a:r>
              <a:rPr lang="ru-RU" sz="1600" kern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качества моделей  </a:t>
            </a:r>
            <a:r>
              <a:rPr lang="ru-RU" sz="16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DummyRegressor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MLPRegressor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02203" y="6434051"/>
            <a:ext cx="632459" cy="27525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52919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Модель </a:t>
              </a:r>
              <a:r>
                <a:rPr lang="ru-RU" sz="32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</a:t>
              </a:r>
              <a:r>
                <a:rPr lang="en-US" sz="32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32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параметра </a:t>
              </a:r>
            </a:p>
            <a:p>
              <a:pPr algn="ctr"/>
              <a:r>
                <a:rPr lang="ru-RU" sz="32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«Соотношение матрица-наполнитель</a:t>
              </a:r>
              <a:endParaRPr lang="ru-RU" sz="32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2CDD70-2ACB-DEBC-768B-51C97C1B9BBE}"/>
              </a:ext>
            </a:extLst>
          </p:cNvPr>
          <p:cNvSpPr txBox="1"/>
          <p:nvPr/>
        </p:nvSpPr>
        <p:spPr>
          <a:xfrm>
            <a:off x="304742" y="1669912"/>
            <a:ext cx="53217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 сеть из библиотеки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слой – 12;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количество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скрытых слоев: 8;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нейронов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первых 7: по 12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активационная функция: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оптимизатор: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1DAEF0-8690-430E-4EFC-1CC34D32E89E}"/>
              </a:ext>
            </a:extLst>
          </p:cNvPr>
          <p:cNvSpPr txBox="1"/>
          <p:nvPr/>
        </p:nvSpPr>
        <p:spPr>
          <a:xfrm>
            <a:off x="304742" y="3411136"/>
            <a:ext cx="50902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ru-RU" sz="1200" b="1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одель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sz="1200" b="1" kern="0" dirty="0" smtClean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NZ" sz="1200" dirty="0" err="1" smtClean="0"/>
              <a:t>tf.keras.Sequential</a:t>
            </a:r>
            <a:r>
              <a:rPr lang="en-NZ" sz="1200" dirty="0"/>
              <a:t>([</a:t>
            </a:r>
          </a:p>
          <a:p>
            <a:r>
              <a:rPr lang="en-NZ" sz="1200" dirty="0"/>
              <a:t>      </a:t>
            </a:r>
            <a:r>
              <a:rPr lang="en-NZ" sz="1200" dirty="0" err="1"/>
              <a:t>keras.layers.Input</a:t>
            </a:r>
            <a:r>
              <a:rPr lang="en-NZ" sz="1200" dirty="0"/>
              <a:t>(shape=(12,), name='in'),</a:t>
            </a:r>
          </a:p>
          <a:p>
            <a:r>
              <a:rPr lang="en-NZ" sz="1200" dirty="0"/>
              <a:t>      </a:t>
            </a:r>
            <a:r>
              <a:rPr lang="en-NZ" sz="1200" dirty="0" err="1" smtClean="0"/>
              <a:t>keras.layers.Dense</a:t>
            </a:r>
            <a:r>
              <a:rPr lang="en-NZ" sz="1200" dirty="0" smtClean="0"/>
              <a:t>(units=</a:t>
            </a:r>
            <a:r>
              <a:rPr lang="ru-RU" sz="1200" dirty="0" smtClean="0"/>
              <a:t>12</a:t>
            </a:r>
            <a:r>
              <a:rPr lang="en-NZ" sz="1200" dirty="0" smtClean="0"/>
              <a:t>, </a:t>
            </a:r>
            <a:r>
              <a:rPr lang="en-NZ" sz="1200" dirty="0"/>
              <a:t>activation='</a:t>
            </a:r>
            <a:r>
              <a:rPr lang="en-NZ" sz="1200" dirty="0" err="1"/>
              <a:t>relu</a:t>
            </a:r>
            <a:r>
              <a:rPr lang="en-NZ" sz="1200" dirty="0"/>
              <a:t>', name='dense_1'),</a:t>
            </a:r>
          </a:p>
          <a:p>
            <a:r>
              <a:rPr lang="en-NZ" sz="1200" dirty="0"/>
              <a:t>      </a:t>
            </a:r>
            <a:r>
              <a:rPr lang="en-NZ" sz="1200" dirty="0" err="1" smtClean="0"/>
              <a:t>keras.layers.Dense</a:t>
            </a:r>
            <a:r>
              <a:rPr lang="en-NZ" sz="1200" dirty="0" smtClean="0"/>
              <a:t>(units=</a:t>
            </a:r>
            <a:r>
              <a:rPr lang="ru-RU" sz="1200" dirty="0" smtClean="0"/>
              <a:t>12</a:t>
            </a:r>
            <a:r>
              <a:rPr lang="en-NZ" sz="1200" dirty="0" smtClean="0"/>
              <a:t>, </a:t>
            </a:r>
            <a:r>
              <a:rPr lang="en-NZ" sz="1200" dirty="0"/>
              <a:t>activation='</a:t>
            </a:r>
            <a:r>
              <a:rPr lang="en-NZ" sz="1200" dirty="0" err="1"/>
              <a:t>relu</a:t>
            </a:r>
            <a:r>
              <a:rPr lang="en-NZ" sz="1200" dirty="0"/>
              <a:t>', name='dense_2'),</a:t>
            </a:r>
          </a:p>
          <a:p>
            <a:r>
              <a:rPr lang="en-NZ" sz="1200" dirty="0"/>
              <a:t>      </a:t>
            </a:r>
            <a:r>
              <a:rPr lang="en-NZ" sz="1200" dirty="0" err="1" smtClean="0"/>
              <a:t>keras.layers.Dense</a:t>
            </a:r>
            <a:r>
              <a:rPr lang="en-NZ" sz="1200" dirty="0" smtClean="0"/>
              <a:t>(units=</a:t>
            </a:r>
            <a:r>
              <a:rPr lang="ru-RU" sz="1200" dirty="0" smtClean="0"/>
              <a:t>12</a:t>
            </a:r>
            <a:r>
              <a:rPr lang="en-NZ" sz="1200" dirty="0" smtClean="0"/>
              <a:t>, </a:t>
            </a:r>
            <a:r>
              <a:rPr lang="en-NZ" sz="1200" dirty="0"/>
              <a:t>activation='</a:t>
            </a:r>
            <a:r>
              <a:rPr lang="en-NZ" sz="1200" dirty="0" err="1"/>
              <a:t>relu</a:t>
            </a:r>
            <a:r>
              <a:rPr lang="en-NZ" sz="1200" dirty="0"/>
              <a:t>', name='dense_3'),</a:t>
            </a:r>
          </a:p>
          <a:p>
            <a:r>
              <a:rPr lang="en-NZ" sz="1200" dirty="0"/>
              <a:t>      </a:t>
            </a:r>
            <a:r>
              <a:rPr lang="en-NZ" sz="1200" dirty="0" err="1" smtClean="0"/>
              <a:t>keras.layers.Dense</a:t>
            </a:r>
            <a:r>
              <a:rPr lang="en-NZ" sz="1200" dirty="0" smtClean="0"/>
              <a:t>(units=</a:t>
            </a:r>
            <a:r>
              <a:rPr lang="ru-RU" sz="1200" dirty="0" smtClean="0"/>
              <a:t>12</a:t>
            </a:r>
            <a:r>
              <a:rPr lang="en-NZ" sz="1200" dirty="0" smtClean="0"/>
              <a:t>, </a:t>
            </a:r>
            <a:r>
              <a:rPr lang="en-NZ" sz="1200" dirty="0"/>
              <a:t>activation='</a:t>
            </a:r>
            <a:r>
              <a:rPr lang="en-NZ" sz="1200" dirty="0" err="1"/>
              <a:t>relu</a:t>
            </a:r>
            <a:r>
              <a:rPr lang="en-NZ" sz="1200" dirty="0"/>
              <a:t>', name='dense_4'),</a:t>
            </a:r>
          </a:p>
          <a:p>
            <a:r>
              <a:rPr lang="en-NZ" sz="1200" dirty="0"/>
              <a:t>      </a:t>
            </a:r>
            <a:r>
              <a:rPr lang="en-NZ" sz="1200" dirty="0" err="1" smtClean="0"/>
              <a:t>keras.layers.Dense</a:t>
            </a:r>
            <a:r>
              <a:rPr lang="en-NZ" sz="1200" dirty="0" smtClean="0"/>
              <a:t>(units=</a:t>
            </a:r>
            <a:r>
              <a:rPr lang="ru-RU" sz="1200" dirty="0" smtClean="0"/>
              <a:t>12</a:t>
            </a:r>
            <a:r>
              <a:rPr lang="en-NZ" sz="1200" dirty="0" smtClean="0"/>
              <a:t>, </a:t>
            </a:r>
            <a:r>
              <a:rPr lang="en-NZ" sz="1200" dirty="0"/>
              <a:t>activation='</a:t>
            </a:r>
            <a:r>
              <a:rPr lang="en-NZ" sz="1200" dirty="0" err="1"/>
              <a:t>relu</a:t>
            </a:r>
            <a:r>
              <a:rPr lang="en-NZ" sz="1200" dirty="0"/>
              <a:t>', name='dense_5'),</a:t>
            </a:r>
          </a:p>
          <a:p>
            <a:r>
              <a:rPr lang="en-NZ" sz="1200" dirty="0"/>
              <a:t>      </a:t>
            </a:r>
            <a:r>
              <a:rPr lang="en-NZ" sz="1200" dirty="0" err="1" smtClean="0"/>
              <a:t>keras.layers.Dense</a:t>
            </a:r>
            <a:r>
              <a:rPr lang="en-NZ" sz="1200" dirty="0" smtClean="0"/>
              <a:t>(units=</a:t>
            </a:r>
            <a:r>
              <a:rPr lang="ru-RU" sz="1200" dirty="0" smtClean="0"/>
              <a:t>12</a:t>
            </a:r>
            <a:r>
              <a:rPr lang="en-NZ" sz="1200" dirty="0" smtClean="0"/>
              <a:t>, </a:t>
            </a:r>
            <a:r>
              <a:rPr lang="en-NZ" sz="1200" dirty="0"/>
              <a:t>activation='</a:t>
            </a:r>
            <a:r>
              <a:rPr lang="en-NZ" sz="1200" dirty="0" err="1"/>
              <a:t>relu</a:t>
            </a:r>
            <a:r>
              <a:rPr lang="en-NZ" sz="1200" dirty="0"/>
              <a:t>', name='dense_6'),</a:t>
            </a:r>
          </a:p>
          <a:p>
            <a:r>
              <a:rPr lang="en-NZ" sz="1200" dirty="0"/>
              <a:t>      </a:t>
            </a:r>
            <a:r>
              <a:rPr lang="en-NZ" sz="1200" dirty="0" err="1" smtClean="0"/>
              <a:t>keras.layers.Dense</a:t>
            </a:r>
            <a:r>
              <a:rPr lang="en-NZ" sz="1200" dirty="0" smtClean="0"/>
              <a:t>(units=</a:t>
            </a:r>
            <a:r>
              <a:rPr lang="ru-RU" sz="1200" dirty="0" smtClean="0"/>
              <a:t>12</a:t>
            </a:r>
            <a:r>
              <a:rPr lang="en-NZ" sz="1200" dirty="0" smtClean="0"/>
              <a:t>, </a:t>
            </a:r>
            <a:r>
              <a:rPr lang="en-NZ" sz="1200" dirty="0"/>
              <a:t>activation='</a:t>
            </a:r>
            <a:r>
              <a:rPr lang="en-NZ" sz="1200" dirty="0" err="1"/>
              <a:t>relu</a:t>
            </a:r>
            <a:r>
              <a:rPr lang="en-NZ" sz="1200" dirty="0"/>
              <a:t>', name='dense_7'),</a:t>
            </a:r>
          </a:p>
          <a:p>
            <a:r>
              <a:rPr lang="en-NZ" sz="1200" dirty="0"/>
              <a:t>      </a:t>
            </a:r>
            <a:r>
              <a:rPr lang="en-NZ" sz="1200" dirty="0" err="1"/>
              <a:t>keras.layers.Dense</a:t>
            </a:r>
            <a:r>
              <a:rPr lang="en-NZ" sz="1200" dirty="0"/>
              <a:t>(units=4, activation='</a:t>
            </a:r>
            <a:r>
              <a:rPr lang="en-NZ" sz="1200" dirty="0" err="1"/>
              <a:t>relu</a:t>
            </a:r>
            <a:r>
              <a:rPr lang="en-NZ" sz="1200" dirty="0"/>
              <a:t>', name='dense_8'),</a:t>
            </a:r>
          </a:p>
          <a:p>
            <a:r>
              <a:rPr lang="en-NZ" sz="1200" dirty="0"/>
              <a:t>      </a:t>
            </a:r>
            <a:r>
              <a:rPr lang="en-NZ" sz="1200" dirty="0" err="1"/>
              <a:t>keras.layers.Dense</a:t>
            </a:r>
            <a:r>
              <a:rPr lang="en-NZ" sz="1200" dirty="0"/>
              <a:t>(units=1, name='out')</a:t>
            </a:r>
          </a:p>
          <a:p>
            <a:r>
              <a:rPr lang="en-NZ" sz="1200" dirty="0"/>
              <a:t>    ])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92F0123-D587-37D4-F7D9-D283AE60B79D}"/>
              </a:ext>
            </a:extLst>
          </p:cNvPr>
          <p:cNvSpPr txBox="1"/>
          <p:nvPr/>
        </p:nvSpPr>
        <p:spPr>
          <a:xfrm>
            <a:off x="5626461" y="4688409"/>
            <a:ext cx="6340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kern="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Метрики </a:t>
            </a:r>
            <a:r>
              <a:rPr lang="ru-RU" sz="1600" kern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качества моделей  </a:t>
            </a:r>
            <a:r>
              <a:rPr lang="ru-RU" sz="1600" kern="0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DummyRegressor</a:t>
            </a:r>
            <a:r>
              <a:rPr lang="ru-RU" sz="1600" kern="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</a:t>
            </a:r>
            <a:r>
              <a:rPr lang="en-NZ" sz="16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tf.keras.Sequential</a:t>
            </a:r>
            <a:endParaRPr lang="ru-RU" sz="16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endParaRPr lang="ru-RU" sz="16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 descr="C:\Users\USER\Desktop\ДПО Бауманка\!ВКР_моя\График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35" y="1669912"/>
            <a:ext cx="6348730" cy="28778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xmlns="" id="{74295315-AF4D-D10A-C351-B0DD8E377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25165"/>
              </p:ext>
            </p:extLst>
          </p:nvPr>
        </p:nvGraphicFramePr>
        <p:xfrm>
          <a:off x="5694110" y="5070331"/>
          <a:ext cx="5939555" cy="795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515">
                  <a:extLst>
                    <a:ext uri="{9D8B030D-6E8A-4147-A177-3AD203B41FA5}">
                      <a16:colId xmlns:a16="http://schemas.microsoft.com/office/drawing/2014/main" xmlns="" val="831996967"/>
                    </a:ext>
                  </a:extLst>
                </a:gridCol>
                <a:gridCol w="653537">
                  <a:extLst>
                    <a:ext uri="{9D8B030D-6E8A-4147-A177-3AD203B41FA5}">
                      <a16:colId xmlns:a16="http://schemas.microsoft.com/office/drawing/2014/main" xmlns="" val="3009835869"/>
                    </a:ext>
                  </a:extLst>
                </a:gridCol>
                <a:gridCol w="663438">
                  <a:extLst>
                    <a:ext uri="{9D8B030D-6E8A-4147-A177-3AD203B41FA5}">
                      <a16:colId xmlns:a16="http://schemas.microsoft.com/office/drawing/2014/main" xmlns="" val="26424840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30851444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2873078196"/>
                    </a:ext>
                  </a:extLst>
                </a:gridCol>
                <a:gridCol w="1137115">
                  <a:extLst>
                    <a:ext uri="{9D8B030D-6E8A-4147-A177-3AD203B41FA5}">
                      <a16:colId xmlns:a16="http://schemas.microsoft.com/office/drawing/2014/main" xmlns="" val="405125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Набор данных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R2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max_error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6591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solidFill>
                            <a:schemeClr val="tx1"/>
                          </a:solidFill>
                          <a:effectLst/>
                        </a:rPr>
                        <a:t>DummyRegressor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0.861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0.928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0.743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2.539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66475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Z" sz="1400" dirty="0" err="1" smtClean="0">
                          <a:solidFill>
                            <a:schemeClr val="tx1"/>
                          </a:solidFill>
                        </a:rPr>
                        <a:t>tf.keras.Sequential</a:t>
                      </a:r>
                      <a:endParaRPr lang="ru-RU" sz="1400" b="0" i="0" u="none" strike="noStrike" kern="100" cap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00" cap="none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Arial"/>
                          <a:cs typeface="Arial"/>
                          <a:sym typeface="Arial"/>
                        </a:rPr>
                        <a:t>0.048</a:t>
                      </a:r>
                      <a:endParaRPr lang="ru-RU" sz="1400" b="0" i="0" u="none" strike="noStrike" kern="100" cap="none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00" cap="none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Arial"/>
                          <a:cs typeface="Arial"/>
                          <a:sym typeface="Arial"/>
                        </a:rPr>
                        <a:t>0.902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00" cap="none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Arial"/>
                          <a:cs typeface="Arial"/>
                          <a:sym typeface="Arial"/>
                        </a:rPr>
                        <a:t>0.950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00" cap="none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Arial"/>
                          <a:cs typeface="Arial"/>
                          <a:sym typeface="Arial"/>
                        </a:rPr>
                        <a:t>0.765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00" cap="none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Arial"/>
                          <a:cs typeface="Arial"/>
                          <a:sym typeface="Arial"/>
                        </a:rPr>
                        <a:t>2.773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911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Прототип</a:t>
              </a:r>
              <a:r>
                <a:rPr lang="ru-RU" sz="32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32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приложения</a:t>
              </a:r>
              <a:endParaRPr lang="ru-RU" sz="32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Рисунок 8" descr="C:\Users\USER\Desktop\ДПО Бауманка\!ВКР_моя\Скрины приложения\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14489" r="29991"/>
          <a:stretch/>
        </p:blipFill>
        <p:spPr bwMode="auto">
          <a:xfrm>
            <a:off x="3219451" y="1116440"/>
            <a:ext cx="6791004" cy="4579510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 descr="C:\Users\USER\Desktop\ДПО Бауманка\!ВКР_моя\Скрины приложения\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" t="52974" r="40952"/>
          <a:stretch/>
        </p:blipFill>
        <p:spPr bwMode="auto">
          <a:xfrm>
            <a:off x="3219451" y="5697539"/>
            <a:ext cx="6791004" cy="33475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 descr="C:\Users\USER\Desktop\ДПО Бауманка\!ВКР_моя\Скрины приложения\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70735" r="42030" b="-1"/>
          <a:stretch/>
        </p:blipFill>
        <p:spPr bwMode="auto">
          <a:xfrm>
            <a:off x="3219451" y="6032291"/>
            <a:ext cx="6791004" cy="23515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10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A6E5DF-928B-B99D-15C8-54B8CE9831CE}"/>
              </a:ext>
            </a:extLst>
          </p:cNvPr>
          <p:cNvSpPr txBox="1"/>
          <p:nvPr/>
        </p:nvSpPr>
        <p:spPr>
          <a:xfrm>
            <a:off x="3531909" y="911007"/>
            <a:ext cx="512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74041" y="6535983"/>
            <a:ext cx="570309" cy="27525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r"/>
              <a:t>2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7984027" cy="666000"/>
            <a:chOff x="1476752" y="3499669"/>
            <a:chExt cx="9615741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B408C17F-C4A9-45C8-85FF-C29DBCECDC7D}"/>
                </a:ext>
              </a:extLst>
            </p:cNvPr>
            <p:cNvSpPr/>
            <p:nvPr/>
          </p:nvSpPr>
          <p:spPr>
            <a:xfrm>
              <a:off x="1476752" y="3499669"/>
              <a:ext cx="902536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spc="180" dirty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Exploratory Data Analysis (EDA)</a:t>
              </a:r>
              <a:r>
                <a:rPr lang="en-NZ" sz="2800" b="1" dirty="0">
                  <a:solidFill>
                    <a:srgbClr val="0000FF"/>
                  </a:solidFill>
                </a:rPr>
                <a:t> </a:t>
              </a:r>
              <a:endParaRPr lang="ru-RU" sz="2800" dirty="0">
                <a:solidFill>
                  <a:srgbClr val="0000FF"/>
                </a:solidFill>
              </a:endParaRPr>
            </a:p>
            <a:p>
              <a:pPr algn="ctr"/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Разведочный анализ данных</a:t>
              </a:r>
              <a:endParaRPr lang="ru-RU" sz="2800" spc="18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xmlns="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922195" y="3499669"/>
              <a:ext cx="17029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112527D-49B2-E810-2B32-E6BF7296BA91}"/>
              </a:ext>
            </a:extLst>
          </p:cNvPr>
          <p:cNvSpPr txBox="1"/>
          <p:nvPr/>
        </p:nvSpPr>
        <p:spPr>
          <a:xfrm>
            <a:off x="6431819" y="1230411"/>
            <a:ext cx="47200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X_bp</a:t>
            </a:r>
            <a:r>
              <a:rPr lang="ru-RU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признаки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Соотношение матрица-наполнитель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Плотность, кг/м3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упругости, ГПа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Количество отвердителя, м.%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Содержание эпоксидных групп,%_2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Температура вспышки, С_2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 Поверхностная плотность, г/м2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 Модуль упругости при растяжении, ГПа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Прочность при растяжении, МПа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Потребление смолы, г/м2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5CE1F1-01A8-6CF5-1224-1FBCE662FB4B}"/>
              </a:ext>
            </a:extLst>
          </p:cNvPr>
          <p:cNvSpPr txBox="1"/>
          <p:nvPr/>
        </p:nvSpPr>
        <p:spPr>
          <a:xfrm>
            <a:off x="571500" y="1351781"/>
            <a:ext cx="4945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ctr"/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Файл </a:t>
            </a:r>
            <a:r>
              <a:rPr lang="ru-RU" sz="1800" b="1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X_</a:t>
            </a:r>
            <a:r>
              <a:rPr lang="ru-RU" sz="1800" b="1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bp</a:t>
            </a:r>
            <a:r>
              <a:rPr lang="ru-RU" sz="1800" b="1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xlsx</a:t>
            </a:r>
            <a:endParaRPr lang="en-US" sz="18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(составляющая </a:t>
            </a: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из </a:t>
            </a:r>
            <a:r>
              <a:rPr lang="ru-RU" sz="18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базальопластика</a:t>
            </a: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содержит: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признаков: 10 и индекс;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строк: 1023.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DDA9F8-FAFD-C211-7EC8-B1FB47703D3D}"/>
              </a:ext>
            </a:extLst>
          </p:cNvPr>
          <p:cNvSpPr txBox="1"/>
          <p:nvPr/>
        </p:nvSpPr>
        <p:spPr>
          <a:xfrm>
            <a:off x="561975" y="4378125"/>
            <a:ext cx="512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Файл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X_nup</a:t>
            </a:r>
            <a:r>
              <a:rPr lang="en-US" sz="18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xlsx</a:t>
            </a:r>
            <a:endParaRPr lang="ru-RU" sz="18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составляющая из углепластика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содержит: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признаков: 3 и индекс;</a:t>
            </a:r>
          </a:p>
          <a:p>
            <a:r>
              <a:rPr lang="ru-RU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строк: 1040.</a:t>
            </a: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F68DD4-87BE-3CB6-888C-20EA9D4B2F75}"/>
              </a:ext>
            </a:extLst>
          </p:cNvPr>
          <p:cNvSpPr txBox="1"/>
          <p:nvPr/>
        </p:nvSpPr>
        <p:spPr>
          <a:xfrm>
            <a:off x="571500" y="5745807"/>
            <a:ext cx="1100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kern="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 результате объединения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 типом INNER часть строк из файла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X_nup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была отброшена. Объединенный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датасет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содержит 13 признаков и 1023 строк. </a:t>
            </a: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8DDA9F8-FAFD-C211-7EC8-B1FB47703D3D}"/>
              </a:ext>
            </a:extLst>
          </p:cNvPr>
          <p:cNvSpPr txBox="1"/>
          <p:nvPr/>
        </p:nvSpPr>
        <p:spPr>
          <a:xfrm>
            <a:off x="6498494" y="4369913"/>
            <a:ext cx="343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X_nup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Угол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нашивки, град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нашивки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 нашивки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114300" y="4369732"/>
            <a:ext cx="11830050" cy="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114300" y="5570061"/>
            <a:ext cx="11830050" cy="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180463" y="1285860"/>
            <a:ext cx="0" cy="429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1944350" y="1285860"/>
            <a:ext cx="0" cy="429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14300" y="1285679"/>
            <a:ext cx="0" cy="429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114300" y="1285679"/>
            <a:ext cx="11830050" cy="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8328" y="6481088"/>
            <a:ext cx="570309" cy="27525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r"/>
              <a:t>3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408994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spc="180" dirty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Exploratory Data Analysis (EDA)</a:t>
              </a:r>
              <a:r>
                <a:rPr lang="en-NZ" sz="2800" b="1" dirty="0">
                  <a:solidFill>
                    <a:srgbClr val="0000FF"/>
                  </a:solidFill>
                </a:rPr>
                <a:t> </a:t>
              </a:r>
              <a:endParaRPr lang="ru-RU" sz="2800" dirty="0">
                <a:solidFill>
                  <a:srgbClr val="0000FF"/>
                </a:solidFill>
              </a:endParaRPr>
            </a:p>
            <a:p>
              <a:pPr algn="ctr"/>
              <a:r>
                <a:rPr lang="en-US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Разведочный 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анализ данных</a:t>
              </a:r>
              <a:endParaRPr lang="ru-RU" sz="2800" spc="18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DA5458D-B70C-C2AC-70FA-05F7524F78AE}"/>
              </a:ext>
            </a:extLst>
          </p:cNvPr>
          <p:cNvSpPr txBox="1"/>
          <p:nvPr/>
        </p:nvSpPr>
        <p:spPr>
          <a:xfrm>
            <a:off x="2962373" y="6417789"/>
            <a:ext cx="6094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n>
                  <a:solidFill>
                    <a:srgbClr val="065CAB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Пропусков нет</a:t>
            </a:r>
            <a:endParaRPr lang="ru-RU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78995"/>
              </p:ext>
            </p:extLst>
          </p:nvPr>
        </p:nvGraphicFramePr>
        <p:xfrm>
          <a:off x="429659" y="1334801"/>
          <a:ext cx="5579929" cy="5094342"/>
        </p:xfrm>
        <a:graphic>
          <a:graphicData uri="http://schemas.openxmlformats.org/drawingml/2006/table">
            <a:tbl>
              <a:tblPr firstRow="1" firstCol="1" bandRow="1"/>
              <a:tblGrid>
                <a:gridCol w="2421850"/>
                <a:gridCol w="589342"/>
                <a:gridCol w="684280"/>
                <a:gridCol w="853260"/>
                <a:gridCol w="1031197"/>
              </a:tblGrid>
              <a:tr h="4092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Название признака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Файл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Тип данных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Непустых значений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Уникальных значений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3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Соотношение матрица-наполнитель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X_bp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float64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1023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1014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Плотность, кг/м3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X_bp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float64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1023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1013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Модуль упругости, ГПа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X_bp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float64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1023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1020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Количество отвердителя, м.%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X_bp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float64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1023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1005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3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Содержание эпоксидных групп,%_2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X_bp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float64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1023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1004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Температура вспышки, С_2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 err="1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X_bp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float64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1023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1003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Поверхностная плотность, г/м2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X_bp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float64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1023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1004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3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Модуль упругости при растяжении, ГПа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X_bp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float64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1023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1004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Прочность при растяжении, МПа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X_bp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float64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1023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1004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Потребление смолы, г/м2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X_bp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float64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1023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1003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Угол нашивки, град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X_nup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int64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1023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Шаг нашивки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X_nup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float64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1023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989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Плотность нашивки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X_nup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float64</a:t>
                      </a:r>
                      <a:endParaRPr lang="ru-RU" sz="12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1023</a:t>
                      </a: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988</a:t>
                      </a:r>
                      <a:endParaRPr lang="ru-RU" sz="12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55056" marR="55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20096"/>
              </p:ext>
            </p:extLst>
          </p:nvPr>
        </p:nvGraphicFramePr>
        <p:xfrm>
          <a:off x="6256867" y="1347070"/>
          <a:ext cx="5494866" cy="5056443"/>
        </p:xfrm>
        <a:graphic>
          <a:graphicData uri="http://schemas.openxmlformats.org/drawingml/2006/table">
            <a:tbl>
              <a:tblPr firstRow="1" firstCol="1" bandRow="1"/>
              <a:tblGrid>
                <a:gridCol w="1955800"/>
                <a:gridCol w="940641"/>
                <a:gridCol w="868933"/>
                <a:gridCol w="885971"/>
                <a:gridCol w="843521"/>
              </a:tblGrid>
              <a:tr h="30662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200" b="1" i="0" u="none" strike="noStrike" kern="0" cap="none" baseline="0" dirty="0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Признак</a:t>
                      </a: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Среднее</a:t>
                      </a:r>
                      <a:endParaRPr lang="ru-RU" sz="1400" b="1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Дисперсия</a:t>
                      </a:r>
                      <a:endParaRPr lang="ru-RU" sz="1400" b="1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Минимум</a:t>
                      </a:r>
                      <a:endParaRPr lang="ru-RU" sz="1400" b="1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Максимум</a:t>
                      </a:r>
                      <a:endParaRPr lang="ru-RU" sz="1400" b="1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1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Соотношение матрица-наполнитель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2.930366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0.913222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0.389403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5.591742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2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Плотность, кг/м3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1975.734888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73.729231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 smtClean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1731.76463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 smtClean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2207.77348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97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Модуль упругости, ГПа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739.923233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330.231581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2.436909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 smtClean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1911.53647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Количество отвердителя, м.%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110.570769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28.295911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17.740275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198.953207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1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Содержание эпоксидных групп,%_2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22.244390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2.406301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14.254986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33.000000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Температура вспышки, С_2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285.882151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40.943260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100.000000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413.273418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2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Поверхностная плотность, г/м2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482.731833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281.314690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0.603740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 smtClean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1399.54236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1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Модуль упругости при растяжении, ГПа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73.328571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3.118983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64.054061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82.682051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2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Прочность при растяжении, МПа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 smtClean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2466.92284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485.628006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 smtClean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1036.85660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 smtClean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3848.43673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Потребление смолы, г/м2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218.423144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59.735931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33.803026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414.590628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Угол нашивки, град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44.252199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45.015793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 smtClean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0.00000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90.000000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Шаг нашивки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6.899222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2.563467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 smtClean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0.00000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14.440522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Плотность нашивки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57.153929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12.350969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 smtClean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0.00000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103.988901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43968" marR="439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F324A62E-A256-4354-8835-CFA3C09136B2}"/>
              </a:ext>
            </a:extLst>
          </p:cNvPr>
          <p:cNvGrpSpPr/>
          <p:nvPr/>
        </p:nvGrpSpPr>
        <p:grpSpPr>
          <a:xfrm>
            <a:off x="3167879" y="440718"/>
            <a:ext cx="8219699" cy="694575"/>
            <a:chOff x="1476752" y="3471094"/>
            <a:chExt cx="9899578" cy="69457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E589737A-BA23-46A0-A36B-BE16171D8E61}"/>
                </a:ext>
              </a:extLst>
            </p:cNvPr>
            <p:cNvSpPr/>
            <p:nvPr/>
          </p:nvSpPr>
          <p:spPr>
            <a:xfrm>
              <a:off x="1476752" y="3471094"/>
              <a:ext cx="989957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Гистограммы распределения и ящик с усами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xmlns="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xmlns="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285272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4F6D3F-3396-1DFC-458D-053D27F23194}"/>
              </a:ext>
            </a:extLst>
          </p:cNvPr>
          <p:cNvSpPr txBox="1"/>
          <p:nvPr/>
        </p:nvSpPr>
        <p:spPr>
          <a:xfrm>
            <a:off x="1816949" y="5936174"/>
            <a:ext cx="8156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Все признаки, кроме "Угол </a:t>
            </a:r>
            <a:r>
              <a:rPr lang="ru-RU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нашивки«,  </a:t>
            </a:r>
            <a:r>
              <a:rPr lang="ru-RU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имеют </a:t>
            </a:r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 </a:t>
            </a:r>
            <a:r>
              <a:rPr lang="ru-RU" b="1" dirty="0" smtClean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близкие к нормальным </a:t>
            </a:r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solidFill>
                <a:srgbClr val="0000F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Принимают неотрицательные значения</a:t>
            </a:r>
            <a:r>
              <a:rPr lang="ru-RU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solidFill>
                <a:srgbClr val="0000F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78384707-77D0-FCDA-C5E3-724E8BB7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94" y="1155770"/>
            <a:ext cx="3213796" cy="346415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BA780FB9-4848-2F31-79EE-11F1B11C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91" y="1186316"/>
            <a:ext cx="3292765" cy="346415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46414505-C7D0-FAA8-83A2-85E3C896C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371" y="1135294"/>
            <a:ext cx="3292764" cy="348863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E18F6A5E-2BB1-43B9-81CE-379B7F168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351" y="4656005"/>
            <a:ext cx="4200622" cy="110366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7CCC16A8-2AC8-E62A-869E-6F712C6EC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837" y="4650471"/>
            <a:ext cx="4042827" cy="11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Попарные графики рассеяния точек и</a:t>
              </a:r>
            </a:p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матрица корреляция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2A792E54-3967-5812-10F5-A5CE7718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2" y="1346887"/>
            <a:ext cx="5286913" cy="506067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610" y="1346887"/>
            <a:ext cx="6152515" cy="5303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Обработка аномальных значений</a:t>
              </a:r>
            </a:p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(Борьба с «Выбросами»)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7D6C7F7-AB47-A408-1052-6C2D5A46A8C8}"/>
              </a:ext>
            </a:extLst>
          </p:cNvPr>
          <p:cNvSpPr txBox="1"/>
          <p:nvPr/>
        </p:nvSpPr>
        <p:spPr>
          <a:xfrm>
            <a:off x="1082757" y="1597326"/>
            <a:ext cx="8518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kern="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Построение </a:t>
            </a:r>
            <a:r>
              <a:rPr lang="ru-RU" sz="20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моделей регрессии для каждого </a:t>
            </a:r>
            <a:r>
              <a:rPr lang="ru-RU" sz="2000" b="1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датасета</a:t>
            </a:r>
            <a:endParaRPr lang="ru-RU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xmlns="" id="{4CFE8DC5-EAFA-AB10-E29D-905E6EF44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46060"/>
              </p:ext>
            </p:extLst>
          </p:nvPr>
        </p:nvGraphicFramePr>
        <p:xfrm>
          <a:off x="781050" y="2447924"/>
          <a:ext cx="10581813" cy="33373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5785">
                  <a:extLst>
                    <a:ext uri="{9D8B030D-6E8A-4147-A177-3AD203B41FA5}">
                      <a16:colId xmlns:a16="http://schemas.microsoft.com/office/drawing/2014/main" xmlns="" val="468751043"/>
                    </a:ext>
                  </a:extLst>
                </a:gridCol>
                <a:gridCol w="1610768">
                  <a:extLst>
                    <a:ext uri="{9D8B030D-6E8A-4147-A177-3AD203B41FA5}">
                      <a16:colId xmlns:a16="http://schemas.microsoft.com/office/drawing/2014/main" xmlns="" val="1998776475"/>
                    </a:ext>
                  </a:extLst>
                </a:gridCol>
                <a:gridCol w="2155619">
                  <a:extLst>
                    <a:ext uri="{9D8B030D-6E8A-4147-A177-3AD203B41FA5}">
                      <a16:colId xmlns:a16="http://schemas.microsoft.com/office/drawing/2014/main" xmlns="" val="2509208486"/>
                    </a:ext>
                  </a:extLst>
                </a:gridCol>
                <a:gridCol w="3197742">
                  <a:extLst>
                    <a:ext uri="{9D8B030D-6E8A-4147-A177-3AD203B41FA5}">
                      <a16:colId xmlns:a16="http://schemas.microsoft.com/office/drawing/2014/main" xmlns="" val="1404411324"/>
                    </a:ext>
                  </a:extLst>
                </a:gridCol>
                <a:gridCol w="3041899">
                  <a:extLst>
                    <a:ext uri="{9D8B030D-6E8A-4147-A177-3AD203B41FA5}">
                      <a16:colId xmlns:a16="http://schemas.microsoft.com/office/drawing/2014/main" xmlns="" val="711360710"/>
                    </a:ext>
                  </a:extLst>
                </a:gridCol>
              </a:tblGrid>
              <a:tr h="851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kern="100" dirty="0">
                          <a:effectLst/>
                        </a:rPr>
                        <a:t>№</a:t>
                      </a:r>
                      <a:endParaRPr lang="ru-RU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kern="100" dirty="0" smtClean="0">
                          <a:effectLst/>
                        </a:rPr>
                        <a:t>Обозначение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kern="100" dirty="0" smtClean="0">
                          <a:effectLst/>
                        </a:rPr>
                        <a:t>«</a:t>
                      </a:r>
                      <a:r>
                        <a:rPr lang="ru-RU" sz="1600" b="1" kern="100" dirty="0" err="1" smtClean="0">
                          <a:effectLst/>
                        </a:rPr>
                        <a:t>Датасета</a:t>
                      </a:r>
                      <a:r>
                        <a:rPr lang="ru-RU" sz="1600" b="1" kern="100" dirty="0" smtClean="0">
                          <a:effectLst/>
                        </a:rPr>
                        <a:t>»</a:t>
                      </a:r>
                      <a:endParaRPr lang="ru-RU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kern="100" dirty="0" smtClean="0">
                          <a:effectLst/>
                        </a:rPr>
                        <a:t>Количество </a:t>
                      </a:r>
                      <a:r>
                        <a:rPr lang="ru-RU" sz="1600" b="1" kern="100" dirty="0">
                          <a:effectLst/>
                        </a:rPr>
                        <a:t>признаков, строк</a:t>
                      </a:r>
                      <a:endParaRPr lang="ru-RU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kern="100" dirty="0" smtClean="0">
                          <a:effectLst/>
                        </a:rPr>
                        <a:t>Метод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kern="100" dirty="0" smtClean="0">
                          <a:effectLst/>
                        </a:rPr>
                        <a:t>предобработки </a:t>
                      </a:r>
                      <a:endParaRPr lang="ru-RU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kern="100" dirty="0">
                          <a:effectLst/>
                        </a:rPr>
                        <a:t>Признаки</a:t>
                      </a:r>
                      <a:endParaRPr lang="ru-RU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552367029"/>
                  </a:ext>
                </a:extLst>
              </a:tr>
              <a:tr h="726134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600" b="1" i="0" u="none" strike="noStrike" kern="100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X1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13,</a:t>
                      </a:r>
                      <a:endParaRPr lang="ru-RU" sz="1100" kern="1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1023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 smtClean="0">
                          <a:effectLst/>
                        </a:rPr>
                        <a:t>Не применялся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все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06567900"/>
                  </a:ext>
                </a:extLst>
              </a:tr>
              <a:tr h="803064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600" b="1" i="0" u="none" strike="noStrike" kern="100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X2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13,</a:t>
                      </a:r>
                      <a:endParaRPr lang="ru-R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936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Метод </a:t>
                      </a:r>
                      <a:r>
                        <a:rPr lang="ru-RU" sz="1600" kern="100" dirty="0" err="1">
                          <a:effectLst/>
                        </a:rPr>
                        <a:t>межквартильных</a:t>
                      </a:r>
                      <a:r>
                        <a:rPr lang="ru-RU" sz="1600" kern="100" dirty="0">
                          <a:effectLst/>
                        </a:rPr>
                        <a:t> </a:t>
                      </a:r>
                      <a:endParaRPr lang="ru-R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расстояний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все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46878029"/>
                  </a:ext>
                </a:extLst>
              </a:tr>
              <a:tr h="95637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600" b="1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X3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7,</a:t>
                      </a:r>
                      <a:endParaRPr lang="ru-RU" sz="1100" kern="1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978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Метод межквартильных </a:t>
                      </a:r>
                      <a:endParaRPr lang="ru-RU" sz="1100" kern="1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расстояний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 smtClean="0">
                          <a:effectLst/>
                        </a:rPr>
                        <a:t>Признаки, корреляция </a:t>
                      </a:r>
                      <a:r>
                        <a:rPr lang="ru-RU" sz="1600" kern="100" dirty="0">
                          <a:effectLst/>
                        </a:rPr>
                        <a:t>которых с </a:t>
                      </a:r>
                      <a:r>
                        <a:rPr lang="ru-RU" sz="1600" kern="100" dirty="0" smtClean="0">
                          <a:effectLst/>
                        </a:rPr>
                        <a:t>целевыми признаками выше 0.03</a:t>
                      </a:r>
                      <a:r>
                        <a:rPr lang="ru-RU" sz="1600" kern="100" dirty="0">
                          <a:effectLst/>
                        </a:rPr>
                        <a:t>.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02763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Применяемые модели</a:t>
              </a:r>
              <a:r>
                <a:rPr lang="en-US" sz="36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36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регрессии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A9213E-2CA2-93EA-661F-C9B8ED50A446}"/>
              </a:ext>
            </a:extLst>
          </p:cNvPr>
          <p:cNvSpPr txBox="1"/>
          <p:nvPr/>
        </p:nvSpPr>
        <p:spPr>
          <a:xfrm>
            <a:off x="695701" y="1557338"/>
            <a:ext cx="114271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60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</a:t>
            </a:r>
            <a:r>
              <a:rPr lang="ru-RU" sz="3600" b="0" i="0" u="none" strike="noStrike" baseline="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регрессия</a:t>
            </a:r>
            <a:endParaRPr lang="ru-RU" sz="3600" b="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360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600" b="0" i="0" u="none" strike="noStrike" baseline="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Лассо (LASSO) регрессия</a:t>
            </a:r>
          </a:p>
          <a:p>
            <a:pPr algn="l"/>
            <a:r>
              <a:rPr lang="ru-RU" sz="360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600" b="0" i="0" u="none" strike="noStrike" baseline="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 (</a:t>
            </a:r>
            <a:r>
              <a:rPr lang="en-US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для регрессии</a:t>
            </a:r>
          </a:p>
          <a:p>
            <a:pPr algn="l"/>
            <a:r>
              <a:rPr lang="ru-RU" sz="3600" b="0" i="0" u="none" strike="noStrike" baseline="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 algn="l"/>
            <a:r>
              <a:rPr lang="ru-RU" sz="3600" b="0" i="0" u="none" strike="noStrike" baseline="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5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Метрики качества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6B9551-D30A-0901-09D0-7B7741C8ACFF}"/>
              </a:ext>
            </a:extLst>
          </p:cNvPr>
          <p:cNvSpPr txBox="1"/>
          <p:nvPr/>
        </p:nvSpPr>
        <p:spPr>
          <a:xfrm>
            <a:off x="589857" y="1689143"/>
            <a:ext cx="1167606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‒"/>
            </a:pPr>
            <a:r>
              <a:rPr lang="en-US" sz="3200" b="1" i="0" u="none" strike="noStrike" baseline="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R2 </a:t>
            </a:r>
            <a:r>
              <a:rPr lang="ru-RU" sz="3200" b="0" i="0" u="none" strike="noStrike" baseline="0" dirty="0" smtClean="0">
                <a:solidFill>
                  <a:srgbClr val="333333"/>
                </a:solidFill>
                <a:latin typeface="Times New Roman"/>
                <a:cs typeface="Times New Roman"/>
              </a:rPr>
              <a:t>‒ </a:t>
            </a:r>
            <a:r>
              <a:rPr lang="ru-RU" sz="3200" b="0" i="0" u="none" strike="noStrike" baseline="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коэффициент 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детерминации</a:t>
            </a:r>
          </a:p>
          <a:p>
            <a:pPr marL="457200" indent="-457200">
              <a:buFontTx/>
              <a:buChar char="‒"/>
            </a:pPr>
            <a:r>
              <a:rPr lang="en-US" sz="32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MSE</a:t>
            </a:r>
            <a:r>
              <a:rPr lang="en-US" sz="3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(Mean Absolute Percentage Error) </a:t>
            </a:r>
            <a:r>
              <a:rPr lang="ru-RU" sz="3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средняя</a:t>
            </a:r>
          </a:p>
          <a:p>
            <a:pPr marL="447675" algn="l"/>
            <a:r>
              <a:rPr lang="ru-RU" sz="3200" b="0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квадратичная ошибка</a:t>
            </a:r>
          </a:p>
          <a:p>
            <a:pPr marL="457200" indent="-457200" algn="l">
              <a:buFontTx/>
              <a:buChar char="‒"/>
            </a:pPr>
            <a:r>
              <a:rPr lang="ru-RU" sz="3200" b="1" i="0" u="none" strike="noStrike" baseline="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RMSE</a:t>
            </a:r>
            <a:r>
              <a:rPr lang="ru-RU" sz="3200" b="0" i="0" u="none" strike="noStrike" baseline="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Squared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3200" b="0" i="0" u="none" strike="noStrike" baseline="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- корень 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из средней</a:t>
            </a:r>
          </a:p>
          <a:p>
            <a:pPr marL="447675" algn="l"/>
            <a:r>
              <a:rPr lang="ru-RU" sz="3200" b="0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квадратичной ошибки</a:t>
            </a:r>
          </a:p>
          <a:p>
            <a:pPr marL="457200" indent="-457200" algn="l">
              <a:buFontTx/>
              <a:buChar char="‒"/>
            </a:pPr>
            <a:r>
              <a:rPr lang="en-US" sz="3200" b="1" i="0" u="none" strike="noStrike" baseline="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32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3200" b="1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0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(Mean Absolute Error) </a:t>
            </a:r>
            <a:r>
              <a:rPr lang="ru-RU" sz="3200" b="0" i="0" u="none" strike="noStrike" baseline="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- средняя 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абсолютная</a:t>
            </a:r>
          </a:p>
          <a:p>
            <a:pPr marL="447675" algn="l"/>
            <a:r>
              <a:rPr lang="ru-RU" sz="3200" b="0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ошибка</a:t>
            </a:r>
          </a:p>
          <a:p>
            <a:pPr marL="457200" indent="-457200" algn="l">
              <a:buFontTx/>
              <a:buChar char="‒"/>
            </a:pPr>
            <a:r>
              <a:rPr lang="ru-RU" sz="3200" b="1" i="0" u="none" strike="noStrike" baseline="0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 sz="3200" b="1" i="0" u="none" strike="noStrike" baseline="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0" u="none" strike="noStrike" baseline="0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ru-RU" sz="3200" b="1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0" i="0" u="none" strike="noStrike" baseline="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- максимальная 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ошибка данной модели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z="1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Результаты моделирования 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 </a:t>
              </a:r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параметра </a:t>
              </a:r>
            </a:p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«Модуль 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упругости при </a:t>
              </a:r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растяжении»</a:t>
              </a:r>
              <a:endParaRPr lang="ru-RU" sz="2800" spc="180" dirty="0">
                <a:ln>
                  <a:solidFill>
                    <a:srgbClr val="065CAB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54983"/>
              </p:ext>
            </p:extLst>
          </p:nvPr>
        </p:nvGraphicFramePr>
        <p:xfrm>
          <a:off x="6034545" y="4307729"/>
          <a:ext cx="6025922" cy="1816550"/>
        </p:xfrm>
        <a:graphic>
          <a:graphicData uri="http://schemas.openxmlformats.org/drawingml/2006/table">
            <a:tbl>
              <a:tblPr firstRow="1" firstCol="1" bandRow="1"/>
              <a:tblGrid>
                <a:gridCol w="2409190"/>
                <a:gridCol w="629920"/>
                <a:gridCol w="662356"/>
                <a:gridCol w="675118"/>
                <a:gridCol w="606751"/>
                <a:gridCol w="1042587"/>
              </a:tblGrid>
              <a:tr h="3157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Вид модели</a:t>
                      </a:r>
                      <a:endParaRPr lang="ru-RU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MSE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RMSE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max_error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Lasso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ru-RU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alpha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=0.1)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9.177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3.026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2.420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7.260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SVR(C=5,kernel='sigmoid')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-0.01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4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9.152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kern="100" cap="none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  <a:sym typeface="Arial"/>
                        </a:rPr>
                        <a:t>3.021</a:t>
                      </a:r>
                      <a:endParaRPr lang="ru-RU" sz="1400" b="0" i="0" u="none" strike="noStrike" kern="100" cap="non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2.413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7.474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RandomForestRegressor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(criterion='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absolute_error</a:t>
                      </a: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',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max_depth</a:t>
                      </a: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=4,max_features=1, 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random_state</a:t>
                      </a: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=42)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-0.01</a:t>
                      </a:r>
                      <a:r>
                        <a:rPr lang="en-US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9.148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Arial"/>
                          <a:cs typeface="Arial"/>
                          <a:sym typeface="Arial"/>
                        </a:rPr>
                        <a:t>3.021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2.416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7.368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83457"/>
              </p:ext>
            </p:extLst>
          </p:nvPr>
        </p:nvGraphicFramePr>
        <p:xfrm>
          <a:off x="209920" y="1933600"/>
          <a:ext cx="5653985" cy="1226820"/>
        </p:xfrm>
        <a:graphic>
          <a:graphicData uri="http://schemas.openxmlformats.org/drawingml/2006/table">
            <a:tbl>
              <a:tblPr firstRow="1" firstCol="1" bandRow="1"/>
              <a:tblGrid>
                <a:gridCol w="1947442"/>
                <a:gridCol w="643568"/>
                <a:gridCol w="752333"/>
                <a:gridCol w="727424"/>
                <a:gridCol w="684635"/>
                <a:gridCol w="898583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Вид модели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max_error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LinearRegression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-0.034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9.671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3.101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2.486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7.971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Lasso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-0.020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Times New Roman"/>
                        </a:rPr>
                        <a:t>9.533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Times New Roman"/>
                        </a:rPr>
                        <a:t>3.080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Times New Roman"/>
                        </a:rPr>
                        <a:t>2.474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7.975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SVR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-0.059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9.896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3.137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2.541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Times New Roman"/>
                        </a:rPr>
                        <a:t>7.892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RandomForestRegressor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-0.088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10.153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3.179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2.534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8.301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55959"/>
              </p:ext>
            </p:extLst>
          </p:nvPr>
        </p:nvGraphicFramePr>
        <p:xfrm>
          <a:off x="6013289" y="1924426"/>
          <a:ext cx="6033303" cy="1226820"/>
        </p:xfrm>
        <a:graphic>
          <a:graphicData uri="http://schemas.openxmlformats.org/drawingml/2006/table">
            <a:tbl>
              <a:tblPr firstRow="1" firstCol="1" bandRow="1"/>
              <a:tblGrid>
                <a:gridCol w="2123953"/>
                <a:gridCol w="640885"/>
                <a:gridCol w="802804"/>
                <a:gridCol w="776227"/>
                <a:gridCol w="730566"/>
                <a:gridCol w="95886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Вид модели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max_error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LinearRegression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9.403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3.064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2.445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7.578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>
                          <a:effectLst/>
                          <a:latin typeface="Times New Roman"/>
                          <a:ea typeface="Arial"/>
                          <a:cs typeface="Arial"/>
                        </a:rPr>
                        <a:t>Lasso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9.177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3.026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2.420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7.260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SVR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9.382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3.058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2.448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7.429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>
                          <a:effectLst/>
                          <a:latin typeface="Times New Roman"/>
                          <a:ea typeface="Arial"/>
                          <a:cs typeface="Arial"/>
                        </a:rPr>
                        <a:t>RandomForestRegressor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9.587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3.090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2.469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7.781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73297"/>
              </p:ext>
            </p:extLst>
          </p:nvPr>
        </p:nvGraphicFramePr>
        <p:xfrm>
          <a:off x="246009" y="4317938"/>
          <a:ext cx="5621655" cy="1226820"/>
        </p:xfrm>
        <a:graphic>
          <a:graphicData uri="http://schemas.openxmlformats.org/drawingml/2006/table">
            <a:tbl>
              <a:tblPr firstRow="1" firstCol="1" bandRow="1"/>
              <a:tblGrid>
                <a:gridCol w="1926974"/>
                <a:gridCol w="649221"/>
                <a:gridCol w="748030"/>
                <a:gridCol w="723265"/>
                <a:gridCol w="680720"/>
                <a:gridCol w="89344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Вид модели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R2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RMSE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MAE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max_error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LinearRegression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9.321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3.038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2.447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7.480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>
                          <a:effectLst/>
                          <a:latin typeface="Times New Roman"/>
                          <a:ea typeface="Arial"/>
                          <a:cs typeface="Arial"/>
                        </a:rPr>
                        <a:t>Lasso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9.394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3.046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2.451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Arial"/>
                          <a:cs typeface="Arial"/>
                        </a:rPr>
                        <a:t>7.208</a:t>
                      </a:r>
                      <a:endParaRPr lang="ru-RU" sz="1400" kern="10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SVR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9.779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3.114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2.491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7.568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>
                          <a:effectLst/>
                          <a:latin typeface="Times New Roman"/>
                          <a:ea typeface="Arial"/>
                          <a:cs typeface="Arial"/>
                        </a:rPr>
                        <a:t>RandomForestRegressor</a:t>
                      </a:r>
                      <a:endParaRPr lang="ru-RU" sz="1400" kern="100" dirty="0"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-0.094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9.988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3.147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/>
                          <a:ea typeface="Arial"/>
                          <a:cs typeface="Arial"/>
                        </a:rPr>
                        <a:t>2.524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/>
                          <a:ea typeface="Arial"/>
                          <a:cs typeface="Arial"/>
                        </a:rPr>
                        <a:t>7.846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0694" y="1583093"/>
            <a:ext cx="4497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Таблица 3 – Результаты моделирования на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датасете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1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0401" y="1583093"/>
            <a:ext cx="4416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Таблица 4 – Результаты моделирования на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датасете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X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2</a:t>
            </a:r>
            <a:endParaRPr lang="ru-RU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5506" y="3956455"/>
            <a:ext cx="4416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Таблица 5 – Результаты моделирования на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датасете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X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3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70164" y="3958423"/>
            <a:ext cx="6154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pc="-20" dirty="0">
                <a:latin typeface="Times New Roman"/>
              </a:rPr>
              <a:t>Таблица 6 – Результаты моделирования на </a:t>
            </a:r>
            <a:r>
              <a:rPr lang="ru-RU" spc="-20" dirty="0" err="1">
                <a:latin typeface="Times New Roman"/>
              </a:rPr>
              <a:t>датасете</a:t>
            </a:r>
            <a:r>
              <a:rPr lang="ru-RU" spc="-20" dirty="0">
                <a:latin typeface="Times New Roman"/>
              </a:rPr>
              <a:t> </a:t>
            </a:r>
            <a:r>
              <a:rPr lang="en-US" spc="-20" dirty="0">
                <a:latin typeface="Times New Roman"/>
              </a:rPr>
              <a:t>X</a:t>
            </a:r>
            <a:r>
              <a:rPr lang="ru-RU" spc="-20" dirty="0">
                <a:latin typeface="Times New Roman"/>
              </a:rPr>
              <a:t>2 с подбором параметров</a:t>
            </a:r>
            <a:endParaRPr lang="ru-RU" spc="-20" dirty="0"/>
          </a:p>
        </p:txBody>
      </p:sp>
    </p:spTree>
    <p:extLst>
      <p:ext uri="{BB962C8B-B14F-4D97-AF65-F5344CB8AC3E}">
        <p14:creationId xmlns:p14="http://schemas.microsoft.com/office/powerpoint/2010/main" val="28942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11207</TotalTime>
  <Words>1224</Words>
  <Application>Microsoft Office PowerPoint</Application>
  <PresentationFormat>Произвольный</PresentationFormat>
  <Paragraphs>590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Open Sans</vt:lpstr>
      <vt:lpstr>ALS Sector Regular</vt:lpstr>
      <vt:lpstr>Times New Roman</vt:lpstr>
      <vt:lpstr>Noto Sans Symbols</vt:lpstr>
      <vt:lpstr>ALS Sector Bold</vt:lpstr>
      <vt:lpstr>Roboto Black</vt:lpstr>
      <vt:lpstr>If,kjyVUNE_28012021</vt:lpstr>
      <vt:lpstr>Выпускная классификационная работа по курсу «Data Science PRO»  Тема: 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157</cp:revision>
  <dcterms:created xsi:type="dcterms:W3CDTF">2021-02-24T09:03:25Z</dcterms:created>
  <dcterms:modified xsi:type="dcterms:W3CDTF">2024-12-19T16:20:57Z</dcterms:modified>
</cp:coreProperties>
</file>