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EB1F-580D-70A2-110C-CD0D6F2E98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B726DD-B7A7-628F-D4CA-81D84357F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E3F56F-086B-2A48-9508-B1074DF5F767}"/>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5" name="Footer Placeholder 4">
            <a:extLst>
              <a:ext uri="{FF2B5EF4-FFF2-40B4-BE49-F238E27FC236}">
                <a16:creationId xmlns:a16="http://schemas.microsoft.com/office/drawing/2014/main" id="{12BF270D-2A42-1941-200B-078F40300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2BFB8-C23E-8C11-8DAA-6D8EADFE1FCE}"/>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289090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DD11-7740-4F32-B90A-8084D69413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3B9DAA-8C24-FEA2-37CC-9AA08DDE8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10A85-20A7-EF2F-B744-228C1192A67F}"/>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5" name="Footer Placeholder 4">
            <a:extLst>
              <a:ext uri="{FF2B5EF4-FFF2-40B4-BE49-F238E27FC236}">
                <a16:creationId xmlns:a16="http://schemas.microsoft.com/office/drawing/2014/main" id="{B57A1661-93B7-512E-8AFC-C9FB92DA4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D69DE-17AC-FF0B-D50D-2995A8A7F3DD}"/>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191109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04607-BEB2-9EFE-1E5D-5047C3FB3D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944F13-E65A-8D31-C4EE-119F138D3C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10EFF-53C2-747E-9853-82F58F83214D}"/>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5" name="Footer Placeholder 4">
            <a:extLst>
              <a:ext uri="{FF2B5EF4-FFF2-40B4-BE49-F238E27FC236}">
                <a16:creationId xmlns:a16="http://schemas.microsoft.com/office/drawing/2014/main" id="{8B7B205B-8C3D-DAFB-0860-3F60F719B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E5B9A-73B2-0EE8-6278-974D0770E7ED}"/>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376701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C063-2CB6-904D-C28C-DE53B4BED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7DE03-5393-39D7-9E23-BC8DF3993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C2B2E-D1F0-F950-2468-414D93CE69F4}"/>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5" name="Footer Placeholder 4">
            <a:extLst>
              <a:ext uri="{FF2B5EF4-FFF2-40B4-BE49-F238E27FC236}">
                <a16:creationId xmlns:a16="http://schemas.microsoft.com/office/drawing/2014/main" id="{9A6E47BF-CDE9-CB1D-DC8E-3279BBD4E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84433-C3CF-F0AE-8A8F-9AAFE5169F56}"/>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403251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3CB0-EC72-50E4-8126-07868A7654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A6E290-ABAE-DAC8-8974-F9FAC6CF5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932B0-D876-09BA-3CDC-9B3A7C9BD4DE}"/>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5" name="Footer Placeholder 4">
            <a:extLst>
              <a:ext uri="{FF2B5EF4-FFF2-40B4-BE49-F238E27FC236}">
                <a16:creationId xmlns:a16="http://schemas.microsoft.com/office/drawing/2014/main" id="{3CB49405-AE96-4DC1-5E84-29254D9DA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173F7-BA8E-1A49-A71D-8D332A5EA9FB}"/>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156930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826C-1EC4-432A-BBD6-96FC250DC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7DB0D-2A2E-1703-6842-14E1487886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B300A-C88C-49DF-07FB-2A5F8FEB59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CDC365-D855-5E3B-EC3C-D58292FE12FA}"/>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6" name="Footer Placeholder 5">
            <a:extLst>
              <a:ext uri="{FF2B5EF4-FFF2-40B4-BE49-F238E27FC236}">
                <a16:creationId xmlns:a16="http://schemas.microsoft.com/office/drawing/2014/main" id="{1E7BF19A-BA01-130F-8B4B-CD75FBDEA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D257E-A9B5-195A-6C32-B3F1E84D8DC6}"/>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145990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9996-ACE5-DDB1-CD32-C5665E4B2B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77D3DF-2BBB-D338-A360-222669F63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B5058E-2A3F-1FE2-A1CD-1DAE7E52F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F42EB6-FA86-C2E6-C632-2A89EDC0D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8F30D3-2E2F-92DA-4729-221802971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B57F2B-3BBC-021A-6A2F-6F153B6EEC20}"/>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8" name="Footer Placeholder 7">
            <a:extLst>
              <a:ext uri="{FF2B5EF4-FFF2-40B4-BE49-F238E27FC236}">
                <a16:creationId xmlns:a16="http://schemas.microsoft.com/office/drawing/2014/main" id="{6230E268-0E3B-7A7F-095D-8E76678BDB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65A751-681F-444C-A4AF-A8FF20C964DF}"/>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115616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ECA8-49B8-0A6B-468F-1C524DA9D2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7B6C10-A812-52C3-3EE6-BCE475109D19}"/>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4" name="Footer Placeholder 3">
            <a:extLst>
              <a:ext uri="{FF2B5EF4-FFF2-40B4-BE49-F238E27FC236}">
                <a16:creationId xmlns:a16="http://schemas.microsoft.com/office/drawing/2014/main" id="{89547C40-68FB-9887-B20F-6AAA69238E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40BD16-32F9-161B-83C7-9AF382896EE5}"/>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216582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83031-860A-418F-A87A-1C057F4EC6AE}"/>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3" name="Footer Placeholder 2">
            <a:extLst>
              <a:ext uri="{FF2B5EF4-FFF2-40B4-BE49-F238E27FC236}">
                <a16:creationId xmlns:a16="http://schemas.microsoft.com/office/drawing/2014/main" id="{A4F20B59-0952-97C6-93A6-54005C788E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6B130-FFB1-781E-2BA5-B14A5CD54CB2}"/>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428597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63C2-39A5-2D4F-F70E-2C90B4384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F6FB55-C17C-BAAB-F095-B0D206903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DC5FD8-327E-A28B-C83B-38AE7D0DF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CD94F-F8D0-7075-7F0D-5CC45A26966E}"/>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6" name="Footer Placeholder 5">
            <a:extLst>
              <a:ext uri="{FF2B5EF4-FFF2-40B4-BE49-F238E27FC236}">
                <a16:creationId xmlns:a16="http://schemas.microsoft.com/office/drawing/2014/main" id="{81663433-B2BA-6AAF-E79C-EE1217184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0FE81-0900-4FE6-6978-776DFFF7474A}"/>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59805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42D9-9701-0B37-FF0C-BB0E22A51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A71938-D59C-76B2-57B4-2FE4E1BFC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D15FB7-48CF-E385-561A-37A372C41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0AA92-5767-981C-F4F3-32CF86131B05}"/>
              </a:ext>
            </a:extLst>
          </p:cNvPr>
          <p:cNvSpPr>
            <a:spLocks noGrp="1"/>
          </p:cNvSpPr>
          <p:nvPr>
            <p:ph type="dt" sz="half" idx="10"/>
          </p:nvPr>
        </p:nvSpPr>
        <p:spPr/>
        <p:txBody>
          <a:bodyPr/>
          <a:lstStyle/>
          <a:p>
            <a:fld id="{E4DC17DC-5D77-4897-85A3-27A06A3FD843}" type="datetimeFigureOut">
              <a:rPr lang="en-US" smtClean="0"/>
              <a:t>9/8/2024</a:t>
            </a:fld>
            <a:endParaRPr lang="en-US"/>
          </a:p>
        </p:txBody>
      </p:sp>
      <p:sp>
        <p:nvSpPr>
          <p:cNvPr id="6" name="Footer Placeholder 5">
            <a:extLst>
              <a:ext uri="{FF2B5EF4-FFF2-40B4-BE49-F238E27FC236}">
                <a16:creationId xmlns:a16="http://schemas.microsoft.com/office/drawing/2014/main" id="{DE34C3B2-391E-2238-4C06-2F2DC2446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94323-43C9-5830-4828-86511F17FA34}"/>
              </a:ext>
            </a:extLst>
          </p:cNvPr>
          <p:cNvSpPr>
            <a:spLocks noGrp="1"/>
          </p:cNvSpPr>
          <p:nvPr>
            <p:ph type="sldNum" sz="quarter" idx="12"/>
          </p:nvPr>
        </p:nvSpPr>
        <p:spPr/>
        <p:txBody>
          <a:bodyPr/>
          <a:lstStyle/>
          <a:p>
            <a:fld id="{A89CFB80-2B57-4249-BF5B-F94991C46BF8}" type="slidenum">
              <a:rPr lang="en-US" smtClean="0"/>
              <a:t>‹#›</a:t>
            </a:fld>
            <a:endParaRPr lang="en-US"/>
          </a:p>
        </p:txBody>
      </p:sp>
    </p:spTree>
    <p:extLst>
      <p:ext uri="{BB962C8B-B14F-4D97-AF65-F5344CB8AC3E}">
        <p14:creationId xmlns:p14="http://schemas.microsoft.com/office/powerpoint/2010/main" val="177573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4631B7-B5E1-CEC7-A271-8948ED2A1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3AC424-F666-C377-C89D-24D9FD0CD2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AE5DC-51A8-6E01-F402-67AE3A8B0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C17DC-5D77-4897-85A3-27A06A3FD843}" type="datetimeFigureOut">
              <a:rPr lang="en-US" smtClean="0"/>
              <a:t>9/8/2024</a:t>
            </a:fld>
            <a:endParaRPr lang="en-US"/>
          </a:p>
        </p:txBody>
      </p:sp>
      <p:sp>
        <p:nvSpPr>
          <p:cNvPr id="5" name="Footer Placeholder 4">
            <a:extLst>
              <a:ext uri="{FF2B5EF4-FFF2-40B4-BE49-F238E27FC236}">
                <a16:creationId xmlns:a16="http://schemas.microsoft.com/office/drawing/2014/main" id="{006038CE-B12F-3812-4EE7-63525C014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1C64B4-F7E6-4EFA-74BE-1F8C9C1E3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CFB80-2B57-4249-BF5B-F94991C46BF8}" type="slidenum">
              <a:rPr lang="en-US" smtClean="0"/>
              <a:t>‹#›</a:t>
            </a:fld>
            <a:endParaRPr lang="en-US"/>
          </a:p>
        </p:txBody>
      </p:sp>
    </p:spTree>
    <p:extLst>
      <p:ext uri="{BB962C8B-B14F-4D97-AF65-F5344CB8AC3E}">
        <p14:creationId xmlns:p14="http://schemas.microsoft.com/office/powerpoint/2010/main" val="2977248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856A-90A6-AA35-21B8-AF31451D87FD}"/>
              </a:ext>
            </a:extLst>
          </p:cNvPr>
          <p:cNvSpPr>
            <a:spLocks noGrp="1"/>
          </p:cNvSpPr>
          <p:nvPr>
            <p:ph type="ctrTitle"/>
          </p:nvPr>
        </p:nvSpPr>
        <p:spPr>
          <a:xfrm>
            <a:off x="1524000" y="1122362"/>
            <a:ext cx="9144000" cy="3221038"/>
          </a:xfrm>
        </p:spPr>
        <p:txBody>
          <a:bodyPr>
            <a:noAutofit/>
          </a:bodyPr>
          <a:lstStyle/>
          <a:p>
            <a:r>
              <a:rPr lang="en-US" sz="6600" b="1" dirty="0"/>
              <a:t>Research on the Risks of Investing in the Aviation Industry</a:t>
            </a:r>
          </a:p>
        </p:txBody>
      </p:sp>
      <p:sp>
        <p:nvSpPr>
          <p:cNvPr id="3" name="Subtitle 2">
            <a:extLst>
              <a:ext uri="{FF2B5EF4-FFF2-40B4-BE49-F238E27FC236}">
                <a16:creationId xmlns:a16="http://schemas.microsoft.com/office/drawing/2014/main" id="{6D2181BD-330C-9C36-BC5D-2731B2AD8B67}"/>
              </a:ext>
            </a:extLst>
          </p:cNvPr>
          <p:cNvSpPr>
            <a:spLocks noGrp="1"/>
          </p:cNvSpPr>
          <p:nvPr>
            <p:ph type="subTitle" idx="1"/>
          </p:nvPr>
        </p:nvSpPr>
        <p:spPr>
          <a:xfrm>
            <a:off x="1524000" y="4528456"/>
            <a:ext cx="9144000" cy="729343"/>
          </a:xfrm>
        </p:spPr>
        <p:txBody>
          <a:bodyPr/>
          <a:lstStyle/>
          <a:p>
            <a:r>
              <a:rPr lang="en-US" dirty="0"/>
              <a:t>(Phase 1 Project)</a:t>
            </a:r>
          </a:p>
          <a:p>
            <a:endParaRPr lang="en-US" dirty="0"/>
          </a:p>
        </p:txBody>
      </p:sp>
    </p:spTree>
    <p:extLst>
      <p:ext uri="{BB962C8B-B14F-4D97-AF65-F5344CB8AC3E}">
        <p14:creationId xmlns:p14="http://schemas.microsoft.com/office/powerpoint/2010/main" val="163743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1B3735-5262-8514-3334-2D7D46DAB8D5}"/>
              </a:ext>
            </a:extLst>
          </p:cNvPr>
          <p:cNvGraphicFramePr>
            <a:graphicFrameLocks noGrp="1"/>
          </p:cNvGraphicFramePr>
          <p:nvPr>
            <p:extLst>
              <p:ext uri="{D42A27DB-BD31-4B8C-83A1-F6EECF244321}">
                <p14:modId xmlns:p14="http://schemas.microsoft.com/office/powerpoint/2010/main" val="136110256"/>
              </p:ext>
            </p:extLst>
          </p:nvPr>
        </p:nvGraphicFramePr>
        <p:xfrm>
          <a:off x="544286" y="718457"/>
          <a:ext cx="10809516" cy="3901440"/>
        </p:xfrm>
        <a:graphic>
          <a:graphicData uri="http://schemas.openxmlformats.org/drawingml/2006/table">
            <a:tbl>
              <a:tblPr/>
              <a:tblGrid>
                <a:gridCol w="1801586">
                  <a:extLst>
                    <a:ext uri="{9D8B030D-6E8A-4147-A177-3AD203B41FA5}">
                      <a16:colId xmlns:a16="http://schemas.microsoft.com/office/drawing/2014/main" val="2183371843"/>
                    </a:ext>
                  </a:extLst>
                </a:gridCol>
                <a:gridCol w="1801586">
                  <a:extLst>
                    <a:ext uri="{9D8B030D-6E8A-4147-A177-3AD203B41FA5}">
                      <a16:colId xmlns:a16="http://schemas.microsoft.com/office/drawing/2014/main" val="258406089"/>
                    </a:ext>
                  </a:extLst>
                </a:gridCol>
                <a:gridCol w="1801586">
                  <a:extLst>
                    <a:ext uri="{9D8B030D-6E8A-4147-A177-3AD203B41FA5}">
                      <a16:colId xmlns:a16="http://schemas.microsoft.com/office/drawing/2014/main" val="333387907"/>
                    </a:ext>
                  </a:extLst>
                </a:gridCol>
                <a:gridCol w="1801586">
                  <a:extLst>
                    <a:ext uri="{9D8B030D-6E8A-4147-A177-3AD203B41FA5}">
                      <a16:colId xmlns:a16="http://schemas.microsoft.com/office/drawing/2014/main" val="811592229"/>
                    </a:ext>
                  </a:extLst>
                </a:gridCol>
                <a:gridCol w="1801586">
                  <a:extLst>
                    <a:ext uri="{9D8B030D-6E8A-4147-A177-3AD203B41FA5}">
                      <a16:colId xmlns:a16="http://schemas.microsoft.com/office/drawing/2014/main" val="2827570507"/>
                    </a:ext>
                  </a:extLst>
                </a:gridCol>
                <a:gridCol w="1801586">
                  <a:extLst>
                    <a:ext uri="{9D8B030D-6E8A-4147-A177-3AD203B41FA5}">
                      <a16:colId xmlns:a16="http://schemas.microsoft.com/office/drawing/2014/main" val="1353065156"/>
                    </a:ext>
                  </a:extLst>
                </a:gridCol>
              </a:tblGrid>
              <a:tr h="293370">
                <a:tc>
                  <a:txBody>
                    <a:bodyPr/>
                    <a:lstStyle/>
                    <a:p>
                      <a:pPr algn="ctr" fontAlgn="ctr"/>
                      <a:r>
                        <a:rPr lang="en-US" b="1" dirty="0" err="1">
                          <a:effectLst/>
                        </a:rPr>
                        <a:t>Aircraft_damage</a:t>
                      </a:r>
                      <a:endParaRPr lang="en-US" b="1" dirty="0">
                        <a:effectLst/>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dirty="0">
                          <a:effectLst/>
                        </a:rPr>
                        <a:t>Destroyed</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effectLst/>
                        </a:rPr>
                        <a:t>Minor</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effectLst/>
                        </a:rPr>
                        <a:t>Substantial</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effectLst/>
                        </a:rPr>
                        <a:t>Total</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effectLst/>
                        </a:rPr>
                        <a:t>Durability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4257829"/>
                  </a:ext>
                </a:extLst>
              </a:tr>
              <a:tr h="293370">
                <a:tc>
                  <a:txBody>
                    <a:bodyPr/>
                    <a:lstStyle/>
                    <a:p>
                      <a:pPr algn="ctr" fontAlgn="ctr"/>
                      <a:r>
                        <a:rPr lang="en-US" b="1" dirty="0">
                          <a:effectLst/>
                        </a:rPr>
                        <a:t>make</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dirty="0">
                        <a:effectLst/>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dirty="0">
                        <a:effectLst/>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effectLst/>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effectLst/>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effectLst/>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5842679"/>
                  </a:ext>
                </a:extLst>
              </a:tr>
              <a:tr h="293370">
                <a:tc>
                  <a:txBody>
                    <a:bodyPr/>
                    <a:lstStyle/>
                    <a:p>
                      <a:pPr algn="ctr" fontAlgn="ctr"/>
                      <a:r>
                        <a:rPr lang="en-US" b="0">
                          <a:effectLst/>
                        </a:rPr>
                        <a:t>Kewley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416400"/>
                  </a:ext>
                </a:extLst>
              </a:tr>
              <a:tr h="293370">
                <a:tc>
                  <a:txBody>
                    <a:bodyPr/>
                    <a:lstStyle/>
                    <a:p>
                      <a:pPr algn="ctr" fontAlgn="ctr"/>
                      <a:r>
                        <a:rPr lang="en-US" b="0">
                          <a:effectLst/>
                        </a:rPr>
                        <a:t>Masnic</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580222"/>
                  </a:ext>
                </a:extLst>
              </a:tr>
              <a:tr h="293370">
                <a:tc>
                  <a:txBody>
                    <a:bodyPr/>
                    <a:lstStyle/>
                    <a:p>
                      <a:pPr algn="ctr" fontAlgn="ctr"/>
                      <a:r>
                        <a:rPr lang="en-US" b="0">
                          <a:effectLst/>
                        </a:rPr>
                        <a:t>Mason, Jack A.</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839594"/>
                  </a:ext>
                </a:extLst>
              </a:tr>
              <a:tr h="293370">
                <a:tc>
                  <a:txBody>
                    <a:bodyPr/>
                    <a:lstStyle/>
                    <a:p>
                      <a:pPr algn="ctr" fontAlgn="ctr"/>
                      <a:r>
                        <a:rPr lang="en-US" b="0">
                          <a:effectLst/>
                        </a:rPr>
                        <a:t>Masselink</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8668066"/>
                  </a:ext>
                </a:extLst>
              </a:tr>
              <a:tr h="293370">
                <a:tc>
                  <a:txBody>
                    <a:bodyPr/>
                    <a:lstStyle/>
                    <a:p>
                      <a:pPr algn="ctr" fontAlgn="ctr"/>
                      <a:r>
                        <a:rPr lang="en-US" b="0">
                          <a:effectLst/>
                        </a:rPr>
                        <a:t>Massey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2</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2</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0533253"/>
                  </a:ext>
                </a:extLst>
              </a:tr>
              <a:tr h="293370">
                <a:tc>
                  <a:txBody>
                    <a:bodyPr/>
                    <a:lstStyle/>
                    <a:p>
                      <a:pPr algn="ctr" fontAlgn="ctr"/>
                      <a:r>
                        <a:rPr lang="en-US" b="0">
                          <a:effectLst/>
                        </a:rPr>
                        <a:t>Mastopietro</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0818342"/>
                  </a:ext>
                </a:extLst>
              </a:tr>
              <a:tr h="293370">
                <a:tc>
                  <a:txBody>
                    <a:bodyPr/>
                    <a:lstStyle/>
                    <a:p>
                      <a:pPr algn="ctr" fontAlgn="ctr"/>
                      <a:r>
                        <a:rPr lang="en-US" b="0">
                          <a:effectLst/>
                        </a:rPr>
                        <a:t>Matey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2622936"/>
                  </a:ext>
                </a:extLst>
              </a:tr>
              <a:tr h="293370">
                <a:tc>
                  <a:txBody>
                    <a:bodyPr/>
                    <a:lstStyle/>
                    <a:p>
                      <a:pPr algn="ctr" fontAlgn="ctr"/>
                      <a:r>
                        <a:rPr lang="en-US" b="0">
                          <a:effectLst/>
                        </a:rPr>
                        <a:t>Mathew M. Kerr</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7885901"/>
                  </a:ext>
                </a:extLst>
              </a:tr>
              <a:tr h="293370">
                <a:tc>
                  <a:txBody>
                    <a:bodyPr/>
                    <a:lstStyle/>
                    <a:p>
                      <a:pPr algn="ctr" fontAlgn="ctr"/>
                      <a:r>
                        <a:rPr lang="en-US" b="0">
                          <a:effectLst/>
                        </a:rPr>
                        <a:t>Mathews</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6881229"/>
                  </a:ext>
                </a:extLst>
              </a:tr>
              <a:tr h="293370">
                <a:tc>
                  <a:txBody>
                    <a:bodyPr/>
                    <a:lstStyle/>
                    <a:p>
                      <a:pPr algn="ctr" fontAlgn="ctr"/>
                      <a:r>
                        <a:rPr lang="en-US" b="0" dirty="0">
                          <a:effectLst/>
                        </a:rPr>
                        <a:t>Matter</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effectLst/>
                        </a:rPr>
                        <a:t>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effectLst/>
                        </a:rPr>
                        <a:t>0.0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7341178"/>
                  </a:ext>
                </a:extLst>
              </a:tr>
            </a:tbl>
          </a:graphicData>
        </a:graphic>
      </p:graphicFrame>
      <p:sp>
        <p:nvSpPr>
          <p:cNvPr id="3" name="TextBox 2">
            <a:extLst>
              <a:ext uri="{FF2B5EF4-FFF2-40B4-BE49-F238E27FC236}">
                <a16:creationId xmlns:a16="http://schemas.microsoft.com/office/drawing/2014/main" id="{E18D5CE8-B6FF-BBBF-9CD6-2F4B6130D27E}"/>
              </a:ext>
            </a:extLst>
          </p:cNvPr>
          <p:cNvSpPr txBox="1"/>
          <p:nvPr/>
        </p:nvSpPr>
        <p:spPr>
          <a:xfrm>
            <a:off x="729343" y="5138057"/>
            <a:ext cx="10624459"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Recommendation 3</a:t>
            </a:r>
            <a:r>
              <a:rPr lang="en-US" sz="3200" dirty="0">
                <a:latin typeface="Times New Roman" panose="02020603050405020304" pitchFamily="18" charset="0"/>
                <a:cs typeface="Times New Roman" panose="02020603050405020304" pitchFamily="18" charset="0"/>
              </a:rPr>
              <a:t>: The most durable make is </a:t>
            </a:r>
            <a:r>
              <a:rPr lang="en-US" sz="3200" dirty="0" err="1">
                <a:latin typeface="Times New Roman" panose="02020603050405020304" pitchFamily="18" charset="0"/>
                <a:cs typeface="Times New Roman" panose="02020603050405020304" pitchFamily="18" charset="0"/>
              </a:rPr>
              <a:t>Kewley</a:t>
            </a:r>
            <a:r>
              <a:rPr lang="en-US" sz="3200" dirty="0">
                <a:latin typeface="Times New Roman" panose="02020603050405020304" pitchFamily="18" charset="0"/>
                <a:cs typeface="Times New Roman" panose="02020603050405020304" pitchFamily="18" charset="0"/>
              </a:rPr>
              <a:t> and the data frame above shows the top ten most recommended makes.</a:t>
            </a:r>
          </a:p>
        </p:txBody>
      </p:sp>
    </p:spTree>
    <p:extLst>
      <p:ext uri="{BB962C8B-B14F-4D97-AF65-F5344CB8AC3E}">
        <p14:creationId xmlns:p14="http://schemas.microsoft.com/office/powerpoint/2010/main" val="389620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982C-F9CC-67EE-5B3A-040B08A42536}"/>
              </a:ext>
            </a:extLst>
          </p:cNvPr>
          <p:cNvSpPr>
            <a:spLocks noGrp="1"/>
          </p:cNvSpPr>
          <p:nvPr>
            <p:ph type="title"/>
          </p:nvPr>
        </p:nvSpPr>
        <p:spPr>
          <a:xfrm>
            <a:off x="838200" y="365125"/>
            <a:ext cx="10515600" cy="919389"/>
          </a:xfrm>
        </p:spPr>
        <p:txBody>
          <a:bodyPr/>
          <a:lstStyle/>
          <a:p>
            <a:r>
              <a:rPr lang="en-US" b="1" dirty="0"/>
              <a:t>Conclusion</a:t>
            </a:r>
          </a:p>
        </p:txBody>
      </p:sp>
      <p:sp>
        <p:nvSpPr>
          <p:cNvPr id="3" name="TextBox 2">
            <a:extLst>
              <a:ext uri="{FF2B5EF4-FFF2-40B4-BE49-F238E27FC236}">
                <a16:creationId xmlns:a16="http://schemas.microsoft.com/office/drawing/2014/main" id="{8015D896-C5E1-D6E0-42FB-DD4639278BEA}"/>
              </a:ext>
            </a:extLst>
          </p:cNvPr>
          <p:cNvSpPr txBox="1"/>
          <p:nvPr/>
        </p:nvSpPr>
        <p:spPr>
          <a:xfrm>
            <a:off x="838200" y="1701573"/>
            <a:ext cx="10515600" cy="353943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Our research has resulted in 4 recommendations that will enable the aviation department advise the company. The investment in the industry is a viable option as the risk of accidents has significantly reduced overtime. The company should invest in the business sector of the industry and should buy amateur built, </a:t>
            </a:r>
            <a:r>
              <a:rPr lang="en-US" sz="3200" dirty="0" err="1">
                <a:latin typeface="Times New Roman" panose="02020603050405020304" pitchFamily="18" charset="0"/>
                <a:cs typeface="Times New Roman" panose="02020603050405020304" pitchFamily="18" charset="0"/>
              </a:rPr>
              <a:t>Kewley</a:t>
            </a:r>
            <a:r>
              <a:rPr lang="en-US" sz="3200" dirty="0">
                <a:latin typeface="Times New Roman" panose="02020603050405020304" pitchFamily="18" charset="0"/>
                <a:cs typeface="Times New Roman" panose="02020603050405020304" pitchFamily="18" charset="0"/>
              </a:rPr>
              <a:t> make for a start. This will is an investment with the least risk in the industry.</a:t>
            </a:r>
          </a:p>
        </p:txBody>
      </p:sp>
    </p:spTree>
    <p:extLst>
      <p:ext uri="{BB962C8B-B14F-4D97-AF65-F5344CB8AC3E}">
        <p14:creationId xmlns:p14="http://schemas.microsoft.com/office/powerpoint/2010/main" val="363808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0FA7-FF9F-A29C-5312-F8426209B2D2}"/>
              </a:ext>
            </a:extLst>
          </p:cNvPr>
          <p:cNvSpPr>
            <a:spLocks noGrp="1"/>
          </p:cNvSpPr>
          <p:nvPr>
            <p:ph type="title"/>
          </p:nvPr>
        </p:nvSpPr>
        <p:spPr/>
        <p:txBody>
          <a:bodyPr/>
          <a:lstStyle/>
          <a:p>
            <a:r>
              <a:rPr lang="en-US" b="1" dirty="0"/>
              <a:t>Introduction</a:t>
            </a:r>
          </a:p>
        </p:txBody>
      </p:sp>
      <p:sp>
        <p:nvSpPr>
          <p:cNvPr id="3" name="TextBox 2">
            <a:extLst>
              <a:ext uri="{FF2B5EF4-FFF2-40B4-BE49-F238E27FC236}">
                <a16:creationId xmlns:a16="http://schemas.microsoft.com/office/drawing/2014/main" id="{E95BAC67-475A-1B6F-B47E-D0E82E824C81}"/>
              </a:ext>
            </a:extLst>
          </p:cNvPr>
          <p:cNvSpPr txBox="1"/>
          <p:nvPr/>
        </p:nvSpPr>
        <p:spPr>
          <a:xfrm>
            <a:off x="936171" y="1785257"/>
            <a:ext cx="10417629" cy="353943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Seryabiz Ltd considered diversifying its investment portfolio and dove into investigating several ventures that would ensure returns at a manageable risk level. The aviation industry was the selected venture; therefore, research was to be carried out around the industry's risks, and insights provided, to the newly formed aviation department to enable them to make informed decisions on moving forward</a:t>
            </a:r>
            <a:r>
              <a:rPr lang="en-US" dirty="0"/>
              <a:t>.</a:t>
            </a:r>
          </a:p>
        </p:txBody>
      </p:sp>
    </p:spTree>
    <p:extLst>
      <p:ext uri="{BB962C8B-B14F-4D97-AF65-F5344CB8AC3E}">
        <p14:creationId xmlns:p14="http://schemas.microsoft.com/office/powerpoint/2010/main" val="251235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3D1F-8A7E-1EB9-0CD1-8D6E774F4E31}"/>
              </a:ext>
            </a:extLst>
          </p:cNvPr>
          <p:cNvSpPr>
            <a:spLocks noGrp="1"/>
          </p:cNvSpPr>
          <p:nvPr>
            <p:ph type="title"/>
          </p:nvPr>
        </p:nvSpPr>
        <p:spPr/>
        <p:txBody>
          <a:bodyPr/>
          <a:lstStyle/>
          <a:p>
            <a:r>
              <a:rPr lang="en-US" b="1" dirty="0"/>
              <a:t>Goals</a:t>
            </a:r>
          </a:p>
        </p:txBody>
      </p:sp>
      <p:sp>
        <p:nvSpPr>
          <p:cNvPr id="3" name="TextBox 2">
            <a:extLst>
              <a:ext uri="{FF2B5EF4-FFF2-40B4-BE49-F238E27FC236}">
                <a16:creationId xmlns:a16="http://schemas.microsoft.com/office/drawing/2014/main" id="{F672F14C-492E-FE52-F89B-355F88F7CB11}"/>
              </a:ext>
            </a:extLst>
          </p:cNvPr>
          <p:cNvSpPr txBox="1"/>
          <p:nvPr/>
        </p:nvSpPr>
        <p:spPr>
          <a:xfrm>
            <a:off x="925286" y="2492829"/>
            <a:ext cx="10689771"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Determine if the investment into the Aviation Industry is Viable.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Select the aircraft with the least risk for a starting investor in the field.</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Decide on the sector into which the company should invest.</a:t>
            </a:r>
          </a:p>
        </p:txBody>
      </p:sp>
    </p:spTree>
    <p:extLst>
      <p:ext uri="{BB962C8B-B14F-4D97-AF65-F5344CB8AC3E}">
        <p14:creationId xmlns:p14="http://schemas.microsoft.com/office/powerpoint/2010/main" val="170637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FEF6-ECF1-1C76-CC7A-71BE8DAB585E}"/>
              </a:ext>
            </a:extLst>
          </p:cNvPr>
          <p:cNvSpPr>
            <a:spLocks noGrp="1"/>
          </p:cNvSpPr>
          <p:nvPr>
            <p:ph type="title"/>
          </p:nvPr>
        </p:nvSpPr>
        <p:spPr/>
        <p:txBody>
          <a:bodyPr/>
          <a:lstStyle/>
          <a:p>
            <a:r>
              <a:rPr lang="en-US" b="1" dirty="0"/>
              <a:t>Data</a:t>
            </a:r>
          </a:p>
        </p:txBody>
      </p:sp>
      <p:sp>
        <p:nvSpPr>
          <p:cNvPr id="3" name="TextBox 2">
            <a:extLst>
              <a:ext uri="{FF2B5EF4-FFF2-40B4-BE49-F238E27FC236}">
                <a16:creationId xmlns:a16="http://schemas.microsoft.com/office/drawing/2014/main" id="{0FF2C9BD-0DCA-8F58-5919-91F0702E6673}"/>
              </a:ext>
            </a:extLst>
          </p:cNvPr>
          <p:cNvSpPr txBox="1"/>
          <p:nvPr/>
        </p:nvSpPr>
        <p:spPr>
          <a:xfrm>
            <a:off x="1088571" y="2122714"/>
            <a:ext cx="10036629" cy="2554545"/>
          </a:xfrm>
          <a:prstGeom prst="rect">
            <a:avLst/>
          </a:prstGeom>
          <a:noFill/>
        </p:spPr>
        <p:txBody>
          <a:bodyPr wrap="square" rtlCol="0">
            <a:spAutoFit/>
          </a:bodyPr>
          <a:lstStyle/>
          <a:p>
            <a:r>
              <a:rPr lang="en-US" sz="3200" b="0" i="0" dirty="0">
                <a:effectLst/>
                <a:latin typeface="Times New Roman" panose="02020603050405020304" pitchFamily="18" charset="0"/>
                <a:cs typeface="Times New Roman" panose="02020603050405020304" pitchFamily="18" charset="0"/>
              </a:rPr>
              <a:t>To carry out our research, we used data from the National Transportation Safety Board that includes aviation accident data from 1962 to 2023 about civil aviation accidents and selected incidents in the United States and international waters.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66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DFD1-0B43-00B7-9720-5A4840373890}"/>
              </a:ext>
            </a:extLst>
          </p:cNvPr>
          <p:cNvSpPr>
            <a:spLocks noGrp="1"/>
          </p:cNvSpPr>
          <p:nvPr>
            <p:ph type="title"/>
          </p:nvPr>
        </p:nvSpPr>
        <p:spPr/>
        <p:txBody>
          <a:bodyPr/>
          <a:lstStyle/>
          <a:p>
            <a:r>
              <a:rPr lang="en-US" b="1" dirty="0"/>
              <a:t>Data Analysis</a:t>
            </a:r>
          </a:p>
        </p:txBody>
      </p:sp>
      <p:pic>
        <p:nvPicPr>
          <p:cNvPr id="9" name="Picture 8">
            <a:extLst>
              <a:ext uri="{FF2B5EF4-FFF2-40B4-BE49-F238E27FC236}">
                <a16:creationId xmlns:a16="http://schemas.microsoft.com/office/drawing/2014/main" id="{8E6EDD0E-2AC3-57B7-8831-813B2DD139C3}"/>
              </a:ext>
            </a:extLst>
          </p:cNvPr>
          <p:cNvPicPr>
            <a:picLocks noChangeAspect="1"/>
          </p:cNvPicPr>
          <p:nvPr/>
        </p:nvPicPr>
        <p:blipFill>
          <a:blip r:embed="rId2"/>
          <a:stretch>
            <a:fillRect/>
          </a:stretch>
        </p:blipFill>
        <p:spPr>
          <a:xfrm>
            <a:off x="2046514" y="1344152"/>
            <a:ext cx="7750629" cy="5148724"/>
          </a:xfrm>
          <a:prstGeom prst="rect">
            <a:avLst/>
          </a:prstGeom>
        </p:spPr>
      </p:pic>
    </p:spTree>
    <p:extLst>
      <p:ext uri="{BB962C8B-B14F-4D97-AF65-F5344CB8AC3E}">
        <p14:creationId xmlns:p14="http://schemas.microsoft.com/office/powerpoint/2010/main" val="21542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1D6C2-A490-0C6B-7F16-CEFA871F5B23}"/>
              </a:ext>
            </a:extLst>
          </p:cNvPr>
          <p:cNvSpPr txBox="1"/>
          <p:nvPr/>
        </p:nvSpPr>
        <p:spPr>
          <a:xfrm>
            <a:off x="1077686" y="947057"/>
            <a:ext cx="10515600" cy="403187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From the line graph shown above. It can be clearly seen that the number of accidents have been dropping over time, indicating that the aviation industry has been getting safer with more safety measures being adopted.</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Recommendation 1</a:t>
            </a:r>
            <a:r>
              <a:rPr lang="en-US" sz="3200" dirty="0">
                <a:latin typeface="Times New Roman" panose="02020603050405020304" pitchFamily="18" charset="0"/>
                <a:cs typeface="Times New Roman" panose="02020603050405020304" pitchFamily="18" charset="0"/>
              </a:rPr>
              <a:t>: Seryabiz Ltd should proceed to invest in the industry as it is safer now than before and the trend indicates that it will continue to improve</a:t>
            </a:r>
          </a:p>
        </p:txBody>
      </p:sp>
    </p:spTree>
    <p:extLst>
      <p:ext uri="{BB962C8B-B14F-4D97-AF65-F5344CB8AC3E}">
        <p14:creationId xmlns:p14="http://schemas.microsoft.com/office/powerpoint/2010/main" val="382617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7D3861-051A-A2AD-3625-111CB0FEC518}"/>
              </a:ext>
            </a:extLst>
          </p:cNvPr>
          <p:cNvPicPr>
            <a:picLocks noChangeAspect="1"/>
          </p:cNvPicPr>
          <p:nvPr/>
        </p:nvPicPr>
        <p:blipFill>
          <a:blip r:embed="rId2"/>
          <a:stretch>
            <a:fillRect/>
          </a:stretch>
        </p:blipFill>
        <p:spPr>
          <a:xfrm>
            <a:off x="3135085" y="982571"/>
            <a:ext cx="6989989" cy="5775416"/>
          </a:xfrm>
          <a:prstGeom prst="rect">
            <a:avLst/>
          </a:prstGeom>
        </p:spPr>
      </p:pic>
    </p:spTree>
    <p:extLst>
      <p:ext uri="{BB962C8B-B14F-4D97-AF65-F5344CB8AC3E}">
        <p14:creationId xmlns:p14="http://schemas.microsoft.com/office/powerpoint/2010/main" val="323866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1F9BEB-7152-D5D8-77C6-DEA73109850B}"/>
              </a:ext>
            </a:extLst>
          </p:cNvPr>
          <p:cNvPicPr>
            <a:picLocks noChangeAspect="1"/>
          </p:cNvPicPr>
          <p:nvPr/>
        </p:nvPicPr>
        <p:blipFill>
          <a:blip r:embed="rId2"/>
          <a:stretch>
            <a:fillRect/>
          </a:stretch>
        </p:blipFill>
        <p:spPr>
          <a:xfrm>
            <a:off x="1894115" y="0"/>
            <a:ext cx="7628584" cy="6858000"/>
          </a:xfrm>
          <a:prstGeom prst="rect">
            <a:avLst/>
          </a:prstGeom>
        </p:spPr>
      </p:pic>
    </p:spTree>
    <p:extLst>
      <p:ext uri="{BB962C8B-B14F-4D97-AF65-F5344CB8AC3E}">
        <p14:creationId xmlns:p14="http://schemas.microsoft.com/office/powerpoint/2010/main" val="227415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CDAFC-5381-65F8-33CD-B8089D95F43F}"/>
              </a:ext>
            </a:extLst>
          </p:cNvPr>
          <p:cNvSpPr txBox="1"/>
          <p:nvPr/>
        </p:nvSpPr>
        <p:spPr>
          <a:xfrm>
            <a:off x="805543" y="718457"/>
            <a:ext cx="10722428" cy="501675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visuals above show that amateur built aircrafts are safer compared to aircrafts that are not amateur built and the second bar graph indicates that the personal airplanes are more rampant.</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Recommendation 2:</a:t>
            </a:r>
            <a:r>
              <a:rPr lang="en-US" sz="3200" dirty="0">
                <a:latin typeface="Times New Roman" panose="02020603050405020304" pitchFamily="18" charset="0"/>
                <a:cs typeface="Times New Roman" panose="02020603050405020304" pitchFamily="18" charset="0"/>
              </a:rPr>
              <a:t> The company should purpose to purchase amateur built aircrafts for the investments.</a:t>
            </a:r>
          </a:p>
          <a:p>
            <a:r>
              <a:rPr lang="en-US" sz="3200" dirty="0">
                <a:latin typeface="Times New Roman" panose="02020603050405020304" pitchFamily="18" charset="0"/>
                <a:cs typeface="Times New Roman" panose="02020603050405020304" pitchFamily="18" charset="0"/>
              </a:rPr>
              <a:t>The personal flights are the most affected sector of the aviation industry. The business sector is the advisable field as it is less affected and also has more customers compared to the other sectors</a:t>
            </a:r>
            <a:r>
              <a:rPr lang="en-US" dirty="0"/>
              <a:t>.</a:t>
            </a:r>
          </a:p>
        </p:txBody>
      </p:sp>
    </p:spTree>
    <p:extLst>
      <p:ext uri="{BB962C8B-B14F-4D97-AF65-F5344CB8AC3E}">
        <p14:creationId xmlns:p14="http://schemas.microsoft.com/office/powerpoint/2010/main" val="947869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484</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Research on the Risks of Investing in the Aviation Industry</vt:lpstr>
      <vt:lpstr>Introduction</vt:lpstr>
      <vt:lpstr>Goals</vt:lpstr>
      <vt:lpstr>Data</vt:lpstr>
      <vt:lpstr>Data Analysis</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Rawlings Mayabi</dc:creator>
  <cp:lastModifiedBy>Rawlings Mayabi</cp:lastModifiedBy>
  <cp:revision>6</cp:revision>
  <dcterms:created xsi:type="dcterms:W3CDTF">2024-09-08T14:17:22Z</dcterms:created>
  <dcterms:modified xsi:type="dcterms:W3CDTF">2024-09-08T19:15:57Z</dcterms:modified>
</cp:coreProperties>
</file>