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75E132"/>
    <a:srgbClr val="29BFF0"/>
    <a:srgbClr val="404040"/>
    <a:srgbClr val="9B9B9B"/>
    <a:srgbClr val="666666"/>
    <a:srgbClr val="000000"/>
    <a:srgbClr val="BCBEC0"/>
    <a:srgbClr val="75E1FA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8" autoAdjust="0"/>
    <p:restoredTop sz="94726" autoAdjust="0"/>
  </p:normalViewPr>
  <p:slideViewPr>
    <p:cSldViewPr snapToObjects="1">
      <p:cViewPr varScale="1">
        <p:scale>
          <a:sx n="85" d="100"/>
          <a:sy n="85" d="100"/>
        </p:scale>
        <p:origin x="144" y="9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39" b="1"/>
          <a:stretch/>
        </p:blipFill>
        <p:spPr>
          <a:xfrm>
            <a:off x="468313" y="4437112"/>
            <a:ext cx="8048625" cy="1106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361"/>
          <a:stretch/>
        </p:blipFill>
        <p:spPr>
          <a:xfrm>
            <a:off x="468313" y="-171400"/>
            <a:ext cx="8048625" cy="4608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3" y="404664"/>
            <a:ext cx="2153444" cy="662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r="66898"/>
          <a:stretch/>
        </p:blipFill>
        <p:spPr>
          <a:xfrm>
            <a:off x="6516217" y="-99392"/>
            <a:ext cx="2664296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0" r="66898"/>
          <a:stretch/>
        </p:blipFill>
        <p:spPr>
          <a:xfrm>
            <a:off x="6516217" y="-27384"/>
            <a:ext cx="2664295" cy="24974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4035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r="66898"/>
          <a:stretch/>
        </p:blipFill>
        <p:spPr>
          <a:xfrm>
            <a:off x="6516217" y="-99392"/>
            <a:ext cx="2664296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0" r="66898"/>
          <a:stretch/>
        </p:blipFill>
        <p:spPr>
          <a:xfrm>
            <a:off x="6516217" y="-27384"/>
            <a:ext cx="2664295" cy="24974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8" b="41961"/>
          <a:stretch/>
        </p:blipFill>
        <p:spPr>
          <a:xfrm>
            <a:off x="3751535" y="3568452"/>
            <a:ext cx="5428977" cy="33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1" b="42440"/>
          <a:stretch/>
        </p:blipFill>
        <p:spPr>
          <a:xfrm>
            <a:off x="3751535" y="3568452"/>
            <a:ext cx="5392465" cy="3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" r="78528"/>
          <a:stretch/>
        </p:blipFill>
        <p:spPr>
          <a:xfrm>
            <a:off x="7415809" y="-27384"/>
            <a:ext cx="1728191" cy="5584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128792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22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6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592" y="6526864"/>
            <a:ext cx="1440000" cy="180000"/>
          </a:xfrm>
          <a:prstGeom prst="rect">
            <a:avLst/>
          </a:prstGeom>
        </p:spPr>
        <p:txBody>
          <a:bodyPr/>
          <a:lstStyle/>
          <a:p>
            <a:fld id="{A2E347C8-E4A7-44E0-84B5-55BB984A6588}" type="datetimeFigureOut">
              <a:rPr lang="nb-NO" smtClean="0"/>
              <a:t>11.06.2014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4328" y="6526864"/>
            <a:ext cx="5040000" cy="180000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FD70-F0B9-483E-809D-2A3FA274AA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1742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3" y="404664"/>
            <a:ext cx="2153444" cy="66259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+mj-lt"/>
                <a:cs typeface="Rockwell" panose="02060603020205020403" pitchFamily="18" charset="0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0">
                <a:solidFill>
                  <a:schemeClr val="tx2"/>
                </a:solidFill>
                <a:latin typeface="+mj-lt"/>
                <a:cs typeface="Rockwell" panose="02060603020205020403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9" b="38703"/>
          <a:stretch/>
        </p:blipFill>
        <p:spPr>
          <a:xfrm>
            <a:off x="2987825" y="3382248"/>
            <a:ext cx="6192688" cy="35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nhold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6864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776864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0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28" r="33796" b="46812"/>
          <a:stretch/>
        </p:blipFill>
        <p:spPr>
          <a:xfrm>
            <a:off x="3851920" y="3852981"/>
            <a:ext cx="5328592" cy="30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0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k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err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9" b="38703"/>
          <a:stretch/>
        </p:blipFill>
        <p:spPr>
          <a:xfrm>
            <a:off x="2987825" y="3382248"/>
            <a:ext cx="6192688" cy="35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7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3093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1"/>
          <a:stretch/>
        </p:blipFill>
        <p:spPr>
          <a:xfrm>
            <a:off x="251520" y="2924944"/>
            <a:ext cx="80486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9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093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6"/>
          <a:stretch/>
        </p:blipFill>
        <p:spPr>
          <a:xfrm>
            <a:off x="-36512" y="188640"/>
            <a:ext cx="433050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98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093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571500"/>
            <a:ext cx="8048625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44" y="1195650"/>
            <a:ext cx="8136456" cy="1153230"/>
          </a:xfrm>
        </p:spPr>
        <p:txBody>
          <a:bodyPr anchor="t" anchorCtr="0"/>
          <a:lstStyle>
            <a:lvl1pPr algn="l">
              <a:lnSpc>
                <a:spcPts val="8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>
          <a:xfrm>
            <a:off x="115264" y="6526864"/>
            <a:ext cx="720000" cy="180000"/>
          </a:xfrm>
        </p:spPr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30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1" r="78075" b="-1"/>
          <a:stretch/>
        </p:blipFill>
        <p:spPr>
          <a:xfrm>
            <a:off x="7415809" y="1412776"/>
            <a:ext cx="1764703" cy="41439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49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-standard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80920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068638"/>
            <a:ext cx="8208912" cy="305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3860" r="-199" b="-1"/>
          <a:stretch/>
        </p:blipFill>
        <p:spPr>
          <a:xfrm>
            <a:off x="1403648" y="0"/>
            <a:ext cx="8064896" cy="20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86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-standard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7" r="3379" b="-1"/>
          <a:stretch/>
        </p:blipFill>
        <p:spPr>
          <a:xfrm>
            <a:off x="1403648" y="-27384"/>
            <a:ext cx="7776864" cy="2099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80920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068638"/>
            <a:ext cx="8208912" cy="305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9" r="66898" b="1"/>
          <a:stretch/>
        </p:blipFill>
        <p:spPr>
          <a:xfrm>
            <a:off x="6516217" y="-27384"/>
            <a:ext cx="2664296" cy="2497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0" r="66898"/>
          <a:stretch/>
        </p:blipFill>
        <p:spPr>
          <a:xfrm>
            <a:off x="6516217" y="-27384"/>
            <a:ext cx="2664295" cy="2497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26013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3" y="6477936"/>
            <a:ext cx="903036" cy="2778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85" r:id="rId4"/>
    <p:sldLayoutId id="2147483677" r:id="rId5"/>
    <p:sldLayoutId id="2147483678" r:id="rId6"/>
    <p:sldLayoutId id="2147483653" r:id="rId7"/>
    <p:sldLayoutId id="2147483682" r:id="rId8"/>
    <p:sldLayoutId id="2147483654" r:id="rId9"/>
    <p:sldLayoutId id="2147483683" r:id="rId10"/>
    <p:sldLayoutId id="2147483687" r:id="rId11"/>
    <p:sldLayoutId id="2147483655" r:id="rId12"/>
    <p:sldLayoutId id="2147483684" r:id="rId13"/>
    <p:sldLayoutId id="2147483686" r:id="rId14"/>
    <p:sldLayoutId id="2147483672" r:id="rId15"/>
    <p:sldLayoutId id="2147483673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 baseline="0">
          <a:solidFill>
            <a:srgbClr val="29BFF0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Tx/>
        <a:buBlip>
          <a:blip r:embed="rId31"/>
        </a:buBlip>
        <a:defRPr lang="en-US" sz="28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Semantic </a:t>
            </a:r>
            <a:r>
              <a:rPr lang="nb-NO" dirty="0" smtClean="0"/>
              <a:t>Operations Framework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Graham Moore, @gra_moore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Operation arrives as RDF</a:t>
            </a:r>
          </a:p>
          <a:p>
            <a:r>
              <a:rPr lang="en-GB" dirty="0" smtClean="0"/>
              <a:t>Find the type</a:t>
            </a:r>
          </a:p>
          <a:p>
            <a:r>
              <a:rPr lang="en-GB" dirty="0" smtClean="0"/>
              <a:t>Validate the operation structure</a:t>
            </a:r>
          </a:p>
          <a:p>
            <a:pPr lvl="1"/>
            <a:r>
              <a:rPr lang="en-GB" dirty="0" smtClean="0"/>
              <a:t>Create exception if not valid</a:t>
            </a:r>
          </a:p>
          <a:p>
            <a:r>
              <a:rPr lang="en-GB" dirty="0" smtClean="0"/>
              <a:t>Execute authorisation query</a:t>
            </a:r>
          </a:p>
          <a:p>
            <a:r>
              <a:rPr lang="en-GB" dirty="0" smtClean="0"/>
              <a:t>Execute validation query</a:t>
            </a:r>
          </a:p>
          <a:p>
            <a:r>
              <a:rPr lang="en-GB" dirty="0" smtClean="0"/>
              <a:t>Execute update query</a:t>
            </a:r>
          </a:p>
          <a:p>
            <a:r>
              <a:rPr lang="en-GB" dirty="0" smtClean="0"/>
              <a:t>Execute logging query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and logging could occur in same transaction</a:t>
            </a:r>
          </a:p>
          <a:p>
            <a:r>
              <a:rPr lang="en-GB" dirty="0" smtClean="0"/>
              <a:t>In a ‘multi-writer’ system validation and update should occur in the same transaction</a:t>
            </a:r>
          </a:p>
          <a:p>
            <a:r>
              <a:rPr lang="en-GB" dirty="0" smtClean="0"/>
              <a:t>There are others to think about…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pipeline context object that can be used by each of the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Contextual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76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update operation there is no data returned, it is a separate query.</a:t>
            </a:r>
          </a:p>
          <a:p>
            <a:r>
              <a:rPr lang="en-GB" dirty="0" smtClean="0"/>
              <a:t>Use the SPARQL query and </a:t>
            </a:r>
            <a:r>
              <a:rPr lang="en-GB" dirty="0" err="1" smtClean="0"/>
              <a:t>templating</a:t>
            </a:r>
            <a:r>
              <a:rPr lang="en-GB" dirty="0" smtClean="0"/>
              <a:t> combination</a:t>
            </a:r>
          </a:p>
          <a:p>
            <a:r>
              <a:rPr lang="en-GB" dirty="0" smtClean="0"/>
              <a:t>Could define query operations that reference a template and the set of binding queries.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and Responses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3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844824"/>
            <a:ext cx="6849435" cy="39598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RDF is mainly used for data aggregation systems</a:t>
            </a:r>
          </a:p>
          <a:p>
            <a:endParaRPr lang="en-US" dirty="0" smtClean="0"/>
          </a:p>
          <a:p>
            <a:r>
              <a:rPr lang="en-US" dirty="0" smtClean="0"/>
              <a:t>But the dynamic data model lends itself to the development of traditional applications</a:t>
            </a:r>
          </a:p>
          <a:p>
            <a:endParaRPr lang="en-US" dirty="0" smtClean="0"/>
          </a:p>
          <a:p>
            <a:r>
              <a:rPr lang="en-US" dirty="0" smtClean="0"/>
              <a:t>But there are no best practices for doing this..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Semantic Web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Build O-RDF framework and use that</a:t>
            </a:r>
          </a:p>
          <a:p>
            <a:pPr lvl="1"/>
            <a:r>
              <a:rPr lang="en-GB" dirty="0" smtClean="0"/>
              <a:t>Actually </a:t>
            </a:r>
            <a:r>
              <a:rPr lang="en-GB" dirty="0" err="1" smtClean="0"/>
              <a:t>BrightstarDB</a:t>
            </a:r>
            <a:r>
              <a:rPr lang="en-GB" dirty="0" smtClean="0"/>
              <a:t> does this</a:t>
            </a:r>
          </a:p>
          <a:p>
            <a:pPr lvl="1"/>
            <a:r>
              <a:rPr lang="en-GB" dirty="0" smtClean="0"/>
              <a:t>Use all existing tooling for UI </a:t>
            </a:r>
            <a:r>
              <a:rPr lang="en-GB" dirty="0" err="1" smtClean="0"/>
              <a:t>dev</a:t>
            </a:r>
            <a:r>
              <a:rPr lang="en-GB" dirty="0" smtClean="0"/>
              <a:t> and other tools.</a:t>
            </a:r>
          </a:p>
          <a:p>
            <a:pPr lvl="1"/>
            <a:r>
              <a:rPr lang="en-GB" dirty="0" err="1" smtClean="0"/>
              <a:t>ActiveRecord</a:t>
            </a:r>
            <a:r>
              <a:rPr lang="en-GB" dirty="0" smtClean="0"/>
              <a:t> RDF in Ruby</a:t>
            </a:r>
          </a:p>
          <a:p>
            <a:pPr lvl="1"/>
            <a:r>
              <a:rPr lang="en-GB" dirty="0" smtClean="0"/>
              <a:t>Probably a python equivalent</a:t>
            </a:r>
          </a:p>
          <a:p>
            <a:r>
              <a:rPr lang="en-GB" dirty="0" smtClean="0"/>
              <a:t>Use the REST / CRUD / RDF standard</a:t>
            </a:r>
          </a:p>
          <a:p>
            <a:pPr lvl="1"/>
            <a:r>
              <a:rPr lang="en-GB" dirty="0" smtClean="0"/>
              <a:t>Half baked and under powered</a:t>
            </a:r>
          </a:p>
          <a:p>
            <a:r>
              <a:rPr lang="en-GB" dirty="0" smtClean="0"/>
              <a:t>Use raw RDF, SPARQL</a:t>
            </a:r>
          </a:p>
          <a:p>
            <a:pPr lvl="1"/>
            <a:r>
              <a:rPr lang="en-GB" dirty="0" smtClean="0"/>
              <a:t>Requests are turned into RDF updates</a:t>
            </a:r>
          </a:p>
          <a:p>
            <a:pPr lvl="1"/>
            <a:r>
              <a:rPr lang="en-GB" dirty="0" smtClean="0"/>
              <a:t>Views/ Responses are rendered using results from SPARQL 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approaches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2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driven framework for describing and implementing an application</a:t>
            </a:r>
          </a:p>
          <a:p>
            <a:r>
              <a:rPr lang="en-GB" dirty="0" smtClean="0"/>
              <a:t>Used as formal definition in standards, product descriptions, design documents</a:t>
            </a:r>
          </a:p>
          <a:p>
            <a:r>
              <a:rPr lang="en-GB" dirty="0" smtClean="0"/>
              <a:t>But is also executable.</a:t>
            </a:r>
          </a:p>
          <a:p>
            <a:r>
              <a:rPr lang="en-GB" dirty="0" smtClean="0"/>
              <a:t>Remove the ambiguity between prose and code execution</a:t>
            </a:r>
          </a:p>
          <a:p>
            <a:r>
              <a:rPr lang="en-GB" dirty="0" smtClean="0"/>
              <a:t>Make systems more </a:t>
            </a:r>
            <a:r>
              <a:rPr lang="en-GB" dirty="0" smtClean="0"/>
              <a:t>testable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04856" cy="1081088"/>
          </a:xfrm>
        </p:spPr>
        <p:txBody>
          <a:bodyPr/>
          <a:lstStyle/>
          <a:p>
            <a:r>
              <a:rPr lang="en-GB" dirty="0" smtClean="0"/>
              <a:t>A Framework for Semantic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312863"/>
            <a:ext cx="8201055" cy="1368177"/>
          </a:xfrm>
        </p:spPr>
        <p:txBody>
          <a:bodyPr/>
          <a:lstStyle/>
          <a:p>
            <a:r>
              <a:rPr lang="en-GB" dirty="0" smtClean="0"/>
              <a:t>Domain Model and Constraints (RDFCL)</a:t>
            </a:r>
          </a:p>
          <a:p>
            <a:r>
              <a:rPr lang="en-GB" dirty="0" smtClean="0"/>
              <a:t>Operations and Semantics (SOS)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Operations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69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an Application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2017649"/>
            <a:ext cx="2736304" cy="15121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2" y="3717032"/>
            <a:ext cx="2736304" cy="15121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40365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1760" y="1988840"/>
            <a:ext cx="3384376" cy="2880345"/>
          </a:xfrm>
        </p:spPr>
        <p:txBody>
          <a:bodyPr/>
          <a:lstStyle/>
          <a:p>
            <a:r>
              <a:rPr lang="en-GB" dirty="0" smtClean="0"/>
              <a:t>Authorisation</a:t>
            </a:r>
          </a:p>
          <a:p>
            <a:r>
              <a:rPr lang="en-GB" dirty="0"/>
              <a:t>Validation</a:t>
            </a:r>
          </a:p>
          <a:p>
            <a:r>
              <a:rPr lang="en-GB" dirty="0" smtClean="0"/>
              <a:t>Update</a:t>
            </a:r>
          </a:p>
          <a:p>
            <a:r>
              <a:rPr lang="en-GB" dirty="0" smtClean="0"/>
              <a:t>Logging</a:t>
            </a:r>
          </a:p>
          <a:p>
            <a:r>
              <a:rPr lang="en-GB" dirty="0" smtClean="0"/>
              <a:t>Exception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an 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55400" y="3717032"/>
            <a:ext cx="3524512" cy="6480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 smtClean="0"/>
              <a:t>in RDF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340768"/>
            <a:ext cx="2376264" cy="1224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Semantic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2376264" cy="1224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Set_Name</a:t>
            </a:r>
            <a:r>
              <a:rPr lang="en-GB" sz="2000" dirty="0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 Operation</a:t>
            </a:r>
            <a:endParaRPr lang="en-GB" sz="2000" dirty="0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2015716" y="2564904"/>
            <a:ext cx="0" cy="86409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5716" y="281228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Instance Of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55400" y="5638196"/>
            <a:ext cx="3524512" cy="6480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solidFill>
                  <a:schemeClr val="bg1"/>
                </a:solidFill>
                <a:latin typeface="Corbel" pitchFamily="34" charset="0"/>
                <a:ea typeface="Verdana" pitchFamily="34" charset="0"/>
                <a:cs typeface="Verdana" pitchFamily="34" charset="0"/>
              </a:rPr>
              <a:t>Operation_Instance</a:t>
            </a:r>
            <a:endParaRPr lang="en-GB" sz="2000" dirty="0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6" idx="2"/>
          </p:cNvCxnSpPr>
          <p:nvPr/>
        </p:nvCxnSpPr>
        <p:spPr>
          <a:xfrm flipH="1" flipV="1">
            <a:off x="2015716" y="4653136"/>
            <a:ext cx="1940" cy="98506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0908" y="49808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Instance Of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2" idx="6"/>
          </p:cNvCxnSpPr>
          <p:nvPr/>
        </p:nvCxnSpPr>
        <p:spPr>
          <a:xfrm flipV="1">
            <a:off x="3779912" y="3429000"/>
            <a:ext cx="1152128" cy="6120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3848" y="4509120"/>
            <a:ext cx="17281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96036" y="436510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Constrains Instances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996037" y="2967335"/>
            <a:ext cx="288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Has Validation, Update Semantics </a:t>
            </a:r>
            <a:r>
              <a:rPr lang="en-GB" dirty="0" err="1" smtClean="0"/>
              <a:t>etc</a:t>
            </a:r>
            <a:r>
              <a:rPr lang="en-GB" dirty="0" smtClean="0"/>
              <a:t> for this class of operations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203848" y="1952836"/>
            <a:ext cx="17281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96037" y="154471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Has constraints for all semantic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76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60648"/>
            <a:ext cx="8201055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SemanticOperation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authentication_query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1 # might have these for each part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1 1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1 1 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nstance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SemanticOperation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“select ?x where ...”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update_query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“delete ..., update ...”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nstance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a_set_name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“bob”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http://example.org/gra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28253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-mal_2012_ny3">
  <a:themeElements>
    <a:clrScheme name="Sesam">
      <a:dk1>
        <a:srgbClr val="000000"/>
      </a:dk1>
      <a:lt1>
        <a:sysClr val="window" lastClr="FFFFFF"/>
      </a:lt1>
      <a:dk2>
        <a:srgbClr val="29BFF0"/>
      </a:dk2>
      <a:lt2>
        <a:srgbClr val="FDCAA2"/>
      </a:lt2>
      <a:accent1>
        <a:srgbClr val="D8D8D8"/>
      </a:accent1>
      <a:accent2>
        <a:srgbClr val="FDCAA2"/>
      </a:accent2>
      <a:accent3>
        <a:srgbClr val="787878"/>
      </a:accent3>
      <a:accent4>
        <a:srgbClr val="29BFF0"/>
      </a:accent4>
      <a:accent5>
        <a:srgbClr val="F37021"/>
      </a:accent5>
      <a:accent6>
        <a:srgbClr val="000000"/>
      </a:accent6>
      <a:hlink>
        <a:srgbClr val="787878"/>
      </a:hlink>
      <a:folHlink>
        <a:srgbClr val="ABE1FA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sam_mal.potx" id="{37CE7653-F78B-4756-B512-F31B2E8B3D61}" vid="{B7FE95C3-800A-4C89-9A3E-93A31FD7F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2784505-B6AE-42FB-A8A3-841C6312BFF2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cd7095a3-97f1-4663-a71f-a762e9d8a5d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wed-2014-02-12</Template>
  <TotalTime>1231</TotalTime>
  <Words>348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Gill Sans MT</vt:lpstr>
      <vt:lpstr>Rockwell</vt:lpstr>
      <vt:lpstr>Verdana</vt:lpstr>
      <vt:lpstr>Bouvet-mal_2012_ny3</vt:lpstr>
      <vt:lpstr>Semantic Operations Framework</vt:lpstr>
      <vt:lpstr>How to build a Semantic Web application?</vt:lpstr>
      <vt:lpstr>Some approaches</vt:lpstr>
      <vt:lpstr>A Framework for Semantic Applications</vt:lpstr>
      <vt:lpstr>Semantic Operations Specification</vt:lpstr>
      <vt:lpstr>Anatomy of an Application</vt:lpstr>
      <vt:lpstr>Model of an Operation</vt:lpstr>
      <vt:lpstr>Model in RDF</vt:lpstr>
      <vt:lpstr>PowerPoint Presentation</vt:lpstr>
      <vt:lpstr>Engine</vt:lpstr>
      <vt:lpstr>Transactional Considerations</vt:lpstr>
      <vt:lpstr>Contextual Considerations</vt:lpstr>
      <vt:lpstr>UI and Responses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Sesam development process</dc:title>
  <dc:creator>Graham Moore</dc:creator>
  <cp:lastModifiedBy>Graham Moore</cp:lastModifiedBy>
  <cp:revision>103</cp:revision>
  <dcterms:created xsi:type="dcterms:W3CDTF">2014-02-10T12:45:42Z</dcterms:created>
  <dcterms:modified xsi:type="dcterms:W3CDTF">2014-06-11T07:29:41Z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