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3"/>
  </p:handout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3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1.jpe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../media/image1.jpe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1.jpe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../media/image2.jpe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1.jpe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1.jpe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../media/image1.jpe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image" Target="../media/image3.jpeg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image" Target="../media/image3.jpeg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image" Target="../media/image3.jpeg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image" Target="../media/image3.jpeg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503200" y="2447730"/>
            <a:ext cx="7185600" cy="1198800"/>
          </a:xfrm>
        </p:spPr>
        <p:txBody>
          <a:bodyPr lIns="90000" tIns="46800" rIns="90000" bIns="46800" anchor="b" anchorCtr="0">
            <a:normAutofit/>
          </a:bodyPr>
          <a:lstStyle>
            <a:lvl1pPr algn="dist">
              <a:defRPr sz="7200" b="0" spc="600" baseline="0">
                <a:solidFill>
                  <a:schemeClr val="accent1"/>
                </a:solidFill>
                <a:latin typeface="微软雅黑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031400" y="3819541"/>
            <a:ext cx="4129200" cy="502601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charset="-122"/>
                <a:ea typeface="微软雅黑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59000" y="2601738"/>
            <a:ext cx="7874000" cy="1076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400" b="0" u="none" strike="noStrike" kern="1200" cap="none" spc="800" normalizeH="0" baseline="0">
                <a:solidFill>
                  <a:schemeClr val="accent1"/>
                </a:solidFill>
                <a:uFillTx/>
                <a:latin typeface="微软雅黑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031400" y="3819541"/>
            <a:ext cx="4129200" cy="5310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kumimoji="0" lang="zh-CN" altLang="en-US" sz="1400" b="0" i="0" u="none" strike="noStrike" kern="1200" cap="none" spc="8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charset="-122"/>
                <a:ea typeface="微软雅黑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sz="16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charset="-122"/>
                <a:ea typeface="微软雅黑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2" y="0"/>
            <a:ext cx="7073321" cy="6858000"/>
          </a:xfrm>
          <a:custGeom>
            <a:avLst/>
            <a:gdLst>
              <a:gd name="connsiteX0" fmla="*/ 0 w 7073321"/>
              <a:gd name="connsiteY0" fmla="*/ 0 h 6858000"/>
              <a:gd name="connsiteX1" fmla="*/ 3362885 w 7073321"/>
              <a:gd name="connsiteY1" fmla="*/ 0 h 6858000"/>
              <a:gd name="connsiteX2" fmla="*/ 4634891 w 7073321"/>
              <a:gd name="connsiteY2" fmla="*/ 0 h 6858000"/>
              <a:gd name="connsiteX3" fmla="*/ 7073321 w 7073321"/>
              <a:gd name="connsiteY3" fmla="*/ 6858000 h 6858000"/>
              <a:gd name="connsiteX4" fmla="*/ 3362885 w 7073321"/>
              <a:gd name="connsiteY4" fmla="*/ 6858000 h 6858000"/>
              <a:gd name="connsiteX5" fmla="*/ 2171151 w 7073321"/>
              <a:gd name="connsiteY5" fmla="*/ 6858000 h 6858000"/>
              <a:gd name="connsiteX6" fmla="*/ 0 w 707332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73321" h="6858000">
                <a:moveTo>
                  <a:pt x="0" y="0"/>
                </a:moveTo>
                <a:lnTo>
                  <a:pt x="3362885" y="0"/>
                </a:lnTo>
                <a:lnTo>
                  <a:pt x="4634891" y="0"/>
                </a:lnTo>
                <a:lnTo>
                  <a:pt x="7073321" y="6858000"/>
                </a:lnTo>
                <a:lnTo>
                  <a:pt x="3362885" y="6858000"/>
                </a:lnTo>
                <a:lnTo>
                  <a:pt x="2171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" panose="020B0604020202020204" pitchFamily="34" charset="0"/>
              <a:ea typeface="微软雅黑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" y="0"/>
            <a:ext cx="6141567" cy="6858000"/>
          </a:xfrm>
          <a:custGeom>
            <a:avLst/>
            <a:gdLst>
              <a:gd name="connsiteX0" fmla="*/ 0 w 6141567"/>
              <a:gd name="connsiteY0" fmla="*/ 0 h 6858000"/>
              <a:gd name="connsiteX1" fmla="*/ 2431131 w 6141567"/>
              <a:gd name="connsiteY1" fmla="*/ 0 h 6858000"/>
              <a:gd name="connsiteX2" fmla="*/ 3703137 w 6141567"/>
              <a:gd name="connsiteY2" fmla="*/ 0 h 6858000"/>
              <a:gd name="connsiteX3" fmla="*/ 6141567 w 6141567"/>
              <a:gd name="connsiteY3" fmla="*/ 6858000 h 6858000"/>
              <a:gd name="connsiteX4" fmla="*/ 2431131 w 6141567"/>
              <a:gd name="connsiteY4" fmla="*/ 6858000 h 6858000"/>
              <a:gd name="connsiteX5" fmla="*/ 1239397 w 6141567"/>
              <a:gd name="connsiteY5" fmla="*/ 6858000 h 6858000"/>
              <a:gd name="connsiteX6" fmla="*/ 0 w 61415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1567" h="6858000">
                <a:moveTo>
                  <a:pt x="0" y="0"/>
                </a:moveTo>
                <a:lnTo>
                  <a:pt x="2431131" y="0"/>
                </a:lnTo>
                <a:lnTo>
                  <a:pt x="3703137" y="0"/>
                </a:lnTo>
                <a:lnTo>
                  <a:pt x="6141567" y="6858000"/>
                </a:lnTo>
                <a:lnTo>
                  <a:pt x="2431131" y="6858000"/>
                </a:lnTo>
                <a:lnTo>
                  <a:pt x="123939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46743" y="243785"/>
            <a:ext cx="11698515" cy="63704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834743" y="660944"/>
            <a:ext cx="5687376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>
              <p:custDataLst>
                <p:tags r:id="rId5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微软雅黑" charset="-122"/>
                <a:ea typeface="微软雅黑" charset="-122"/>
                <a:cs typeface="Viner Hand ITC" panose="03070502030502020203" charset="0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 baseline="0">
                <a:latin typeface="微软雅黑" charset="-122"/>
                <a:ea typeface="微软雅黑" charset="-122"/>
              </a:defRPr>
            </a:lvl1pPr>
            <a:lvl2pPr>
              <a:defRPr u="none" strike="noStrike" kern="1200" cap="none" spc="0" normalizeH="0" baseline="0">
                <a:latin typeface="微软雅黑" charset="-122"/>
                <a:ea typeface="微软雅黑" charset="-122"/>
              </a:defRPr>
            </a:lvl2pPr>
            <a:lvl3pPr>
              <a:defRPr u="none" strike="noStrike" kern="1200" cap="none" spc="0" normalizeH="0" baseline="0">
                <a:latin typeface="微软雅黑" charset="-122"/>
                <a:ea typeface="微软雅黑" charset="-122"/>
              </a:defRPr>
            </a:lvl3pPr>
            <a:lvl4pPr>
              <a:defRPr u="none" strike="noStrike" kern="1200" cap="none" spc="0" normalizeH="0" baseline="0">
                <a:latin typeface="微软雅黑" charset="-122"/>
                <a:ea typeface="微软雅黑" charset="-122"/>
              </a:defRPr>
            </a:lvl4pPr>
            <a:lvl5pPr>
              <a:defRPr u="none" strike="noStrike" kern="1200" cap="none" spc="0" normalizeH="0" baseline="0"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97100" y="2447730"/>
            <a:ext cx="7797800" cy="11988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微软雅黑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917764" y="3819541"/>
            <a:ext cx="4356472" cy="3175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spc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</a:defRPr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36.xml"/><Relationship Id="rId23" Type="http://schemas.openxmlformats.org/officeDocument/2006/relationships/tags" Target="../tags/tag135.xml"/><Relationship Id="rId22" Type="http://schemas.openxmlformats.org/officeDocument/2006/relationships/tags" Target="../tags/tag134.xml"/><Relationship Id="rId21" Type="http://schemas.openxmlformats.org/officeDocument/2006/relationships/tags" Target="../tags/tag133.xml"/><Relationship Id="rId20" Type="http://schemas.openxmlformats.org/officeDocument/2006/relationships/tags" Target="../tags/tag132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31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4.xml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72945" y="2447925"/>
            <a:ext cx="8340090" cy="1198880"/>
          </a:xfrm>
        </p:spPr>
        <p:txBody>
          <a:bodyPr>
            <a:normAutofit fontScale="90000"/>
          </a:bodyPr>
          <a:p>
            <a:r>
              <a:rPr lang="en-US" altLang="zh-CN" dirty="0">
                <a:solidFill>
                  <a:schemeClr val="accent1"/>
                </a:solidFill>
              </a:rPr>
              <a:t>python</a:t>
            </a:r>
            <a:r>
              <a:rPr lang="zh-CN" altLang="en-US" dirty="0">
                <a:solidFill>
                  <a:schemeClr val="accent1"/>
                </a:solidFill>
              </a:rPr>
              <a:t>大作业</a:t>
            </a:r>
            <a:r>
              <a:rPr lang="zh-CN" altLang="en-US" dirty="0">
                <a:solidFill>
                  <a:schemeClr val="accent1"/>
                </a:solidFill>
              </a:rPr>
              <a:t>展示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</a:rPr>
              <a:t>李潇逸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</a:rPr>
              <a:t>2111454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41340" y="1824355"/>
            <a:ext cx="613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预处理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57495" y="1279525"/>
            <a:ext cx="641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基本思路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76950" y="2415540"/>
            <a:ext cx="581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模型选择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11925" y="3002280"/>
            <a:ext cx="549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一些</a:t>
            </a:r>
            <a:r>
              <a:rPr lang="zh-CN" altLang="en-US"/>
              <a:t>小东西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91020" y="3627120"/>
            <a:ext cx="516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判断标准和</a:t>
            </a:r>
            <a:r>
              <a:rPr lang="zh-CN" altLang="en-US"/>
              <a:t>运行结果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基本思路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541780"/>
            <a:ext cx="10852150" cy="2604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4380" y="1173480"/>
            <a:ext cx="9869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卷积网络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数据处理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9635" y="1096645"/>
            <a:ext cx="8205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</a:t>
            </a:r>
            <a:r>
              <a:rPr lang="zh-CN" altLang="en-US" sz="3200"/>
              <a:t>转换成</a:t>
            </a:r>
            <a:r>
              <a:rPr lang="en-US" altLang="zh-CN" sz="3200"/>
              <a:t>tensorloader</a:t>
            </a:r>
            <a:r>
              <a:rPr lang="zh-CN" altLang="en-US" sz="3200"/>
              <a:t>格式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1567180" y="1680210"/>
            <a:ext cx="7527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便于分割为</a:t>
            </a:r>
            <a:r>
              <a:rPr lang="en-US" altLang="zh-CN" sz="2400"/>
              <a:t>b</a:t>
            </a:r>
            <a:r>
              <a:rPr lang="en-US" altLang="zh-CN" sz="2400"/>
              <a:t>atch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889635" y="2702560"/>
            <a:ext cx="6908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</a:t>
            </a:r>
            <a:r>
              <a:rPr lang="zh-CN" altLang="en-US" sz="3200"/>
              <a:t>数据增强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1567180" y="3286125"/>
            <a:ext cx="74314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随机旋转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随机翻转（水平、垂直）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图像属性（亮度、对比度、饱和度、色相）调整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  <p:bldP spid="8" grpI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模型选择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4695" y="999490"/>
            <a:ext cx="1010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7420" y="1019175"/>
            <a:ext cx="8050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·CNN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1528445" y="1677035"/>
            <a:ext cx="4799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深度不够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28445" y="2119630"/>
            <a:ext cx="491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出现梯度消失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7420" y="2837180"/>
            <a:ext cx="7063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·resent</a:t>
            </a:r>
            <a:endParaRPr lang="en-US" altLang="zh-CN" sz="3200"/>
          </a:p>
        </p:txBody>
      </p:sp>
      <p:sp>
        <p:nvSpPr>
          <p:cNvPr id="9" name="文本框 8"/>
          <p:cNvSpPr txBox="1"/>
          <p:nvPr/>
        </p:nvSpPr>
        <p:spPr>
          <a:xfrm>
            <a:off x="1528445" y="3573145"/>
            <a:ext cx="2612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过深，容易</a:t>
            </a:r>
            <a:r>
              <a:rPr lang="zh-CN" altLang="en-US"/>
              <a:t>显存爆炸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7420" y="4366895"/>
            <a:ext cx="3928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·convmixer</a:t>
            </a:r>
            <a:endParaRPr lang="en-US" altLang="zh-CN" sz="3200"/>
          </a:p>
        </p:txBody>
      </p:sp>
      <p:sp>
        <p:nvSpPr>
          <p:cNvPr id="12" name="文本框 11"/>
          <p:cNvSpPr txBox="1"/>
          <p:nvPr/>
        </p:nvSpPr>
        <p:spPr>
          <a:xfrm>
            <a:off x="1528445" y="5026660"/>
            <a:ext cx="2767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深度适中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28445" y="5471160"/>
            <a:ext cx="296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不会出现</a:t>
            </a:r>
            <a:r>
              <a:rPr lang="zh-CN" altLang="en-US"/>
              <a:t>显存爆炸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一些小东西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7105" y="1076960"/>
            <a:ext cx="10527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</a:t>
            </a:r>
            <a:r>
              <a:rPr lang="zh-CN" altLang="en-US"/>
              <a:t>进度显示</a:t>
            </a:r>
            <a:r>
              <a:rPr lang="zh-CN" altLang="en-US"/>
              <a:t>进度条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7105" y="1416050"/>
            <a:ext cx="1079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·tensorboard</a:t>
            </a:r>
            <a:endParaRPr lang="en-US" altLang="zh-CN"/>
          </a:p>
        </p:txBody>
      </p:sp>
      <p:pic>
        <p:nvPicPr>
          <p:cNvPr id="6" name="图片 5" descr="loss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99515" y="1784350"/>
            <a:ext cx="3143250" cy="1905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9515" y="3810635"/>
            <a:ext cx="425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</a:t>
            </a:r>
            <a:r>
              <a:rPr lang="zh-CN" altLang="en-US"/>
              <a:t>混淆矩阵</a:t>
            </a:r>
            <a:endParaRPr lang="zh-CN" altLang="en-US"/>
          </a:p>
        </p:txBody>
      </p:sp>
      <p:pic>
        <p:nvPicPr>
          <p:cNvPr id="8" name="图片 7" descr="混淆矩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35" y="4117340"/>
            <a:ext cx="2098675" cy="2098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99515" y="6205220"/>
            <a:ext cx="520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</a:t>
            </a:r>
            <a:r>
              <a:rPr lang="zh-CN" altLang="en-US"/>
              <a:t>预训练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判断标准和</a:t>
            </a:r>
            <a:r>
              <a:rPr lang="zh-CN" altLang="en-US"/>
              <a:t>运行结果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8685" y="1057910"/>
            <a:ext cx="6908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</a:t>
            </a:r>
            <a:r>
              <a:rPr lang="zh-CN" altLang="en-US" sz="3200"/>
              <a:t>交叉熵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908685" y="1814195"/>
            <a:ext cx="7005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</a:t>
            </a:r>
            <a:r>
              <a:rPr lang="zh-CN" altLang="en-US" sz="3200"/>
              <a:t>混淆矩阵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908685" y="2570480"/>
            <a:ext cx="7954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·</a:t>
            </a:r>
            <a:r>
              <a:rPr lang="zh-CN" altLang="en-US" sz="3200"/>
              <a:t>结果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1412240" y="3326765"/>
            <a:ext cx="54762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98轮训练后，loss             0.240865</a:t>
            </a:r>
            <a:endParaRPr lang="zh-CN" altLang="en-US"/>
          </a:p>
          <a:p>
            <a:r>
              <a:rPr lang="zh-CN" altLang="en-US"/>
              <a:t>               训练集准确率:      93.61%  </a:t>
            </a:r>
            <a:endParaRPr lang="zh-CN" altLang="en-US"/>
          </a:p>
          <a:p>
            <a:r>
              <a:rPr lang="zh-CN" altLang="en-US"/>
              <a:t>               测试集准确率:      76.24%</a:t>
            </a:r>
            <a:endParaRPr lang="zh-CN" altLang="en-US"/>
          </a:p>
          <a:p>
            <a:r>
              <a:rPr lang="zh-CN" altLang="en-US"/>
              <a:t>               验证集准确率：      83.46%</a:t>
            </a:r>
            <a:endParaRPr lang="zh-CN" altLang="en-US"/>
          </a:p>
          <a:p>
            <a:r>
              <a:rPr lang="zh-CN" altLang="en-US"/>
              <a:t>        混淆矩阵：[[1784, 103, 384, 1, 8,],</a:t>
            </a:r>
            <a:endParaRPr lang="zh-CN" altLang="en-US"/>
          </a:p>
          <a:p>
            <a:r>
              <a:rPr lang="zh-CN" altLang="en-US"/>
              <a:t>                 [28, 14, 27, 0, 3,],</a:t>
            </a:r>
            <a:endParaRPr lang="zh-CN" altLang="en-US"/>
          </a:p>
          <a:p>
            <a:r>
              <a:rPr lang="zh-CN" altLang="en-US"/>
              <a:t>                 [67, 69, 884, 44, 96,],</a:t>
            </a:r>
            <a:endParaRPr lang="zh-CN" altLang="en-US"/>
          </a:p>
          <a:p>
            <a:r>
              <a:rPr lang="zh-CN" altLang="en-US"/>
              <a:t>                 [1, 2, 19, 22, 6,],</a:t>
            </a:r>
            <a:endParaRPr lang="zh-CN" altLang="en-US"/>
          </a:p>
          <a:p>
            <a:r>
              <a:rPr lang="zh-CN" altLang="en-US"/>
              <a:t>                 [0, 1, 30, 4, 162,]]</a:t>
            </a:r>
            <a:endParaRPr lang="zh-CN" altLang="en-US"/>
          </a:p>
        </p:txBody>
      </p:sp>
      <p:pic>
        <p:nvPicPr>
          <p:cNvPr id="9" name="图片 8" descr="混淆矩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5260" y="2398395"/>
            <a:ext cx="3684905" cy="3684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谢谢聆听！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94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94"/>
  <p:tag name="KSO_WM_TEMPLATE_THUMBS_INDEX" val="1、5、6、7、8、9、10、11、12、13、15"/>
  <p:tag name="KSO_WM_TEMPLATE_MASTER_TYPE" val="1"/>
  <p:tag name="KSO_WM_TEMPLATE_COLOR_TYPE" val="1"/>
  <p:tag name="KSO_WM_TEMPLATE_MASTER_THUMB_INDEX" val="12"/>
</p:tagLst>
</file>

<file path=ppt/tags/tag137.xml><?xml version="1.0" encoding="utf-8"?>
<p:tagLst xmlns:p="http://schemas.openxmlformats.org/presentationml/2006/main">
  <p:tag name="KSO_WM_UNIT_ISCONTENTSTITLE" val="0"/>
  <p:tag name="KSO_WM_UNIT_PRESET_TEXT" val="薄荷味的夏天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94_1*a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NUMDGMTITLE" val="0"/>
</p:tagLst>
</file>

<file path=ppt/tags/tag138.xml><?xml version="1.0" encoding="utf-8"?>
<p:tagLst xmlns:p="http://schemas.openxmlformats.org/presentationml/2006/main">
  <p:tag name="KSO_WM_UNIT_ISCONTENTSTITLE" val="0"/>
  <p:tag name="KSO_WM_UNIT_PRESET_TEXT" val="点击此处输入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994_1*b*1"/>
  <p:tag name="KSO_WM_TEMPLATE_CATEGORY" val="custom"/>
  <p:tag name="KSO_WM_TEMPLATE_INDEX" val="20200994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SLIDE_ID" val="custom20200994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994"/>
  <p:tag name="KSO_WM_SLIDE_TYPE" val="title"/>
  <p:tag name="KSO_WM_SLIDE_SUBTYPE" val="pureTxt"/>
  <p:tag name="KSO_WM_SLIDE_LAYOUT" val="a_b"/>
  <p:tag name="KSO_WM_SLIDE_LAYOUT_CNT" val="1_1"/>
  <p:tag name="KSO_WM_TEMPLATE_THUMBS_INDEX" val="1、5、6、7、8、9、10、11、12、13、15"/>
  <p:tag name="KSO_WM_TEMPLATE_MASTER_TYPE" val="1"/>
  <p:tag name="KSO_WM_TEMPLATE_COLOR_TYPE" val="1"/>
  <p:tag name="KSO_WM_TEMPLATE_MASTER_THUMB_INDEX" val="12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  <p:tag name="KSO_WM_SPECIAL_SOURCE" val="bdnull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  <p:tag name="KSO_WM_SPECIAL_SOURCE" val="bdnull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  <p:tag name="KSO_WM_SPECIAL_SOURCE" val="bdnull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  <p:tag name="KSO_WM_SPECIAL_SOURCE" val="bdnull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  <p:tag name="KSO_WM_SPECIAL_SOURCE" val="bdnull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  <p:tag name="KSO_WM_SPECIAL_SOURCE" val="bdnull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0994"/>
  <p:tag name="KSO_WM_SPECIAL_SOURCE" val="bdnul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LARGE_SHA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5">
      <a:dk1>
        <a:srgbClr val="000000"/>
      </a:dk1>
      <a:lt1>
        <a:srgbClr val="FFFFFF"/>
      </a:lt1>
      <a:dk2>
        <a:srgbClr val="E4F0E4"/>
      </a:dk2>
      <a:lt2>
        <a:srgbClr val="FFFFFF"/>
      </a:lt2>
      <a:accent1>
        <a:srgbClr val="8EAF98"/>
      </a:accent1>
      <a:accent2>
        <a:srgbClr val="99B596"/>
      </a:accent2>
      <a:accent3>
        <a:srgbClr val="A6BB92"/>
      </a:accent3>
      <a:accent4>
        <a:srgbClr val="B5C08E"/>
      </a:accent4>
      <a:accent5>
        <a:srgbClr val="C6C58C"/>
      </a:accent5>
      <a:accent6>
        <a:srgbClr val="D8C78B"/>
      </a:accent6>
      <a:hlink>
        <a:srgbClr val="99CCE3"/>
      </a:hlink>
      <a:folHlink>
        <a:srgbClr val="A27CA4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文字</Application>
  <PresentationFormat>宽屏</PresentationFormat>
  <Paragraphs>81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Viner Hand ITC</vt:lpstr>
      <vt:lpstr>宋体</vt:lpstr>
      <vt:lpstr>Arial Unicode MS</vt:lpstr>
      <vt:lpstr>汉仪书宋二KW</vt:lpstr>
      <vt:lpstr>微软雅黑</vt:lpstr>
      <vt:lpstr>Calibri</vt:lpstr>
      <vt:lpstr>Helvetica Neue</vt:lpstr>
      <vt:lpstr>苹方-简</vt:lpstr>
      <vt:lpstr>Office 主题​​</vt:lpstr>
      <vt:lpstr>1_Office 主题​​</vt:lpstr>
      <vt:lpstr>python大作业展示</vt:lpstr>
      <vt:lpstr>目录</vt:lpstr>
      <vt:lpstr>基本思路</vt:lpstr>
      <vt:lpstr>数据处理</vt:lpstr>
      <vt:lpstr>模型选择</vt:lpstr>
      <vt:lpstr>一些小东西</vt:lpstr>
      <vt:lpstr>判断标准和运行结果</vt:lpstr>
      <vt:lpstr>谢谢聆听！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lixiaoyi</dc:creator>
  <cp:lastModifiedBy>时光流年</cp:lastModifiedBy>
  <cp:revision>16</cp:revision>
  <dcterms:created xsi:type="dcterms:W3CDTF">2022-11-26T14:12:52Z</dcterms:created>
  <dcterms:modified xsi:type="dcterms:W3CDTF">2022-11-26T14:12:52Z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3954B3F0CFCD5C71210E826336CE5E3D</vt:lpwstr>
  </property>
</Properties>
</file>