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65" r:id="rId7"/>
    <p:sldId id="281" r:id="rId8"/>
    <p:sldId id="282" r:id="rId9"/>
    <p:sldId id="283" r:id="rId10"/>
    <p:sldId id="259" r:id="rId11"/>
    <p:sldId id="266" r:id="rId12"/>
    <p:sldId id="284" r:id="rId13"/>
    <p:sldId id="285" r:id="rId14"/>
    <p:sldId id="260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73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0C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02" autoAdjust="0"/>
  </p:normalViewPr>
  <p:slideViewPr>
    <p:cSldViewPr snapToGrid="0">
      <p:cViewPr>
        <p:scale>
          <a:sx n="50" d="100"/>
          <a:sy n="50" d="100"/>
        </p:scale>
        <p:origin x="524" y="332"/>
      </p:cViewPr>
      <p:guideLst/>
    </p:cSldViewPr>
  </p:slideViewPr>
  <p:outlineViewPr>
    <p:cViewPr>
      <p:scale>
        <a:sx n="33" d="100"/>
        <a:sy n="33" d="100"/>
      </p:scale>
      <p:origin x="0" y="-1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0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9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microsoft.com/office/2007/relationships/hdphoto" Target="../media/image11.wdp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2000" cy="6901122"/>
          </a:xfrm>
          <a:prstGeom prst="rect">
            <a:avLst/>
          </a:prstGeom>
          <a:gradFill>
            <a:gsLst>
              <a:gs pos="3000">
                <a:schemeClr val="bg1">
                  <a:alpha val="70000"/>
                </a:schemeClr>
              </a:gs>
              <a:gs pos="8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7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1682" y="1462714"/>
            <a:ext cx="3268635" cy="9422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椭圆 13"/>
          <p:cNvSpPr/>
          <p:nvPr userDrawn="1"/>
        </p:nvSpPr>
        <p:spPr>
          <a:xfrm>
            <a:off x="3364515" y="4598694"/>
            <a:ext cx="5462966" cy="1293566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10000">
                <a:schemeClr val="tx1">
                  <a:alpha val="6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1727389" y="1112565"/>
            <a:ext cx="8737218" cy="5133277"/>
            <a:chOff x="1793556" y="1477342"/>
            <a:chExt cx="8737218" cy="5133277"/>
          </a:xfrm>
        </p:grpSpPr>
        <p:sp>
          <p:nvSpPr>
            <p:cNvPr id="11" name="矩形 10"/>
            <p:cNvSpPr/>
            <p:nvPr userDrawn="1"/>
          </p:nvSpPr>
          <p:spPr>
            <a:xfrm>
              <a:off x="5968545" y="1506538"/>
              <a:ext cx="4562229" cy="5016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isometricLeftDown">
                <a:rot lat="2100000" lon="1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793556" y="1477342"/>
              <a:ext cx="4413887" cy="5133277"/>
            </a:xfrm>
            <a:prstGeom prst="rect">
              <a:avLst/>
            </a:prstGeom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 userDrawn="1"/>
        </p:nvSpPr>
        <p:spPr>
          <a:xfrm>
            <a:off x="1693309" y="735462"/>
            <a:ext cx="5584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1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00000">
                      <a:srgbClr val="7E0C6E"/>
                    </a:gs>
                    <a:gs pos="4000">
                      <a:srgbClr val="7E0C6E">
                        <a:alpha val="0"/>
                      </a:srgbClr>
                    </a:gs>
                  </a:gsLst>
                  <a:lin ang="16200000" scaled="1"/>
                  <a:tileRect/>
                </a:gra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CONTENT</a:t>
            </a:r>
            <a:endParaRPr kumimoji="0" lang="zh-CN" altLang="en-US" sz="8000" b="1" i="1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00000">
                    <a:srgbClr val="7E0C6E"/>
                  </a:gs>
                  <a:gs pos="4000">
                    <a:srgbClr val="7E0C6E">
                      <a:alpha val="0"/>
                    </a:srgbClr>
                  </a:gs>
                </a:gsLst>
                <a:lin ang="16200000" scaled="1"/>
                <a:tileRect/>
              </a:gra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93309" y="1239102"/>
            <a:ext cx="1735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1" u="none" strike="noStrike" kern="1200" cap="none" spc="0" normalizeH="0" baseline="0" noProof="0" dirty="0">
                <a:ln>
                  <a:noFill/>
                </a:ln>
                <a:gradFill>
                  <a:gsLst>
                    <a:gs pos="100000">
                      <a:srgbClr val="7E0C6E"/>
                    </a:gs>
                    <a:gs pos="4000">
                      <a:srgbClr val="7E0C6E">
                        <a:alpha val="0"/>
                      </a:srgbClr>
                    </a:gs>
                  </a:gsLst>
                  <a:lin ang="162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endParaRPr kumimoji="0" lang="zh-CN" altLang="en-US" sz="6000" b="1" i="1" u="none" strike="noStrike" kern="1200" cap="none" spc="0" normalizeH="0" baseline="0" noProof="0" dirty="0">
              <a:ln>
                <a:noFill/>
              </a:ln>
              <a:gradFill>
                <a:gsLst>
                  <a:gs pos="100000">
                    <a:srgbClr val="7E0C6E"/>
                  </a:gs>
                  <a:gs pos="4000">
                    <a:srgbClr val="7E0C6E">
                      <a:alpha val="0"/>
                    </a:srgbClr>
                  </a:gs>
                </a:gsLst>
                <a:lin ang="162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rcRect l="26119" t="4156" r="26119"/>
          <a:stretch>
            <a:fillRect/>
          </a:stretch>
        </p:blipFill>
        <p:spPr>
          <a:xfrm>
            <a:off x="0" y="0"/>
            <a:ext cx="7594169" cy="6901119"/>
          </a:xfrm>
          <a:custGeom>
            <a:avLst/>
            <a:gdLst>
              <a:gd name="connsiteX0" fmla="*/ 0 w 7594169"/>
              <a:gd name="connsiteY0" fmla="*/ 0 h 6786703"/>
              <a:gd name="connsiteX1" fmla="*/ 7594169 w 7594169"/>
              <a:gd name="connsiteY1" fmla="*/ 0 h 6786703"/>
              <a:gd name="connsiteX2" fmla="*/ 7594169 w 7594169"/>
              <a:gd name="connsiteY2" fmla="*/ 6786703 h 6786703"/>
              <a:gd name="connsiteX3" fmla="*/ 0 w 7594169"/>
              <a:gd name="connsiteY3" fmla="*/ 6786703 h 678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169" h="6786703">
                <a:moveTo>
                  <a:pt x="0" y="0"/>
                </a:moveTo>
                <a:lnTo>
                  <a:pt x="7594169" y="0"/>
                </a:lnTo>
                <a:lnTo>
                  <a:pt x="7594169" y="6786703"/>
                </a:lnTo>
                <a:lnTo>
                  <a:pt x="0" y="6786703"/>
                </a:lnTo>
                <a:close/>
              </a:path>
            </a:pathLst>
          </a:custGeom>
        </p:spPr>
      </p:pic>
      <p:sp>
        <p:nvSpPr>
          <p:cNvPr id="11" name="矩形 10"/>
          <p:cNvSpPr/>
          <p:nvPr userDrawn="1"/>
        </p:nvSpPr>
        <p:spPr>
          <a:xfrm>
            <a:off x="0" y="0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37" name="图片 136"/>
          <p:cNvPicPr>
            <a:picLocks noChangeAspect="1"/>
          </p:cNvPicPr>
          <p:nvPr userDrawn="1"/>
        </p:nvPicPr>
        <p:blipFill>
          <a:blip r:embed="rId3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33" name="直接连接符 132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任意多边形: 形状 139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1" name="任意多边形: 形状 140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332" y="0"/>
            <a:ext cx="7595616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5703" y="0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2" name="直接连接符 11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任意多边形: 形状 13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461"/>
            <a:ext cx="7595616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78427" y="-88680"/>
            <a:ext cx="7774043" cy="702043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0" name="直接连接符 9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5961517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66" r="5320"/>
          <a:stretch>
            <a:fillRect/>
          </a:stretch>
        </p:blipFill>
        <p:spPr>
          <a:xfrm>
            <a:off x="0" y="0"/>
            <a:ext cx="7594169" cy="686323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0" name="直接连接符 9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17" r="10834"/>
          <a:stretch>
            <a:fillRect/>
          </a:stretch>
        </p:blipFill>
        <p:spPr>
          <a:xfrm>
            <a:off x="0" y="0"/>
            <a:ext cx="7594170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21561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0" name="直接连接符 9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 numberOfShades="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73" r="13393"/>
          <a:stretch>
            <a:fillRect/>
          </a:stretch>
        </p:blipFill>
        <p:spPr>
          <a:xfrm>
            <a:off x="-1" y="0"/>
            <a:ext cx="7594169" cy="68580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609" y="0"/>
            <a:ext cx="759416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89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rcRect r="39374"/>
          <a:stretch>
            <a:fillRect/>
          </a:stretch>
        </p:blipFill>
        <p:spPr>
          <a:xfrm>
            <a:off x="7590952" y="-365599"/>
            <a:ext cx="4601049" cy="7589198"/>
          </a:xfrm>
          <a:custGeom>
            <a:avLst/>
            <a:gdLst>
              <a:gd name="connsiteX0" fmla="*/ 0 w 4601049"/>
              <a:gd name="connsiteY0" fmla="*/ 0 h 7589198"/>
              <a:gd name="connsiteX1" fmla="*/ 4601049 w 4601049"/>
              <a:gd name="connsiteY1" fmla="*/ 0 h 7589198"/>
              <a:gd name="connsiteX2" fmla="*/ 4601049 w 4601049"/>
              <a:gd name="connsiteY2" fmla="*/ 7589198 h 7589198"/>
              <a:gd name="connsiteX3" fmla="*/ 0 w 4601049"/>
              <a:gd name="connsiteY3" fmla="*/ 7589198 h 7589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01049" h="7589198">
                <a:moveTo>
                  <a:pt x="0" y="0"/>
                </a:moveTo>
                <a:lnTo>
                  <a:pt x="4601049" y="0"/>
                </a:lnTo>
                <a:lnTo>
                  <a:pt x="4601049" y="7589198"/>
                </a:lnTo>
                <a:lnTo>
                  <a:pt x="0" y="7589198"/>
                </a:lnTo>
                <a:close/>
              </a:path>
            </a:pathLst>
          </a:custGeom>
        </p:spPr>
      </p:pic>
      <p:cxnSp>
        <p:nvCxnSpPr>
          <p:cNvPr id="10" name="直接连接符 9"/>
          <p:cNvCxnSpPr/>
          <p:nvPr userDrawn="1"/>
        </p:nvCxnSpPr>
        <p:spPr>
          <a:xfrm>
            <a:off x="8276610" y="4808627"/>
            <a:ext cx="3108940" cy="0"/>
          </a:xfrm>
          <a:prstGeom prst="line">
            <a:avLst/>
          </a:prstGeom>
          <a:ln w="285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9116184" y="4938168"/>
            <a:ext cx="2269366" cy="0"/>
          </a:xfrm>
          <a:prstGeom prst="line">
            <a:avLst/>
          </a:prstGeom>
          <a:ln w="15875" cap="rnd">
            <a:gradFill>
              <a:gsLst>
                <a:gs pos="0">
                  <a:srgbClr val="7E0C6E">
                    <a:alpha val="0"/>
                  </a:srgbClr>
                </a:gs>
                <a:gs pos="100000">
                  <a:srgbClr val="7E0C6E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任意多边形: 形状 11"/>
          <p:cNvSpPr/>
          <p:nvPr userDrawn="1"/>
        </p:nvSpPr>
        <p:spPr>
          <a:xfrm flipH="1" flipV="1">
            <a:off x="0" y="0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0" y="6004638"/>
            <a:ext cx="12192000" cy="896483"/>
          </a:xfrm>
          <a:custGeom>
            <a:avLst/>
            <a:gdLst>
              <a:gd name="connsiteX0" fmla="*/ 12192000 w 12192000"/>
              <a:gd name="connsiteY0" fmla="*/ 0 h 2039768"/>
              <a:gd name="connsiteX1" fmla="*/ 12192000 w 12192000"/>
              <a:gd name="connsiteY1" fmla="*/ 2039768 h 2039768"/>
              <a:gd name="connsiteX2" fmla="*/ 0 w 12192000"/>
              <a:gd name="connsiteY2" fmla="*/ 2039768 h 2039768"/>
              <a:gd name="connsiteX3" fmla="*/ 0 w 12192000"/>
              <a:gd name="connsiteY3" fmla="*/ 819391 h 2039768"/>
              <a:gd name="connsiteX4" fmla="*/ 37309 w 12192000"/>
              <a:gd name="connsiteY4" fmla="*/ 834936 h 2039768"/>
              <a:gd name="connsiteX5" fmla="*/ 5319640 w 12192000"/>
              <a:gd name="connsiteY5" fmla="*/ 1747868 h 2039768"/>
              <a:gd name="connsiteX6" fmla="*/ 11971651 w 12192000"/>
              <a:gd name="connsiteY6" fmla="*/ 149892 h 203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039768">
                <a:moveTo>
                  <a:pt x="12192000" y="0"/>
                </a:moveTo>
                <a:lnTo>
                  <a:pt x="12192000" y="2039768"/>
                </a:lnTo>
                <a:lnTo>
                  <a:pt x="0" y="2039768"/>
                </a:lnTo>
                <a:lnTo>
                  <a:pt x="0" y="819391"/>
                </a:lnTo>
                <a:lnTo>
                  <a:pt x="37309" y="834936"/>
                </a:lnTo>
                <a:cubicBezTo>
                  <a:pt x="1480031" y="1405841"/>
                  <a:pt x="3318043" y="1747868"/>
                  <a:pt x="5319640" y="1747868"/>
                </a:cubicBezTo>
                <a:cubicBezTo>
                  <a:pt x="8027681" y="1747868"/>
                  <a:pt x="10436290" y="1121803"/>
                  <a:pt x="11971651" y="149892"/>
                </a:cubicBezTo>
                <a:close/>
              </a:path>
            </a:pathLst>
          </a:custGeom>
          <a:gradFill flip="none" rotWithShape="1">
            <a:gsLst>
              <a:gs pos="100000">
                <a:srgbClr val="7E0C6E"/>
              </a:gs>
              <a:gs pos="4000">
                <a:srgbClr val="7E0C6E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73100" y="365125"/>
            <a:ext cx="0" cy="587375"/>
          </a:xfrm>
          <a:prstGeom prst="line">
            <a:avLst/>
          </a:prstGeom>
          <a:ln w="57150">
            <a:solidFill>
              <a:srgbClr val="7E0C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 userDrawn="1"/>
        </p:nvGrpSpPr>
        <p:grpSpPr>
          <a:xfrm>
            <a:off x="1350006" y="1294366"/>
            <a:ext cx="1432861" cy="3836509"/>
            <a:chOff x="1339905" y="1455269"/>
            <a:chExt cx="1432861" cy="3836509"/>
          </a:xfrm>
        </p:grpSpPr>
        <p:sp>
          <p:nvSpPr>
            <p:cNvPr id="14" name="矩形 13"/>
            <p:cNvSpPr/>
            <p:nvPr userDrawn="1"/>
          </p:nvSpPr>
          <p:spPr>
            <a:xfrm>
              <a:off x="2018456" y="1789955"/>
              <a:ext cx="754310" cy="3371850"/>
            </a:xfrm>
            <a:prstGeom prst="rect">
              <a:avLst/>
            </a:prstGeom>
            <a:solidFill>
              <a:srgbClr val="7E0C6E">
                <a:alpha val="40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1630236" y="1455269"/>
              <a:ext cx="609401" cy="3371850"/>
            </a:xfrm>
            <a:prstGeom prst="rect">
              <a:avLst/>
            </a:prstGeom>
            <a:solidFill>
              <a:srgbClr val="7E0C6E">
                <a:alpha val="47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22" name="矩形 21"/>
            <p:cNvSpPr/>
            <p:nvPr userDrawn="1"/>
          </p:nvSpPr>
          <p:spPr>
            <a:xfrm>
              <a:off x="1339905" y="1919928"/>
              <a:ext cx="381004" cy="3371850"/>
            </a:xfrm>
            <a:prstGeom prst="rect">
              <a:avLst/>
            </a:prstGeom>
            <a:gradFill>
              <a:gsLst>
                <a:gs pos="100000">
                  <a:srgbClr val="7E0C6E">
                    <a:alpha val="0"/>
                  </a:srgbClr>
                </a:gs>
                <a:gs pos="0">
                  <a:srgbClr val="7E0C6E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  <p:sp>
          <p:nvSpPr>
            <p:cNvPr id="23" name="矩形 22"/>
            <p:cNvSpPr/>
            <p:nvPr userDrawn="1"/>
          </p:nvSpPr>
          <p:spPr>
            <a:xfrm>
              <a:off x="2209800" y="1789199"/>
              <a:ext cx="51841" cy="3371850"/>
            </a:xfrm>
            <a:prstGeom prst="rect">
              <a:avLst/>
            </a:prstGeom>
            <a:gradFill>
              <a:gsLst>
                <a:gs pos="100000">
                  <a:srgbClr val="7E0C6E">
                    <a:alpha val="0"/>
                  </a:srgbClr>
                </a:gs>
                <a:gs pos="0">
                  <a:srgbClr val="7E0C6E"/>
                </a:gs>
              </a:gsLst>
              <a:lin ang="540000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endParaRPr lang="zh-CN" altLang="en-US" dirty="0"/>
            </a:p>
          </p:txBody>
        </p: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41" y="259609"/>
            <a:ext cx="2403659" cy="692891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>
            <a:off x="9420436" y="1211456"/>
            <a:ext cx="1432684" cy="3834716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4178298" y="6329918"/>
            <a:ext cx="383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 </a:t>
            </a:r>
            <a:r>
              <a:rPr lang="zh-CN" altLang="en-US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允公允能 日新月异 </a:t>
            </a:r>
            <a:r>
              <a:rPr lang="en-US" altLang="zh-CN" b="1" dirty="0">
                <a:solidFill>
                  <a:schemeClr val="bg1">
                    <a:lumMod val="85000"/>
                  </a:schemeClr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—</a:t>
            </a:r>
            <a:endParaRPr lang="zh-CN" altLang="en-US" b="1" dirty="0">
              <a:solidFill>
                <a:schemeClr val="bg1">
                  <a:lumMod val="85000"/>
                </a:schemeClr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16" name="梯形 15"/>
          <p:cNvSpPr/>
          <p:nvPr userDrawn="1"/>
        </p:nvSpPr>
        <p:spPr>
          <a:xfrm>
            <a:off x="1123949" y="5130875"/>
            <a:ext cx="9944100" cy="714374"/>
          </a:xfrm>
          <a:prstGeom prst="trapezoid">
            <a:avLst>
              <a:gd name="adj" fmla="val 146143"/>
            </a:avLst>
          </a:prstGeom>
          <a:gradFill flip="none" rotWithShape="1">
            <a:gsLst>
              <a:gs pos="0">
                <a:srgbClr val="7E0C6E">
                  <a:alpha val="0"/>
                </a:srgbClr>
              </a:gs>
              <a:gs pos="100000">
                <a:srgbClr val="7E0C6E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1998798" y="2078759"/>
            <a:ext cx="8318272" cy="33718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50800" sx="102000" sy="102000" algn="ctr" rotWithShape="0">
              <a:srgbClr val="7E0C6E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1.png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2.png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3.png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4.png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5.png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26.png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28.png"/><Relationship Id="rId3" Type="http://schemas.openxmlformats.org/officeDocument/2006/relationships/tags" Target="../tags/tag14.xml"/><Relationship Id="rId2" Type="http://schemas.openxmlformats.org/officeDocument/2006/relationships/image" Target="../media/image27.png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30.png"/><Relationship Id="rId3" Type="http://schemas.openxmlformats.org/officeDocument/2006/relationships/tags" Target="../tags/tag16.xml"/><Relationship Id="rId2" Type="http://schemas.openxmlformats.org/officeDocument/2006/relationships/image" Target="../media/image29.png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30.png"/><Relationship Id="rId3" Type="http://schemas.openxmlformats.org/officeDocument/2006/relationships/tags" Target="../tags/tag18.xml"/><Relationship Id="rId2" Type="http://schemas.openxmlformats.org/officeDocument/2006/relationships/image" Target="../media/image29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32.png"/><Relationship Id="rId2" Type="http://schemas.openxmlformats.org/officeDocument/2006/relationships/tags" Target="../tags/tag19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6.png"/><Relationship Id="rId3" Type="http://schemas.openxmlformats.org/officeDocument/2006/relationships/tags" Target="../tags/tag2.xml"/><Relationship Id="rId2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9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0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859872" y="2715213"/>
            <a:ext cx="6472255" cy="1427573"/>
            <a:chOff x="2859872" y="2733461"/>
            <a:chExt cx="6472255" cy="1427573"/>
          </a:xfrm>
        </p:grpSpPr>
        <p:sp>
          <p:nvSpPr>
            <p:cNvPr id="46" name="内容占位符 14"/>
            <p:cNvSpPr txBox="1"/>
            <p:nvPr/>
          </p:nvSpPr>
          <p:spPr>
            <a:xfrm>
              <a:off x="2859872" y="2733461"/>
              <a:ext cx="6472255" cy="896937"/>
            </a:xfrm>
            <a:prstGeom prst="rect">
              <a:avLst/>
            </a:prstGeom>
          </p:spPr>
          <p:txBody>
            <a:bodyPr>
              <a:normAutofit fontScale="90000"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1" kern="1200">
                  <a:solidFill>
                    <a:srgbClr val="7E0C6E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lang="zh-CN" altLang="en-US" dirty="0"/>
                <a:t>恶意代码实验</a:t>
              </a:r>
              <a:r>
                <a:rPr lang="zh-CN" altLang="en-US" dirty="0"/>
                <a:t>七</a:t>
              </a:r>
              <a:endParaRPr lang="zh-CN" altLang="en-US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859872" y="4161034"/>
              <a:ext cx="6376595" cy="0"/>
            </a:xfrm>
            <a:prstGeom prst="line">
              <a:avLst/>
            </a:prstGeom>
            <a:ln w="3810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内容占位符 14"/>
          <p:cNvSpPr txBox="1"/>
          <p:nvPr/>
        </p:nvSpPr>
        <p:spPr>
          <a:xfrm>
            <a:off x="2859872" y="4319748"/>
            <a:ext cx="6472255" cy="104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kern="1200">
                <a:solidFill>
                  <a:srgbClr val="7E0C6E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dirty="0"/>
              <a:t>制作人：李潇逸</a:t>
            </a:r>
            <a:endParaRPr lang="en-US" altLang="zh-CN" sz="2000" dirty="0"/>
          </a:p>
          <a:p>
            <a:pPr algn="ctr">
              <a:lnSpc>
                <a:spcPct val="130000"/>
              </a:lnSpc>
            </a:pPr>
            <a:r>
              <a:rPr lang="zh-CN" altLang="en-US" sz="2000" dirty="0"/>
              <a:t>学号：</a:t>
            </a:r>
            <a:r>
              <a:rPr lang="en-US" altLang="zh-CN" sz="2000" dirty="0"/>
              <a:t>2111454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静态分析</a:t>
            </a:r>
            <a:endParaRPr lang="zh-CN" altLang="en-US" dirty="0"/>
          </a:p>
        </p:txBody>
      </p:sp>
      <p:pic>
        <p:nvPicPr>
          <p:cNvPr id="4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06345" y="1491615"/>
            <a:ext cx="6882130" cy="409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导入表</a:t>
            </a:r>
            <a:endParaRPr lang="zh-CN" altLang="en-US" dirty="0"/>
          </a:p>
        </p:txBody>
      </p:sp>
      <p:pic>
        <p:nvPicPr>
          <p:cNvPr id="9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52370" y="1163320"/>
            <a:ext cx="6290945" cy="32842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71345" y="4672965"/>
            <a:ext cx="9147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都与微软组件</a:t>
            </a:r>
            <a:r>
              <a:rPr lang="zh-CN" altLang="en-US"/>
              <a:t>对象模型（COM）相关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动态分析</a:t>
            </a:r>
            <a:endParaRPr lang="zh-CN" altLang="en-US" dirty="0"/>
          </a:p>
        </p:txBody>
      </p:sp>
      <p:pic>
        <p:nvPicPr>
          <p:cNvPr id="10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0405" y="1390015"/>
            <a:ext cx="7409180" cy="390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819515" y="3562470"/>
            <a:ext cx="2566035" cy="793115"/>
          </a:xfrm>
          <a:prstGeom prst="rect">
            <a:avLst/>
          </a:prstGeom>
          <a:noFill/>
        </p:spPr>
        <p:txBody>
          <a:bodyPr wrap="none" rIns="0" bIns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5400" kern="100" dirty="0">
                <a:gradFill flip="none" rotWithShape="1">
                  <a:gsLst>
                    <a:gs pos="3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b="1" dirty="0"/>
              <a:t>lab07-03</a:t>
            </a:r>
            <a:endParaRPr lang="en-US" altLang="zh-CN" b="1" dirty="0"/>
          </a:p>
        </p:txBody>
      </p:sp>
      <p:sp>
        <p:nvSpPr>
          <p:cNvPr id="3" name="文本占位符 23"/>
          <p:cNvSpPr txBox="1"/>
          <p:nvPr/>
        </p:nvSpPr>
        <p:spPr>
          <a:xfrm>
            <a:off x="9448800" y="1973290"/>
            <a:ext cx="1936750" cy="1566097"/>
          </a:xfrm>
          <a:prstGeom prst="rect">
            <a:avLst/>
          </a:prstGeom>
        </p:spPr>
        <p:txBody>
          <a:bodyPr vert="horz" lIns="0" tIns="108000" rIns="91440" bIns="0" rtlCol="0" anchor="b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9600" b="0" kern="1200" dirty="0" smtClean="0">
                <a:solidFill>
                  <a:srgbClr val="7E0C6E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1143000">
              <a:spcBef>
                <a:spcPct val="0"/>
              </a:spcBef>
            </a:pPr>
            <a:r>
              <a:rPr lang="en-US" altLang="zh-CN" b="1" dirty="0">
                <a:gradFill>
                  <a:gsLst>
                    <a:gs pos="0">
                      <a:srgbClr val="7E0C6E"/>
                    </a:gs>
                    <a:gs pos="51900">
                      <a:srgbClr val="7E0C6E">
                        <a:alpha val="65000"/>
                      </a:srgbClr>
                    </a:gs>
                    <a:gs pos="100000">
                      <a:srgbClr val="7E0C6E">
                        <a:alpha val="0"/>
                      </a:srgbClr>
                    </a:gs>
                  </a:gsLst>
                  <a:lin ang="5400000" scaled="0"/>
                </a:gradFill>
              </a:rPr>
              <a:t>03</a:t>
            </a:r>
            <a:endParaRPr lang="en-US" b="1" dirty="0">
              <a:gradFill>
                <a:gsLst>
                  <a:gs pos="0">
                    <a:srgbClr val="7E0C6E"/>
                  </a:gs>
                  <a:gs pos="51900">
                    <a:srgbClr val="7E0C6E">
                      <a:alpha val="65000"/>
                    </a:srgbClr>
                  </a:gs>
                  <a:gs pos="100000">
                    <a:srgbClr val="7E0C6E">
                      <a:alpha val="0"/>
                    </a:srgb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静态分析</a:t>
            </a:r>
            <a:r>
              <a:rPr lang="en-US" altLang="zh-CN" dirty="0"/>
              <a:t>——dll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pic>
        <p:nvPicPr>
          <p:cNvPr id="24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65530" y="1470025"/>
            <a:ext cx="4008120" cy="42062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5817235" y="1694180"/>
            <a:ext cx="6091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IP</a:t>
            </a:r>
            <a:r>
              <a:rPr lang="zh-CN" altLang="en-US"/>
              <a:t>地址：</a:t>
            </a:r>
            <a:r>
              <a:rPr lang="en-US" altLang="zh-CN"/>
              <a:t>127.26.152.13</a:t>
            </a:r>
            <a:endParaRPr lang="en-US" altLang="zh-CN"/>
          </a:p>
          <a:p>
            <a:r>
              <a:rPr lang="en-US" altLang="zh-CN"/>
              <a:t>hello</a:t>
            </a:r>
            <a:endParaRPr lang="en-US" altLang="zh-CN"/>
          </a:p>
          <a:p>
            <a:r>
              <a:rPr lang="en-US" altLang="zh-CN"/>
              <a:t>sleep</a:t>
            </a:r>
            <a:endParaRPr lang="en-US" altLang="zh-CN"/>
          </a:p>
          <a:p>
            <a:r>
              <a:rPr lang="en-US" altLang="zh-CN"/>
              <a:t>exec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静态分析</a:t>
            </a:r>
            <a:r>
              <a:rPr lang="en-US" altLang="zh-CN" dirty="0"/>
              <a:t>——exe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817235" y="1694180"/>
            <a:ext cx="6091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kene123.dll</a:t>
            </a:r>
            <a:endParaRPr lang="en-US" altLang="zh-CN"/>
          </a:p>
          <a:p>
            <a:r>
              <a:rPr lang="en-US" altLang="zh-CN"/>
              <a:t>kernel32.dll</a:t>
            </a:r>
            <a:endParaRPr lang="en-US" altLang="zh-CN"/>
          </a:p>
          <a:p>
            <a:r>
              <a:rPr lang="en-US" altLang="zh-CN"/>
              <a:t>lab07-03.dll:</a:t>
            </a:r>
            <a:r>
              <a:rPr lang="zh-CN" altLang="en-US"/>
              <a:t>可能会导入</a:t>
            </a:r>
            <a:endParaRPr lang="en-US" altLang="zh-CN"/>
          </a:p>
          <a:p>
            <a:r>
              <a:rPr lang="en-US" altLang="zh-CN"/>
              <a:t>WARNING_THIS_DESTROY_YOUR_MACHINE</a:t>
            </a:r>
            <a:endParaRPr lang="en-US" altLang="zh-CN"/>
          </a:p>
        </p:txBody>
      </p:sp>
      <p:pic>
        <p:nvPicPr>
          <p:cNvPr id="25" name="图片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5960" y="1310640"/>
            <a:ext cx="4229100" cy="423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zh-CN" altLang="en-US" dirty="0"/>
              <a:t>导入表</a:t>
            </a:r>
            <a:r>
              <a:rPr lang="en-US" altLang="zh-CN" dirty="0"/>
              <a:t>——exe</a:t>
            </a:r>
            <a:r>
              <a:rPr lang="zh-CN" altLang="en-US" dirty="0"/>
              <a:t>文件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53590" y="4184650"/>
            <a:ext cx="6091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该程序可能会创建一个文件并写入内存之中。</a:t>
            </a:r>
            <a:endParaRPr lang="en-US"/>
          </a:p>
          <a:p>
            <a:r>
              <a:rPr lang="en-US"/>
              <a:t>FindFirstFileA</a:t>
            </a:r>
            <a:r>
              <a:rPr lang="zh-CN" altLang="en-US"/>
              <a:t>、</a:t>
            </a:r>
            <a:r>
              <a:rPr lang="en-US" altLang="zh-CN"/>
              <a:t>FindNextFirstA</a:t>
            </a:r>
            <a:r>
              <a:rPr lang="zh-CN" altLang="en-US"/>
              <a:t>、</a:t>
            </a:r>
            <a:r>
              <a:rPr lang="en-US" altLang="zh-CN"/>
              <a:t>CopyFileA:</a:t>
            </a:r>
            <a:r>
              <a:rPr lang="zh-CN" altLang="en-US"/>
              <a:t>搜索目录并复制文件</a:t>
            </a:r>
            <a:endParaRPr lang="en-US" altLang="zh-CN"/>
          </a:p>
        </p:txBody>
      </p:sp>
      <p:pic>
        <p:nvPicPr>
          <p:cNvPr id="26" name="图片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2070" y="1412875"/>
            <a:ext cx="9839960" cy="2312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en-US" altLang="zh-CN" dirty="0"/>
              <a:t>dll</a:t>
            </a:r>
            <a:r>
              <a:rPr lang="zh-CN" altLang="en-US" dirty="0"/>
              <a:t>文件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85080" y="1461770"/>
            <a:ext cx="6091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</a:t>
            </a:r>
            <a:r>
              <a:rPr lang="zh-CN" altLang="en-US"/>
              <a:t>：链接</a:t>
            </a:r>
            <a:r>
              <a:rPr lang="zh-CN" altLang="en-US"/>
              <a:t>并传输数据</a:t>
            </a:r>
            <a:endParaRPr lang="zh-CN" altLang="en-US"/>
          </a:p>
          <a:p>
            <a:r>
              <a:rPr lang="en-US" altLang="zh-CN"/>
              <a:t>connect</a:t>
            </a:r>
            <a:r>
              <a:rPr lang="zh-CN" altLang="en-US"/>
              <a:t>：连接的</a:t>
            </a:r>
            <a:r>
              <a:rPr lang="en-US" altLang="zh-CN"/>
              <a:t>IP</a:t>
            </a:r>
            <a:r>
              <a:rPr lang="zh-CN" altLang="en-US"/>
              <a:t>为</a:t>
            </a:r>
            <a:r>
              <a:rPr lang="en-US" altLang="zh-CN"/>
              <a:t>127.26.152.13</a:t>
            </a:r>
            <a:r>
              <a:rPr lang="zh-CN" altLang="en-US"/>
              <a:t>，端口</a:t>
            </a:r>
            <a:r>
              <a:rPr lang="en-US" altLang="zh-CN"/>
              <a:t>80</a:t>
            </a:r>
            <a:endParaRPr lang="en-US" altLang="zh-CN"/>
          </a:p>
        </p:txBody>
      </p:sp>
      <p:pic>
        <p:nvPicPr>
          <p:cNvPr id="30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647825"/>
            <a:ext cx="4359910" cy="369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图片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90490" y="2597150"/>
            <a:ext cx="4505960" cy="295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en-US" altLang="zh-CN" dirty="0"/>
              <a:t>dll</a:t>
            </a:r>
            <a:r>
              <a:rPr lang="zh-CN" altLang="en-US" dirty="0"/>
              <a:t>文件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85080" y="1461770"/>
            <a:ext cx="6091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发送的数据存放在</a:t>
            </a:r>
            <a:r>
              <a:rPr lang="en-US" altLang="zh-CN"/>
              <a:t>buf</a:t>
            </a:r>
            <a:r>
              <a:rPr lang="zh-CN" altLang="en-US"/>
              <a:t>，数据为</a:t>
            </a:r>
            <a:r>
              <a:rPr lang="en-US" altLang="zh-CN"/>
              <a:t>hello</a:t>
            </a:r>
            <a:endParaRPr lang="en-US" altLang="zh-CN"/>
          </a:p>
          <a:p>
            <a:r>
              <a:rPr lang="zh-CN" altLang="en-US"/>
              <a:t>接收的数据存在</a:t>
            </a:r>
            <a:r>
              <a:rPr lang="en-US" altLang="zh-CN"/>
              <a:t>buf</a:t>
            </a:r>
            <a:r>
              <a:rPr lang="zh-CN" altLang="en-US"/>
              <a:t>中，若数据为</a:t>
            </a:r>
            <a:r>
              <a:rPr lang="en-US" altLang="zh-CN"/>
              <a:t>sleep</a:t>
            </a:r>
            <a:r>
              <a:rPr lang="zh-CN" altLang="en-US"/>
              <a:t>，则开始睡眠</a:t>
            </a:r>
            <a:r>
              <a:rPr lang="en-US" altLang="zh-CN"/>
              <a:t>60</a:t>
            </a:r>
            <a:r>
              <a:rPr lang="en-US" altLang="zh-CN"/>
              <a:t>s</a:t>
            </a:r>
            <a:endParaRPr lang="en-US" altLang="zh-CN"/>
          </a:p>
        </p:txBody>
      </p:sp>
      <p:pic>
        <p:nvPicPr>
          <p:cNvPr id="32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8190" y="1300480"/>
            <a:ext cx="4157980" cy="449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71440" y="2451735"/>
            <a:ext cx="5356860" cy="342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en-US" altLang="zh-CN" dirty="0"/>
              <a:t>exe</a:t>
            </a:r>
            <a:r>
              <a:rPr lang="zh-CN" altLang="en-US" dirty="0"/>
              <a:t>文件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085080" y="1461770"/>
            <a:ext cx="6091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发送的数据存放在</a:t>
            </a:r>
            <a:r>
              <a:rPr lang="en-US" altLang="zh-CN"/>
              <a:t>buf</a:t>
            </a:r>
            <a:r>
              <a:rPr lang="zh-CN" altLang="en-US"/>
              <a:t>，数据为</a:t>
            </a:r>
            <a:r>
              <a:rPr lang="en-US" altLang="zh-CN"/>
              <a:t>hello</a:t>
            </a:r>
            <a:endParaRPr lang="en-US" altLang="zh-CN"/>
          </a:p>
          <a:p>
            <a:r>
              <a:rPr lang="zh-CN" altLang="en-US"/>
              <a:t>接收的数据存在</a:t>
            </a:r>
            <a:r>
              <a:rPr lang="en-US" altLang="zh-CN"/>
              <a:t>buf</a:t>
            </a:r>
            <a:r>
              <a:rPr lang="zh-CN" altLang="en-US"/>
              <a:t>中，若数据为</a:t>
            </a:r>
            <a:r>
              <a:rPr lang="en-US" altLang="zh-CN"/>
              <a:t>sleep</a:t>
            </a:r>
            <a:r>
              <a:rPr lang="zh-CN" altLang="en-US"/>
              <a:t>，则开始睡眠</a:t>
            </a:r>
            <a:r>
              <a:rPr lang="en-US" altLang="zh-CN"/>
              <a:t>60</a:t>
            </a:r>
            <a:r>
              <a:rPr lang="en-US" altLang="zh-CN"/>
              <a:t>s</a:t>
            </a:r>
            <a:endParaRPr lang="en-US" altLang="zh-CN"/>
          </a:p>
        </p:txBody>
      </p:sp>
      <p:pic>
        <p:nvPicPr>
          <p:cNvPr id="32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8190" y="1300480"/>
            <a:ext cx="4157980" cy="449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71440" y="2451735"/>
            <a:ext cx="5356860" cy="3420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849348" y="2640460"/>
            <a:ext cx="3760470" cy="678095"/>
            <a:chOff x="1849348" y="2640460"/>
            <a:chExt cx="3760470" cy="678095"/>
          </a:xfrm>
        </p:grpSpPr>
        <p:sp>
          <p:nvSpPr>
            <p:cNvPr id="4" name="矩形 3"/>
            <p:cNvSpPr/>
            <p:nvPr/>
          </p:nvSpPr>
          <p:spPr>
            <a:xfrm>
              <a:off x="1849348" y="2640460"/>
              <a:ext cx="678095" cy="678095"/>
            </a:xfrm>
            <a:prstGeom prst="rect">
              <a:avLst/>
            </a:prstGeom>
            <a:gradFill>
              <a:gsLst>
                <a:gs pos="100000">
                  <a:srgbClr val="7E0C6E"/>
                </a:gs>
                <a:gs pos="4000">
                  <a:srgbClr val="7E0C6E">
                    <a:alpha val="0"/>
                  </a:srgbClr>
                </a:gs>
              </a:gsLst>
              <a:lin ang="16200000" scaled="1"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+mn-ea"/>
                </a:rPr>
                <a:t>1</a:t>
              </a:r>
              <a:endParaRPr lang="zh-CN" altLang="en-US" sz="4800" b="1" dirty="0">
                <a:latin typeface="+mn-ea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609443" y="2640460"/>
              <a:ext cx="300037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7E0C6E"/>
                  </a:solidFill>
                </a:rPr>
                <a:t>lab07-01</a:t>
              </a:r>
              <a:endParaRPr lang="en-US" altLang="zh-CN" sz="3200" b="1" dirty="0">
                <a:solidFill>
                  <a:srgbClr val="7E0C6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49348" y="3738510"/>
            <a:ext cx="3760342" cy="678095"/>
            <a:chOff x="1849348" y="2640460"/>
            <a:chExt cx="3760342" cy="678095"/>
          </a:xfrm>
        </p:grpSpPr>
        <p:sp>
          <p:nvSpPr>
            <p:cNvPr id="8" name="矩形 7"/>
            <p:cNvSpPr/>
            <p:nvPr/>
          </p:nvSpPr>
          <p:spPr>
            <a:xfrm>
              <a:off x="1849348" y="2640460"/>
              <a:ext cx="678095" cy="678095"/>
            </a:xfrm>
            <a:prstGeom prst="rect">
              <a:avLst/>
            </a:prstGeom>
            <a:gradFill>
              <a:gsLst>
                <a:gs pos="100000">
                  <a:srgbClr val="7E0C6E"/>
                </a:gs>
                <a:gs pos="4000">
                  <a:srgbClr val="7E0C6E">
                    <a:alpha val="0"/>
                  </a:srgbClr>
                </a:gs>
              </a:gsLst>
              <a:lin ang="16200000" scaled="1"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+mn-ea"/>
                </a:rPr>
                <a:t>2</a:t>
              </a:r>
              <a:endParaRPr lang="en-US" altLang="zh-CN" sz="4800" b="1" dirty="0"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609636" y="2640460"/>
              <a:ext cx="300005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7E0C6E"/>
                  </a:solidFill>
                </a:rPr>
                <a:t>lab07-02</a:t>
              </a:r>
              <a:endParaRPr lang="en-US" altLang="zh-CN" sz="3200" b="1" dirty="0">
                <a:solidFill>
                  <a:srgbClr val="7E0C6E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49348" y="4836559"/>
            <a:ext cx="3760342" cy="678095"/>
            <a:chOff x="1849348" y="2640460"/>
            <a:chExt cx="3760342" cy="678095"/>
          </a:xfrm>
        </p:grpSpPr>
        <p:sp>
          <p:nvSpPr>
            <p:cNvPr id="11" name="矩形 10"/>
            <p:cNvSpPr/>
            <p:nvPr/>
          </p:nvSpPr>
          <p:spPr>
            <a:xfrm>
              <a:off x="1849348" y="2640460"/>
              <a:ext cx="678095" cy="678095"/>
            </a:xfrm>
            <a:prstGeom prst="rect">
              <a:avLst/>
            </a:prstGeom>
            <a:gradFill>
              <a:gsLst>
                <a:gs pos="100000">
                  <a:srgbClr val="7E0C6E"/>
                </a:gs>
                <a:gs pos="4000">
                  <a:srgbClr val="7E0C6E">
                    <a:alpha val="0"/>
                  </a:srgbClr>
                </a:gs>
              </a:gsLst>
              <a:lin ang="16200000" scaled="1"/>
            </a:gra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latin typeface="+mn-ea"/>
                </a:rPr>
                <a:t>3</a:t>
              </a:r>
              <a:endParaRPr lang="en-US" altLang="zh-CN" sz="4800" b="1" dirty="0">
                <a:latin typeface="+mn-ea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609636" y="2640460"/>
              <a:ext cx="3000054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>
                  <a:solidFill>
                    <a:srgbClr val="7E0C6E"/>
                  </a:solidFill>
                </a:rPr>
                <a:t>lab07-03</a:t>
              </a:r>
              <a:endParaRPr lang="en-US" altLang="zh-CN" sz="3200" b="1" dirty="0">
                <a:solidFill>
                  <a:srgbClr val="7E0C6E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"/>
          <p:cNvSpPr>
            <a:spLocks noGrp="1"/>
          </p:cNvSpPr>
          <p:nvPr>
            <p:ph type="title"/>
          </p:nvPr>
        </p:nvSpPr>
        <p:spPr>
          <a:xfrm>
            <a:off x="838200" y="296862"/>
            <a:ext cx="5257798" cy="866775"/>
          </a:xfrm>
        </p:spPr>
        <p:txBody>
          <a:bodyPr/>
          <a:lstStyle/>
          <a:p>
            <a:r>
              <a:rPr lang="en-US" altLang="zh-CN" dirty="0"/>
              <a:t>exe</a:t>
            </a:r>
            <a:r>
              <a:rPr lang="zh-CN" altLang="en-US" dirty="0"/>
              <a:t>文件</a:t>
            </a:r>
            <a:r>
              <a:rPr lang="zh-CN" altLang="en-US" dirty="0"/>
              <a:t>分析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809115" y="1576705"/>
            <a:ext cx="7029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发现</a:t>
            </a:r>
            <a:r>
              <a:rPr lang="en-US" altLang="zh-CN"/>
              <a:t>C:\\</a:t>
            </a:r>
            <a:endParaRPr lang="en-US" altLang="zh-CN"/>
          </a:p>
          <a:p>
            <a:r>
              <a:rPr lang="zh-CN" altLang="en-US"/>
              <a:t>分析</a:t>
            </a:r>
            <a:r>
              <a:rPr lang="en-US" altLang="zh-CN"/>
              <a:t>sub_4011C0</a:t>
            </a:r>
            <a:r>
              <a:rPr lang="zh-CN" altLang="en-US"/>
              <a:t>，发现字符串</a:t>
            </a:r>
            <a:r>
              <a:rPr lang="en-US" altLang="zh-CN"/>
              <a:t>.exe</a:t>
            </a:r>
            <a:r>
              <a:rPr lang="zh-CN" altLang="en-US"/>
              <a:t>，可以认为这些代码目的是对操作系统中的所有</a:t>
            </a:r>
            <a:r>
              <a:rPr lang="en-US" altLang="zh-CN"/>
              <a:t>exe</a:t>
            </a:r>
            <a:r>
              <a:rPr lang="zh-CN" altLang="en-US"/>
              <a:t>文件</a:t>
            </a:r>
            <a:r>
              <a:rPr lang="zh-CN" altLang="en-US"/>
              <a:t>进行操作</a:t>
            </a:r>
            <a:endParaRPr lang="zh-CN" altLang="en-US"/>
          </a:p>
        </p:txBody>
      </p:sp>
      <p:pic>
        <p:nvPicPr>
          <p:cNvPr id="3" name="图片 2" descr="屏幕截图 2023-10-29 235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460" y="2635250"/>
            <a:ext cx="5722620" cy="32232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513195" y="2802255"/>
            <a:ext cx="5026025" cy="28892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2859872" y="2715213"/>
            <a:ext cx="6472255" cy="1427573"/>
            <a:chOff x="2859872" y="2733461"/>
            <a:chExt cx="6472255" cy="1427573"/>
          </a:xfrm>
        </p:grpSpPr>
        <p:sp>
          <p:nvSpPr>
            <p:cNvPr id="46" name="内容占位符 14"/>
            <p:cNvSpPr txBox="1"/>
            <p:nvPr/>
          </p:nvSpPr>
          <p:spPr>
            <a:xfrm>
              <a:off x="2859872" y="2733461"/>
              <a:ext cx="6472255" cy="89693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1" kern="1200">
                  <a:solidFill>
                    <a:srgbClr val="7E0C6E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dirty="0"/>
                <a:t>谢 谢</a:t>
              </a:r>
              <a:endParaRPr lang="zh-CN" altLang="en-US" dirty="0"/>
            </a:p>
          </p:txBody>
        </p:sp>
        <p:sp>
          <p:nvSpPr>
            <p:cNvPr id="47" name="内容占位符 14"/>
            <p:cNvSpPr txBox="1"/>
            <p:nvPr/>
          </p:nvSpPr>
          <p:spPr>
            <a:xfrm>
              <a:off x="2859872" y="3543408"/>
              <a:ext cx="6472255" cy="432692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5400" b="1" kern="1200">
                  <a:solidFill>
                    <a:srgbClr val="7E0C6E"/>
                  </a:solidFill>
                  <a:latin typeface="+mn-ea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rgbClr val="7E0C6E">
                      <a:alpha val="55000"/>
                    </a:srgbClr>
                  </a:solidFill>
                </a:rPr>
                <a:t>THANKS</a:t>
              </a:r>
              <a:endParaRPr lang="zh-CN" altLang="en-US" sz="2400" dirty="0">
                <a:solidFill>
                  <a:srgbClr val="7E0C6E">
                    <a:alpha val="55000"/>
                  </a:srgbClr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2859872" y="4161034"/>
              <a:ext cx="6376595" cy="0"/>
            </a:xfrm>
            <a:prstGeom prst="line">
              <a:avLst/>
            </a:prstGeom>
            <a:ln w="38100">
              <a:solidFill>
                <a:srgbClr val="7E0C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内容占位符 14"/>
          <p:cNvSpPr txBox="1"/>
          <p:nvPr/>
        </p:nvSpPr>
        <p:spPr>
          <a:xfrm>
            <a:off x="2859872" y="4319748"/>
            <a:ext cx="6472255" cy="1043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1" kern="1200">
                <a:solidFill>
                  <a:srgbClr val="7E0C6E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000" dirty="0"/>
              <a:t>制作人：李潇逸</a:t>
            </a:r>
            <a:endParaRPr lang="en-US" altLang="zh-CN" sz="2000" dirty="0"/>
          </a:p>
          <a:p>
            <a:pPr algn="ctr">
              <a:lnSpc>
                <a:spcPct val="130000"/>
              </a:lnSpc>
            </a:pPr>
            <a:r>
              <a:rPr lang="zh-CN" altLang="en-US" sz="2000" dirty="0"/>
              <a:t>学号：</a:t>
            </a:r>
            <a:r>
              <a:rPr lang="en-US" altLang="zh-CN" sz="2000" dirty="0"/>
              <a:t>2111454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819515" y="3562470"/>
            <a:ext cx="2566035" cy="793115"/>
          </a:xfrm>
          <a:prstGeom prst="rect">
            <a:avLst/>
          </a:prstGeom>
          <a:noFill/>
        </p:spPr>
        <p:txBody>
          <a:bodyPr wrap="none" rIns="0" bIns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5400" kern="100" dirty="0">
                <a:gradFill flip="none" rotWithShape="1">
                  <a:gsLst>
                    <a:gs pos="3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b="1" dirty="0"/>
              <a:t>lab07-01</a:t>
            </a:r>
            <a:endParaRPr lang="en-US" altLang="zh-CN" b="1" dirty="0"/>
          </a:p>
        </p:txBody>
      </p:sp>
      <p:sp>
        <p:nvSpPr>
          <p:cNvPr id="3" name="文本占位符 23"/>
          <p:cNvSpPr txBox="1"/>
          <p:nvPr/>
        </p:nvSpPr>
        <p:spPr>
          <a:xfrm>
            <a:off x="9448800" y="1973290"/>
            <a:ext cx="1936750" cy="1566097"/>
          </a:xfrm>
          <a:prstGeom prst="rect">
            <a:avLst/>
          </a:prstGeom>
        </p:spPr>
        <p:txBody>
          <a:bodyPr vert="horz" lIns="0" tIns="108000" rIns="91440" bIns="0" rtlCol="0" anchor="b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9600" b="0" kern="1200" dirty="0" smtClean="0">
                <a:solidFill>
                  <a:srgbClr val="7E0C6E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1143000">
              <a:spcBef>
                <a:spcPct val="0"/>
              </a:spcBef>
            </a:pPr>
            <a:r>
              <a:rPr lang="en-US" altLang="zh-CN" b="1" dirty="0">
                <a:gradFill>
                  <a:gsLst>
                    <a:gs pos="0">
                      <a:srgbClr val="7E0C6E"/>
                    </a:gs>
                    <a:gs pos="51900">
                      <a:srgbClr val="7E0C6E">
                        <a:alpha val="65000"/>
                      </a:srgbClr>
                    </a:gs>
                    <a:gs pos="100000">
                      <a:srgbClr val="7E0C6E">
                        <a:alpha val="0"/>
                      </a:srgbClr>
                    </a:gs>
                  </a:gsLst>
                  <a:lin ang="5400000" scaled="0"/>
                </a:gradFill>
              </a:rPr>
              <a:t>01</a:t>
            </a:r>
            <a:endParaRPr lang="en-US" b="1" dirty="0">
              <a:gradFill>
                <a:gsLst>
                  <a:gs pos="0">
                    <a:srgbClr val="7E0C6E"/>
                  </a:gs>
                  <a:gs pos="51900">
                    <a:srgbClr val="7E0C6E">
                      <a:alpha val="65000"/>
                    </a:srgbClr>
                  </a:gs>
                  <a:gs pos="100000">
                    <a:srgbClr val="7E0C6E">
                      <a:alpha val="0"/>
                    </a:srgb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静态分析</a:t>
            </a:r>
            <a:endParaRPr lang="zh-CN" altLang="en-US" dirty="0"/>
          </a:p>
        </p:txBody>
      </p:sp>
      <p:pic>
        <p:nvPicPr>
          <p:cNvPr id="15" name="图片 15" descr="屏幕截图 2023-10-29 1320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5195" y="2205990"/>
            <a:ext cx="3522345" cy="3078480"/>
          </a:xfrm>
          <a:prstGeom prst="rect">
            <a:avLst/>
          </a:prstGeom>
        </p:spPr>
      </p:pic>
      <p:pic>
        <p:nvPicPr>
          <p:cNvPr id="14" name="图片 14" descr="屏幕截图 2023-10-29 13203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52795" y="3103880"/>
            <a:ext cx="433133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593634" y="2036093"/>
            <a:ext cx="1247775" cy="521970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E0C6E"/>
                </a:solidFill>
                <a:effectLst/>
                <a:latin typeface="微软雅黑" panose="020B0503020204020204" pitchFamily="34" charset="-122"/>
              </a:rPr>
              <a:t>导入表</a:t>
            </a:r>
            <a:endParaRPr lang="zh-CN" altLang="en-US" sz="2800" b="1" dirty="0">
              <a:solidFill>
                <a:srgbClr val="7E0C6E"/>
              </a:solidFill>
              <a:effectLst/>
              <a:latin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65541" y="2653176"/>
            <a:ext cx="503960" cy="0"/>
          </a:xfrm>
          <a:prstGeom prst="line">
            <a:avLst/>
          </a:prstGeom>
          <a:ln w="28575" cap="rnd">
            <a:solidFill>
              <a:srgbClr val="7E0C6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20900" y="2036093"/>
            <a:ext cx="892175" cy="521970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E0C6E"/>
                </a:solidFill>
                <a:latin typeface="微软雅黑" panose="020B0503020204020204" pitchFamily="34" charset="-122"/>
              </a:rPr>
              <a:t>函数</a:t>
            </a:r>
            <a:endParaRPr lang="zh-CN" altLang="en-US" sz="2800" b="1" dirty="0">
              <a:solidFill>
                <a:srgbClr val="7E0C6E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915008" y="2653176"/>
            <a:ext cx="503960" cy="0"/>
          </a:xfrm>
          <a:prstGeom prst="line">
            <a:avLst/>
          </a:prstGeom>
          <a:ln w="28575" cap="rnd">
            <a:solidFill>
              <a:srgbClr val="7E0C6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27250" y="2803843"/>
            <a:ext cx="3628390" cy="26816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555105" y="2978150"/>
            <a:ext cx="34956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CreateServiceA：创建服务对象并将其添加到指定的服务控制管理器数据库</a:t>
            </a:r>
            <a:endParaRPr lang="zh-CN" altLang="en-US"/>
          </a:p>
          <a:p>
            <a:r>
              <a:rPr lang="zh-CN" altLang="en-US"/>
              <a:t>OpenSCManagerA：与指定计算机上的服务控制管理器建立连接，并打开指定的服务控制管理器数据库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  <a:endParaRPr lang="zh-CN" altLang="en-US" dirty="0"/>
          </a:p>
        </p:txBody>
      </p:sp>
      <p:pic>
        <p:nvPicPr>
          <p:cNvPr id="20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44140" y="2155825"/>
            <a:ext cx="7191375" cy="193167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167890" y="4290060"/>
            <a:ext cx="8093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StartServiceCtrlDispatcherA：将服务进程的main线程连接到服务控制管理器，这会使线程成为调用进程的服务控制调度程序线程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sub_401040</a:t>
            </a:r>
            <a:endParaRPr lang="en-US" altLang="zh-CN" dirty="0"/>
          </a:p>
        </p:txBody>
      </p:sp>
      <p:pic>
        <p:nvPicPr>
          <p:cNvPr id="21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9050" y="2099310"/>
            <a:ext cx="4036695" cy="25933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20265" y="4787900"/>
            <a:ext cx="8131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获取HGL345</a:t>
            </a:r>
            <a:endParaRPr lang="zh-CN" altLang="en-US"/>
          </a:p>
          <a:p>
            <a:r>
              <a:rPr lang="zh-CN" altLang="en-US"/>
              <a:t>OpenMutexA</a:t>
            </a:r>
            <a:r>
              <a:rPr lang="en-US" altLang="zh-CN"/>
              <a:t>:</a:t>
            </a:r>
            <a:r>
              <a:rPr lang="zh-CN" altLang="en-US"/>
              <a:t>打开现有</a:t>
            </a:r>
            <a:r>
              <a:rPr lang="zh-CN" altLang="en-US"/>
              <a:t>互斥量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时间设置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771434" y="2036093"/>
            <a:ext cx="892175" cy="521970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E0C6E"/>
                </a:solidFill>
                <a:effectLst/>
                <a:latin typeface="微软雅黑" panose="020B0503020204020204" pitchFamily="34" charset="-122"/>
              </a:rPr>
              <a:t>代码</a:t>
            </a:r>
            <a:endParaRPr lang="zh-CN" altLang="en-US" sz="2800" b="1" dirty="0">
              <a:solidFill>
                <a:srgbClr val="7E0C6E"/>
              </a:solidFill>
              <a:effectLst/>
              <a:latin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3965541" y="2653176"/>
            <a:ext cx="503960" cy="0"/>
          </a:xfrm>
          <a:prstGeom prst="line">
            <a:avLst/>
          </a:prstGeom>
          <a:ln w="28575" cap="rnd">
            <a:solidFill>
              <a:srgbClr val="7E0C6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720900" y="2036093"/>
            <a:ext cx="892175" cy="521970"/>
          </a:xfrm>
          <a:prstGeom prst="rect">
            <a:avLst/>
          </a:prstGeom>
        </p:spPr>
        <p:txBody>
          <a:bodyPr wrap="none" lIns="9000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E0C6E"/>
                </a:solidFill>
                <a:latin typeface="微软雅黑" panose="020B0503020204020204" pitchFamily="34" charset="-122"/>
              </a:rPr>
              <a:t>解释</a:t>
            </a:r>
            <a:endParaRPr lang="zh-CN" altLang="en-US" sz="2800" b="1" dirty="0">
              <a:solidFill>
                <a:srgbClr val="7E0C6E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7915008" y="2653176"/>
            <a:ext cx="503960" cy="0"/>
          </a:xfrm>
          <a:prstGeom prst="line">
            <a:avLst/>
          </a:prstGeom>
          <a:ln w="28575" cap="rnd">
            <a:solidFill>
              <a:srgbClr val="7E0C6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55105" y="2978150"/>
            <a:ext cx="34956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SystemTimeToFileTime：将系统时间转换为文件时间格式</a:t>
            </a:r>
            <a:endParaRPr lang="zh-CN" altLang="en-US"/>
          </a:p>
          <a:p>
            <a:r>
              <a:rPr lang="zh-CN" altLang="en-US"/>
              <a:t>时间设置：2100年1月1日</a:t>
            </a:r>
            <a:endParaRPr lang="zh-CN" altLang="en-US"/>
          </a:p>
        </p:txBody>
      </p:sp>
      <p:pic>
        <p:nvPicPr>
          <p:cNvPr id="22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6920" y="2748280"/>
            <a:ext cx="4069080" cy="355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8819515" y="3562470"/>
            <a:ext cx="2566035" cy="793115"/>
          </a:xfrm>
          <a:prstGeom prst="rect">
            <a:avLst/>
          </a:prstGeom>
          <a:noFill/>
        </p:spPr>
        <p:txBody>
          <a:bodyPr wrap="none" rIns="0" bIns="0">
            <a:sp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CN" altLang="en-US" sz="5400" kern="100" dirty="0">
                <a:gradFill flip="none" rotWithShape="1">
                  <a:gsLst>
                    <a:gs pos="3000">
                      <a:prstClr val="black">
                        <a:lumMod val="65000"/>
                        <a:lumOff val="35000"/>
                      </a:prstClr>
                    </a:gs>
                    <a:gs pos="100000">
                      <a:prstClr val="black"/>
                    </a:gs>
                  </a:gsLst>
                  <a:lin ang="5400000" scaled="1"/>
                  <a:tileRect/>
                </a:gra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b="1" dirty="0"/>
              <a:t>lab07-02</a:t>
            </a:r>
            <a:endParaRPr lang="en-US" altLang="zh-CN" b="1" dirty="0"/>
          </a:p>
        </p:txBody>
      </p:sp>
      <p:sp>
        <p:nvSpPr>
          <p:cNvPr id="3" name="文本占位符 23"/>
          <p:cNvSpPr txBox="1"/>
          <p:nvPr/>
        </p:nvSpPr>
        <p:spPr>
          <a:xfrm>
            <a:off x="9448800" y="1973290"/>
            <a:ext cx="1936750" cy="1566097"/>
          </a:xfrm>
          <a:prstGeom prst="rect">
            <a:avLst/>
          </a:prstGeom>
        </p:spPr>
        <p:txBody>
          <a:bodyPr vert="horz" lIns="0" tIns="108000" rIns="91440" bIns="0" rtlCol="0" anchor="b">
            <a:noAutofit/>
          </a:bodyPr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9600" b="0" kern="1200" dirty="0" smtClean="0">
                <a:solidFill>
                  <a:srgbClr val="7E0C6E"/>
                </a:solidFill>
                <a:latin typeface="+mn-ea"/>
                <a:ea typeface="+mn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indent="-1143000">
              <a:spcBef>
                <a:spcPct val="0"/>
              </a:spcBef>
            </a:pPr>
            <a:r>
              <a:rPr lang="en-US" altLang="zh-CN" b="1" dirty="0">
                <a:gradFill>
                  <a:gsLst>
                    <a:gs pos="0">
                      <a:srgbClr val="7E0C6E"/>
                    </a:gs>
                    <a:gs pos="51900">
                      <a:srgbClr val="7E0C6E">
                        <a:alpha val="65000"/>
                      </a:srgbClr>
                    </a:gs>
                    <a:gs pos="100000">
                      <a:srgbClr val="7E0C6E">
                        <a:alpha val="0"/>
                      </a:srgbClr>
                    </a:gs>
                  </a:gsLst>
                  <a:lin ang="5400000" scaled="0"/>
                </a:gradFill>
              </a:rPr>
              <a:t>02</a:t>
            </a:r>
            <a:endParaRPr lang="en-US" b="1" dirty="0">
              <a:gradFill>
                <a:gsLst>
                  <a:gs pos="0">
                    <a:srgbClr val="7E0C6E"/>
                  </a:gs>
                  <a:gs pos="51900">
                    <a:srgbClr val="7E0C6E">
                      <a:alpha val="65000"/>
                    </a:srgbClr>
                  </a:gs>
                  <a:gs pos="100000">
                    <a:srgbClr val="7E0C6E">
                      <a:alpha val="0"/>
                    </a:srgbClr>
                  </a:gs>
                </a:gsLst>
                <a:lin ang="5400000" scaled="0"/>
              </a:gra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COMMONDATA" val="eyJoZGlkIjoiNzhlOGJhNjJjYTQwMTAzYTYxYWRhZTNjNTNmNWE1OT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846</Words>
  <Application>WPS 演示</Application>
  <PresentationFormat>宽屏</PresentationFormat>
  <Paragraphs>112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等线</vt:lpstr>
      <vt:lpstr>微软雅黑</vt:lpstr>
      <vt:lpstr>方正姚体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镜像下载</vt:lpstr>
      <vt:lpstr>VMWare安装WIN11</vt:lpstr>
      <vt:lpstr>静态分析</vt:lpstr>
      <vt:lpstr>主函数</vt:lpstr>
      <vt:lpstr>导入表</vt:lpstr>
      <vt:lpstr>PowerPoint 演示文稿</vt:lpstr>
      <vt:lpstr>软件安装</vt:lpstr>
      <vt:lpstr>静态分析</vt:lpstr>
      <vt:lpstr>静态分析</vt:lpstr>
      <vt:lpstr>PowerPoint 演示文稿</vt:lpstr>
      <vt:lpstr>静态分析</vt:lpstr>
      <vt:lpstr>静态分析——dll文件</vt:lpstr>
      <vt:lpstr>静态分析——exe文件</vt:lpstr>
      <vt:lpstr>导入表——exe文件</vt:lpstr>
      <vt:lpstr>dll文件分析</vt:lpstr>
      <vt:lpstr>dll文件分析</vt:lpstr>
      <vt:lpstr>exe文件分析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时光流年</cp:lastModifiedBy>
  <cp:revision>56</cp:revision>
  <dcterms:created xsi:type="dcterms:W3CDTF">2020-05-06T12:57:00Z</dcterms:created>
  <dcterms:modified xsi:type="dcterms:W3CDTF">2023-10-29T15:59:25Z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FEB3D311A0C44B5EB4DEBA6F0C296A1C_13</vt:lpwstr>
  </property>
  <property fmtid="{D5CDD505-2E9C-101B-9397-08002B2CF9AE}" pid="3" name="KSOProductBuildVer">
    <vt:lpwstr>2052-12.1.0.15712</vt:lpwstr>
  </property>
</Properties>
</file>