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heme/themeOverride1.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360" r:id="rId3"/>
    <p:sldId id="365" r:id="rId4"/>
    <p:sldId id="367" r:id="rId5"/>
    <p:sldId id="368" r:id="rId6"/>
    <p:sldId id="369" r:id="rId7"/>
    <p:sldId id="370" r:id="rId8"/>
    <p:sldId id="263" r:id="rId9"/>
    <p:sldId id="262" r:id="rId10"/>
    <p:sldId id="261" r:id="rId11"/>
    <p:sldId id="280" r:id="rId12"/>
    <p:sldId id="371" r:id="rId13"/>
    <p:sldId id="372"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5B5B"/>
    <a:srgbClr val="A0C2C6"/>
    <a:srgbClr val="A0C0C4"/>
    <a:srgbClr val="82BD93"/>
    <a:srgbClr val="EBA897"/>
    <a:srgbClr val="A0C3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9" d="100"/>
          <a:sy n="79" d="100"/>
        </p:scale>
        <p:origin x="101" y="101"/>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pitchFamily="34" charset="-122"/>
                <a:ea typeface="思源黑体 CN Light" panose="020B03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pitchFamily="34" charset="-122"/>
                <a:ea typeface="思源黑体 CN Light" panose="020B0300000000000000" pitchFamily="34" charset="-122"/>
              </a:defRPr>
            </a:lvl1pPr>
          </a:lstStyle>
          <a:p>
            <a:fld id="{4561C53B-6835-4C11-A0B9-2CB4BBDFA3D3}" type="datetimeFigureOut">
              <a:rPr lang="zh-CN" altLang="en-US" smtClean="0"/>
              <a:pPr/>
              <a:t>2022/1/29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pitchFamily="34" charset="-122"/>
                <a:ea typeface="思源黑体 CN Light" panose="020B03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pitchFamily="34" charset="-122"/>
                <a:ea typeface="思源黑体 CN Light" panose="020B0300000000000000" pitchFamily="34" charset="-122"/>
              </a:defRPr>
            </a:lvl1pPr>
          </a:lstStyle>
          <a:p>
            <a:fld id="{3957F6F5-EF33-4CDA-9258-B373EAFFD3B9}" type="slidenum">
              <a:rPr lang="zh-CN" altLang="en-US" smtClean="0"/>
              <a:pPr/>
              <a:t>‹#›</a:t>
            </a:fld>
            <a:endParaRPr lang="zh-CN" altLang="en-US" dirty="0"/>
          </a:p>
        </p:txBody>
      </p:sp>
    </p:spTree>
    <p:extLst>
      <p:ext uri="{BB962C8B-B14F-4D97-AF65-F5344CB8AC3E}">
        <p14:creationId xmlns:p14="http://schemas.microsoft.com/office/powerpoint/2010/main" val="3814256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1pPr>
    <a:lvl2pPr marL="4572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2pPr>
    <a:lvl3pPr marL="9144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3pPr>
    <a:lvl4pPr marL="13716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4pPr>
    <a:lvl5pPr marL="1828800" algn="l" defTabSz="914400" rtl="0" eaLnBrk="1" latinLnBrk="0" hangingPunct="1">
      <a:defRPr sz="1200" kern="1200">
        <a:solidFill>
          <a:schemeClr val="tx1"/>
        </a:solidFill>
        <a:latin typeface="思源黑体 CN Light" panose="020B0300000000000000" pitchFamily="34" charset="-122"/>
        <a:ea typeface="思源黑体 CN Light" panose="020B03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0000"/>
                </a:solidFill>
              </a:rPr>
              <a:t>0</a:t>
            </a:r>
            <a:r>
              <a:rPr lang="zh-CN" altLang="en-US" dirty="0">
                <a:solidFill>
                  <a:srgbClr val="FF0000"/>
                </a:solidFill>
              </a:rPr>
              <a:t>图；</a:t>
            </a:r>
            <a:r>
              <a:rPr lang="en-US" altLang="zh-CN" dirty="0">
                <a:solidFill>
                  <a:srgbClr val="FF0000"/>
                </a:solidFill>
              </a:rPr>
              <a:t>6+</a:t>
            </a:r>
            <a:r>
              <a:rPr lang="zh-CN" altLang="en-US" dirty="0">
                <a:solidFill>
                  <a:srgbClr val="FF0000"/>
                </a:solidFill>
              </a:rPr>
              <a:t>文</a:t>
            </a:r>
          </a:p>
          <a:p>
            <a:endParaRPr lang="zh-CN" altLang="en-US" dirty="0"/>
          </a:p>
        </p:txBody>
      </p:sp>
      <p:sp>
        <p:nvSpPr>
          <p:cNvPr id="4" name="灯片编号占位符 3"/>
          <p:cNvSpPr>
            <a:spLocks noGrp="1"/>
          </p:cNvSpPr>
          <p:nvPr>
            <p:ph type="sldNum" sz="quarter" idx="5"/>
          </p:nvPr>
        </p:nvSpPr>
        <p:spPr/>
        <p:txBody>
          <a:bodyPr/>
          <a:lstStyle/>
          <a:p>
            <a:fld id="{E21B92AF-8EB6-400C-8006-9C68484E2D02}" type="slidenum">
              <a:rPr lang="zh-CN" altLang="en-US" smtClean="0"/>
              <a:t>1</a:t>
            </a:fld>
            <a:endParaRPr lang="zh-CN" altLang="en-US"/>
          </a:p>
        </p:txBody>
      </p:sp>
    </p:spTree>
    <p:extLst>
      <p:ext uri="{BB962C8B-B14F-4D97-AF65-F5344CB8AC3E}">
        <p14:creationId xmlns:p14="http://schemas.microsoft.com/office/powerpoint/2010/main" val="69876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57F6F5-EF33-4CDA-9258-B373EAFFD3B9}" type="slidenum">
              <a:rPr lang="zh-CN" altLang="en-US" smtClean="0"/>
              <a:pPr/>
              <a:t>6</a:t>
            </a:fld>
            <a:endParaRPr lang="zh-CN" altLang="en-US" dirty="0"/>
          </a:p>
        </p:txBody>
      </p:sp>
    </p:spTree>
    <p:extLst>
      <p:ext uri="{BB962C8B-B14F-4D97-AF65-F5344CB8AC3E}">
        <p14:creationId xmlns:p14="http://schemas.microsoft.com/office/powerpoint/2010/main" val="414910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57F6F5-EF33-4CDA-9258-B373EAFFD3B9}" type="slidenum">
              <a:rPr lang="zh-CN" altLang="en-US" smtClean="0"/>
              <a:pPr/>
              <a:t>7</a:t>
            </a:fld>
            <a:endParaRPr lang="zh-CN" altLang="en-US" dirty="0"/>
          </a:p>
        </p:txBody>
      </p:sp>
    </p:spTree>
    <p:extLst>
      <p:ext uri="{BB962C8B-B14F-4D97-AF65-F5344CB8AC3E}">
        <p14:creationId xmlns:p14="http://schemas.microsoft.com/office/powerpoint/2010/main" val="2493409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57F6F5-EF33-4CDA-9258-B373EAFFD3B9}" type="slidenum">
              <a:rPr lang="zh-CN" altLang="en-US" smtClean="0"/>
              <a:pPr/>
              <a:t>8</a:t>
            </a:fld>
            <a:endParaRPr lang="zh-CN" altLang="en-US" dirty="0"/>
          </a:p>
        </p:txBody>
      </p:sp>
    </p:spTree>
    <p:extLst>
      <p:ext uri="{BB962C8B-B14F-4D97-AF65-F5344CB8AC3E}">
        <p14:creationId xmlns:p14="http://schemas.microsoft.com/office/powerpoint/2010/main" val="1627394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57F6F5-EF33-4CDA-9258-B373EAFFD3B9}" type="slidenum">
              <a:rPr lang="zh-CN" altLang="en-US" smtClean="0"/>
              <a:pPr/>
              <a:t>9</a:t>
            </a:fld>
            <a:endParaRPr lang="zh-CN" altLang="en-US" dirty="0"/>
          </a:p>
        </p:txBody>
      </p:sp>
    </p:spTree>
    <p:extLst>
      <p:ext uri="{BB962C8B-B14F-4D97-AF65-F5344CB8AC3E}">
        <p14:creationId xmlns:p14="http://schemas.microsoft.com/office/powerpoint/2010/main" val="3320693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E1B693-632D-4080-9CF6-EA28B66DC801}" type="slidenum">
              <a:rPr kumimoji="0" lang="zh-CN" altLang="en-US" sz="1200" b="0" i="0" u="none" strike="noStrike" kern="1200" cap="none" spc="0" normalizeH="0" baseline="0" noProof="0" smtClean="0">
                <a:ln>
                  <a:noFill/>
                </a:ln>
                <a:solidFill>
                  <a:prstClr val="black"/>
                </a:solidFill>
                <a:effectLst/>
                <a:uLnTx/>
                <a:uFillTx/>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Tree>
    <p:extLst>
      <p:ext uri="{BB962C8B-B14F-4D97-AF65-F5344CB8AC3E}">
        <p14:creationId xmlns:p14="http://schemas.microsoft.com/office/powerpoint/2010/main" val="365549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D3464-AC78-4CA9-AAEF-C6F4D65FE03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8CD723D-97D8-4D78-AC16-88CC5AD07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B0AE7C-5F96-4CCA-A175-CE45D064E7AE}"/>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F5955DBB-8748-488D-B184-8BB6D6FBC7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D7ABBE-B55E-4D0B-A48E-18911C02239D}"/>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318229517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4D147-B90D-4F10-98DF-8073986A376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859714-091C-4768-BFE7-022281F8622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AADE57-2A33-45B6-B598-9A75DDD5C130}"/>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941CCC1B-9337-4383-B906-151D81C26F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CCC994-9A30-4A1E-AF70-AC378769E535}"/>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246884124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83AA3B9-BF35-4391-8C65-8450242680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58C435-A40F-4757-B846-DEFEF266861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775534-3ECB-48F5-A454-803675BD17A5}"/>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925DF13D-43E5-41E2-B20E-D50C8FC464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578C1D-352E-4380-8122-B5771DBDE013}"/>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281754774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2022/1/29</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5250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98655791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055E4-2DCB-4BB1-A5B6-FFC2E17E1F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D0E263-6F45-43B7-BA95-2EBD76DFFEA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BF2C05-EDDA-479F-9F7B-BAD899932D59}"/>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6330738F-9939-46A0-955F-C507CFD8C8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3EC7A3-6972-4B35-B721-F20A3221C58A}"/>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29956927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F7A0BA-D4EA-4674-98C8-69EE39718B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472215F-AC18-4E42-8F39-6253A4CBE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82B5412-4860-424A-9E29-A6CD41E4E8A6}"/>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5" name="页脚占位符 4">
            <a:extLst>
              <a:ext uri="{FF2B5EF4-FFF2-40B4-BE49-F238E27FC236}">
                <a16:creationId xmlns:a16="http://schemas.microsoft.com/office/drawing/2014/main" id="{B073BAE7-3A63-4275-9EA6-E2EF97AC29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C957C6-9093-447F-AF0E-EBA0DED360B9}"/>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18010794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B4C43-9847-4927-9CDE-386BDA1F2E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E8EDD9-B19E-4575-9A9C-FF6F2EFA55D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BA418A-3EF0-4122-A65D-2D829D9E4BC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BDB14EF-DD11-403E-A656-0E98F99E82AF}"/>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6" name="页脚占位符 5">
            <a:extLst>
              <a:ext uri="{FF2B5EF4-FFF2-40B4-BE49-F238E27FC236}">
                <a16:creationId xmlns:a16="http://schemas.microsoft.com/office/drawing/2014/main" id="{A688787F-337C-48A6-B472-C8F2E3A9A5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A61D33-42CA-4B8F-B0A8-ACA3FFC91536}"/>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346749398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EDBF1-922E-477E-AFA9-AB7BA439A5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E53AD2-0E07-4E8C-BFC5-EB963C418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337EE9-945F-4674-9CAF-93DE4F7BD7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B20374E-4DF9-4D26-9300-49C6CAB83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9FC57F7-13BC-44E1-8938-3D310503F4B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5A050C9-CF54-4456-8D52-8E2CD99C3FD5}"/>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8" name="页脚占位符 7">
            <a:extLst>
              <a:ext uri="{FF2B5EF4-FFF2-40B4-BE49-F238E27FC236}">
                <a16:creationId xmlns:a16="http://schemas.microsoft.com/office/drawing/2014/main" id="{4C5D7AEB-A429-4CA6-915E-8A40AE5EA0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1D80F1B-7CEB-4398-8764-50D3D151D260}"/>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124149913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78E27-3B2A-4914-B053-284A39FCE42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657CD03-505D-46FE-AD42-C8961FBC9A56}"/>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4" name="页脚占位符 3">
            <a:extLst>
              <a:ext uri="{FF2B5EF4-FFF2-40B4-BE49-F238E27FC236}">
                <a16:creationId xmlns:a16="http://schemas.microsoft.com/office/drawing/2014/main" id="{51D698E9-2A4E-4A11-9EA1-3928D85FDD3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9A45AF8-659E-4C34-8389-084E7F0CB217}"/>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227507650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A61BFC7-5C1D-4E1C-9D1A-814B693E6678}"/>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3" name="页脚占位符 2">
            <a:extLst>
              <a:ext uri="{FF2B5EF4-FFF2-40B4-BE49-F238E27FC236}">
                <a16:creationId xmlns:a16="http://schemas.microsoft.com/office/drawing/2014/main" id="{C2F9E225-BDE6-46A3-BCD9-B522B89790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E06160D-1479-4C38-9379-85D9A697EA0A}"/>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206297846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AC973-FFD4-4C40-85FB-E8203BC6B4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54792B-7B5E-4E6C-A1E4-195E53BFBF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B743EDF-D83A-4E05-9740-F5F4278D2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3F9EC0-5CDE-4769-88E2-6CCEE76DD043}"/>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6" name="页脚占位符 5">
            <a:extLst>
              <a:ext uri="{FF2B5EF4-FFF2-40B4-BE49-F238E27FC236}">
                <a16:creationId xmlns:a16="http://schemas.microsoft.com/office/drawing/2014/main" id="{2BD28D82-09D4-41C5-A6FA-84019041F5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F0B280-1B9F-4F9F-8392-0D422C4B8842}"/>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3174361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F1B3B-AAEB-4F85-8761-0C9A006A4E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82A5479-6120-495A-B3E4-D12DFE0E8C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5EDBD8E-A008-4FC8-A994-2B927A0BD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497993-89F8-498D-A126-8D5DE15DC4B9}"/>
              </a:ext>
            </a:extLst>
          </p:cNvPr>
          <p:cNvSpPr>
            <a:spLocks noGrp="1"/>
          </p:cNvSpPr>
          <p:nvPr>
            <p:ph type="dt" sz="half" idx="10"/>
          </p:nvPr>
        </p:nvSpPr>
        <p:spPr/>
        <p:txBody>
          <a:bodyPr/>
          <a:lstStyle/>
          <a:p>
            <a:fld id="{23FE1FDF-6DE9-4C00-A794-1D29ED487A92}" type="datetimeFigureOut">
              <a:rPr lang="zh-CN" altLang="en-US" smtClean="0"/>
              <a:t>2022/1/29</a:t>
            </a:fld>
            <a:endParaRPr lang="zh-CN" altLang="en-US"/>
          </a:p>
        </p:txBody>
      </p:sp>
      <p:sp>
        <p:nvSpPr>
          <p:cNvPr id="6" name="页脚占位符 5">
            <a:extLst>
              <a:ext uri="{FF2B5EF4-FFF2-40B4-BE49-F238E27FC236}">
                <a16:creationId xmlns:a16="http://schemas.microsoft.com/office/drawing/2014/main" id="{A18CC6C2-0810-4DFD-A015-C33D891212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61A0C4-8815-443D-AB10-80B9B1E5DB8B}"/>
              </a:ext>
            </a:extLst>
          </p:cNvPr>
          <p:cNvSpPr>
            <a:spLocks noGrp="1"/>
          </p:cNvSpPr>
          <p:nvPr>
            <p:ph type="sldNum" sz="quarter" idx="12"/>
          </p:nvPr>
        </p:nvSpPr>
        <p:spPr/>
        <p:txBody>
          <a:bodyPr/>
          <a:lstStyle/>
          <a:p>
            <a:fld id="{7439AFB8-5E12-496A-B2D8-3E556BDAF912}" type="slidenum">
              <a:rPr lang="zh-CN" altLang="en-US" smtClean="0"/>
              <a:t>‹#›</a:t>
            </a:fld>
            <a:endParaRPr lang="zh-CN" altLang="en-US"/>
          </a:p>
        </p:txBody>
      </p:sp>
    </p:spTree>
    <p:extLst>
      <p:ext uri="{BB962C8B-B14F-4D97-AF65-F5344CB8AC3E}">
        <p14:creationId xmlns:p14="http://schemas.microsoft.com/office/powerpoint/2010/main" val="394010874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2D5311-BB76-4942-BD96-C9CBCB11C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4BA21E38-2124-4617-A968-CBF3D8EC9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897B4E4F-0C5C-4A5E-A454-123B77568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Light" panose="020B0300000000000000" pitchFamily="34" charset="-122"/>
                <a:ea typeface="思源黑体 CN Light" panose="020B0300000000000000" pitchFamily="34" charset="-122"/>
              </a:defRPr>
            </a:lvl1pPr>
          </a:lstStyle>
          <a:p>
            <a:fld id="{23FE1FDF-6DE9-4C00-A794-1D29ED487A92}" type="datetimeFigureOut">
              <a:rPr lang="zh-CN" altLang="en-US" smtClean="0"/>
              <a:pPr/>
              <a:t>2022/1/29</a:t>
            </a:fld>
            <a:endParaRPr lang="zh-CN" altLang="en-US" dirty="0"/>
          </a:p>
        </p:txBody>
      </p:sp>
      <p:sp>
        <p:nvSpPr>
          <p:cNvPr id="5" name="页脚占位符 4">
            <a:extLst>
              <a:ext uri="{FF2B5EF4-FFF2-40B4-BE49-F238E27FC236}">
                <a16:creationId xmlns:a16="http://schemas.microsoft.com/office/drawing/2014/main" id="{38913A60-0454-418D-8675-D0690709CB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Light" panose="020B0300000000000000" pitchFamily="34" charset="-122"/>
                <a:ea typeface="思源黑体 CN Light" panose="020B0300000000000000"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4CB999B9-B380-4242-9333-306C52947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Light" panose="020B0300000000000000" pitchFamily="34" charset="-122"/>
                <a:ea typeface="思源黑体 CN Light" panose="020B0300000000000000" pitchFamily="34" charset="-122"/>
              </a:defRPr>
            </a:lvl1pPr>
          </a:lstStyle>
          <a:p>
            <a:fld id="{7439AFB8-5E12-496A-B2D8-3E556BDAF912}" type="slidenum">
              <a:rPr lang="zh-CN" altLang="en-US" smtClean="0"/>
              <a:pPr/>
              <a:t>‹#›</a:t>
            </a:fld>
            <a:endParaRPr lang="zh-CN" altLang="en-US" dirty="0"/>
          </a:p>
        </p:txBody>
      </p:sp>
    </p:spTree>
    <p:extLst>
      <p:ext uri="{BB962C8B-B14F-4D97-AF65-F5344CB8AC3E}">
        <p14:creationId xmlns:p14="http://schemas.microsoft.com/office/powerpoint/2010/main" val="258110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Light" panose="020B0300000000000000" pitchFamily="34" charset="-122"/>
          <a:ea typeface="思源黑体 CN Light" panose="020B03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Light" panose="020B0300000000000000" pitchFamily="34" charset="-122"/>
          <a:ea typeface="思源黑体 CN Light" panose="020B03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Light" panose="020B0300000000000000" pitchFamily="34" charset="-122"/>
          <a:ea typeface="思源黑体 CN Light" panose="020B03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Light" panose="020B0300000000000000" pitchFamily="34" charset="-122"/>
          <a:ea typeface="思源黑体 CN Light" panose="020B03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Light" panose="020B0300000000000000" pitchFamily="34" charset="-122"/>
          <a:ea typeface="思源黑体 CN Light" panose="020B03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4"/>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5"/>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思源黑体 CN Light" panose="020B0300000000000000" pitchFamily="34" charset="-122"/>
                <a:ea typeface="思源黑体 CN Light" panose="020B0300000000000000" pitchFamily="34" charset="-122"/>
              </a:defRPr>
            </a:lvl1pPr>
          </a:lstStyle>
          <a:p>
            <a:fld id="{D997B5FA-0921-464F-AAE1-844C04324D75}" type="datetimeFigureOut">
              <a:rPr lang="zh-CN" altLang="en-US" smtClean="0"/>
              <a:pPr/>
              <a:t>2022/1/29</a:t>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思源黑体 CN Light" panose="020B0300000000000000" pitchFamily="34" charset="-122"/>
                <a:ea typeface="思源黑体 CN Light" panose="020B0300000000000000" pitchFamily="34" charset="-122"/>
              </a:defRPr>
            </a:lvl1pPr>
          </a:lstStyle>
          <a:p>
            <a:endParaRPr lang="zh-CN" altLang="en-US" dirty="0"/>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思源黑体 CN Light" panose="020B0300000000000000" pitchFamily="34" charset="-122"/>
                <a:ea typeface="思源黑体 CN Light" panose="020B0300000000000000" pitchFamily="34" charset="-122"/>
              </a:defRPr>
            </a:lvl1pPr>
          </a:lstStyle>
          <a:p>
            <a:fld id="{565CE74E-AB26-4998-AD42-012C4C1AD076}" type="slidenum">
              <a:rPr lang="zh-CN" altLang="en-US" smtClean="0"/>
              <a:pPr/>
              <a:t>‹#›</a:t>
            </a:fld>
            <a:endParaRPr lang="zh-CN" altLang="en-US" dirty="0"/>
          </a:p>
        </p:txBody>
      </p:sp>
      <p:sp>
        <p:nvSpPr>
          <p:cNvPr id="2" name="KSO_TEMPLATE" hidden="1"/>
          <p:cNvSpPr/>
          <p:nvPr userDrawn="1">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Light" panose="020B0300000000000000" pitchFamily="34" charset="-122"/>
            </a:endParaRPr>
          </a:p>
        </p:txBody>
      </p:sp>
    </p:spTree>
    <p:extLst>
      <p:ext uri="{BB962C8B-B14F-4D97-AF65-F5344CB8AC3E}">
        <p14:creationId xmlns:p14="http://schemas.microsoft.com/office/powerpoint/2010/main" val="282376365"/>
      </p:ext>
    </p:extLst>
  </p:cSld>
  <p:clrMap bg1="lt1" tx1="dk1" bg2="lt2" tx2="dk2" accent1="accent1" accent2="accent2" accent3="accent3" accent4="accent4" accent5="accent5" accent6="accent6" hlink="hlink" folHlink="folHlink"/>
  <p:sldLayoutIdLst>
    <p:sldLayoutId id="2147483661" r:id="rId1"/>
    <p:sldLayoutId id="2147483662" r:id="rId2"/>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Light" panose="020B0300000000000000"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思源黑体 CN Light" panose="020B0300000000000000"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Light" panose="020B0300000000000000"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Light" panose="020B0300000000000000"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Light" panose="020B0300000000000000"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Light" panose="020B0300000000000000"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image" Target="../media/image6.jfif"/><Relationship Id="rId2" Type="http://schemas.openxmlformats.org/officeDocument/2006/relationships/tags" Target="../tags/tag12.xml"/><Relationship Id="rId1" Type="http://schemas.openxmlformats.org/officeDocument/2006/relationships/themeOverride" Target="../theme/themeOverride1.xml"/><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fi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f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566E975-4040-4703-8911-EA6B27E0AE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6229" y="895100"/>
            <a:ext cx="6667500" cy="4884166"/>
          </a:xfrm>
          <a:prstGeom prst="rect">
            <a:avLst/>
          </a:prstGeom>
          <a:ln>
            <a:noFill/>
          </a:ln>
          <a:effectLst>
            <a:outerShdw blurRad="292100" dist="139700" dir="2700000" algn="tl" rotWithShape="0">
              <a:srgbClr val="333333">
                <a:alpha val="65000"/>
              </a:srgbClr>
            </a:outerShdw>
          </a:effectLst>
        </p:spPr>
      </p:pic>
      <p:sp>
        <p:nvSpPr>
          <p:cNvPr id="5" name="PA-装饰 矩形 4">
            <a:extLst>
              <a:ext uri="{FF2B5EF4-FFF2-40B4-BE49-F238E27FC236}">
                <a16:creationId xmlns:a16="http://schemas.microsoft.com/office/drawing/2014/main" id="{044044D6-F1F9-4720-A072-BE3F208FD666}"/>
              </a:ext>
            </a:extLst>
          </p:cNvPr>
          <p:cNvSpPr/>
          <p:nvPr>
            <p:custDataLst>
              <p:tags r:id="rId2"/>
            </p:custDataLst>
          </p:nvPr>
        </p:nvSpPr>
        <p:spPr>
          <a:xfrm>
            <a:off x="5146936" y="2313408"/>
            <a:ext cx="616226" cy="1876552"/>
          </a:xfrm>
          <a:prstGeom prst="rect">
            <a:avLst/>
          </a:prstGeom>
          <a:solidFill>
            <a:srgbClr val="A0C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文本 文本框 4627">
            <a:extLst>
              <a:ext uri="{FF2B5EF4-FFF2-40B4-BE49-F238E27FC236}">
                <a16:creationId xmlns:a16="http://schemas.microsoft.com/office/drawing/2014/main" id="{778D1014-BE8F-4F23-93F3-99300BF14C1F}"/>
              </a:ext>
            </a:extLst>
          </p:cNvPr>
          <p:cNvSpPr txBox="1"/>
          <p:nvPr>
            <p:custDataLst>
              <p:tags r:id="rId3"/>
            </p:custDataLst>
          </p:nvPr>
        </p:nvSpPr>
        <p:spPr>
          <a:xfrm>
            <a:off x="426519" y="2737430"/>
            <a:ext cx="4838498" cy="3019673"/>
          </a:xfrm>
          <a:prstGeom prst="rect">
            <a:avLst/>
          </a:prstGeom>
          <a:noFill/>
        </p:spPr>
        <p:txBody>
          <a:bodyPr wrap="square" rtlCol="0">
            <a:spAutoFit/>
          </a:bodyPr>
          <a:lstStyle/>
          <a:p>
            <a:pPr algn="ctr">
              <a:lnSpc>
                <a:spcPct val="110000"/>
              </a:lnSpc>
            </a:pPr>
            <a:r>
              <a:rPr lang="zh-CN" altLang="en-US" sz="4400" b="1" spc="140" dirty="0">
                <a:solidFill>
                  <a:srgbClr val="0D292D"/>
                </a:solidFill>
                <a:latin typeface="微软雅黑" panose="020B0503020204020204" pitchFamily="34" charset="-122"/>
                <a:ea typeface="微软雅黑" panose="020B0503020204020204" pitchFamily="34" charset="-122"/>
              </a:rPr>
              <a:t>疫情下人们的乐观心态</a:t>
            </a:r>
            <a:endParaRPr lang="en-US" altLang="zh-CN" sz="4400" b="1" spc="140" dirty="0">
              <a:solidFill>
                <a:srgbClr val="0D292D"/>
              </a:solidFill>
              <a:latin typeface="微软雅黑" panose="020B0503020204020204" pitchFamily="34" charset="-122"/>
              <a:ea typeface="微软雅黑" panose="020B0503020204020204" pitchFamily="34" charset="-122"/>
            </a:endParaRPr>
          </a:p>
          <a:p>
            <a:pPr algn="ctr">
              <a:lnSpc>
                <a:spcPct val="110000"/>
              </a:lnSpc>
            </a:pPr>
            <a:r>
              <a:rPr lang="zh-CN" altLang="en-US" sz="4400" b="1" spc="140" dirty="0">
                <a:solidFill>
                  <a:srgbClr val="0D292D"/>
                </a:solidFill>
                <a:latin typeface="微软雅黑" panose="020B0503020204020204" pitchFamily="34" charset="-122"/>
                <a:ea typeface="微软雅黑" panose="020B0503020204020204" pitchFamily="34" charset="-122"/>
              </a:rPr>
              <a:t>及学生对疫情应有的态度</a:t>
            </a:r>
            <a:endParaRPr lang="en-US" altLang="zh-CN" sz="4400" b="1" spc="140" dirty="0">
              <a:solidFill>
                <a:srgbClr val="0D292D"/>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7819824D-C0C7-445A-9140-7B210EADF5FE}"/>
              </a:ext>
            </a:extLst>
          </p:cNvPr>
          <p:cNvSpPr/>
          <p:nvPr/>
        </p:nvSpPr>
        <p:spPr>
          <a:xfrm>
            <a:off x="285307" y="287079"/>
            <a:ext cx="11621386" cy="6283842"/>
          </a:xfrm>
          <a:prstGeom prst="rect">
            <a:avLst/>
          </a:prstGeom>
          <a:noFill/>
          <a:ln w="38100">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68764" y="1131620"/>
            <a:ext cx="1315880" cy="1307007"/>
          </a:xfrm>
          <a:prstGeom prst="rect">
            <a:avLst/>
          </a:prstGeom>
        </p:spPr>
      </p:pic>
    </p:spTree>
    <p:custDataLst>
      <p:tags r:id="rId1"/>
    </p:custDataLst>
    <p:extLst>
      <p:ext uri="{BB962C8B-B14F-4D97-AF65-F5344CB8AC3E}">
        <p14:creationId xmlns:p14="http://schemas.microsoft.com/office/powerpoint/2010/main" val="372596713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pic>
        <p:nvPicPr>
          <p:cNvPr id="51" name="图片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75019" y="4363361"/>
            <a:ext cx="866578" cy="860735"/>
          </a:xfrm>
          <a:prstGeom prst="rect">
            <a:avLst/>
          </a:prstGeom>
        </p:spPr>
      </p:pic>
      <p:grpSp>
        <p:nvGrpSpPr>
          <p:cNvPr id="50" name="PA-组合 3">
            <a:extLst>
              <a:ext uri="{FF2B5EF4-FFF2-40B4-BE49-F238E27FC236}">
                <a16:creationId xmlns:a16="http://schemas.microsoft.com/office/drawing/2014/main" id="{E862BF10-A4F0-4969-AB7B-F747E00ACBD0}"/>
              </a:ext>
            </a:extLst>
          </p:cNvPr>
          <p:cNvGrpSpPr/>
          <p:nvPr>
            <p:custDataLst>
              <p:tags r:id="rId2"/>
            </p:custDataLst>
          </p:nvPr>
        </p:nvGrpSpPr>
        <p:grpSpPr>
          <a:xfrm>
            <a:off x="8902973" y="3429000"/>
            <a:ext cx="2922866" cy="2922866"/>
            <a:chOff x="4632531" y="3441650"/>
            <a:chExt cx="2922866" cy="2922866"/>
          </a:xfrm>
        </p:grpSpPr>
        <p:sp>
          <p:nvSpPr>
            <p:cNvPr id="52" name="PA-椭圆 10">
              <a:extLst>
                <a:ext uri="{FF2B5EF4-FFF2-40B4-BE49-F238E27FC236}">
                  <a16:creationId xmlns:a16="http://schemas.microsoft.com/office/drawing/2014/main" id="{DC6BF01A-2CBB-4155-9568-EAEDDF6CED84}"/>
                </a:ext>
              </a:extLst>
            </p:cNvPr>
            <p:cNvSpPr>
              <a:spLocks noChangeArrowheads="1"/>
            </p:cNvSpPr>
            <p:nvPr>
              <p:custDataLst>
                <p:tags r:id="rId3"/>
              </p:custDataLst>
            </p:nvPr>
          </p:nvSpPr>
          <p:spPr bwMode="auto">
            <a:xfrm>
              <a:off x="4632531" y="3441650"/>
              <a:ext cx="2922866" cy="2922866"/>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a typeface="思源黑体 CN Light" panose="020B0300000000000000" pitchFamily="34" charset="-122"/>
                <a:sym typeface="思源黑体 CN Light" panose="020B0300000000000000" pitchFamily="34" charset="-122"/>
              </a:endParaRPr>
            </a:p>
          </p:txBody>
        </p:sp>
        <p:sp>
          <p:nvSpPr>
            <p:cNvPr id="53" name="PA-任意多边形 11">
              <a:extLst>
                <a:ext uri="{FF2B5EF4-FFF2-40B4-BE49-F238E27FC236}">
                  <a16:creationId xmlns:a16="http://schemas.microsoft.com/office/drawing/2014/main" id="{AF19B42B-7A6E-40EF-8E41-ADBD50B2AA3E}"/>
                </a:ext>
              </a:extLst>
            </p:cNvPr>
            <p:cNvSpPr>
              <a:spLocks noEditPoints="1"/>
            </p:cNvSpPr>
            <p:nvPr>
              <p:custDataLst>
                <p:tags r:id="rId4"/>
              </p:custDataLst>
            </p:nvPr>
          </p:nvSpPr>
          <p:spPr bwMode="auto">
            <a:xfrm>
              <a:off x="4750641" y="3559760"/>
              <a:ext cx="2686648" cy="2686648"/>
            </a:xfrm>
            <a:custGeom>
              <a:avLst/>
              <a:gdLst>
                <a:gd name="T0" fmla="*/ 820 w 1640"/>
                <a:gd name="T1" fmla="*/ 1640 h 1640"/>
                <a:gd name="T2" fmla="*/ 0 w 1640"/>
                <a:gd name="T3" fmla="*/ 820 h 1640"/>
                <a:gd name="T4" fmla="*/ 820 w 1640"/>
                <a:gd name="T5" fmla="*/ 0 h 1640"/>
                <a:gd name="T6" fmla="*/ 1640 w 1640"/>
                <a:gd name="T7" fmla="*/ 820 h 1640"/>
                <a:gd name="T8" fmla="*/ 820 w 1640"/>
                <a:gd name="T9" fmla="*/ 1640 h 1640"/>
                <a:gd name="T10" fmla="*/ 820 w 1640"/>
                <a:gd name="T11" fmla="*/ 29 h 1640"/>
                <a:gd name="T12" fmla="*/ 29 w 1640"/>
                <a:gd name="T13" fmla="*/ 820 h 1640"/>
                <a:gd name="T14" fmla="*/ 820 w 1640"/>
                <a:gd name="T15" fmla="*/ 1611 h 1640"/>
                <a:gd name="T16" fmla="*/ 1611 w 1640"/>
                <a:gd name="T17" fmla="*/ 820 h 1640"/>
                <a:gd name="T18" fmla="*/ 820 w 1640"/>
                <a:gd name="T19" fmla="*/ 29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0" h="1640">
                  <a:moveTo>
                    <a:pt x="820" y="1640"/>
                  </a:moveTo>
                  <a:cubicBezTo>
                    <a:pt x="368" y="1640"/>
                    <a:pt x="0" y="1272"/>
                    <a:pt x="0" y="820"/>
                  </a:cubicBezTo>
                  <a:cubicBezTo>
                    <a:pt x="0" y="368"/>
                    <a:pt x="368" y="0"/>
                    <a:pt x="820" y="0"/>
                  </a:cubicBezTo>
                  <a:cubicBezTo>
                    <a:pt x="1272" y="0"/>
                    <a:pt x="1640" y="368"/>
                    <a:pt x="1640" y="820"/>
                  </a:cubicBezTo>
                  <a:cubicBezTo>
                    <a:pt x="1640" y="1272"/>
                    <a:pt x="1272" y="1640"/>
                    <a:pt x="820" y="1640"/>
                  </a:cubicBezTo>
                  <a:close/>
                  <a:moveTo>
                    <a:pt x="820" y="29"/>
                  </a:moveTo>
                  <a:cubicBezTo>
                    <a:pt x="384" y="29"/>
                    <a:pt x="29" y="384"/>
                    <a:pt x="29" y="820"/>
                  </a:cubicBezTo>
                  <a:cubicBezTo>
                    <a:pt x="29" y="1256"/>
                    <a:pt x="384" y="1611"/>
                    <a:pt x="820" y="1611"/>
                  </a:cubicBezTo>
                  <a:cubicBezTo>
                    <a:pt x="1256" y="1611"/>
                    <a:pt x="1611" y="1256"/>
                    <a:pt x="1611" y="820"/>
                  </a:cubicBezTo>
                  <a:cubicBezTo>
                    <a:pt x="1611" y="384"/>
                    <a:pt x="1256" y="29"/>
                    <a:pt x="820" y="29"/>
                  </a:cubicBez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a typeface="思源黑体 CN Light" panose="020B0300000000000000" pitchFamily="34" charset="-122"/>
                <a:sym typeface="思源黑体 CN Light" panose="020B0300000000000000" pitchFamily="34" charset="-122"/>
              </a:endParaRPr>
            </a:p>
          </p:txBody>
        </p:sp>
      </p:grpSp>
      <p:sp>
        <p:nvSpPr>
          <p:cNvPr id="54" name="矩形 53">
            <a:extLst>
              <a:ext uri="{FF2B5EF4-FFF2-40B4-BE49-F238E27FC236}">
                <a16:creationId xmlns:a16="http://schemas.microsoft.com/office/drawing/2014/main" id="{2A88DE14-DDA9-4264-836E-92AFDE92A82D}"/>
              </a:ext>
            </a:extLst>
          </p:cNvPr>
          <p:cNvSpPr/>
          <p:nvPr/>
        </p:nvSpPr>
        <p:spPr>
          <a:xfrm>
            <a:off x="9573533" y="4202459"/>
            <a:ext cx="2172132" cy="1569660"/>
          </a:xfrm>
          <a:prstGeom prst="rect">
            <a:avLst/>
          </a:prstGeom>
          <a:noFill/>
        </p:spPr>
        <p:txBody>
          <a:bodyPr wrap="square" lIns="91440" tIns="45720" rIns="91440" bIns="45720">
            <a:spAutoFit/>
          </a:bodyPr>
          <a:lstStyle/>
          <a:p>
            <a:pPr algn="ctr"/>
            <a:r>
              <a:rPr lang="zh-CN" altLang="en-US" sz="9600" b="1" cap="none" spc="0" dirty="0">
                <a:ln w="0"/>
                <a:solidFill>
                  <a:schemeClr val="tx1"/>
                </a:solidFill>
                <a:effectLst>
                  <a:outerShdw blurRad="38100" dist="19050" dir="2700000" algn="tl" rotWithShape="0">
                    <a:schemeClr val="dk1">
                      <a:alpha val="40000"/>
                    </a:schemeClr>
                  </a:outerShdw>
                </a:effectLst>
              </a:rPr>
              <a:t>？</a:t>
            </a:r>
          </a:p>
        </p:txBody>
      </p:sp>
      <p:sp>
        <p:nvSpPr>
          <p:cNvPr id="55" name="文本框 54">
            <a:extLst>
              <a:ext uri="{FF2B5EF4-FFF2-40B4-BE49-F238E27FC236}">
                <a16:creationId xmlns:a16="http://schemas.microsoft.com/office/drawing/2014/main" id="{26E7778B-0E89-422C-AB04-D2F5F00CF190}"/>
              </a:ext>
            </a:extLst>
          </p:cNvPr>
          <p:cNvSpPr txBox="1"/>
          <p:nvPr/>
        </p:nvSpPr>
        <p:spPr>
          <a:xfrm>
            <a:off x="1952625" y="676275"/>
            <a:ext cx="7943850" cy="1754326"/>
          </a:xfrm>
          <a:prstGeom prst="rect">
            <a:avLst/>
          </a:prstGeom>
          <a:noFill/>
        </p:spPr>
        <p:txBody>
          <a:bodyPr wrap="square" rtlCol="0">
            <a:spAutoFit/>
          </a:bodyPr>
          <a:lstStyle/>
          <a:p>
            <a:r>
              <a:rPr lang="zh-CN" altLang="en-US" sz="5400" dirty="0"/>
              <a:t>再具体到一个独立的群体：大学生。我们要如何做呢？</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071609-AE72-401F-9327-0439B81582B9}"/>
              </a:ext>
            </a:extLst>
          </p:cNvPr>
          <p:cNvSpPr txBox="1"/>
          <p:nvPr/>
        </p:nvSpPr>
        <p:spPr>
          <a:xfrm>
            <a:off x="752475" y="612844"/>
            <a:ext cx="4257675" cy="5632311"/>
          </a:xfrm>
          <a:prstGeom prst="rect">
            <a:avLst/>
          </a:prstGeom>
          <a:noFill/>
        </p:spPr>
        <p:txBody>
          <a:bodyPr wrap="square" rtlCol="0">
            <a:spAutoFit/>
          </a:bodyPr>
          <a:lstStyle/>
          <a:p>
            <a:r>
              <a:rPr lang="zh-CN" altLang="en-US" b="0" i="0" dirty="0">
                <a:solidFill>
                  <a:srgbClr val="FFFF00"/>
                </a:solidFill>
                <a:effectLst/>
                <a:latin typeface="PingFang SC"/>
              </a:rPr>
              <a:t>合理安排疫情期的时间</a:t>
            </a:r>
            <a:br>
              <a:rPr lang="zh-CN" altLang="en-US" dirty="0">
                <a:solidFill>
                  <a:srgbClr val="FFFF00"/>
                </a:solidFill>
              </a:rPr>
            </a:br>
            <a:r>
              <a:rPr lang="zh-CN" altLang="en-US" b="0" i="0" dirty="0">
                <a:solidFill>
                  <a:srgbClr val="FFFF00"/>
                </a:solidFill>
                <a:effectLst/>
                <a:latin typeface="PingFang SC"/>
              </a:rPr>
              <a:t>　　疫情期间减少外出，制定良好的作息时间表。增加阅读、学习时间，开阔视野。在学习自己专业课程的同时扩展阅读范围，用知识的力量武装自己。</a:t>
            </a:r>
            <a:br>
              <a:rPr lang="zh-CN" altLang="en-US" dirty="0">
                <a:solidFill>
                  <a:srgbClr val="FFFF00"/>
                </a:solidFill>
              </a:rPr>
            </a:br>
            <a:r>
              <a:rPr lang="en-US" altLang="zh-CN" b="0" i="0" dirty="0">
                <a:solidFill>
                  <a:srgbClr val="FFFF00"/>
                </a:solidFill>
                <a:effectLst/>
                <a:latin typeface="PingFang SC"/>
              </a:rPr>
              <a:t>1</a:t>
            </a:r>
            <a:r>
              <a:rPr lang="zh-CN" altLang="en-US" b="0" i="0" dirty="0">
                <a:solidFill>
                  <a:srgbClr val="FFFF00"/>
                </a:solidFill>
                <a:effectLst/>
                <a:latin typeface="PingFang SC"/>
              </a:rPr>
              <a:t>、个人防护很重要。</a:t>
            </a:r>
            <a:br>
              <a:rPr lang="zh-CN" altLang="en-US" dirty="0">
                <a:solidFill>
                  <a:srgbClr val="FFFF00"/>
                </a:solidFill>
              </a:rPr>
            </a:br>
            <a:r>
              <a:rPr lang="zh-CN" altLang="en-US" b="0" i="0" dirty="0">
                <a:solidFill>
                  <a:srgbClr val="FFFF00"/>
                </a:solidFill>
                <a:effectLst/>
                <a:latin typeface="PingFang SC"/>
              </a:rPr>
              <a:t>在疫情面前，每个人都是平等的，谁都没有优待，所以我们应该学会做好个人防护，要有好的生活方式和习惯。</a:t>
            </a:r>
            <a:br>
              <a:rPr lang="zh-CN" altLang="en-US" dirty="0">
                <a:solidFill>
                  <a:srgbClr val="FFFF00"/>
                </a:solidFill>
              </a:rPr>
            </a:br>
            <a:r>
              <a:rPr lang="en-US" altLang="zh-CN" b="0" i="0" dirty="0">
                <a:solidFill>
                  <a:srgbClr val="FFFF00"/>
                </a:solidFill>
                <a:effectLst/>
                <a:latin typeface="PingFang SC"/>
              </a:rPr>
              <a:t>2</a:t>
            </a:r>
            <a:r>
              <a:rPr lang="zh-CN" altLang="en-US" b="0" i="0" dirty="0">
                <a:solidFill>
                  <a:srgbClr val="FFFF00"/>
                </a:solidFill>
                <a:effectLst/>
                <a:latin typeface="PingFang SC"/>
              </a:rPr>
              <a:t>、增强锻炼有必要。</a:t>
            </a:r>
            <a:br>
              <a:rPr lang="zh-CN" altLang="en-US" dirty="0">
                <a:solidFill>
                  <a:srgbClr val="FFFF00"/>
                </a:solidFill>
              </a:rPr>
            </a:br>
            <a:r>
              <a:rPr lang="zh-CN" altLang="en-US" b="0" i="0" dirty="0">
                <a:solidFill>
                  <a:srgbClr val="FFFF00"/>
                </a:solidFill>
                <a:effectLst/>
                <a:latin typeface="PingFang SC"/>
              </a:rPr>
              <a:t>在要提升自己的免疫力，杜绝新冠肺炎的侵袭，除了做好个人防护外，还应增强体育锻炼，令自己的身体免疫力有所提高。</a:t>
            </a:r>
            <a:br>
              <a:rPr lang="zh-CN" altLang="en-US" dirty="0">
                <a:solidFill>
                  <a:srgbClr val="FFFF00"/>
                </a:solidFill>
              </a:rPr>
            </a:br>
            <a:r>
              <a:rPr lang="en-US" altLang="zh-CN" b="0" i="0" dirty="0">
                <a:solidFill>
                  <a:srgbClr val="FFFF00"/>
                </a:solidFill>
                <a:effectLst/>
                <a:latin typeface="PingFang SC"/>
              </a:rPr>
              <a:t>3</a:t>
            </a:r>
            <a:r>
              <a:rPr lang="zh-CN" altLang="en-US" b="0" i="0" dirty="0">
                <a:solidFill>
                  <a:srgbClr val="FFFF00"/>
                </a:solidFill>
                <a:effectLst/>
                <a:latin typeface="PingFang SC"/>
              </a:rPr>
              <a:t>、要做好心理辅导。</a:t>
            </a:r>
            <a:br>
              <a:rPr lang="zh-CN" altLang="en-US" dirty="0">
                <a:solidFill>
                  <a:srgbClr val="FFFF00"/>
                </a:solidFill>
              </a:rPr>
            </a:br>
            <a:r>
              <a:rPr lang="zh-CN" altLang="en-US" b="0" i="0" dirty="0">
                <a:solidFill>
                  <a:srgbClr val="FFFF00"/>
                </a:solidFill>
                <a:effectLst/>
                <a:latin typeface="PingFang SC"/>
              </a:rPr>
              <a:t>在面对疫情时，每个人的心理都会发生重大的改变，此时如若心理调节不到位的话，恐怕会影响身心健康的发展，故而需要及时做好心理辅导，做个勇担当、善作为的人。</a:t>
            </a:r>
            <a:endParaRPr lang="zh-CN" altLang="en-US" dirty="0">
              <a:solidFill>
                <a:srgbClr val="FFFF00"/>
              </a:solidFill>
            </a:endParaRPr>
          </a:p>
        </p:txBody>
      </p:sp>
      <p:sp>
        <p:nvSpPr>
          <p:cNvPr id="3" name="文本框 2">
            <a:extLst>
              <a:ext uri="{FF2B5EF4-FFF2-40B4-BE49-F238E27FC236}">
                <a16:creationId xmlns:a16="http://schemas.microsoft.com/office/drawing/2014/main" id="{F55EB096-E58F-4EDB-9C66-1969B87881BA}"/>
              </a:ext>
            </a:extLst>
          </p:cNvPr>
          <p:cNvSpPr txBox="1"/>
          <p:nvPr/>
        </p:nvSpPr>
        <p:spPr>
          <a:xfrm>
            <a:off x="6940662" y="889842"/>
            <a:ext cx="4257675" cy="5078313"/>
          </a:xfrm>
          <a:prstGeom prst="rect">
            <a:avLst/>
          </a:prstGeom>
          <a:noFill/>
        </p:spPr>
        <p:txBody>
          <a:bodyPr wrap="square" rtlCol="0">
            <a:spAutoFit/>
          </a:bodyPr>
          <a:lstStyle/>
          <a:p>
            <a:r>
              <a:rPr lang="en-US" altLang="zh-CN" b="0" i="0" dirty="0">
                <a:solidFill>
                  <a:srgbClr val="FFFF00"/>
                </a:solidFill>
                <a:effectLst/>
                <a:latin typeface="PingFang SC"/>
              </a:rPr>
              <a:t>4</a:t>
            </a:r>
            <a:r>
              <a:rPr lang="zh-CN" altLang="en-US" b="0" i="0" dirty="0">
                <a:solidFill>
                  <a:srgbClr val="FFFF00"/>
                </a:solidFill>
                <a:effectLst/>
                <a:latin typeface="PingFang SC"/>
              </a:rPr>
              <a:t>、办法总比困难多。</a:t>
            </a:r>
            <a:br>
              <a:rPr lang="zh-CN" altLang="en-US" dirty="0">
                <a:solidFill>
                  <a:srgbClr val="FFFF00"/>
                </a:solidFill>
              </a:rPr>
            </a:br>
            <a:r>
              <a:rPr lang="zh-CN" altLang="en-US" b="0" i="0" dirty="0">
                <a:solidFill>
                  <a:srgbClr val="FFFF00"/>
                </a:solidFill>
                <a:effectLst/>
                <a:latin typeface="PingFang SC"/>
              </a:rPr>
              <a:t>面对突如其来的一场疫情，我们不应胆怯，出现问题的时候，而应该想办法去解决问题，要做到“办法总比困难多”。我们的前辈，尤其是各个医务工作者，给我们做了很好的榜样。</a:t>
            </a:r>
            <a:br>
              <a:rPr lang="zh-CN" altLang="en-US" dirty="0">
                <a:solidFill>
                  <a:srgbClr val="FFFF00"/>
                </a:solidFill>
              </a:rPr>
            </a:br>
            <a:r>
              <a:rPr lang="en-US" altLang="zh-CN" b="0" i="0" dirty="0">
                <a:solidFill>
                  <a:srgbClr val="FFFF00"/>
                </a:solidFill>
                <a:effectLst/>
                <a:latin typeface="PingFang SC"/>
              </a:rPr>
              <a:t>5</a:t>
            </a:r>
            <a:r>
              <a:rPr lang="zh-CN" altLang="en-US" b="0" i="0" dirty="0">
                <a:solidFill>
                  <a:srgbClr val="FFFF00"/>
                </a:solidFill>
                <a:effectLst/>
                <a:latin typeface="PingFang SC"/>
              </a:rPr>
              <a:t>、要做到勤学奋进。</a:t>
            </a:r>
            <a:br>
              <a:rPr lang="zh-CN" altLang="en-US" dirty="0">
                <a:solidFill>
                  <a:srgbClr val="FFFF00"/>
                </a:solidFill>
              </a:rPr>
            </a:br>
            <a:r>
              <a:rPr lang="zh-CN" altLang="en-US" b="0" i="0" dirty="0">
                <a:solidFill>
                  <a:srgbClr val="FFFF00"/>
                </a:solidFill>
                <a:effectLst/>
                <a:latin typeface="PingFang SC"/>
              </a:rPr>
              <a:t>在困难面前，并非单单有勇气就能解决问题，还要有一定的知识和环境，才能助力我们更好地战胜困难。所以我们当前，应该勤学奋进，让自己拥有睿智的头脑，掌握更多的技术或知识，以便在未来战胜不可知的苦难。</a:t>
            </a:r>
            <a:br>
              <a:rPr lang="zh-CN" altLang="en-US" dirty="0">
                <a:solidFill>
                  <a:srgbClr val="FFFF00"/>
                </a:solidFill>
              </a:rPr>
            </a:br>
            <a:r>
              <a:rPr lang="en-US" altLang="zh-CN" b="0" i="0" dirty="0">
                <a:solidFill>
                  <a:srgbClr val="FFFF00"/>
                </a:solidFill>
                <a:effectLst/>
                <a:latin typeface="PingFang SC"/>
              </a:rPr>
              <a:t>6</a:t>
            </a:r>
            <a:r>
              <a:rPr lang="zh-CN" altLang="en-US" b="0" i="0" dirty="0">
                <a:solidFill>
                  <a:srgbClr val="FFFF00"/>
                </a:solidFill>
                <a:effectLst/>
                <a:latin typeface="PingFang SC"/>
              </a:rPr>
              <a:t>、要做到爱国奉献。</a:t>
            </a:r>
            <a:br>
              <a:rPr lang="zh-CN" altLang="en-US" dirty="0">
                <a:solidFill>
                  <a:srgbClr val="FFFF00"/>
                </a:solidFill>
              </a:rPr>
            </a:br>
            <a:r>
              <a:rPr lang="zh-CN" altLang="en-US" b="0" i="0" dirty="0">
                <a:solidFill>
                  <a:srgbClr val="FFFF00"/>
                </a:solidFill>
                <a:effectLst/>
                <a:latin typeface="PingFang SC"/>
              </a:rPr>
              <a:t>一场疫情，让我们的爱国情怀空前高涨，恰是有了泱泱大国，有了国家的担当，才有我们的未来。所以，我们应努力做个爱国奉献的践行者，与时代共进。</a:t>
            </a:r>
            <a:endParaRPr lang="zh-CN" altLang="en-US" dirty="0">
              <a:solidFill>
                <a:srgbClr val="FFFF00"/>
              </a:solidFill>
            </a:endParaRPr>
          </a:p>
        </p:txBody>
      </p:sp>
      <p:pic>
        <p:nvPicPr>
          <p:cNvPr id="4" name="图片 3">
            <a:extLst>
              <a:ext uri="{FF2B5EF4-FFF2-40B4-BE49-F238E27FC236}">
                <a16:creationId xmlns:a16="http://schemas.microsoft.com/office/drawing/2014/main" id="{A42CC2FD-B435-4BA5-8CA1-A7B05FA75C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0614" y="40016"/>
            <a:ext cx="866578" cy="860735"/>
          </a:xfrm>
          <a:prstGeom prst="rect">
            <a:avLst/>
          </a:prstGeom>
        </p:spPr>
      </p:pic>
    </p:spTree>
    <p:extLst>
      <p:ext uri="{BB962C8B-B14F-4D97-AF65-F5344CB8AC3E}">
        <p14:creationId xmlns:p14="http://schemas.microsoft.com/office/powerpoint/2010/main" val="288917520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8426E9-F784-46D5-84B7-03B15606EDDF}"/>
              </a:ext>
            </a:extLst>
          </p:cNvPr>
          <p:cNvSpPr txBox="1"/>
          <p:nvPr/>
        </p:nvSpPr>
        <p:spPr>
          <a:xfrm>
            <a:off x="267510" y="470383"/>
            <a:ext cx="3866745" cy="6124754"/>
          </a:xfrm>
          <a:prstGeom prst="rect">
            <a:avLst/>
          </a:prstGeom>
          <a:noFill/>
        </p:spPr>
        <p:txBody>
          <a:bodyPr wrap="square" rtlCol="0">
            <a:spAutoFit/>
          </a:bodyPr>
          <a:lstStyle/>
          <a:p>
            <a:r>
              <a:rPr lang="en-US" altLang="zh-CN" sz="2800" dirty="0">
                <a:solidFill>
                  <a:srgbClr val="FFFF00"/>
                </a:solidFill>
                <a:latin typeface="+mj-ea"/>
                <a:ea typeface="+mj-ea"/>
              </a:rPr>
              <a:t>2022</a:t>
            </a:r>
            <a:r>
              <a:rPr lang="zh-CN" altLang="en-US" sz="2800" dirty="0">
                <a:solidFill>
                  <a:srgbClr val="FFFF00"/>
                </a:solidFill>
                <a:latin typeface="+mj-ea"/>
                <a:ea typeface="+mj-ea"/>
              </a:rPr>
              <a:t>年的寒假，一场小范围疫情突如其来地袭击了天津。而在这场疫情中，同学们表现出了强大的意志力和坚决配合防疫工作的果敢。在</a:t>
            </a:r>
            <a:r>
              <a:rPr lang="en-US" altLang="zh-CN" sz="2800" dirty="0">
                <a:solidFill>
                  <a:srgbClr val="FFFF00"/>
                </a:solidFill>
                <a:latin typeface="+mj-ea"/>
                <a:ea typeface="+mj-ea"/>
              </a:rPr>
              <a:t>14</a:t>
            </a:r>
            <a:r>
              <a:rPr lang="zh-CN" altLang="en-US" sz="2800" dirty="0">
                <a:solidFill>
                  <a:srgbClr val="FFFF00"/>
                </a:solidFill>
                <a:latin typeface="+mj-ea"/>
                <a:ea typeface="+mj-ea"/>
              </a:rPr>
              <a:t>天隔离期间，同学们或居家隔离，或集中隔离，都毫无怨言，有效降低了疫情进一步传播的可能性。愿南开学子都能严肃活泼，无论身处何种境况都能始终热爱生活</a:t>
            </a:r>
            <a:r>
              <a:rPr lang="zh-CN" altLang="en-US" sz="2800" dirty="0">
                <a:latin typeface="+mj-ea"/>
                <a:ea typeface="+mj-ea"/>
              </a:rPr>
              <a:t>。</a:t>
            </a:r>
          </a:p>
        </p:txBody>
      </p:sp>
      <p:pic>
        <p:nvPicPr>
          <p:cNvPr id="3" name="图片 2">
            <a:extLst>
              <a:ext uri="{FF2B5EF4-FFF2-40B4-BE49-F238E27FC236}">
                <a16:creationId xmlns:a16="http://schemas.microsoft.com/office/drawing/2014/main" id="{FCB44D70-4FF2-40CB-8079-5C6F354201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2864" y="929544"/>
            <a:ext cx="5032847" cy="4998912"/>
          </a:xfrm>
          <a:prstGeom prst="rect">
            <a:avLst/>
          </a:prstGeom>
        </p:spPr>
      </p:pic>
    </p:spTree>
    <p:extLst>
      <p:ext uri="{BB962C8B-B14F-4D97-AF65-F5344CB8AC3E}">
        <p14:creationId xmlns:p14="http://schemas.microsoft.com/office/powerpoint/2010/main" val="250973169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otGrid">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735F7-A2B8-4D2C-8485-5E1ECCFCC152}"/>
              </a:ext>
            </a:extLst>
          </p:cNvPr>
          <p:cNvSpPr>
            <a:spLocks noGrp="1"/>
          </p:cNvSpPr>
          <p:nvPr>
            <p:ph type="title"/>
          </p:nvPr>
        </p:nvSpPr>
        <p:spPr/>
        <p:txBody>
          <a:bodyPr/>
          <a:lstStyle/>
          <a:p>
            <a:r>
              <a:rPr lang="zh-CN" altLang="en-US" dirty="0"/>
              <a:t>疫情初期人民对疫情的态度</a:t>
            </a:r>
          </a:p>
        </p:txBody>
      </p:sp>
      <p:sp>
        <p:nvSpPr>
          <p:cNvPr id="3" name="内容占位符 2">
            <a:extLst>
              <a:ext uri="{FF2B5EF4-FFF2-40B4-BE49-F238E27FC236}">
                <a16:creationId xmlns:a16="http://schemas.microsoft.com/office/drawing/2014/main" id="{2657002F-F1A0-46D9-BAE9-3C6D00C83D26}"/>
              </a:ext>
            </a:extLst>
          </p:cNvPr>
          <p:cNvSpPr>
            <a:spLocks noGrp="1"/>
          </p:cNvSpPr>
          <p:nvPr>
            <p:ph idx="1"/>
          </p:nvPr>
        </p:nvSpPr>
        <p:spPr/>
        <p:txBody>
          <a:bodyPr>
            <a:normAutofit fontScale="85000" lnSpcReduction="10000"/>
          </a:bodyPr>
          <a:lstStyle/>
          <a:p>
            <a:pPr algn="l"/>
            <a:r>
              <a:rPr lang="zh-CN" altLang="en-US" b="1" i="0" dirty="0">
                <a:solidFill>
                  <a:srgbClr val="121212"/>
                </a:solidFill>
                <a:effectLst/>
                <a:latin typeface="-apple-system"/>
              </a:rPr>
              <a:t>第一阶段 疫情发展期</a:t>
            </a:r>
            <a:r>
              <a:rPr lang="en-US" altLang="zh-CN" b="1" i="0" dirty="0">
                <a:solidFill>
                  <a:srgbClr val="121212"/>
                </a:solidFill>
                <a:effectLst/>
                <a:latin typeface="-apple-system"/>
              </a:rPr>
              <a:t>-</a:t>
            </a:r>
            <a:r>
              <a:rPr lang="zh-CN" altLang="en-US" b="1" i="0" dirty="0">
                <a:solidFill>
                  <a:srgbClr val="121212"/>
                </a:solidFill>
                <a:effectLst/>
                <a:latin typeface="-apple-system"/>
              </a:rPr>
              <a:t>否认</a:t>
            </a:r>
          </a:p>
          <a:p>
            <a:pPr algn="l">
              <a:lnSpc>
                <a:spcPct val="150000"/>
              </a:lnSpc>
            </a:pPr>
            <a:r>
              <a:rPr lang="zh-CN" altLang="en-US" b="0" i="0" dirty="0">
                <a:solidFill>
                  <a:srgbClr val="121212"/>
                </a:solidFill>
                <a:effectLst/>
                <a:latin typeface="-apple-system"/>
              </a:rPr>
              <a:t>从</a:t>
            </a:r>
            <a:r>
              <a:rPr lang="en-US" altLang="zh-CN" b="0" i="0" dirty="0">
                <a:solidFill>
                  <a:srgbClr val="121212"/>
                </a:solidFill>
                <a:effectLst/>
                <a:latin typeface="-apple-system"/>
              </a:rPr>
              <a:t>2020</a:t>
            </a:r>
            <a:r>
              <a:rPr lang="zh-CN" altLang="en-US" b="0" i="0" dirty="0">
                <a:solidFill>
                  <a:srgbClr val="121212"/>
                </a:solidFill>
                <a:effectLst/>
                <a:latin typeface="-apple-system"/>
              </a:rPr>
              <a:t>年</a:t>
            </a:r>
            <a:r>
              <a:rPr lang="en-US" altLang="zh-CN" b="0" i="0" dirty="0">
                <a:solidFill>
                  <a:srgbClr val="121212"/>
                </a:solidFill>
                <a:effectLst/>
                <a:latin typeface="-apple-system"/>
              </a:rPr>
              <a:t>1</a:t>
            </a:r>
            <a:r>
              <a:rPr lang="zh-CN" altLang="en-US" b="0" i="0" dirty="0">
                <a:solidFill>
                  <a:srgbClr val="121212"/>
                </a:solidFill>
                <a:effectLst/>
                <a:latin typeface="-apple-system"/>
              </a:rPr>
              <a:t>月</a:t>
            </a:r>
            <a:r>
              <a:rPr lang="en-US" altLang="zh-CN" b="0" i="0" dirty="0">
                <a:solidFill>
                  <a:srgbClr val="121212"/>
                </a:solidFill>
                <a:effectLst/>
                <a:latin typeface="-apple-system"/>
              </a:rPr>
              <a:t>1</a:t>
            </a:r>
            <a:r>
              <a:rPr lang="zh-CN" altLang="en-US" b="0" i="0" dirty="0">
                <a:solidFill>
                  <a:srgbClr val="121212"/>
                </a:solidFill>
                <a:effectLst/>
                <a:latin typeface="-apple-system"/>
              </a:rPr>
              <a:t>日开始到</a:t>
            </a:r>
            <a:r>
              <a:rPr lang="en-US" altLang="zh-CN" b="0" i="0" dirty="0">
                <a:solidFill>
                  <a:srgbClr val="121212"/>
                </a:solidFill>
                <a:effectLst/>
                <a:latin typeface="-apple-system"/>
              </a:rPr>
              <a:t>1</a:t>
            </a:r>
            <a:r>
              <a:rPr lang="zh-CN" altLang="en-US" b="0" i="0" dirty="0">
                <a:solidFill>
                  <a:srgbClr val="121212"/>
                </a:solidFill>
                <a:effectLst/>
                <a:latin typeface="-apple-system"/>
              </a:rPr>
              <a:t>月</a:t>
            </a:r>
            <a:r>
              <a:rPr lang="en-US" altLang="zh-CN" b="0" i="0" dirty="0">
                <a:solidFill>
                  <a:srgbClr val="121212"/>
                </a:solidFill>
                <a:effectLst/>
                <a:latin typeface="-apple-system"/>
              </a:rPr>
              <a:t>23</a:t>
            </a:r>
            <a:r>
              <a:rPr lang="zh-CN" altLang="en-US" b="0" i="0" dirty="0">
                <a:solidFill>
                  <a:srgbClr val="121212"/>
                </a:solidFill>
                <a:effectLst/>
                <a:latin typeface="-apple-system"/>
              </a:rPr>
              <a:t>日武汉封城措施之前，新型冠状病毒肺炎确诊数从开始的</a:t>
            </a:r>
            <a:r>
              <a:rPr lang="en-US" altLang="zh-CN" b="0" i="0" dirty="0">
                <a:solidFill>
                  <a:srgbClr val="121212"/>
                </a:solidFill>
                <a:effectLst/>
                <a:latin typeface="-apple-system"/>
              </a:rPr>
              <a:t>27</a:t>
            </a:r>
            <a:r>
              <a:rPr lang="zh-CN" altLang="en-US" b="0" i="0" dirty="0">
                <a:solidFill>
                  <a:srgbClr val="121212"/>
                </a:solidFill>
                <a:effectLst/>
                <a:latin typeface="-apple-system"/>
              </a:rPr>
              <a:t>例逐渐上升到</a:t>
            </a:r>
            <a:r>
              <a:rPr lang="en-US" altLang="zh-CN" b="0" i="0" dirty="0">
                <a:solidFill>
                  <a:srgbClr val="121212"/>
                </a:solidFill>
                <a:effectLst/>
                <a:latin typeface="-apple-system"/>
              </a:rPr>
              <a:t>830</a:t>
            </a:r>
            <a:r>
              <a:rPr lang="zh-CN" altLang="en-US" b="0" i="0" dirty="0">
                <a:solidFill>
                  <a:srgbClr val="121212"/>
                </a:solidFill>
                <a:effectLst/>
                <a:latin typeface="-apple-system"/>
              </a:rPr>
              <a:t>例，已经出现了死亡病例，处于疫情的</a:t>
            </a:r>
            <a:r>
              <a:rPr lang="zh-CN" altLang="en-US" b="1" i="0" dirty="0">
                <a:solidFill>
                  <a:srgbClr val="121212"/>
                </a:solidFill>
                <a:effectLst/>
                <a:latin typeface="-apple-system"/>
              </a:rPr>
              <a:t>发展期</a:t>
            </a:r>
            <a:r>
              <a:rPr lang="zh-CN" altLang="en-US" b="0" i="0" dirty="0">
                <a:solidFill>
                  <a:srgbClr val="121212"/>
                </a:solidFill>
                <a:effectLst/>
                <a:latin typeface="-apple-system"/>
              </a:rPr>
              <a:t>。在此期间，各科研机构尚未启动对民众心态的调研。不过我们可以从新闻报道中看到，在疫情发展阶段，出现了典型的</a:t>
            </a:r>
            <a:r>
              <a:rPr lang="zh-CN" altLang="en-US" b="1" i="0" dirty="0">
                <a:solidFill>
                  <a:srgbClr val="121212"/>
                </a:solidFill>
                <a:effectLst/>
                <a:latin typeface="-apple-system"/>
              </a:rPr>
              <a:t>“台风眼”效应</a:t>
            </a:r>
            <a:r>
              <a:rPr lang="zh-CN" altLang="en-US" b="0" i="0" dirty="0">
                <a:solidFill>
                  <a:srgbClr val="121212"/>
                </a:solidFill>
                <a:effectLst/>
                <a:latin typeface="-apple-system"/>
              </a:rPr>
              <a:t>，即处于疫情中心的武汉民众，反而有些盲目乐观的情绪，似乎只是当作比较严重的病毒性流感来对待，大家普遍认为疫情</a:t>
            </a:r>
            <a:r>
              <a:rPr lang="zh-CN" altLang="en-US" b="1" i="0" dirty="0">
                <a:solidFill>
                  <a:srgbClr val="121212"/>
                </a:solidFill>
                <a:effectLst/>
                <a:latin typeface="-apple-system"/>
              </a:rPr>
              <a:t>“可防可控”</a:t>
            </a:r>
            <a:r>
              <a:rPr lang="zh-CN" altLang="en-US" b="0" i="0" dirty="0">
                <a:solidFill>
                  <a:srgbClr val="121212"/>
                </a:solidFill>
                <a:effectLst/>
                <a:latin typeface="-apple-system"/>
              </a:rPr>
              <a:t>，以至于官方的团拜会和民间的“万家宴”等都有条不紊的进行，似乎没什么大不了的。</a:t>
            </a:r>
          </a:p>
          <a:p>
            <a:endParaRPr lang="zh-CN" altLang="en-US" dirty="0"/>
          </a:p>
        </p:txBody>
      </p:sp>
      <p:pic>
        <p:nvPicPr>
          <p:cNvPr id="4" name="图片 3">
            <a:extLst>
              <a:ext uri="{FF2B5EF4-FFF2-40B4-BE49-F238E27FC236}">
                <a16:creationId xmlns:a16="http://schemas.microsoft.com/office/drawing/2014/main" id="{DCEDF3C2-CE4A-4663-9522-51667D7156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6651" y="65744"/>
            <a:ext cx="866578" cy="860735"/>
          </a:xfrm>
          <a:prstGeom prst="rect">
            <a:avLst/>
          </a:prstGeom>
        </p:spPr>
      </p:pic>
    </p:spTree>
    <p:extLst>
      <p:ext uri="{BB962C8B-B14F-4D97-AF65-F5344CB8AC3E}">
        <p14:creationId xmlns:p14="http://schemas.microsoft.com/office/powerpoint/2010/main" val="320571536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dotGrid">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735F7-A2B8-4D2C-8485-5E1ECCFCC152}"/>
              </a:ext>
            </a:extLst>
          </p:cNvPr>
          <p:cNvSpPr>
            <a:spLocks noGrp="1"/>
          </p:cNvSpPr>
          <p:nvPr>
            <p:ph type="title"/>
          </p:nvPr>
        </p:nvSpPr>
        <p:spPr/>
        <p:txBody>
          <a:bodyPr/>
          <a:lstStyle/>
          <a:p>
            <a:r>
              <a:rPr lang="zh-CN" altLang="en-US" dirty="0"/>
              <a:t>疫情初期人民对疫情的态度</a:t>
            </a:r>
          </a:p>
        </p:txBody>
      </p:sp>
      <p:sp>
        <p:nvSpPr>
          <p:cNvPr id="3" name="内容占位符 2">
            <a:extLst>
              <a:ext uri="{FF2B5EF4-FFF2-40B4-BE49-F238E27FC236}">
                <a16:creationId xmlns:a16="http://schemas.microsoft.com/office/drawing/2014/main" id="{2657002F-F1A0-46D9-BAE9-3C6D00C83D26}"/>
              </a:ext>
            </a:extLst>
          </p:cNvPr>
          <p:cNvSpPr>
            <a:spLocks noGrp="1"/>
          </p:cNvSpPr>
          <p:nvPr>
            <p:ph idx="1"/>
          </p:nvPr>
        </p:nvSpPr>
        <p:spPr>
          <a:xfrm>
            <a:off x="838200" y="1882775"/>
            <a:ext cx="10515600" cy="4351338"/>
          </a:xfrm>
        </p:spPr>
        <p:txBody>
          <a:bodyPr>
            <a:normAutofit fontScale="70000" lnSpcReduction="20000"/>
          </a:bodyPr>
          <a:lstStyle/>
          <a:p>
            <a:pPr algn="l"/>
            <a:r>
              <a:rPr lang="zh-CN" altLang="en-US" b="1" i="0" dirty="0">
                <a:solidFill>
                  <a:srgbClr val="121212"/>
                </a:solidFill>
                <a:effectLst/>
                <a:latin typeface="-apple-system"/>
              </a:rPr>
              <a:t>第二阶段 集中爆发期</a:t>
            </a:r>
            <a:r>
              <a:rPr lang="en-US" altLang="zh-CN" b="1" i="0" dirty="0">
                <a:solidFill>
                  <a:srgbClr val="121212"/>
                </a:solidFill>
                <a:effectLst/>
                <a:latin typeface="-apple-system"/>
              </a:rPr>
              <a:t>-</a:t>
            </a:r>
            <a:r>
              <a:rPr lang="zh-CN" altLang="en-US" b="1" i="0" dirty="0">
                <a:solidFill>
                  <a:srgbClr val="121212"/>
                </a:solidFill>
                <a:effectLst/>
                <a:latin typeface="-apple-system"/>
              </a:rPr>
              <a:t>恐慌、担忧、愤怒</a:t>
            </a:r>
          </a:p>
          <a:p>
            <a:pPr algn="l">
              <a:lnSpc>
                <a:spcPct val="160000"/>
              </a:lnSpc>
            </a:pPr>
            <a:r>
              <a:rPr lang="zh-CN" altLang="en-US" b="0" i="0" dirty="0">
                <a:solidFill>
                  <a:srgbClr val="121212"/>
                </a:solidFill>
                <a:effectLst/>
                <a:latin typeface="-apple-system"/>
              </a:rPr>
              <a:t>直到</a:t>
            </a:r>
            <a:r>
              <a:rPr lang="en-US" altLang="zh-CN" b="0" i="0" dirty="0">
                <a:solidFill>
                  <a:srgbClr val="121212"/>
                </a:solidFill>
                <a:effectLst/>
                <a:latin typeface="-apple-system"/>
              </a:rPr>
              <a:t>1</a:t>
            </a:r>
            <a:r>
              <a:rPr lang="zh-CN" altLang="en-US" b="0" i="0" dirty="0">
                <a:solidFill>
                  <a:srgbClr val="121212"/>
                </a:solidFill>
                <a:effectLst/>
                <a:latin typeface="-apple-system"/>
              </a:rPr>
              <a:t>月</a:t>
            </a:r>
            <a:r>
              <a:rPr lang="en-US" altLang="zh-CN" b="0" i="0" dirty="0">
                <a:solidFill>
                  <a:srgbClr val="121212"/>
                </a:solidFill>
                <a:effectLst/>
                <a:latin typeface="-apple-system"/>
              </a:rPr>
              <a:t>23</a:t>
            </a:r>
            <a:r>
              <a:rPr lang="zh-CN" altLang="en-US" b="0" i="0" dirty="0">
                <a:solidFill>
                  <a:srgbClr val="121212"/>
                </a:solidFill>
                <a:effectLst/>
                <a:latin typeface="-apple-system"/>
              </a:rPr>
              <a:t>日，武汉史无前例的实施了疫情封城措施，人们才第一次感到了被病毒支配的恐惧。累计确诊数从</a:t>
            </a:r>
            <a:r>
              <a:rPr lang="en-US" altLang="zh-CN" b="0" i="0" dirty="0">
                <a:solidFill>
                  <a:srgbClr val="121212"/>
                </a:solidFill>
                <a:effectLst/>
                <a:latin typeface="-apple-system"/>
              </a:rPr>
              <a:t>1</a:t>
            </a:r>
            <a:r>
              <a:rPr lang="zh-CN" altLang="en-US" b="0" i="0" dirty="0">
                <a:solidFill>
                  <a:srgbClr val="121212"/>
                </a:solidFill>
                <a:effectLst/>
                <a:latin typeface="-apple-system"/>
              </a:rPr>
              <a:t>月</a:t>
            </a:r>
            <a:r>
              <a:rPr lang="en-US" altLang="zh-CN" b="0" i="0" dirty="0">
                <a:solidFill>
                  <a:srgbClr val="121212"/>
                </a:solidFill>
                <a:effectLst/>
                <a:latin typeface="-apple-system"/>
              </a:rPr>
              <a:t>23</a:t>
            </a:r>
            <a:r>
              <a:rPr lang="zh-CN" altLang="en-US" b="0" i="0" dirty="0">
                <a:solidFill>
                  <a:srgbClr val="121212"/>
                </a:solidFill>
                <a:effectLst/>
                <a:latin typeface="-apple-system"/>
              </a:rPr>
              <a:t>日的</a:t>
            </a:r>
            <a:r>
              <a:rPr lang="en-US" altLang="zh-CN" b="0" i="0" dirty="0">
                <a:solidFill>
                  <a:srgbClr val="121212"/>
                </a:solidFill>
                <a:effectLst/>
                <a:latin typeface="-apple-system"/>
              </a:rPr>
              <a:t>830</a:t>
            </a:r>
            <a:r>
              <a:rPr lang="zh-CN" altLang="en-US" b="0" i="0" dirty="0">
                <a:solidFill>
                  <a:srgbClr val="121212"/>
                </a:solidFill>
                <a:effectLst/>
                <a:latin typeface="-apple-system"/>
              </a:rPr>
              <a:t>例到</a:t>
            </a:r>
            <a:r>
              <a:rPr lang="en-US" altLang="zh-CN" b="0" i="0" dirty="0">
                <a:solidFill>
                  <a:srgbClr val="121212"/>
                </a:solidFill>
                <a:effectLst/>
                <a:latin typeface="-apple-system"/>
              </a:rPr>
              <a:t>1</a:t>
            </a:r>
            <a:r>
              <a:rPr lang="zh-CN" altLang="en-US" b="0" i="0" dirty="0">
                <a:solidFill>
                  <a:srgbClr val="121212"/>
                </a:solidFill>
                <a:effectLst/>
                <a:latin typeface="-apple-system"/>
              </a:rPr>
              <a:t>月</a:t>
            </a:r>
            <a:r>
              <a:rPr lang="en-US" altLang="zh-CN" b="0" i="0" dirty="0">
                <a:solidFill>
                  <a:srgbClr val="121212"/>
                </a:solidFill>
                <a:effectLst/>
                <a:latin typeface="-apple-system"/>
              </a:rPr>
              <a:t>31</a:t>
            </a:r>
            <a:r>
              <a:rPr lang="zh-CN" altLang="en-US" b="0" i="0" dirty="0">
                <a:solidFill>
                  <a:srgbClr val="121212"/>
                </a:solidFill>
                <a:effectLst/>
                <a:latin typeface="-apple-system"/>
              </a:rPr>
              <a:t>日的</a:t>
            </a:r>
            <a:r>
              <a:rPr lang="en-US" altLang="zh-CN" b="0" i="0" dirty="0">
                <a:solidFill>
                  <a:srgbClr val="121212"/>
                </a:solidFill>
                <a:effectLst/>
                <a:latin typeface="-apple-system"/>
              </a:rPr>
              <a:t>11791</a:t>
            </a:r>
            <a:r>
              <a:rPr lang="zh-CN" altLang="en-US" b="0" i="0" dirty="0">
                <a:solidFill>
                  <a:srgbClr val="121212"/>
                </a:solidFill>
                <a:effectLst/>
                <a:latin typeface="-apple-system"/>
              </a:rPr>
              <a:t>例，特别是死亡病例</a:t>
            </a:r>
            <a:r>
              <a:rPr lang="en-US" altLang="zh-CN" b="0" i="0" dirty="0">
                <a:solidFill>
                  <a:srgbClr val="121212"/>
                </a:solidFill>
                <a:effectLst/>
                <a:latin typeface="-apple-system"/>
              </a:rPr>
              <a:t>259</a:t>
            </a:r>
            <a:r>
              <a:rPr lang="zh-CN" altLang="en-US" b="0" i="0" dirty="0">
                <a:solidFill>
                  <a:srgbClr val="121212"/>
                </a:solidFill>
                <a:effectLst/>
                <a:latin typeface="-apple-system"/>
              </a:rPr>
              <a:t>例，感染数破万和死亡数破百，突破了人们最后的心理防线。这一阶段可以看作是疫情的</a:t>
            </a:r>
            <a:r>
              <a:rPr lang="zh-CN" altLang="en-US" b="1" i="0" dirty="0">
                <a:solidFill>
                  <a:srgbClr val="121212"/>
                </a:solidFill>
                <a:effectLst/>
                <a:latin typeface="-apple-system"/>
              </a:rPr>
              <a:t>集中爆发期</a:t>
            </a:r>
            <a:r>
              <a:rPr lang="zh-CN" altLang="en-US" b="0" i="0" dirty="0">
                <a:solidFill>
                  <a:srgbClr val="121212"/>
                </a:solidFill>
                <a:effectLst/>
                <a:latin typeface="-apple-system"/>
              </a:rPr>
              <a:t>。</a:t>
            </a:r>
          </a:p>
          <a:p>
            <a:pPr algn="l">
              <a:lnSpc>
                <a:spcPct val="160000"/>
              </a:lnSpc>
            </a:pPr>
            <a:r>
              <a:rPr lang="zh-CN" altLang="en-US" b="0" i="0" dirty="0">
                <a:solidFill>
                  <a:srgbClr val="121212"/>
                </a:solidFill>
                <a:effectLst/>
                <a:latin typeface="-apple-system"/>
              </a:rPr>
              <a:t>根据中国社会科学院社会学研究所社会心理学研究中心</a:t>
            </a:r>
            <a:r>
              <a:rPr lang="en-US" altLang="zh-CN" b="0" i="0" dirty="0">
                <a:solidFill>
                  <a:srgbClr val="121212"/>
                </a:solidFill>
                <a:effectLst/>
                <a:latin typeface="-apple-system"/>
              </a:rPr>
              <a:t>1</a:t>
            </a:r>
            <a:r>
              <a:rPr lang="zh-CN" altLang="en-US" b="0" i="0" dirty="0">
                <a:solidFill>
                  <a:srgbClr val="121212"/>
                </a:solidFill>
                <a:effectLst/>
                <a:latin typeface="-apple-system"/>
              </a:rPr>
              <a:t>月</a:t>
            </a:r>
            <a:r>
              <a:rPr lang="en-US" altLang="zh-CN" b="0" i="0" dirty="0">
                <a:solidFill>
                  <a:srgbClr val="121212"/>
                </a:solidFill>
                <a:effectLst/>
                <a:latin typeface="-apple-system"/>
              </a:rPr>
              <a:t>24</a:t>
            </a:r>
            <a:r>
              <a:rPr lang="zh-CN" altLang="en-US" b="0" i="0" dirty="0">
                <a:solidFill>
                  <a:srgbClr val="121212"/>
                </a:solidFill>
                <a:effectLst/>
                <a:latin typeface="-apple-system"/>
              </a:rPr>
              <a:t>日到</a:t>
            </a:r>
            <a:r>
              <a:rPr lang="en-US" altLang="zh-CN" b="0" i="0" dirty="0">
                <a:solidFill>
                  <a:srgbClr val="121212"/>
                </a:solidFill>
                <a:effectLst/>
                <a:latin typeface="-apple-system"/>
              </a:rPr>
              <a:t>1</a:t>
            </a:r>
            <a:r>
              <a:rPr lang="zh-CN" altLang="en-US" b="0" i="0" dirty="0">
                <a:solidFill>
                  <a:srgbClr val="121212"/>
                </a:solidFill>
                <a:effectLst/>
                <a:latin typeface="-apple-system"/>
              </a:rPr>
              <a:t>月</a:t>
            </a:r>
            <a:r>
              <a:rPr lang="en-US" altLang="zh-CN" b="0" i="0" dirty="0">
                <a:solidFill>
                  <a:srgbClr val="121212"/>
                </a:solidFill>
                <a:effectLst/>
                <a:latin typeface="-apple-system"/>
              </a:rPr>
              <a:t>29</a:t>
            </a:r>
            <a:r>
              <a:rPr lang="zh-CN" altLang="en-US" b="0" i="0" dirty="0">
                <a:solidFill>
                  <a:srgbClr val="121212"/>
                </a:solidFill>
                <a:effectLst/>
                <a:latin typeface="-apple-system"/>
              </a:rPr>
              <a:t>日的一项</a:t>
            </a:r>
            <a:r>
              <a:rPr lang="en-US" altLang="zh-CN" b="0" i="0" dirty="0">
                <a:solidFill>
                  <a:srgbClr val="121212"/>
                </a:solidFill>
                <a:effectLst/>
                <a:latin typeface="-apple-system"/>
              </a:rPr>
              <a:t>12837</a:t>
            </a:r>
            <a:r>
              <a:rPr lang="zh-CN" altLang="en-US" b="0" i="0" dirty="0">
                <a:solidFill>
                  <a:srgbClr val="121212"/>
                </a:solidFill>
                <a:effectLst/>
                <a:latin typeface="-apple-system"/>
              </a:rPr>
              <a:t>名参与者的调查发现，</a:t>
            </a:r>
            <a:r>
              <a:rPr lang="zh-CN" altLang="en-US" b="1" i="0" dirty="0">
                <a:solidFill>
                  <a:srgbClr val="121212"/>
                </a:solidFill>
                <a:effectLst/>
                <a:latin typeface="-apple-system"/>
              </a:rPr>
              <a:t>“恐慌”</a:t>
            </a:r>
            <a:r>
              <a:rPr lang="zh-CN" altLang="en-US" b="0" i="0" dirty="0">
                <a:solidFill>
                  <a:srgbClr val="121212"/>
                </a:solidFill>
                <a:effectLst/>
                <a:latin typeface="-apple-system"/>
              </a:rPr>
              <a:t>和</a:t>
            </a:r>
            <a:r>
              <a:rPr lang="zh-CN" altLang="en-US" b="1" i="0" dirty="0">
                <a:solidFill>
                  <a:srgbClr val="121212"/>
                </a:solidFill>
                <a:effectLst/>
                <a:latin typeface="-apple-system"/>
              </a:rPr>
              <a:t>“担忧”</a:t>
            </a:r>
            <a:r>
              <a:rPr lang="zh-CN" altLang="en-US" b="0" i="0" dirty="0">
                <a:solidFill>
                  <a:srgbClr val="121212"/>
                </a:solidFill>
                <a:effectLst/>
                <a:latin typeface="-apple-system"/>
              </a:rPr>
              <a:t>是分数最高的情绪，都是</a:t>
            </a:r>
            <a:r>
              <a:rPr lang="en-US" altLang="zh-CN" b="0" i="0" dirty="0">
                <a:solidFill>
                  <a:srgbClr val="121212"/>
                </a:solidFill>
                <a:effectLst/>
                <a:latin typeface="-apple-system"/>
              </a:rPr>
              <a:t>5</a:t>
            </a:r>
            <a:r>
              <a:rPr lang="zh-CN" altLang="en-US" b="0" i="0" dirty="0">
                <a:solidFill>
                  <a:srgbClr val="121212"/>
                </a:solidFill>
                <a:effectLst/>
                <a:latin typeface="-apple-system"/>
              </a:rPr>
              <a:t>分制中的</a:t>
            </a:r>
            <a:r>
              <a:rPr lang="en-US" altLang="zh-CN" b="0" i="0" dirty="0">
                <a:solidFill>
                  <a:srgbClr val="121212"/>
                </a:solidFill>
                <a:effectLst/>
                <a:latin typeface="-apple-system"/>
              </a:rPr>
              <a:t>4.2</a:t>
            </a:r>
            <a:r>
              <a:rPr lang="zh-CN" altLang="en-US" b="0" i="0" dirty="0">
                <a:solidFill>
                  <a:srgbClr val="121212"/>
                </a:solidFill>
                <a:effectLst/>
                <a:latin typeface="-apple-system"/>
              </a:rPr>
              <a:t>分。人们一下子回忆起</a:t>
            </a:r>
            <a:r>
              <a:rPr lang="en-US" altLang="zh-CN" b="0" i="0" dirty="0">
                <a:solidFill>
                  <a:srgbClr val="121212"/>
                </a:solidFill>
                <a:effectLst/>
                <a:latin typeface="-apple-system"/>
              </a:rPr>
              <a:t>2003</a:t>
            </a:r>
            <a:r>
              <a:rPr lang="zh-CN" altLang="en-US" b="0" i="0" dirty="0">
                <a:solidFill>
                  <a:srgbClr val="121212"/>
                </a:solidFill>
                <a:effectLst/>
                <a:latin typeface="-apple-system"/>
              </a:rPr>
              <a:t>年的</a:t>
            </a:r>
            <a:r>
              <a:rPr lang="en-US" altLang="zh-CN" b="0" i="0" dirty="0">
                <a:solidFill>
                  <a:srgbClr val="121212"/>
                </a:solidFill>
                <a:effectLst/>
                <a:latin typeface="-apple-system"/>
              </a:rPr>
              <a:t>SARS</a:t>
            </a:r>
            <a:r>
              <a:rPr lang="zh-CN" altLang="en-US" b="0" i="0" dirty="0">
                <a:solidFill>
                  <a:srgbClr val="121212"/>
                </a:solidFill>
                <a:effectLst/>
                <a:latin typeface="-apple-system"/>
              </a:rPr>
              <a:t>非典。特别是位于疫情中心的武汉民众，谁也不知道下一个月、下一周甚至明天会怎么样，都在忙着抢购食品、饮用水等生活物资，至于口罩，已经断货很久了。</a:t>
            </a:r>
          </a:p>
        </p:txBody>
      </p:sp>
      <p:pic>
        <p:nvPicPr>
          <p:cNvPr id="4" name="图片 3">
            <a:extLst>
              <a:ext uri="{FF2B5EF4-FFF2-40B4-BE49-F238E27FC236}">
                <a16:creationId xmlns:a16="http://schemas.microsoft.com/office/drawing/2014/main" id="{FC2FDB50-CE53-4178-8155-1F0EB3411D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6651" y="65744"/>
            <a:ext cx="866578" cy="860735"/>
          </a:xfrm>
          <a:prstGeom prst="rect">
            <a:avLst/>
          </a:prstGeom>
        </p:spPr>
      </p:pic>
    </p:spTree>
    <p:extLst>
      <p:ext uri="{BB962C8B-B14F-4D97-AF65-F5344CB8AC3E}">
        <p14:creationId xmlns:p14="http://schemas.microsoft.com/office/powerpoint/2010/main" val="178498204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735F7-A2B8-4D2C-8485-5E1ECCFCC152}"/>
              </a:ext>
            </a:extLst>
          </p:cNvPr>
          <p:cNvSpPr>
            <a:spLocks noGrp="1"/>
          </p:cNvSpPr>
          <p:nvPr>
            <p:ph type="title"/>
          </p:nvPr>
        </p:nvSpPr>
        <p:spPr/>
        <p:txBody>
          <a:bodyPr/>
          <a:lstStyle/>
          <a:p>
            <a:r>
              <a:rPr lang="zh-CN" altLang="en-US" dirty="0"/>
              <a:t>疫情初期人民对疫情的态度</a:t>
            </a:r>
          </a:p>
        </p:txBody>
      </p:sp>
      <p:sp>
        <p:nvSpPr>
          <p:cNvPr id="3" name="内容占位符 2">
            <a:extLst>
              <a:ext uri="{FF2B5EF4-FFF2-40B4-BE49-F238E27FC236}">
                <a16:creationId xmlns:a16="http://schemas.microsoft.com/office/drawing/2014/main" id="{2657002F-F1A0-46D9-BAE9-3C6D00C83D26}"/>
              </a:ext>
            </a:extLst>
          </p:cNvPr>
          <p:cNvSpPr>
            <a:spLocks noGrp="1"/>
          </p:cNvSpPr>
          <p:nvPr>
            <p:ph idx="1"/>
          </p:nvPr>
        </p:nvSpPr>
        <p:spPr/>
        <p:txBody>
          <a:bodyPr>
            <a:normAutofit fontScale="77500" lnSpcReduction="20000"/>
          </a:bodyPr>
          <a:lstStyle/>
          <a:p>
            <a:pPr algn="l"/>
            <a:r>
              <a:rPr lang="zh-CN" altLang="en-US" b="1" i="0" dirty="0">
                <a:solidFill>
                  <a:srgbClr val="121212"/>
                </a:solidFill>
                <a:effectLst/>
                <a:latin typeface="-apple-system"/>
              </a:rPr>
              <a:t>第三阶段 稳定期</a:t>
            </a:r>
            <a:r>
              <a:rPr lang="en-US" altLang="zh-CN" b="1" i="0" dirty="0">
                <a:solidFill>
                  <a:srgbClr val="121212"/>
                </a:solidFill>
                <a:effectLst/>
                <a:latin typeface="-apple-system"/>
              </a:rPr>
              <a:t>-</a:t>
            </a:r>
            <a:r>
              <a:rPr lang="zh-CN" altLang="en-US" b="1" i="0" dirty="0">
                <a:solidFill>
                  <a:srgbClr val="121212"/>
                </a:solidFill>
                <a:effectLst/>
                <a:latin typeface="-apple-system"/>
              </a:rPr>
              <a:t>无聊</a:t>
            </a:r>
          </a:p>
          <a:p>
            <a:pPr algn="l">
              <a:lnSpc>
                <a:spcPct val="150000"/>
              </a:lnSpc>
            </a:pPr>
            <a:r>
              <a:rPr lang="zh-CN" altLang="en-US" sz="2600" b="0" i="0" dirty="0">
                <a:solidFill>
                  <a:srgbClr val="121212"/>
                </a:solidFill>
                <a:effectLst/>
                <a:latin typeface="-apple-system"/>
              </a:rPr>
              <a:t>在</a:t>
            </a:r>
            <a:r>
              <a:rPr lang="en-US" altLang="zh-CN" sz="2600" b="0" i="0" dirty="0">
                <a:solidFill>
                  <a:srgbClr val="121212"/>
                </a:solidFill>
                <a:effectLst/>
                <a:latin typeface="-apple-system"/>
              </a:rPr>
              <a:t>2</a:t>
            </a:r>
            <a:r>
              <a:rPr lang="zh-CN" altLang="en-US" sz="2600" b="0" i="0" dirty="0">
                <a:solidFill>
                  <a:srgbClr val="121212"/>
                </a:solidFill>
                <a:effectLst/>
                <a:latin typeface="-apple-system"/>
              </a:rPr>
              <a:t>月</a:t>
            </a:r>
            <a:r>
              <a:rPr lang="en-US" altLang="zh-CN" sz="2600" b="0" i="0" dirty="0">
                <a:solidFill>
                  <a:srgbClr val="121212"/>
                </a:solidFill>
                <a:effectLst/>
                <a:latin typeface="-apple-system"/>
              </a:rPr>
              <a:t>14</a:t>
            </a:r>
            <a:r>
              <a:rPr lang="zh-CN" altLang="en-US" sz="2600" b="0" i="0" dirty="0">
                <a:solidFill>
                  <a:srgbClr val="121212"/>
                </a:solidFill>
                <a:effectLst/>
                <a:latin typeface="-apple-system"/>
              </a:rPr>
              <a:t>日到</a:t>
            </a:r>
            <a:r>
              <a:rPr lang="en-US" altLang="zh-CN" sz="2600" b="0" i="0" dirty="0">
                <a:solidFill>
                  <a:srgbClr val="121212"/>
                </a:solidFill>
                <a:effectLst/>
                <a:latin typeface="-apple-system"/>
              </a:rPr>
              <a:t>2</a:t>
            </a:r>
            <a:r>
              <a:rPr lang="zh-CN" altLang="en-US" sz="2600" b="0" i="0" dirty="0">
                <a:solidFill>
                  <a:srgbClr val="121212"/>
                </a:solidFill>
                <a:effectLst/>
                <a:latin typeface="-apple-system"/>
              </a:rPr>
              <a:t>月</a:t>
            </a:r>
            <a:r>
              <a:rPr lang="en-US" altLang="zh-CN" sz="2600" b="0" i="0" dirty="0">
                <a:solidFill>
                  <a:srgbClr val="121212"/>
                </a:solidFill>
                <a:effectLst/>
                <a:latin typeface="-apple-system"/>
              </a:rPr>
              <a:t>17</a:t>
            </a:r>
            <a:r>
              <a:rPr lang="zh-CN" altLang="en-US" sz="2600" b="0" i="0" dirty="0">
                <a:solidFill>
                  <a:srgbClr val="121212"/>
                </a:solidFill>
                <a:effectLst/>
                <a:latin typeface="-apple-system"/>
              </a:rPr>
              <a:t>日，中科院心理所风险与不确定性管理实验室和德国马克思普朗克研究所的意向合作研究发现，中国参与者给出排名最靠前的情绪词汇是</a:t>
            </a:r>
            <a:r>
              <a:rPr lang="zh-CN" altLang="en-US" sz="2600" b="1" i="0" dirty="0">
                <a:solidFill>
                  <a:srgbClr val="121212"/>
                </a:solidFill>
                <a:effectLst/>
                <a:latin typeface="-apple-system"/>
              </a:rPr>
              <a:t>“无聊”</a:t>
            </a:r>
            <a:r>
              <a:rPr lang="zh-CN" altLang="en-US" sz="2600" b="0" i="0" dirty="0">
                <a:solidFill>
                  <a:srgbClr val="121212"/>
                </a:solidFill>
                <a:effectLst/>
                <a:latin typeface="-apple-system"/>
              </a:rPr>
              <a:t>、其次是“焦虑”和“担心”。在这一阶段，人们因为“超长假期”、“限制出门”、和铺天盖地的疫情信息轰炸，已经产生了疲劳感和厌倦感。从我们先前的几个调查来看，否认阶段已经过去了，现在在中国来说已经没有人再自欺欺人的认为“这事儿就是个感冒而已，没什么大不了”的了。愤怒阶段也逐渐过去了，人们的怒气逐渐消退，开始把注意力集中在如何做好诊断、隔离、收治、康复的工作中。这时候就是第三阶段协商</a:t>
            </a:r>
            <a:r>
              <a:rPr lang="en-US" altLang="zh-CN" sz="2600" b="0" i="0" dirty="0">
                <a:solidFill>
                  <a:srgbClr val="121212"/>
                </a:solidFill>
                <a:effectLst/>
                <a:latin typeface="-apple-system"/>
              </a:rPr>
              <a:t>/</a:t>
            </a:r>
            <a:r>
              <a:rPr lang="zh-CN" altLang="en-US" sz="2600" b="0" i="0" dirty="0">
                <a:solidFill>
                  <a:srgbClr val="121212"/>
                </a:solidFill>
                <a:effectLst/>
                <a:latin typeface="-apple-system"/>
              </a:rPr>
              <a:t>迷惘期，大家普遍的想法是：“病人能不能救回来”、“医院能不能收治”</a:t>
            </a:r>
            <a:r>
              <a:rPr lang="en-US" altLang="zh-CN" sz="2600" b="0" i="0" dirty="0">
                <a:solidFill>
                  <a:srgbClr val="121212"/>
                </a:solidFill>
                <a:effectLst/>
                <a:latin typeface="-apple-system"/>
              </a:rPr>
              <a:t>……</a:t>
            </a:r>
            <a:r>
              <a:rPr lang="zh-CN" altLang="en-US" sz="2600" b="0" i="0" dirty="0">
                <a:solidFill>
                  <a:srgbClr val="121212"/>
                </a:solidFill>
                <a:effectLst/>
                <a:latin typeface="-apple-system"/>
              </a:rPr>
              <a:t>等等具体的问题上，以及“我想工作”、“我想见同学”</a:t>
            </a:r>
            <a:r>
              <a:rPr lang="en-US" altLang="zh-CN" sz="2600" b="0" i="0" dirty="0">
                <a:solidFill>
                  <a:srgbClr val="121212"/>
                </a:solidFill>
                <a:effectLst/>
                <a:latin typeface="-apple-system"/>
              </a:rPr>
              <a:t>……</a:t>
            </a:r>
            <a:r>
              <a:rPr lang="zh-CN" altLang="en-US" sz="2600" b="0" i="0" dirty="0">
                <a:solidFill>
                  <a:srgbClr val="121212"/>
                </a:solidFill>
                <a:effectLst/>
                <a:latin typeface="-apple-system"/>
              </a:rPr>
              <a:t>等等感到无聊和迷惘的心情。</a:t>
            </a:r>
          </a:p>
        </p:txBody>
      </p:sp>
      <p:pic>
        <p:nvPicPr>
          <p:cNvPr id="4" name="图片 3">
            <a:extLst>
              <a:ext uri="{FF2B5EF4-FFF2-40B4-BE49-F238E27FC236}">
                <a16:creationId xmlns:a16="http://schemas.microsoft.com/office/drawing/2014/main" id="{C3154820-EECA-402F-A5B9-2F547EE61B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6651" y="65744"/>
            <a:ext cx="866578" cy="860735"/>
          </a:xfrm>
          <a:prstGeom prst="rect">
            <a:avLst/>
          </a:prstGeom>
        </p:spPr>
      </p:pic>
    </p:spTree>
    <p:extLst>
      <p:ext uri="{BB962C8B-B14F-4D97-AF65-F5344CB8AC3E}">
        <p14:creationId xmlns:p14="http://schemas.microsoft.com/office/powerpoint/2010/main" val="3173978190"/>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735F7-A2B8-4D2C-8485-5E1ECCFCC152}"/>
              </a:ext>
            </a:extLst>
          </p:cNvPr>
          <p:cNvSpPr>
            <a:spLocks noGrp="1"/>
          </p:cNvSpPr>
          <p:nvPr>
            <p:ph type="title"/>
          </p:nvPr>
        </p:nvSpPr>
        <p:spPr/>
        <p:txBody>
          <a:bodyPr/>
          <a:lstStyle/>
          <a:p>
            <a:r>
              <a:rPr lang="zh-CN" altLang="en-US" dirty="0"/>
              <a:t>疫情初期人民对疫情的态度</a:t>
            </a:r>
          </a:p>
        </p:txBody>
      </p:sp>
      <p:sp>
        <p:nvSpPr>
          <p:cNvPr id="3" name="内容占位符 2">
            <a:extLst>
              <a:ext uri="{FF2B5EF4-FFF2-40B4-BE49-F238E27FC236}">
                <a16:creationId xmlns:a16="http://schemas.microsoft.com/office/drawing/2014/main" id="{2657002F-F1A0-46D9-BAE9-3C6D00C83D26}"/>
              </a:ext>
            </a:extLst>
          </p:cNvPr>
          <p:cNvSpPr>
            <a:spLocks noGrp="1"/>
          </p:cNvSpPr>
          <p:nvPr>
            <p:ph idx="1"/>
          </p:nvPr>
        </p:nvSpPr>
        <p:spPr/>
        <p:txBody>
          <a:bodyPr>
            <a:normAutofit lnSpcReduction="10000"/>
          </a:bodyPr>
          <a:lstStyle/>
          <a:p>
            <a:pPr>
              <a:lnSpc>
                <a:spcPct val="150000"/>
              </a:lnSpc>
            </a:pPr>
            <a:r>
              <a:rPr lang="zh-CN" altLang="en-US" b="1" i="0" dirty="0">
                <a:solidFill>
                  <a:srgbClr val="121212"/>
                </a:solidFill>
                <a:effectLst/>
                <a:latin typeface="-apple-system"/>
              </a:rPr>
              <a:t>第四阶段 下降期</a:t>
            </a:r>
            <a:r>
              <a:rPr lang="en-US" altLang="zh-CN" b="1" i="0" dirty="0">
                <a:solidFill>
                  <a:srgbClr val="121212"/>
                </a:solidFill>
                <a:effectLst/>
                <a:latin typeface="-apple-system"/>
              </a:rPr>
              <a:t>-</a:t>
            </a:r>
            <a:r>
              <a:rPr lang="zh-CN" altLang="en-US" b="1" i="0" dirty="0">
                <a:solidFill>
                  <a:srgbClr val="121212"/>
                </a:solidFill>
                <a:effectLst/>
                <a:latin typeface="-apple-system"/>
              </a:rPr>
              <a:t>坚强、心烦</a:t>
            </a:r>
            <a:endParaRPr lang="en-US" altLang="zh-CN" b="0" i="0" dirty="0">
              <a:solidFill>
                <a:srgbClr val="121212"/>
              </a:solidFill>
              <a:effectLst/>
              <a:latin typeface="-apple-system"/>
            </a:endParaRPr>
          </a:p>
          <a:p>
            <a:pPr algn="l">
              <a:lnSpc>
                <a:spcPct val="150000"/>
              </a:lnSpc>
            </a:pPr>
            <a:r>
              <a:rPr lang="zh-CN" altLang="en-US" b="0" i="0" dirty="0">
                <a:solidFill>
                  <a:srgbClr val="121212"/>
                </a:solidFill>
                <a:effectLst/>
                <a:latin typeface="-apple-system"/>
              </a:rPr>
              <a:t>从</a:t>
            </a:r>
            <a:r>
              <a:rPr lang="en-US" altLang="zh-CN" b="0" i="0" dirty="0">
                <a:solidFill>
                  <a:srgbClr val="121212"/>
                </a:solidFill>
                <a:effectLst/>
                <a:latin typeface="-apple-system"/>
              </a:rPr>
              <a:t>2</a:t>
            </a:r>
            <a:r>
              <a:rPr lang="zh-CN" altLang="en-US" b="0" i="0" dirty="0">
                <a:solidFill>
                  <a:srgbClr val="121212"/>
                </a:solidFill>
                <a:effectLst/>
                <a:latin typeface="-apple-system"/>
              </a:rPr>
              <a:t>月</a:t>
            </a:r>
            <a:r>
              <a:rPr lang="en-US" altLang="zh-CN" b="0" i="0" dirty="0">
                <a:solidFill>
                  <a:srgbClr val="121212"/>
                </a:solidFill>
                <a:effectLst/>
                <a:latin typeface="-apple-system"/>
              </a:rPr>
              <a:t>19</a:t>
            </a:r>
            <a:r>
              <a:rPr lang="zh-CN" altLang="en-US" b="0" i="0" dirty="0">
                <a:solidFill>
                  <a:srgbClr val="121212"/>
                </a:solidFill>
                <a:effectLst/>
                <a:latin typeface="-apple-system"/>
              </a:rPr>
              <a:t>日开始，每日新增确诊新型冠状病毒肺炎人数从</a:t>
            </a:r>
            <a:r>
              <a:rPr lang="en-US" altLang="zh-CN" b="0" i="0" dirty="0">
                <a:solidFill>
                  <a:srgbClr val="121212"/>
                </a:solidFill>
                <a:effectLst/>
                <a:latin typeface="-apple-system"/>
              </a:rPr>
              <a:t>4</a:t>
            </a:r>
            <a:r>
              <a:rPr lang="zh-CN" altLang="en-US" b="0" i="0" dirty="0">
                <a:solidFill>
                  <a:srgbClr val="121212"/>
                </a:solidFill>
                <a:effectLst/>
                <a:latin typeface="-apple-system"/>
              </a:rPr>
              <a:t>位数降到了</a:t>
            </a:r>
            <a:r>
              <a:rPr lang="en-US" altLang="zh-CN" b="0" i="0" dirty="0">
                <a:solidFill>
                  <a:srgbClr val="121212"/>
                </a:solidFill>
                <a:effectLst/>
                <a:latin typeface="-apple-system"/>
              </a:rPr>
              <a:t>3</a:t>
            </a:r>
            <a:r>
              <a:rPr lang="zh-CN" altLang="en-US" b="0" i="0" dirty="0">
                <a:solidFill>
                  <a:srgbClr val="121212"/>
                </a:solidFill>
                <a:effectLst/>
                <a:latin typeface="-apple-system"/>
              </a:rPr>
              <a:t>位数，出院人数则大幅增加，存量病例数逐渐下降，疫情开始进入下降期。中国人民大学心理学系</a:t>
            </a:r>
            <a:r>
              <a:rPr lang="en-US" altLang="zh-CN" b="0" i="0" dirty="0">
                <a:solidFill>
                  <a:srgbClr val="121212"/>
                </a:solidFill>
                <a:effectLst/>
                <a:latin typeface="-apple-system"/>
              </a:rPr>
              <a:t>2</a:t>
            </a:r>
            <a:r>
              <a:rPr lang="zh-CN" altLang="en-US" b="0" i="0" dirty="0">
                <a:solidFill>
                  <a:srgbClr val="121212"/>
                </a:solidFill>
                <a:effectLst/>
                <a:latin typeface="-apple-system"/>
              </a:rPr>
              <a:t>月</a:t>
            </a:r>
            <a:r>
              <a:rPr lang="en-US" altLang="zh-CN" b="0" i="0" dirty="0">
                <a:solidFill>
                  <a:srgbClr val="121212"/>
                </a:solidFill>
                <a:effectLst/>
                <a:latin typeface="-apple-system"/>
              </a:rPr>
              <a:t>27</a:t>
            </a:r>
            <a:r>
              <a:rPr lang="zh-CN" altLang="en-US" b="0" i="0" dirty="0">
                <a:solidFill>
                  <a:srgbClr val="121212"/>
                </a:solidFill>
                <a:effectLst/>
                <a:latin typeface="-apple-system"/>
              </a:rPr>
              <a:t>日发布的一项调查结果（数据采样时间段不详）显示，人们的情绪中积极情绪最高的是坚强，消极情绪中最强的是心烦，其中坚强的分数要高于心烦的分数。</a:t>
            </a:r>
            <a:endParaRPr lang="zh-CN" altLang="en-US" sz="2600" b="0" i="0" dirty="0">
              <a:solidFill>
                <a:srgbClr val="121212"/>
              </a:solidFill>
              <a:effectLst/>
              <a:latin typeface="-apple-system"/>
            </a:endParaRPr>
          </a:p>
        </p:txBody>
      </p:sp>
      <p:pic>
        <p:nvPicPr>
          <p:cNvPr id="4" name="图片 3">
            <a:extLst>
              <a:ext uri="{FF2B5EF4-FFF2-40B4-BE49-F238E27FC236}">
                <a16:creationId xmlns:a16="http://schemas.microsoft.com/office/drawing/2014/main" id="{C3154820-EECA-402F-A5B9-2F547EE61B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6651" y="65744"/>
            <a:ext cx="866578" cy="860735"/>
          </a:xfrm>
          <a:prstGeom prst="rect">
            <a:avLst/>
          </a:prstGeom>
        </p:spPr>
      </p:pic>
    </p:spTree>
    <p:extLst>
      <p:ext uri="{BB962C8B-B14F-4D97-AF65-F5344CB8AC3E}">
        <p14:creationId xmlns:p14="http://schemas.microsoft.com/office/powerpoint/2010/main" val="1918887912"/>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50">
          <a:fgClr>
            <a:schemeClr val="accent1">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735F7-A2B8-4D2C-8485-5E1ECCFCC152}"/>
              </a:ext>
            </a:extLst>
          </p:cNvPr>
          <p:cNvSpPr>
            <a:spLocks noGrp="1"/>
          </p:cNvSpPr>
          <p:nvPr>
            <p:ph type="title"/>
          </p:nvPr>
        </p:nvSpPr>
        <p:spPr/>
        <p:txBody>
          <a:bodyPr/>
          <a:lstStyle/>
          <a:p>
            <a:r>
              <a:rPr lang="zh-CN" altLang="en-US" dirty="0"/>
              <a:t>疫情初期人民对疫情的态度</a:t>
            </a:r>
          </a:p>
        </p:txBody>
      </p:sp>
      <p:sp>
        <p:nvSpPr>
          <p:cNvPr id="3" name="内容占位符 2">
            <a:extLst>
              <a:ext uri="{FF2B5EF4-FFF2-40B4-BE49-F238E27FC236}">
                <a16:creationId xmlns:a16="http://schemas.microsoft.com/office/drawing/2014/main" id="{2657002F-F1A0-46D9-BAE9-3C6D00C83D26}"/>
              </a:ext>
            </a:extLst>
          </p:cNvPr>
          <p:cNvSpPr>
            <a:spLocks noGrp="1"/>
          </p:cNvSpPr>
          <p:nvPr>
            <p:ph idx="1"/>
          </p:nvPr>
        </p:nvSpPr>
        <p:spPr/>
        <p:txBody>
          <a:bodyPr>
            <a:normAutofit fontScale="85000" lnSpcReduction="10000"/>
          </a:bodyPr>
          <a:lstStyle/>
          <a:p>
            <a:pPr algn="l"/>
            <a:r>
              <a:rPr lang="zh-CN" altLang="en-US" b="1" i="0" dirty="0">
                <a:solidFill>
                  <a:srgbClr val="121212"/>
                </a:solidFill>
                <a:effectLst/>
                <a:latin typeface="-apple-system"/>
              </a:rPr>
              <a:t>第五阶段 结束期</a:t>
            </a:r>
            <a:r>
              <a:rPr lang="en-US" altLang="zh-CN" b="1" i="0" dirty="0">
                <a:solidFill>
                  <a:srgbClr val="121212"/>
                </a:solidFill>
                <a:effectLst/>
                <a:latin typeface="-apple-system"/>
              </a:rPr>
              <a:t>-</a:t>
            </a:r>
            <a:r>
              <a:rPr lang="zh-CN" altLang="en-US" b="1" i="0" dirty="0">
                <a:solidFill>
                  <a:srgbClr val="121212"/>
                </a:solidFill>
                <a:effectLst/>
                <a:latin typeface="-apple-system"/>
              </a:rPr>
              <a:t>接纳</a:t>
            </a:r>
          </a:p>
          <a:p>
            <a:pPr algn="l">
              <a:lnSpc>
                <a:spcPct val="150000"/>
              </a:lnSpc>
            </a:pPr>
            <a:r>
              <a:rPr lang="zh-CN" altLang="en-US" b="0" i="0" dirty="0">
                <a:solidFill>
                  <a:srgbClr val="121212"/>
                </a:solidFill>
                <a:effectLst/>
                <a:latin typeface="-apple-system"/>
              </a:rPr>
              <a:t>到了最后一个阶段，就是</a:t>
            </a:r>
            <a:r>
              <a:rPr lang="zh-CN" altLang="en-US" b="1" i="0" dirty="0">
                <a:solidFill>
                  <a:srgbClr val="121212"/>
                </a:solidFill>
                <a:effectLst/>
                <a:latin typeface="-apple-system"/>
              </a:rPr>
              <a:t>接纳期</a:t>
            </a:r>
            <a:r>
              <a:rPr lang="zh-CN" altLang="en-US" b="0" i="0" dirty="0">
                <a:solidFill>
                  <a:srgbClr val="121212"/>
                </a:solidFill>
                <a:effectLst/>
                <a:latin typeface="-apple-system"/>
              </a:rPr>
              <a:t>，寒冬已过，春日已至，大家已经接纳了新型冠状病毒肺炎给我们带来的损失和悲伤，甚至已经做好了像病毒性流感一样，长期与新型冠状病毒共存的思想准备，开始重振精神，着手重建家园，踏上自己未来的人生旅程。在这一阶段，人们做的一件事，就是永远铭记</a:t>
            </a:r>
            <a:r>
              <a:rPr lang="en-US" altLang="zh-CN" b="0" i="0" dirty="0">
                <a:solidFill>
                  <a:srgbClr val="121212"/>
                </a:solidFill>
                <a:effectLst/>
                <a:latin typeface="-apple-system"/>
              </a:rPr>
              <a:t>2019-2020</a:t>
            </a:r>
            <a:r>
              <a:rPr lang="zh-CN" altLang="en-US" b="0" i="0" dirty="0">
                <a:solidFill>
                  <a:srgbClr val="121212"/>
                </a:solidFill>
                <a:effectLst/>
                <a:latin typeface="-apple-system"/>
              </a:rPr>
              <a:t>年的冬春之交，这场疫情如何爆发和失控，不要像我们遗忘</a:t>
            </a:r>
            <a:r>
              <a:rPr lang="en-US" altLang="zh-CN" b="0" i="0" dirty="0">
                <a:solidFill>
                  <a:srgbClr val="121212"/>
                </a:solidFill>
                <a:effectLst/>
                <a:latin typeface="-apple-system"/>
              </a:rPr>
              <a:t>2003</a:t>
            </a:r>
            <a:r>
              <a:rPr lang="zh-CN" altLang="en-US" b="0" i="0" dirty="0">
                <a:solidFill>
                  <a:srgbClr val="121212"/>
                </a:solidFill>
                <a:effectLst/>
                <a:latin typeface="-apple-system"/>
              </a:rPr>
              <a:t>年的</a:t>
            </a:r>
            <a:r>
              <a:rPr lang="en-US" altLang="zh-CN" b="0" i="0" dirty="0">
                <a:solidFill>
                  <a:srgbClr val="121212"/>
                </a:solidFill>
                <a:effectLst/>
                <a:latin typeface="-apple-system"/>
              </a:rPr>
              <a:t>SARS</a:t>
            </a:r>
            <a:r>
              <a:rPr lang="zh-CN" altLang="en-US" b="0" i="0" dirty="0">
                <a:solidFill>
                  <a:srgbClr val="121212"/>
                </a:solidFill>
                <a:effectLst/>
                <a:latin typeface="-apple-system"/>
              </a:rPr>
              <a:t>一样，再次遗忘</a:t>
            </a:r>
            <a:r>
              <a:rPr lang="en-US" altLang="zh-CN" b="0" i="0" dirty="0">
                <a:solidFill>
                  <a:srgbClr val="121212"/>
                </a:solidFill>
                <a:effectLst/>
                <a:latin typeface="-apple-system"/>
              </a:rPr>
              <a:t>2019</a:t>
            </a:r>
            <a:r>
              <a:rPr lang="zh-CN" altLang="en-US" b="0" i="0" dirty="0">
                <a:solidFill>
                  <a:srgbClr val="121212"/>
                </a:solidFill>
                <a:effectLst/>
                <a:latin typeface="-apple-system"/>
              </a:rPr>
              <a:t>年的新型冠状病毒疫情；更不要忘记，</a:t>
            </a:r>
            <a:r>
              <a:rPr lang="zh-CN" altLang="en-US" b="1" i="0" dirty="0">
                <a:solidFill>
                  <a:srgbClr val="121212"/>
                </a:solidFill>
                <a:effectLst/>
                <a:latin typeface="-apple-system"/>
              </a:rPr>
              <a:t>病毒并未消失，仍然在某个角落静静的看着我们人类</a:t>
            </a:r>
            <a:r>
              <a:rPr lang="zh-CN" altLang="en-US" b="0" i="0" dirty="0">
                <a:solidFill>
                  <a:srgbClr val="121212"/>
                </a:solidFill>
                <a:effectLst/>
                <a:latin typeface="-apple-system"/>
              </a:rPr>
              <a:t>。</a:t>
            </a:r>
          </a:p>
        </p:txBody>
      </p:sp>
      <p:pic>
        <p:nvPicPr>
          <p:cNvPr id="4" name="图片 3">
            <a:extLst>
              <a:ext uri="{FF2B5EF4-FFF2-40B4-BE49-F238E27FC236}">
                <a16:creationId xmlns:a16="http://schemas.microsoft.com/office/drawing/2014/main" id="{C3154820-EECA-402F-A5B9-2F547EE61B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6651" y="65744"/>
            <a:ext cx="866578" cy="860735"/>
          </a:xfrm>
          <a:prstGeom prst="rect">
            <a:avLst/>
          </a:prstGeom>
        </p:spPr>
      </p:pic>
    </p:spTree>
    <p:extLst>
      <p:ext uri="{BB962C8B-B14F-4D97-AF65-F5344CB8AC3E}">
        <p14:creationId xmlns:p14="http://schemas.microsoft.com/office/powerpoint/2010/main" val="1088426028"/>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dkUpDiag">
          <a:fgClr>
            <a:schemeClr val="accent1"/>
          </a:fgClr>
          <a:bgClr>
            <a:schemeClr val="bg1"/>
          </a:bgClr>
        </a:pattFill>
        <a:effectLst/>
      </p:bgPr>
    </p:bg>
    <p:spTree>
      <p:nvGrpSpPr>
        <p:cNvPr id="1" name=""/>
        <p:cNvGrpSpPr/>
        <p:nvPr/>
      </p:nvGrpSpPr>
      <p:grpSpPr>
        <a:xfrm>
          <a:off x="0" y="0"/>
          <a:ext cx="0" cy="0"/>
          <a:chOff x="0" y="0"/>
          <a:chExt cx="0" cy="0"/>
        </a:xfrm>
      </p:grpSpPr>
      <p:grpSp>
        <p:nvGrpSpPr>
          <p:cNvPr id="9" name="PA-组合 3">
            <a:extLst>
              <a:ext uri="{FF2B5EF4-FFF2-40B4-BE49-F238E27FC236}">
                <a16:creationId xmlns:a16="http://schemas.microsoft.com/office/drawing/2014/main" id="{7135CAA6-CD63-4263-A010-9E9EF51A25E9}"/>
              </a:ext>
            </a:extLst>
          </p:cNvPr>
          <p:cNvGrpSpPr/>
          <p:nvPr>
            <p:custDataLst>
              <p:tags r:id="rId1"/>
            </p:custDataLst>
          </p:nvPr>
        </p:nvGrpSpPr>
        <p:grpSpPr>
          <a:xfrm>
            <a:off x="4634567" y="3429000"/>
            <a:ext cx="2922866" cy="2922866"/>
            <a:chOff x="4632531" y="3441650"/>
            <a:chExt cx="2922866" cy="2922866"/>
          </a:xfrm>
        </p:grpSpPr>
        <p:sp>
          <p:nvSpPr>
            <p:cNvPr id="10" name="PA-椭圆 10">
              <a:extLst>
                <a:ext uri="{FF2B5EF4-FFF2-40B4-BE49-F238E27FC236}">
                  <a16:creationId xmlns:a16="http://schemas.microsoft.com/office/drawing/2014/main" id="{FC23042A-FCEB-400E-BE44-DEE87A0390DF}"/>
                </a:ext>
              </a:extLst>
            </p:cNvPr>
            <p:cNvSpPr>
              <a:spLocks noChangeArrowheads="1"/>
            </p:cNvSpPr>
            <p:nvPr>
              <p:custDataLst>
                <p:tags r:id="rId2"/>
              </p:custDataLst>
            </p:nvPr>
          </p:nvSpPr>
          <p:spPr bwMode="auto">
            <a:xfrm>
              <a:off x="4632531" y="3441650"/>
              <a:ext cx="2922866" cy="2922866"/>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a typeface="思源黑体 CN Light" panose="020B0300000000000000" pitchFamily="34" charset="-122"/>
                <a:sym typeface="思源黑体 CN Light" panose="020B0300000000000000" pitchFamily="34" charset="-122"/>
              </a:endParaRPr>
            </a:p>
          </p:txBody>
        </p:sp>
        <p:sp>
          <p:nvSpPr>
            <p:cNvPr id="11" name="PA-任意多边形 11">
              <a:extLst>
                <a:ext uri="{FF2B5EF4-FFF2-40B4-BE49-F238E27FC236}">
                  <a16:creationId xmlns:a16="http://schemas.microsoft.com/office/drawing/2014/main" id="{F147644A-C84A-4CA9-BE44-21A07159E098}"/>
                </a:ext>
              </a:extLst>
            </p:cNvPr>
            <p:cNvSpPr>
              <a:spLocks noEditPoints="1"/>
            </p:cNvSpPr>
            <p:nvPr>
              <p:custDataLst>
                <p:tags r:id="rId3"/>
              </p:custDataLst>
            </p:nvPr>
          </p:nvSpPr>
          <p:spPr bwMode="auto">
            <a:xfrm>
              <a:off x="4750641" y="3559760"/>
              <a:ext cx="2686648" cy="2686648"/>
            </a:xfrm>
            <a:custGeom>
              <a:avLst/>
              <a:gdLst>
                <a:gd name="T0" fmla="*/ 820 w 1640"/>
                <a:gd name="T1" fmla="*/ 1640 h 1640"/>
                <a:gd name="T2" fmla="*/ 0 w 1640"/>
                <a:gd name="T3" fmla="*/ 820 h 1640"/>
                <a:gd name="T4" fmla="*/ 820 w 1640"/>
                <a:gd name="T5" fmla="*/ 0 h 1640"/>
                <a:gd name="T6" fmla="*/ 1640 w 1640"/>
                <a:gd name="T7" fmla="*/ 820 h 1640"/>
                <a:gd name="T8" fmla="*/ 820 w 1640"/>
                <a:gd name="T9" fmla="*/ 1640 h 1640"/>
                <a:gd name="T10" fmla="*/ 820 w 1640"/>
                <a:gd name="T11" fmla="*/ 29 h 1640"/>
                <a:gd name="T12" fmla="*/ 29 w 1640"/>
                <a:gd name="T13" fmla="*/ 820 h 1640"/>
                <a:gd name="T14" fmla="*/ 820 w 1640"/>
                <a:gd name="T15" fmla="*/ 1611 h 1640"/>
                <a:gd name="T16" fmla="*/ 1611 w 1640"/>
                <a:gd name="T17" fmla="*/ 820 h 1640"/>
                <a:gd name="T18" fmla="*/ 820 w 1640"/>
                <a:gd name="T19" fmla="*/ 29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0" h="1640">
                  <a:moveTo>
                    <a:pt x="820" y="1640"/>
                  </a:moveTo>
                  <a:cubicBezTo>
                    <a:pt x="368" y="1640"/>
                    <a:pt x="0" y="1272"/>
                    <a:pt x="0" y="820"/>
                  </a:cubicBezTo>
                  <a:cubicBezTo>
                    <a:pt x="0" y="368"/>
                    <a:pt x="368" y="0"/>
                    <a:pt x="820" y="0"/>
                  </a:cubicBezTo>
                  <a:cubicBezTo>
                    <a:pt x="1272" y="0"/>
                    <a:pt x="1640" y="368"/>
                    <a:pt x="1640" y="820"/>
                  </a:cubicBezTo>
                  <a:cubicBezTo>
                    <a:pt x="1640" y="1272"/>
                    <a:pt x="1272" y="1640"/>
                    <a:pt x="820" y="1640"/>
                  </a:cubicBezTo>
                  <a:close/>
                  <a:moveTo>
                    <a:pt x="820" y="29"/>
                  </a:moveTo>
                  <a:cubicBezTo>
                    <a:pt x="384" y="29"/>
                    <a:pt x="29" y="384"/>
                    <a:pt x="29" y="820"/>
                  </a:cubicBezTo>
                  <a:cubicBezTo>
                    <a:pt x="29" y="1256"/>
                    <a:pt x="384" y="1611"/>
                    <a:pt x="820" y="1611"/>
                  </a:cubicBezTo>
                  <a:cubicBezTo>
                    <a:pt x="1256" y="1611"/>
                    <a:pt x="1611" y="1256"/>
                    <a:pt x="1611" y="820"/>
                  </a:cubicBezTo>
                  <a:cubicBezTo>
                    <a:pt x="1611" y="384"/>
                    <a:pt x="1256" y="29"/>
                    <a:pt x="820" y="29"/>
                  </a:cubicBez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latin typeface="思源黑体 CN Light" panose="020B0300000000000000" pitchFamily="34" charset="-122"/>
                <a:ea typeface="思源黑体 CN Light" panose="020B0300000000000000" pitchFamily="34" charset="-122"/>
                <a:sym typeface="思源黑体 CN Light" panose="020B0300000000000000" pitchFamily="34" charset="-122"/>
              </a:endParaRPr>
            </a:p>
          </p:txBody>
        </p:sp>
      </p:grpSp>
      <p:pic>
        <p:nvPicPr>
          <p:cNvPr id="51" name="图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56651" y="65744"/>
            <a:ext cx="866578" cy="860735"/>
          </a:xfrm>
          <a:prstGeom prst="rect">
            <a:avLst/>
          </a:prstGeom>
        </p:spPr>
      </p:pic>
      <p:sp>
        <p:nvSpPr>
          <p:cNvPr id="2" name="矩形 1">
            <a:extLst>
              <a:ext uri="{FF2B5EF4-FFF2-40B4-BE49-F238E27FC236}">
                <a16:creationId xmlns:a16="http://schemas.microsoft.com/office/drawing/2014/main" id="{B8DAF5FC-DAAE-4C5B-AB8F-90F83327F576}"/>
              </a:ext>
            </a:extLst>
          </p:cNvPr>
          <p:cNvSpPr/>
          <p:nvPr/>
        </p:nvSpPr>
        <p:spPr>
          <a:xfrm>
            <a:off x="5303091" y="4215109"/>
            <a:ext cx="2172132" cy="1569660"/>
          </a:xfrm>
          <a:prstGeom prst="rect">
            <a:avLst/>
          </a:prstGeom>
          <a:noFill/>
        </p:spPr>
        <p:txBody>
          <a:bodyPr wrap="square" lIns="91440" tIns="45720" rIns="91440" bIns="45720">
            <a:spAutoFit/>
          </a:bodyPr>
          <a:lstStyle/>
          <a:p>
            <a:pPr algn="ctr"/>
            <a:r>
              <a:rPr lang="zh-CN" altLang="en-US" sz="9600" b="1" cap="none" spc="0" dirty="0">
                <a:ln w="0"/>
                <a:solidFill>
                  <a:schemeClr val="tx1"/>
                </a:solidFill>
                <a:effectLst>
                  <a:outerShdw blurRad="38100" dist="19050" dir="2700000" algn="tl" rotWithShape="0">
                    <a:schemeClr val="dk1">
                      <a:alpha val="40000"/>
                    </a:schemeClr>
                  </a:outerShdw>
                </a:effectLst>
              </a:rPr>
              <a:t>？</a:t>
            </a:r>
          </a:p>
        </p:txBody>
      </p:sp>
      <p:sp>
        <p:nvSpPr>
          <p:cNvPr id="50" name="文本框 49">
            <a:extLst>
              <a:ext uri="{FF2B5EF4-FFF2-40B4-BE49-F238E27FC236}">
                <a16:creationId xmlns:a16="http://schemas.microsoft.com/office/drawing/2014/main" id="{1713B942-3136-4D43-AAC4-9DCF01731B81}"/>
              </a:ext>
            </a:extLst>
          </p:cNvPr>
          <p:cNvSpPr txBox="1"/>
          <p:nvPr/>
        </p:nvSpPr>
        <p:spPr>
          <a:xfrm>
            <a:off x="1952625" y="676275"/>
            <a:ext cx="7943850" cy="1938992"/>
          </a:xfrm>
          <a:prstGeom prst="rect">
            <a:avLst/>
          </a:prstGeom>
          <a:noFill/>
        </p:spPr>
        <p:txBody>
          <a:bodyPr wrap="square" rtlCol="0">
            <a:spAutoFit/>
          </a:bodyPr>
          <a:lstStyle/>
          <a:p>
            <a:r>
              <a:rPr lang="zh-CN" altLang="en-US" sz="6000" dirty="0"/>
              <a:t>那么，从这种态度转变中，我们能学到什么呢？</a:t>
            </a:r>
          </a:p>
        </p:txBody>
      </p:sp>
    </p:spTree>
    <p:extLst>
      <p:ext uri="{BB962C8B-B14F-4D97-AF65-F5344CB8AC3E}">
        <p14:creationId xmlns:p14="http://schemas.microsoft.com/office/powerpoint/2010/main" val="122215967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80614" y="40016"/>
            <a:ext cx="866578" cy="860735"/>
          </a:xfrm>
          <a:prstGeom prst="rect">
            <a:avLst/>
          </a:prstGeom>
        </p:spPr>
      </p:pic>
      <p:sp>
        <p:nvSpPr>
          <p:cNvPr id="2" name="文本框 1">
            <a:extLst>
              <a:ext uri="{FF2B5EF4-FFF2-40B4-BE49-F238E27FC236}">
                <a16:creationId xmlns:a16="http://schemas.microsoft.com/office/drawing/2014/main" id="{B2A19CCF-A725-49EB-BE32-540F449CD020}"/>
              </a:ext>
            </a:extLst>
          </p:cNvPr>
          <p:cNvSpPr txBox="1"/>
          <p:nvPr/>
        </p:nvSpPr>
        <p:spPr>
          <a:xfrm>
            <a:off x="612843" y="612844"/>
            <a:ext cx="3881336" cy="5632311"/>
          </a:xfrm>
          <a:prstGeom prst="rect">
            <a:avLst/>
          </a:prstGeom>
          <a:noFill/>
        </p:spPr>
        <p:txBody>
          <a:bodyPr wrap="square" rtlCol="0">
            <a:spAutoFit/>
          </a:bodyPr>
          <a:lstStyle/>
          <a:p>
            <a:r>
              <a:rPr lang="en-US" altLang="zh-CN" sz="2400" b="0" i="0" dirty="0">
                <a:solidFill>
                  <a:srgbClr val="121212"/>
                </a:solidFill>
                <a:effectLst/>
                <a:latin typeface="-apple-system"/>
              </a:rPr>
              <a:t>1.</a:t>
            </a:r>
            <a:r>
              <a:rPr lang="zh-CN" altLang="en-US" sz="2400" b="0" i="0" dirty="0">
                <a:solidFill>
                  <a:srgbClr val="121212"/>
                </a:solidFill>
                <a:effectLst/>
                <a:latin typeface="-apple-system"/>
              </a:rPr>
              <a:t>首先我们要有积极主动的态度面对疫情。如果一个人能够积极主动地面对事情，我们要用主动的心态去应对疫情环境。这种心态他的内心体验是一种奋斗的过程。体验的是一种获得。通过自己的努力和科学的方法。没让病毒侵害到自己的身体，体验的是成就感。如果一个人的心态是被动的面对。不得不这样做。你的内心体验是焦虑的、恐惧的。如果经常处于这种心理状态，就会产生一种抑郁的情绪。</a:t>
            </a:r>
            <a:endParaRPr lang="zh-CN" altLang="en-US" sz="2400" dirty="0"/>
          </a:p>
        </p:txBody>
      </p:sp>
      <p:sp>
        <p:nvSpPr>
          <p:cNvPr id="17" name="文本框 16">
            <a:extLst>
              <a:ext uri="{FF2B5EF4-FFF2-40B4-BE49-F238E27FC236}">
                <a16:creationId xmlns:a16="http://schemas.microsoft.com/office/drawing/2014/main" id="{22830E86-B233-4D77-A37F-9DB22E0EAACE}"/>
              </a:ext>
            </a:extLst>
          </p:cNvPr>
          <p:cNvSpPr txBox="1"/>
          <p:nvPr/>
        </p:nvSpPr>
        <p:spPr>
          <a:xfrm>
            <a:off x="4970834" y="612844"/>
            <a:ext cx="4455268" cy="5632311"/>
          </a:xfrm>
          <a:prstGeom prst="rect">
            <a:avLst/>
          </a:prstGeom>
          <a:noFill/>
        </p:spPr>
        <p:txBody>
          <a:bodyPr wrap="square" rtlCol="0">
            <a:spAutoFit/>
          </a:bodyPr>
          <a:lstStyle/>
          <a:p>
            <a:r>
              <a:rPr lang="en-US" altLang="zh-CN" sz="2400" b="0" i="0" dirty="0">
                <a:solidFill>
                  <a:srgbClr val="121212"/>
                </a:solidFill>
                <a:effectLst/>
                <a:latin typeface="-apple-system"/>
              </a:rPr>
              <a:t>2.</a:t>
            </a:r>
            <a:r>
              <a:rPr lang="zh-CN" altLang="en-US" sz="2400" b="0" i="0" dirty="0">
                <a:solidFill>
                  <a:srgbClr val="121212"/>
                </a:solidFill>
                <a:effectLst/>
                <a:latin typeface="-apple-system"/>
              </a:rPr>
              <a:t>分析问题是缓解焦虑恐惧的一种方法。疫情期间人们之所以产生焦虑和恐惧，是因为失去了</a:t>
            </a:r>
            <a:r>
              <a:rPr lang="zh-CN" altLang="en-US" sz="2400" dirty="0">
                <a:solidFill>
                  <a:srgbClr val="121212"/>
                </a:solidFill>
                <a:latin typeface="-apple-system"/>
              </a:rPr>
              <a:t>人们</a:t>
            </a:r>
            <a:r>
              <a:rPr lang="zh-CN" altLang="en-US" sz="2400" b="0" i="0" dirty="0">
                <a:solidFill>
                  <a:srgbClr val="121212"/>
                </a:solidFill>
                <a:effectLst/>
                <a:latin typeface="-apple-system"/>
              </a:rPr>
              <a:t>不明白它的</a:t>
            </a:r>
            <a:r>
              <a:rPr lang="zh-CN" altLang="en-US" sz="2400" dirty="0">
                <a:solidFill>
                  <a:srgbClr val="121212"/>
                </a:solidFill>
                <a:latin typeface="-apple-system"/>
              </a:rPr>
              <a:t>原理，</a:t>
            </a:r>
            <a:r>
              <a:rPr lang="zh-CN" altLang="en-US" sz="2400" b="0" i="0" dirty="0">
                <a:solidFill>
                  <a:srgbClr val="121212"/>
                </a:solidFill>
                <a:effectLst/>
                <a:latin typeface="-apple-system"/>
              </a:rPr>
              <a:t>对于未来又不确定。如果有了</a:t>
            </a:r>
            <a:r>
              <a:rPr lang="zh-CN" altLang="en-US" sz="2400" dirty="0">
                <a:solidFill>
                  <a:srgbClr val="121212"/>
                </a:solidFill>
                <a:latin typeface="-apple-system"/>
              </a:rPr>
              <a:t>科学原理就</a:t>
            </a:r>
            <a:r>
              <a:rPr lang="zh-CN" altLang="en-US" sz="2400" b="0" i="0" dirty="0">
                <a:solidFill>
                  <a:srgbClr val="121212"/>
                </a:solidFill>
                <a:effectLst/>
                <a:latin typeface="-apple-system"/>
              </a:rPr>
              <a:t>会有方法来去解决。首先我们要去确定</a:t>
            </a:r>
            <a:r>
              <a:rPr lang="zh-CN" altLang="en-US" sz="2400" dirty="0">
                <a:solidFill>
                  <a:srgbClr val="121212"/>
                </a:solidFill>
                <a:latin typeface="-apple-system"/>
              </a:rPr>
              <a:t>问题</a:t>
            </a:r>
            <a:r>
              <a:rPr lang="zh-CN" altLang="en-US" sz="2400" b="0" i="0" dirty="0">
                <a:solidFill>
                  <a:srgbClr val="121212"/>
                </a:solidFill>
                <a:effectLst/>
                <a:latin typeface="-apple-system"/>
              </a:rPr>
              <a:t>：普通人怎样应对新冠状病毒。我们是一个普通的公民。我们没有能力去确定冠状病毒怎样感染的</a:t>
            </a:r>
            <a:r>
              <a:rPr lang="zh-CN" altLang="en-US" sz="2400" dirty="0">
                <a:solidFill>
                  <a:srgbClr val="121212"/>
                </a:solidFill>
                <a:latin typeface="-apple-system"/>
              </a:rPr>
              <a:t>，但可以</a:t>
            </a:r>
            <a:r>
              <a:rPr lang="zh-CN" altLang="en-US" sz="2400" b="0" i="0" dirty="0">
                <a:solidFill>
                  <a:srgbClr val="121212"/>
                </a:solidFill>
                <a:effectLst/>
                <a:latin typeface="-apple-system"/>
              </a:rPr>
              <a:t>把精力放在学习上</a:t>
            </a:r>
            <a:r>
              <a:rPr lang="zh-CN" altLang="en-US" sz="2400" dirty="0">
                <a:solidFill>
                  <a:srgbClr val="121212"/>
                </a:solidFill>
                <a:latin typeface="-apple-system"/>
              </a:rPr>
              <a:t>，</a:t>
            </a:r>
            <a:r>
              <a:rPr lang="zh-CN" altLang="en-US" sz="2400" b="0" i="0" dirty="0">
                <a:solidFill>
                  <a:srgbClr val="121212"/>
                </a:solidFill>
                <a:effectLst/>
                <a:latin typeface="-apple-system"/>
              </a:rPr>
              <a:t>还要听专家的具体方法。专家</a:t>
            </a:r>
            <a:r>
              <a:rPr lang="zh-CN" altLang="en-US" sz="2400" dirty="0">
                <a:solidFill>
                  <a:srgbClr val="121212"/>
                </a:solidFill>
                <a:latin typeface="-apple-system"/>
              </a:rPr>
              <a:t>建议</a:t>
            </a:r>
            <a:r>
              <a:rPr lang="zh-CN" altLang="en-US" sz="2400" b="0" i="0" dirty="0">
                <a:solidFill>
                  <a:srgbClr val="121212"/>
                </a:solidFill>
                <a:effectLst/>
                <a:latin typeface="-apple-system"/>
              </a:rPr>
              <a:t>我们怎么做，我们就认真地怎么做。相信专家们的能力和判断力。我们只要认真</a:t>
            </a:r>
            <a:r>
              <a:rPr lang="zh-CN" altLang="en-US" sz="2400" dirty="0">
                <a:solidFill>
                  <a:srgbClr val="121212"/>
                </a:solidFill>
                <a:latin typeface="-apple-system"/>
              </a:rPr>
              <a:t>地</a:t>
            </a:r>
            <a:r>
              <a:rPr lang="zh-CN" altLang="en-US" sz="2400" b="0" i="0" dirty="0">
                <a:solidFill>
                  <a:srgbClr val="121212"/>
                </a:solidFill>
                <a:effectLst/>
                <a:latin typeface="-apple-system"/>
              </a:rPr>
              <a:t>执行，就能不受病毒的侵害。</a:t>
            </a:r>
            <a:endParaRPr lang="zh-CN" altLang="en-US" sz="2400" dirty="0"/>
          </a:p>
        </p:txBody>
      </p:sp>
    </p:spTree>
    <p:extLst>
      <p:ext uri="{BB962C8B-B14F-4D97-AF65-F5344CB8AC3E}">
        <p14:creationId xmlns:p14="http://schemas.microsoft.com/office/powerpoint/2010/main" val="182386374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6000" b="-16000"/>
          </a:stretch>
        </a:blipFill>
        <a:effectLst/>
      </p:bgPr>
    </p:bg>
    <p:spTree>
      <p:nvGrpSpPr>
        <p:cNvPr id="1" name=""/>
        <p:cNvGrpSpPr/>
        <p:nvPr/>
      </p:nvGrpSpPr>
      <p:grpSpPr>
        <a:xfrm>
          <a:off x="0" y="0"/>
          <a:ext cx="0" cy="0"/>
          <a:chOff x="0" y="0"/>
          <a:chExt cx="0" cy="0"/>
        </a:xfrm>
      </p:grpSpPr>
      <p:sp>
        <p:nvSpPr>
          <p:cNvPr id="6" name="PA-文本框 5">
            <a:extLst>
              <a:ext uri="{FF2B5EF4-FFF2-40B4-BE49-F238E27FC236}">
                <a16:creationId xmlns:a16="http://schemas.microsoft.com/office/drawing/2014/main" id="{361A1226-5CB9-4EE4-9E09-A519D2A21E52}"/>
              </a:ext>
            </a:extLst>
          </p:cNvPr>
          <p:cNvSpPr txBox="1"/>
          <p:nvPr>
            <p:custDataLst>
              <p:tags r:id="rId1"/>
            </p:custDataLst>
          </p:nvPr>
        </p:nvSpPr>
        <p:spPr>
          <a:xfrm>
            <a:off x="3233678" y="439086"/>
            <a:ext cx="5724645" cy="461665"/>
          </a:xfrm>
          <a:prstGeom prst="rect">
            <a:avLst/>
          </a:prstGeom>
          <a:noFill/>
        </p:spPr>
        <p:txBody>
          <a:bodyPr wrap="none" rtlCol="0">
            <a:spAutoFit/>
          </a:bodyPr>
          <a:lstStyle/>
          <a:p>
            <a:pPr algn="ctr"/>
            <a:r>
              <a:rPr lang="zh-CN" altLang="en-US" sz="2400" b="1" dirty="0">
                <a:solidFill>
                  <a:schemeClr val="bg1"/>
                </a:solidFill>
                <a:latin typeface="思源黑体 CN Light" panose="020B0300000000000000" pitchFamily="34" charset="-122"/>
                <a:ea typeface="思源黑体 CN Light" panose="020B0300000000000000" pitchFamily="34" charset="-122"/>
                <a:sym typeface="思源黑体 CN Light" panose="020B0300000000000000" pitchFamily="34" charset="-122"/>
              </a:rPr>
              <a:t>除此之外，要从革命乐观主义中寻求力量</a:t>
            </a:r>
          </a:p>
        </p:txBody>
      </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80614" y="40016"/>
            <a:ext cx="866578" cy="860735"/>
          </a:xfrm>
          <a:prstGeom prst="rect">
            <a:avLst/>
          </a:prstGeom>
        </p:spPr>
      </p:pic>
      <p:sp>
        <p:nvSpPr>
          <p:cNvPr id="16" name="文本框 15">
            <a:extLst>
              <a:ext uri="{FF2B5EF4-FFF2-40B4-BE49-F238E27FC236}">
                <a16:creationId xmlns:a16="http://schemas.microsoft.com/office/drawing/2014/main" id="{789BFA9F-AFA2-4975-81A0-D2B514F6CD42}"/>
              </a:ext>
            </a:extLst>
          </p:cNvPr>
          <p:cNvSpPr txBox="1"/>
          <p:nvPr/>
        </p:nvSpPr>
        <p:spPr>
          <a:xfrm>
            <a:off x="6984460" y="1254553"/>
            <a:ext cx="4385790" cy="5262979"/>
          </a:xfrm>
          <a:prstGeom prst="rect">
            <a:avLst/>
          </a:prstGeom>
          <a:noFill/>
        </p:spPr>
        <p:txBody>
          <a:bodyPr wrap="square" rtlCol="0">
            <a:spAutoFit/>
          </a:bodyPr>
          <a:lstStyle/>
          <a:p>
            <a:r>
              <a:rPr lang="zh-CN" altLang="en-US" sz="2400" b="0" i="0" dirty="0">
                <a:solidFill>
                  <a:schemeClr val="bg1"/>
                </a:solidFill>
                <a:effectLst/>
                <a:latin typeface="-apple-system"/>
              </a:rPr>
              <a:t>我们要用革命乐观主义态度的精神去对新冠状病毒疫情。 革命乐观主义是指革命者对生活，事业和社会发展的前途充满坚定信念和进取精神的精神面貌。由于革命乐观主义建立在对社会发展规律的科学认识和对人民群众力量以及新生事物必胜的基础上，对实现共产主义抱必胜信念，因而在任何情况下都能保持乐观、开朗的心情，始终具有坚定的革命意志和朝气蓬勃的精神状态。它与盲目乐观有根本区别。</a:t>
            </a:r>
            <a:endParaRPr lang="zh-CN" altLang="en-US" sz="2400" dirty="0">
              <a:solidFill>
                <a:schemeClr val="bg1"/>
              </a:solidFill>
            </a:endParaRPr>
          </a:p>
        </p:txBody>
      </p:sp>
      <p:pic>
        <p:nvPicPr>
          <p:cNvPr id="1026" name="Picture 2" descr="查看源图像">
            <a:extLst>
              <a:ext uri="{FF2B5EF4-FFF2-40B4-BE49-F238E27FC236}">
                <a16:creationId xmlns:a16="http://schemas.microsoft.com/office/drawing/2014/main" id="{CE53A0BA-6F51-4EF6-B35B-AFA285E0675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405" t="12134" r="40910" b="4664"/>
          <a:stretch/>
        </p:blipFill>
        <p:spPr bwMode="auto">
          <a:xfrm>
            <a:off x="1303507" y="1157312"/>
            <a:ext cx="3657600" cy="536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14643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84"/>
</p:tagLst>
</file>

<file path=ppt/tags/tag10.xml><?xml version="1.0" encoding="utf-8"?>
<p:tagLst xmlns:a="http://schemas.openxmlformats.org/drawingml/2006/main" xmlns:r="http://schemas.openxmlformats.org/officeDocument/2006/relationships" xmlns:p="http://schemas.openxmlformats.org/presentationml/2006/main">
  <p:tag name="PA" val="v5.2.5"/>
</p:tagLst>
</file>

<file path=ppt/tags/tag11.xml><?xml version="1.0" encoding="utf-8"?>
<p:tagLst xmlns:a="http://schemas.openxmlformats.org/drawingml/2006/main" xmlns:r="http://schemas.openxmlformats.org/officeDocument/2006/relationships" xmlns:p="http://schemas.openxmlformats.org/presentationml/2006/main">
  <p:tag name="PA" val="v5.2.5"/>
</p:tagLst>
</file>

<file path=ppt/tags/tag12.xml><?xml version="1.0" encoding="utf-8"?>
<p:tagLst xmlns:a="http://schemas.openxmlformats.org/drawingml/2006/main" xmlns:r="http://schemas.openxmlformats.org/officeDocument/2006/relationships" xmlns:p="http://schemas.openxmlformats.org/presentationml/2006/main">
  <p:tag name="PA" val="v5.2.5"/>
</p:tagLst>
</file>

<file path=ppt/tags/tag13.xml><?xml version="1.0" encoding="utf-8"?>
<p:tagLst xmlns:a="http://schemas.openxmlformats.org/drawingml/2006/main" xmlns:r="http://schemas.openxmlformats.org/officeDocument/2006/relationships" xmlns:p="http://schemas.openxmlformats.org/presentationml/2006/main">
  <p:tag name="PA" val="v5.2.5"/>
</p:tagLst>
</file>

<file path=ppt/tags/tag14.xml><?xml version="1.0" encoding="utf-8"?>
<p:tagLst xmlns:a="http://schemas.openxmlformats.org/drawingml/2006/main" xmlns:r="http://schemas.openxmlformats.org/officeDocument/2006/relationships" xmlns:p="http://schemas.openxmlformats.org/presentationml/2006/main">
  <p:tag name="PA" val="v5.2.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4.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5.xml><?xml version="1.0" encoding="utf-8"?>
<p:tagLst xmlns:a="http://schemas.openxmlformats.org/drawingml/2006/main" xmlns:r="http://schemas.openxmlformats.org/officeDocument/2006/relationships" xmlns:p="http://schemas.openxmlformats.org/presentationml/2006/main">
  <p:tag name="SMARTLAYOUT_SLIDE" val="0|8|NoFill|#FFFFFF|False|True|"/>
  <p:tag name="RESOURCELIBID_SMARTLAYOUT" val="556043"/>
</p:tagLst>
</file>

<file path=ppt/tags/tag6.xml><?xml version="1.0" encoding="utf-8"?>
<p:tagLst xmlns:a="http://schemas.openxmlformats.org/drawingml/2006/main" xmlns:r="http://schemas.openxmlformats.org/officeDocument/2006/relationships" xmlns:p="http://schemas.openxmlformats.org/presentationml/2006/main">
  <p:tag name="PA" val="v5.2.5"/>
  <p:tag name="SMARTLAYOUT_SHAPETYPE" val="Ornament"/>
  <p:tag name="RESOURCELIBID_SMARTLAYOUT" val="556043"/>
</p:tagLst>
</file>

<file path=ppt/tags/tag7.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5"/>
  <p:tag name="RESOURCELIBID_SMARTLAYOUT" val="556043"/>
</p:tagLst>
</file>

<file path=ppt/tags/tag8.xml><?xml version="1.0" encoding="utf-8"?>
<p:tagLst xmlns:a="http://schemas.openxmlformats.org/drawingml/2006/main" xmlns:r="http://schemas.openxmlformats.org/officeDocument/2006/relationships" xmlns:p="http://schemas.openxmlformats.org/presentationml/2006/main">
  <p:tag name="PA" val="v5.2.5"/>
</p:tagLst>
</file>

<file path=ppt/tags/tag9.xml><?xml version="1.0" encoding="utf-8"?>
<p:tagLst xmlns:a="http://schemas.openxmlformats.org/drawingml/2006/main" xmlns:r="http://schemas.openxmlformats.org/officeDocument/2006/relationships" xmlns:p="http://schemas.openxmlformats.org/presentationml/2006/main">
  <p:tag name="PA" val="v5.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8EC5BA"/>
      </a:accent1>
      <a:accent2>
        <a:srgbClr val="A0CDC1"/>
      </a:accent2>
      <a:accent3>
        <a:srgbClr val="8EB603"/>
      </a:accent3>
      <a:accent4>
        <a:srgbClr val="113E15"/>
      </a:accent4>
      <a:accent5>
        <a:srgbClr val="4472C4"/>
      </a:accent5>
      <a:accent6>
        <a:srgbClr val="6EAC46"/>
      </a:accent6>
      <a:hlink>
        <a:srgbClr val="0563C1"/>
      </a:hlink>
      <a:folHlink>
        <a:srgbClr val="954D72"/>
      </a:folHlink>
    </a:clrScheme>
    <a:fontScheme name="wef253rl">
      <a:majorFont>
        <a:latin typeface="Agency FB"/>
        <a:ea typeface="Microsoft YaHei"/>
        <a:cs typeface=""/>
      </a:majorFont>
      <a:minorFont>
        <a:latin typeface="Agency FB"/>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6E4E4"/>
    </a:lt2>
    <a:accent1>
      <a:srgbClr val="8EC5BA"/>
    </a:accent1>
    <a:accent2>
      <a:srgbClr val="A0CDC1"/>
    </a:accent2>
    <a:accent3>
      <a:srgbClr val="8EB603"/>
    </a:accent3>
    <a:accent4>
      <a:srgbClr val="113E15"/>
    </a:accent4>
    <a:accent5>
      <a:srgbClr val="4472C4"/>
    </a:accent5>
    <a:accent6>
      <a:srgbClr val="6EAC46"/>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507</TotalTime>
  <Words>1671</Words>
  <Application>Microsoft Office PowerPoint</Application>
  <PresentationFormat>宽屏</PresentationFormat>
  <Paragraphs>36</Paragraphs>
  <Slides>12</Slides>
  <Notes>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12</vt:i4>
      </vt:variant>
    </vt:vector>
  </HeadingPairs>
  <TitlesOfParts>
    <vt:vector size="22" baseType="lpstr">
      <vt:lpstr>-apple-system</vt:lpstr>
      <vt:lpstr>PingFang SC</vt:lpstr>
      <vt:lpstr>等线</vt:lpstr>
      <vt:lpstr>思源黑体 CN Light</vt:lpstr>
      <vt:lpstr>Microsoft YaHei</vt:lpstr>
      <vt:lpstr>Microsoft YaHei</vt:lpstr>
      <vt:lpstr>Agency FB</vt:lpstr>
      <vt:lpstr>Arial</vt:lpstr>
      <vt:lpstr>Office 主题​​</vt:lpstr>
      <vt:lpstr>Office 主题</vt:lpstr>
      <vt:lpstr>PowerPoint 演示文稿</vt:lpstr>
      <vt:lpstr>疫情初期人民对疫情的态度</vt:lpstr>
      <vt:lpstr>疫情初期人民对疫情的态度</vt:lpstr>
      <vt:lpstr>疫情初期人民对疫情的态度</vt:lpstr>
      <vt:lpstr>疫情初期人民对疫情的态度</vt:lpstr>
      <vt:lpstr>疫情初期人民对疫情的态度</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184</dc:title>
  <dc:creator>林 晨蕾</dc:creator>
  <cp:lastModifiedBy>马 博熙</cp:lastModifiedBy>
  <cp:revision>19</cp:revision>
  <dcterms:created xsi:type="dcterms:W3CDTF">2019-06-09T11:23:39Z</dcterms:created>
  <dcterms:modified xsi:type="dcterms:W3CDTF">2022-01-29T13:54:48Z</dcterms:modified>
</cp:coreProperties>
</file>