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7" r:id="rId1"/>
  </p:sldMasterIdLst>
  <p:sldIdLst>
    <p:sldId id="256" r:id="rId2"/>
    <p:sldId id="257" r:id="rId3"/>
    <p:sldId id="264" r:id="rId4"/>
    <p:sldId id="258" r:id="rId5"/>
    <p:sldId id="265" r:id="rId6"/>
    <p:sldId id="259" r:id="rId7"/>
    <p:sldId id="260" r:id="rId8"/>
    <p:sldId id="266" r:id="rId9"/>
    <p:sldId id="267" r:id="rId10"/>
    <p:sldId id="261" r:id="rId11"/>
    <p:sldId id="269" r:id="rId12"/>
    <p:sldId id="270" r:id="rId13"/>
    <p:sldId id="271" r:id="rId14"/>
    <p:sldId id="272"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2"/>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598EA3-EDFB-6E41-AEA0-15D5DB993AAA}"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98EA3-EDFB-6E41-AEA0-15D5DB993AAA}"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98EA3-EDFB-6E41-AEA0-15D5DB993AAA}"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98EA3-EDFB-6E41-AEA0-15D5DB993AAA}"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6FE81-CA43-3D4C-8AAA-B36DD239992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98EA3-EDFB-6E41-AEA0-15D5DB993AAA}"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E598EA3-EDFB-6E41-AEA0-15D5DB993AAA}" type="datetimeFigureOut">
              <a:rPr lang="en-US" smtClean="0"/>
              <a:t>10/23/18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E598EA3-EDFB-6E41-AEA0-15D5DB993AAA}" type="datetimeFigureOut">
              <a:rPr lang="en-US" smtClean="0"/>
              <a:t>10/23/18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598EA3-EDFB-6E41-AEA0-15D5DB993AAA}"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598EA3-EDFB-6E41-AEA0-15D5DB993AAA}"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598EA3-EDFB-6E41-AEA0-15D5DB993AAA}"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598EA3-EDFB-6E41-AEA0-15D5DB993AAA}"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598EA3-EDFB-6E41-AEA0-15D5DB993AAA}"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598EA3-EDFB-6E41-AEA0-15D5DB993AAA}" type="datetimeFigureOut">
              <a:rPr lang="en-US" smtClean="0"/>
              <a:t>10/23/18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598EA3-EDFB-6E41-AEA0-15D5DB993AAA}" type="datetimeFigureOut">
              <a:rPr lang="en-US" smtClean="0"/>
              <a:t>10/23/18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E598EA3-EDFB-6E41-AEA0-15D5DB993AAA}" type="datetimeFigureOut">
              <a:rPr lang="en-US" smtClean="0"/>
              <a:t>10/23/18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98EA3-EDFB-6E41-AEA0-15D5DB993AAA}"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98EA3-EDFB-6E41-AEA0-15D5DB993AAA}"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36FE81-CA43-3D4C-8AAA-B36DD23999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E598EA3-EDFB-6E41-AEA0-15D5DB993AAA}" type="datetimeFigureOut">
              <a:rPr lang="en-US" smtClean="0"/>
              <a:t>10/23/18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536FE81-CA43-3D4C-8AAA-B36DD239992C}" type="slidenum">
              <a:rPr lang="en-US" smtClean="0"/>
              <a:t>‹#›</a:t>
            </a:fld>
            <a:endParaRPr lang="en-US"/>
          </a:p>
        </p:txBody>
      </p:sp>
    </p:spTree>
    <p:extLst>
      <p:ext uri="{BB962C8B-B14F-4D97-AF65-F5344CB8AC3E}">
        <p14:creationId xmlns:p14="http://schemas.microsoft.com/office/powerpoint/2010/main" val="706537664"/>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 id="214748414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Laboratory Information Management System</a:t>
            </a:r>
            <a:endParaRPr lang="en-US" dirty="0"/>
          </a:p>
        </p:txBody>
      </p:sp>
      <p:sp>
        <p:nvSpPr>
          <p:cNvPr id="3" name="Subtitle 2"/>
          <p:cNvSpPr>
            <a:spLocks noGrp="1"/>
          </p:cNvSpPr>
          <p:nvPr>
            <p:ph type="subTitle" idx="1"/>
          </p:nvPr>
        </p:nvSpPr>
        <p:spPr/>
        <p:txBody>
          <a:bodyPr>
            <a:normAutofit/>
          </a:bodyPr>
          <a:lstStyle/>
          <a:p>
            <a:r>
              <a:rPr lang="en-US" sz="6000" dirty="0" smtClean="0"/>
              <a:t>(LIMS)</a:t>
            </a:r>
            <a:endParaRPr lang="en-US" sz="6000" dirty="0"/>
          </a:p>
        </p:txBody>
      </p:sp>
    </p:spTree>
    <p:extLst>
      <p:ext uri="{BB962C8B-B14F-4D97-AF65-F5344CB8AC3E}">
        <p14:creationId xmlns:p14="http://schemas.microsoft.com/office/powerpoint/2010/main" val="138915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Senaite LIMS: Home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70337" y="2366963"/>
            <a:ext cx="7251325" cy="3424237"/>
          </a:xfrm>
        </p:spPr>
      </p:pic>
    </p:spTree>
    <p:extLst>
      <p:ext uri="{BB962C8B-B14F-4D97-AF65-F5344CB8AC3E}">
        <p14:creationId xmlns:p14="http://schemas.microsoft.com/office/powerpoint/2010/main" val="1879660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85832" y="2366963"/>
            <a:ext cx="7220336" cy="3424237"/>
          </a:xfrm>
        </p:spPr>
      </p:pic>
    </p:spTree>
    <p:extLst>
      <p:ext uri="{BB962C8B-B14F-4D97-AF65-F5344CB8AC3E}">
        <p14:creationId xmlns:p14="http://schemas.microsoft.com/office/powerpoint/2010/main" val="316515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Request</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56777" y="2366963"/>
            <a:ext cx="7278446" cy="3424237"/>
          </a:xfrm>
        </p:spPr>
      </p:pic>
    </p:spTree>
    <p:extLst>
      <p:ext uri="{BB962C8B-B14F-4D97-AF65-F5344CB8AC3E}">
        <p14:creationId xmlns:p14="http://schemas.microsoft.com/office/powerpoint/2010/main" val="1771149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Analysis Request</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50159" y="2366963"/>
            <a:ext cx="6891682" cy="3424237"/>
          </a:xfrm>
        </p:spPr>
      </p:pic>
    </p:spTree>
    <p:extLst>
      <p:ext uri="{BB962C8B-B14F-4D97-AF65-F5344CB8AC3E}">
        <p14:creationId xmlns:p14="http://schemas.microsoft.com/office/powerpoint/2010/main" val="266876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Panic Levels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42787" y="2366963"/>
            <a:ext cx="7306426" cy="3424237"/>
          </a:xfrm>
        </p:spPr>
      </p:pic>
    </p:spTree>
    <p:extLst>
      <p:ext uri="{BB962C8B-B14F-4D97-AF65-F5344CB8AC3E}">
        <p14:creationId xmlns:p14="http://schemas.microsoft.com/office/powerpoint/2010/main" val="1652146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sz="quarter" idx="13"/>
          </p:nvPr>
        </p:nvSpPr>
        <p:spPr/>
        <p:txBody>
          <a:bodyPr/>
          <a:lstStyle/>
          <a:p>
            <a:r>
              <a:rPr lang="en-US" dirty="0" smtClean="0"/>
              <a:t>The following will be passed around to show examples from the system</a:t>
            </a:r>
          </a:p>
          <a:p>
            <a:endParaRPr lang="en-US" dirty="0" smtClean="0"/>
          </a:p>
          <a:p>
            <a:pPr lvl="1"/>
            <a:r>
              <a:rPr lang="en-US" dirty="0" smtClean="0"/>
              <a:t>Requisition Form</a:t>
            </a:r>
          </a:p>
          <a:p>
            <a:pPr lvl="1"/>
            <a:r>
              <a:rPr lang="en-US" dirty="0" smtClean="0"/>
              <a:t>Delivery Report</a:t>
            </a:r>
          </a:p>
          <a:p>
            <a:pPr lvl="1"/>
            <a:r>
              <a:rPr lang="en-US" dirty="0" smtClean="0"/>
              <a:t>Results Report</a:t>
            </a:r>
            <a:endParaRPr lang="en-US" dirty="0"/>
          </a:p>
        </p:txBody>
      </p:sp>
    </p:spTree>
    <p:extLst>
      <p:ext uri="{BB962C8B-B14F-4D97-AF65-F5344CB8AC3E}">
        <p14:creationId xmlns:p14="http://schemas.microsoft.com/office/powerpoint/2010/main" val="1052632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Pending Work</a:t>
            </a:r>
            <a:endParaRPr lang="en-US" dirty="0"/>
          </a:p>
        </p:txBody>
      </p:sp>
      <p:sp>
        <p:nvSpPr>
          <p:cNvPr id="3" name="Content Placeholder 2"/>
          <p:cNvSpPr>
            <a:spLocks noGrp="1"/>
          </p:cNvSpPr>
          <p:nvPr>
            <p:ph sz="quarter" idx="13"/>
          </p:nvPr>
        </p:nvSpPr>
        <p:spPr/>
        <p:txBody>
          <a:bodyPr>
            <a:normAutofit/>
          </a:bodyPr>
          <a:lstStyle/>
          <a:p>
            <a:r>
              <a:rPr lang="en-US" dirty="0" smtClean="0"/>
              <a:t>Even though a lot of work has been covered, there is still more that needs to be done</a:t>
            </a:r>
          </a:p>
          <a:p>
            <a:pPr lvl="1"/>
            <a:r>
              <a:rPr lang="en-US" dirty="0" smtClean="0"/>
              <a:t>Storage module</a:t>
            </a:r>
          </a:p>
          <a:p>
            <a:pPr lvl="1"/>
            <a:r>
              <a:rPr lang="en-US" dirty="0" smtClean="0"/>
              <a:t>Integrations with other systems (Training has been done)</a:t>
            </a:r>
          </a:p>
          <a:p>
            <a:pPr lvl="1"/>
            <a:r>
              <a:rPr lang="en-US" dirty="0" smtClean="0"/>
              <a:t>Auto import of results with other systems(Developed and to be confirmed)</a:t>
            </a:r>
          </a:p>
          <a:p>
            <a:pPr lvl="1"/>
            <a:r>
              <a:rPr lang="en-US" dirty="0" smtClean="0"/>
              <a:t>Issues that are pending from testing the system</a:t>
            </a:r>
          </a:p>
          <a:p>
            <a:pPr lvl="1"/>
            <a:r>
              <a:rPr lang="en-US" dirty="0" smtClean="0"/>
              <a:t>Data take on</a:t>
            </a:r>
            <a:endParaRPr lang="en-US" dirty="0"/>
          </a:p>
        </p:txBody>
      </p:sp>
    </p:spTree>
    <p:extLst>
      <p:ext uri="{BB962C8B-B14F-4D97-AF65-F5344CB8AC3E}">
        <p14:creationId xmlns:p14="http://schemas.microsoft.com/office/powerpoint/2010/main" val="520575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p:txBody>
          <a:bodyPr/>
          <a:lstStyle/>
          <a:p>
            <a:r>
              <a:rPr lang="en-US" dirty="0"/>
              <a:t>BHP’s current Laboratory Information System (LIS) was developed in-house in 2003 and hosted on an HP server acquired in 2000</a:t>
            </a:r>
            <a:r>
              <a:rPr lang="en-US" dirty="0" smtClean="0"/>
              <a:t>.</a:t>
            </a:r>
            <a:endParaRPr lang="en-GB" dirty="0"/>
          </a:p>
          <a:p>
            <a:r>
              <a:rPr lang="en-US" dirty="0"/>
              <a:t>Through the LIS, BHHRL processes samples from various research projects and protocols conducted at BHP. This means the entire sample processing life cycle of a specimen is processed and managed by the laboratory using the LIS.</a:t>
            </a:r>
            <a:endParaRPr lang="en-GB" dirty="0"/>
          </a:p>
          <a:p>
            <a:endParaRPr lang="en-US" dirty="0"/>
          </a:p>
        </p:txBody>
      </p:sp>
    </p:spTree>
    <p:extLst>
      <p:ext uri="{BB962C8B-B14F-4D97-AF65-F5344CB8AC3E}">
        <p14:creationId xmlns:p14="http://schemas.microsoft.com/office/powerpoint/2010/main" val="1404578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Life cycle of a sample</a:t>
            </a:r>
            <a:endParaRPr lang="en-US" dirty="0"/>
          </a:p>
        </p:txBody>
      </p:sp>
      <p:sp>
        <p:nvSpPr>
          <p:cNvPr id="3" name="Content Placeholder 2"/>
          <p:cNvSpPr>
            <a:spLocks noGrp="1"/>
          </p:cNvSpPr>
          <p:nvPr>
            <p:ph sz="quarter" idx="13"/>
          </p:nvPr>
        </p:nvSpPr>
        <p:spPr/>
        <p:txBody>
          <a:bodyPr>
            <a:normAutofit fontScale="70000" lnSpcReduction="20000"/>
          </a:bodyPr>
          <a:lstStyle/>
          <a:p>
            <a:endParaRPr lang="en-GB" dirty="0"/>
          </a:p>
          <a:p>
            <a:pPr fontAlgn="base"/>
            <a:r>
              <a:rPr lang="en-US" dirty="0"/>
              <a:t>Clinic/Project makes an </a:t>
            </a:r>
            <a:r>
              <a:rPr lang="en-US" u="sng" dirty="0"/>
              <a:t>Analysis Request</a:t>
            </a:r>
            <a:r>
              <a:rPr lang="en-US" dirty="0"/>
              <a:t> for a sample from research project participant</a:t>
            </a:r>
            <a:endParaRPr lang="en-GB" dirty="0"/>
          </a:p>
          <a:p>
            <a:pPr fontAlgn="base"/>
            <a:r>
              <a:rPr lang="en-US" dirty="0"/>
              <a:t>A Sample is received at the lab which is a process called </a:t>
            </a:r>
            <a:r>
              <a:rPr lang="en-US" u="sng" dirty="0"/>
              <a:t>Sample Reception</a:t>
            </a:r>
            <a:endParaRPr lang="en-GB" dirty="0"/>
          </a:p>
          <a:p>
            <a:pPr fontAlgn="base"/>
            <a:r>
              <a:rPr lang="en-US" dirty="0"/>
              <a:t>A </a:t>
            </a:r>
            <a:r>
              <a:rPr lang="en-US" u="sng" dirty="0"/>
              <a:t>Plan</a:t>
            </a:r>
            <a:r>
              <a:rPr lang="en-US" dirty="0"/>
              <a:t> is made for the sample by the lab to schedule the required analysis/tests to be conducted  and also determine if part of that sample is to be stored or not.</a:t>
            </a:r>
            <a:endParaRPr lang="en-GB" dirty="0"/>
          </a:p>
          <a:p>
            <a:pPr fontAlgn="base"/>
            <a:r>
              <a:rPr lang="en-US" dirty="0"/>
              <a:t>The sample is sent for testing and results are generated and fed back to the LIS. This process is called </a:t>
            </a:r>
            <a:r>
              <a:rPr lang="en-US" u="sng" dirty="0"/>
              <a:t>Resulting</a:t>
            </a:r>
            <a:r>
              <a:rPr lang="en-US" dirty="0"/>
              <a:t>.</a:t>
            </a:r>
            <a:endParaRPr lang="en-GB" dirty="0"/>
          </a:p>
          <a:p>
            <a:pPr fontAlgn="base"/>
            <a:r>
              <a:rPr lang="en-US" dirty="0"/>
              <a:t>If there are challenges processing the sample, results are either rejected/retracted and another set of analysis is requested as necessary. If the results meet testing requirements and do not present any challenges they are then verified by the lab manager to indicate that the results are correct and accurate and can be released. This process is called </a:t>
            </a:r>
            <a:r>
              <a:rPr lang="en-US" u="sng" dirty="0"/>
              <a:t>Results Verification</a:t>
            </a:r>
            <a:endParaRPr lang="en-GB" dirty="0"/>
          </a:p>
          <a:p>
            <a:pPr fontAlgn="base"/>
            <a:r>
              <a:rPr lang="en-US" dirty="0"/>
              <a:t>The results are released upon approval and published, which involves remitting the results back to the originating clinic/study.</a:t>
            </a:r>
            <a:endParaRPr lang="en-GB" dirty="0"/>
          </a:p>
        </p:txBody>
      </p:sp>
    </p:spTree>
    <p:extLst>
      <p:ext uri="{BB962C8B-B14F-4D97-AF65-F5344CB8AC3E}">
        <p14:creationId xmlns:p14="http://schemas.microsoft.com/office/powerpoint/2010/main" val="149613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kflow.png"/>
          <p:cNvPicPr>
            <a:picLocks noGrp="1"/>
          </p:cNvPicPr>
          <p:nvPr>
            <p:ph sz="quarter" idx="13"/>
          </p:nvPr>
        </p:nvPicPr>
        <p:blipFill>
          <a:blip r:embed="rId2">
            <a:extLst/>
          </a:blip>
          <a:stretch>
            <a:fillRect/>
          </a:stretch>
        </p:blipFill>
        <p:spPr>
          <a:xfrm>
            <a:off x="4043756" y="2366963"/>
            <a:ext cx="4104488" cy="3424237"/>
          </a:xfrm>
          <a:prstGeom prst="rect">
            <a:avLst/>
          </a:prstGeom>
          <a:ln w="12700" cap="flat">
            <a:noFill/>
            <a:miter lim="400000"/>
          </a:ln>
          <a:effectLst/>
        </p:spPr>
      </p:pic>
    </p:spTree>
    <p:extLst>
      <p:ext uri="{BB962C8B-B14F-4D97-AF65-F5344CB8AC3E}">
        <p14:creationId xmlns:p14="http://schemas.microsoft.com/office/powerpoint/2010/main" val="1106075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26688" y="1268064"/>
            <a:ext cx="10515600" cy="4351338"/>
          </a:xfrm>
        </p:spPr>
        <p:txBody>
          <a:bodyPr/>
          <a:lstStyle/>
          <a:p>
            <a:r>
              <a:rPr lang="en-US" dirty="0" smtClean="0"/>
              <a:t>The process above is done to ensure that International Organization for Standardization (ISO) and sponsor requirements for the laboratory are adhered to and upheld. The process also ensures that quality assurance standards are upheld and the integrity of chain of custody of all the samples is maintained, and the release of results is undertaken in a procedurally correct and compliant manner.</a:t>
            </a:r>
            <a:endParaRPr lang="en-GB" dirty="0" smtClean="0"/>
          </a:p>
          <a:p>
            <a:r>
              <a:rPr lang="en-US" dirty="0" smtClean="0"/>
              <a:t> </a:t>
            </a:r>
            <a:endParaRPr lang="en-GB" dirty="0" smtClean="0"/>
          </a:p>
          <a:p>
            <a:r>
              <a:rPr lang="en-US" dirty="0" smtClean="0"/>
              <a:t>The LIS is therefore integral and central to the success of clinical research projects conducted at BHP and is a critical component of BHP’s research infrastructure.</a:t>
            </a:r>
            <a:endParaRPr lang="en-GB" dirty="0" smtClean="0"/>
          </a:p>
          <a:p>
            <a:endParaRPr lang="en-US" dirty="0"/>
          </a:p>
        </p:txBody>
      </p:sp>
    </p:spTree>
    <p:extLst>
      <p:ext uri="{BB962C8B-B14F-4D97-AF65-F5344CB8AC3E}">
        <p14:creationId xmlns:p14="http://schemas.microsoft.com/office/powerpoint/2010/main" val="1097473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a:t>BHP’s current LIS ceased functioning on the 7</a:t>
            </a:r>
            <a:r>
              <a:rPr lang="en-US" baseline="30000" dirty="0"/>
              <a:t>th</a:t>
            </a:r>
            <a:r>
              <a:rPr lang="en-US" dirty="0"/>
              <a:t> June 2018, disrupting all laboratory processes and procedures involved in processing sample specimens for over half of the research projects and protocols in BHP’s portfolio of grants. </a:t>
            </a:r>
            <a:endParaRPr lang="en-US" dirty="0" smtClean="0"/>
          </a:p>
          <a:p>
            <a:r>
              <a:rPr lang="en-US" dirty="0" smtClean="0"/>
              <a:t>All </a:t>
            </a:r>
            <a:r>
              <a:rPr lang="en-US" dirty="0"/>
              <a:t>data previously collected for storage and testing is available and intact within the </a:t>
            </a:r>
            <a:r>
              <a:rPr lang="en-US" dirty="0" smtClean="0"/>
              <a:t>databases, </a:t>
            </a:r>
            <a:r>
              <a:rPr lang="en-US" dirty="0"/>
              <a:t>with the primary challenge being lack of an interface to efficiently and effectively interact with the data for the analysis and reporting required to meet research project and research protocol objectives, and or collection of any new data. </a:t>
            </a:r>
            <a:endParaRPr lang="en-US" dirty="0" smtClean="0"/>
          </a:p>
          <a:p>
            <a:r>
              <a:rPr lang="en-US" dirty="0" smtClean="0"/>
              <a:t>BHP </a:t>
            </a:r>
            <a:r>
              <a:rPr lang="en-US" dirty="0"/>
              <a:t>has had to resort to manually retrieving and accessing existing data, and manually inputting new data into the system. This process is time consuming, inefficient, and requires increased personnel to maintain standard levels of quality control. </a:t>
            </a:r>
            <a:endParaRPr lang="en-US" dirty="0" smtClean="0"/>
          </a:p>
          <a:p>
            <a:r>
              <a:rPr lang="en-US" dirty="0" err="1" smtClean="0"/>
              <a:t>Thardware</a:t>
            </a:r>
            <a:r>
              <a:rPr lang="en-US" dirty="0" smtClean="0"/>
              <a:t> </a:t>
            </a:r>
            <a:r>
              <a:rPr lang="en-US" dirty="0"/>
              <a:t>that was hosting the actual source code for the web interface system failed, necessitating manual interfacing with the data</a:t>
            </a:r>
            <a:r>
              <a:rPr lang="en-US" dirty="0" smtClean="0"/>
              <a:t>.</a:t>
            </a:r>
            <a:endParaRPr lang="en-GB" dirty="0"/>
          </a:p>
        </p:txBody>
      </p:sp>
    </p:spTree>
    <p:extLst>
      <p:ext uri="{BB962C8B-B14F-4D97-AF65-F5344CB8AC3E}">
        <p14:creationId xmlns:p14="http://schemas.microsoft.com/office/powerpoint/2010/main" val="368180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Strategy and Proposed Activities</a:t>
            </a:r>
            <a:r>
              <a:rPr lang="en-GB" dirty="0" smtClean="0">
                <a:effectLst/>
              </a:rPr>
              <a:t> </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a:t>The BHP Software Engineering and Data Management Centre Department (SE &amp; DMC) and the Laboratory Management Team duly assessed and considered various options and solutions for developing and implementing a new LIS, that would be easy and quick to implement while proving cost effective. </a:t>
            </a:r>
            <a:endParaRPr lang="en-US" dirty="0" smtClean="0"/>
          </a:p>
          <a:p>
            <a:r>
              <a:rPr lang="en-US" dirty="0" smtClean="0"/>
              <a:t>The </a:t>
            </a:r>
            <a:r>
              <a:rPr lang="en-US" dirty="0"/>
              <a:t>team undertook benchmarking visits of similar laboratories in South Africa, Mozambique, Malawi and Zimbabwe to review first-hand, the various LIS systems being utilized. </a:t>
            </a:r>
            <a:endParaRPr lang="en-US" dirty="0" smtClean="0"/>
          </a:p>
          <a:p>
            <a:r>
              <a:rPr lang="en-US" dirty="0" smtClean="0"/>
              <a:t>After </a:t>
            </a:r>
            <a:r>
              <a:rPr lang="en-US" dirty="0"/>
              <a:t>due consideration of the pros-and-cons of 5 systems that are being used effectively in comparable laboratories in the region, the team narrowed the considerations for developing a new LIS down to three primary options being</a:t>
            </a:r>
            <a:r>
              <a:rPr lang="en-GB" dirty="0" smtClean="0">
                <a:effectLst/>
              </a:rPr>
              <a:t> </a:t>
            </a:r>
            <a:endParaRPr lang="en-US" dirty="0"/>
          </a:p>
        </p:txBody>
      </p:sp>
    </p:spTree>
    <p:extLst>
      <p:ext uri="{BB962C8B-B14F-4D97-AF65-F5344CB8AC3E}">
        <p14:creationId xmlns:p14="http://schemas.microsoft.com/office/powerpoint/2010/main" val="1516049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Strategy and Proposed Activities</a:t>
            </a:r>
            <a:r>
              <a:rPr lang="en-GB" dirty="0" smtClean="0">
                <a:effectLst/>
              </a:rPr>
              <a:t> Conti</a:t>
            </a:r>
            <a:r>
              <a:rPr lang="mr-IN" dirty="0" smtClean="0">
                <a:effectLst/>
              </a:rPr>
              <a:t>…</a:t>
            </a:r>
            <a:endParaRPr lang="en-US" dirty="0"/>
          </a:p>
        </p:txBody>
      </p:sp>
      <p:sp>
        <p:nvSpPr>
          <p:cNvPr id="3" name="Content Placeholder 2"/>
          <p:cNvSpPr>
            <a:spLocks noGrp="1"/>
          </p:cNvSpPr>
          <p:nvPr>
            <p:ph sz="quarter" idx="13"/>
          </p:nvPr>
        </p:nvSpPr>
        <p:spPr/>
        <p:txBody>
          <a:bodyPr>
            <a:normAutofit fontScale="62500" lnSpcReduction="20000"/>
          </a:bodyPr>
          <a:lstStyle/>
          <a:p>
            <a:pPr marL="514350" lvl="0" indent="-514350" fontAlgn="base">
              <a:buFont typeface="+mj-lt"/>
              <a:buAutoNum type="arabicPeriod"/>
            </a:pPr>
            <a:r>
              <a:rPr lang="en-US" dirty="0"/>
              <a:t>Develop an LIS </a:t>
            </a:r>
            <a:r>
              <a:rPr lang="en-US" dirty="0" smtClean="0"/>
              <a:t>in-house</a:t>
            </a:r>
          </a:p>
          <a:p>
            <a:pPr lvl="1" fontAlgn="base"/>
            <a:r>
              <a:rPr lang="en-US" dirty="0"/>
              <a:t>This was deemed a good approach and the most cost effective, with the major disadvantage being the duration it was expected take to develop a system ready for use. Therefore, given the existing crisis, this option was rejected.</a:t>
            </a:r>
            <a:endParaRPr lang="en-GB" dirty="0"/>
          </a:p>
          <a:p>
            <a:pPr marL="514350" lvl="0" indent="-514350" fontAlgn="base">
              <a:buFont typeface="+mj-lt"/>
              <a:buAutoNum type="arabicPeriod"/>
            </a:pPr>
            <a:r>
              <a:rPr lang="en-US" dirty="0"/>
              <a:t>Purchase a Commercial, Off-the-Shelf  </a:t>
            </a:r>
            <a:r>
              <a:rPr lang="en-US" dirty="0" smtClean="0"/>
              <a:t>system</a:t>
            </a:r>
            <a:endParaRPr lang="en-GB" dirty="0"/>
          </a:p>
          <a:p>
            <a:pPr lvl="1"/>
            <a:r>
              <a:rPr lang="en-US" dirty="0"/>
              <a:t>The major disadvantage with this solution is the high cost of purchasing commercial off the shelf systems, as these require payments for annual licensing fees over and above the initial cost of purchase, and in the long run are deemed costly to maintain</a:t>
            </a:r>
            <a:r>
              <a:rPr lang="en-US" dirty="0" smtClean="0"/>
              <a:t>.</a:t>
            </a:r>
            <a:endParaRPr lang="en-GB" sz="2000" dirty="0"/>
          </a:p>
          <a:p>
            <a:pPr lvl="1"/>
            <a:r>
              <a:rPr lang="en-US" dirty="0"/>
              <a:t>In addition, the systems that were identified did not allow for migration of 15 years’ worth of stored data into the new systems. </a:t>
            </a:r>
            <a:endParaRPr lang="en-US" dirty="0" smtClean="0"/>
          </a:p>
          <a:p>
            <a:pPr lvl="1"/>
            <a:r>
              <a:rPr lang="en-US" dirty="0" smtClean="0"/>
              <a:t>This </a:t>
            </a:r>
            <a:r>
              <a:rPr lang="en-US" dirty="0"/>
              <a:t>is valuable for research as BHP currently has an inventory of 1.3 million samples </a:t>
            </a:r>
            <a:r>
              <a:rPr lang="en-US" dirty="0" smtClean="0"/>
              <a:t>and is </a:t>
            </a:r>
            <a:r>
              <a:rPr lang="en-US" dirty="0"/>
              <a:t>an excellent resource for Principal Investigators interested in utilizing BHP’s sample repository</a:t>
            </a:r>
            <a:r>
              <a:rPr lang="en-US" dirty="0" smtClean="0"/>
              <a:t>.</a:t>
            </a:r>
          </a:p>
          <a:p>
            <a:pPr marL="514350" indent="-514350">
              <a:buFont typeface="+mj-lt"/>
              <a:buAutoNum type="arabicPeriod"/>
            </a:pPr>
            <a:r>
              <a:rPr lang="en-US" dirty="0"/>
              <a:t>Customization of an open source system</a:t>
            </a:r>
            <a:endParaRPr lang="en-GB" dirty="0"/>
          </a:p>
          <a:p>
            <a:pPr lvl="1"/>
            <a:r>
              <a:rPr lang="en-US" dirty="0"/>
              <a:t>An open source system can be customized and maintained by the </a:t>
            </a:r>
            <a:r>
              <a:rPr lang="en-US" b="1" dirty="0"/>
              <a:t>local SE &amp; DMC team </a:t>
            </a:r>
            <a:r>
              <a:rPr lang="en-US" dirty="0"/>
              <a:t>to avoid maintenance fees. This was deemed the best option available, given the time frame required to have a system up and running to avoid compromising laboratory procedures and standards. </a:t>
            </a:r>
            <a:endParaRPr lang="en-US" dirty="0" smtClean="0"/>
          </a:p>
          <a:p>
            <a:pPr lvl="1"/>
            <a:r>
              <a:rPr lang="en-US" dirty="0" smtClean="0"/>
              <a:t>This </a:t>
            </a:r>
            <a:r>
              <a:rPr lang="en-US" dirty="0"/>
              <a:t>option will also enable BHP to migrate all existing data on samples and integrate the data into the new system.</a:t>
            </a:r>
            <a:r>
              <a:rPr lang="en-GB" dirty="0" smtClean="0">
                <a:effectLst/>
              </a:rPr>
              <a:t> </a:t>
            </a:r>
            <a:endParaRPr lang="en-GB" dirty="0"/>
          </a:p>
          <a:p>
            <a:pPr lvl="1"/>
            <a:endParaRPr lang="en-GB" dirty="0"/>
          </a:p>
        </p:txBody>
      </p:sp>
    </p:spTree>
    <p:extLst>
      <p:ext uri="{BB962C8B-B14F-4D97-AF65-F5344CB8AC3E}">
        <p14:creationId xmlns:p14="http://schemas.microsoft.com/office/powerpoint/2010/main" val="1011260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Strategy and Proposed Activities</a:t>
            </a:r>
            <a:r>
              <a:rPr lang="en-GB" dirty="0" smtClean="0">
                <a:effectLst/>
              </a:rPr>
              <a:t> Conti</a:t>
            </a:r>
            <a:r>
              <a:rPr lang="mr-IN" dirty="0" smtClean="0">
                <a:effectLst/>
              </a:rPr>
              <a:t>…</a:t>
            </a:r>
            <a:endParaRPr lang="en-US" dirty="0"/>
          </a:p>
        </p:txBody>
      </p:sp>
      <p:sp>
        <p:nvSpPr>
          <p:cNvPr id="3" name="Content Placeholder 2"/>
          <p:cNvSpPr>
            <a:spLocks noGrp="1"/>
          </p:cNvSpPr>
          <p:nvPr>
            <p:ph sz="quarter" idx="13"/>
          </p:nvPr>
        </p:nvSpPr>
        <p:spPr/>
        <p:txBody>
          <a:bodyPr>
            <a:normAutofit fontScale="62500" lnSpcReduction="20000"/>
          </a:bodyPr>
          <a:lstStyle/>
          <a:p>
            <a:r>
              <a:rPr lang="en-US" dirty="0"/>
              <a:t>Recommendation and Conclusion:</a:t>
            </a:r>
            <a:r>
              <a:rPr lang="en-US" b="1" dirty="0"/>
              <a:t> </a:t>
            </a:r>
            <a:r>
              <a:rPr lang="en-US" dirty="0"/>
              <a:t>Option 3 was deemed the best option</a:t>
            </a:r>
            <a:r>
              <a:rPr lang="en-US" dirty="0" smtClean="0"/>
              <a:t>.</a:t>
            </a:r>
          </a:p>
          <a:p>
            <a:r>
              <a:rPr lang="en-US" dirty="0"/>
              <a:t>The identified new system is called </a:t>
            </a:r>
            <a:r>
              <a:rPr lang="en-US" b="1" dirty="0" smtClean="0"/>
              <a:t>Senaite LIMS</a:t>
            </a:r>
            <a:r>
              <a:rPr lang="en-US" dirty="0" smtClean="0"/>
              <a:t>.</a:t>
            </a:r>
          </a:p>
          <a:p>
            <a:r>
              <a:rPr lang="en-US" dirty="0" smtClean="0"/>
              <a:t>Advantages of this system:</a:t>
            </a:r>
          </a:p>
          <a:p>
            <a:pPr lvl="1"/>
            <a:r>
              <a:rPr lang="en-US" dirty="0" smtClean="0"/>
              <a:t>This </a:t>
            </a:r>
            <a:r>
              <a:rPr lang="en-US" dirty="0"/>
              <a:t>system is an open source system used in similar laboratories and is developed and supported by 4 international communities: in Spain, South Africa, Germany, and Zimbabwe. </a:t>
            </a:r>
            <a:endParaRPr lang="en-US" dirty="0" smtClean="0"/>
          </a:p>
          <a:p>
            <a:pPr lvl="1"/>
            <a:r>
              <a:rPr lang="en-US" dirty="0" smtClean="0"/>
              <a:t>The </a:t>
            </a:r>
            <a:r>
              <a:rPr lang="en-US" dirty="0"/>
              <a:t>system is developed in Python and Plone which is advantageous as BHPs SE &amp; DMC development team has sound experience using Python which reduces the </a:t>
            </a:r>
            <a:r>
              <a:rPr lang="en-US" dirty="0" smtClean="0"/>
              <a:t>learning </a:t>
            </a:r>
            <a:r>
              <a:rPr lang="en-US" dirty="0"/>
              <a:t>curve</a:t>
            </a:r>
            <a:r>
              <a:rPr lang="en-US" dirty="0" smtClean="0"/>
              <a:t>.</a:t>
            </a:r>
          </a:p>
          <a:p>
            <a:pPr lvl="1"/>
            <a:r>
              <a:rPr lang="en-US" dirty="0" smtClean="0"/>
              <a:t>This </a:t>
            </a:r>
            <a:r>
              <a:rPr lang="en-US" dirty="0"/>
              <a:t>system will not result in license </a:t>
            </a:r>
            <a:r>
              <a:rPr lang="en-US" dirty="0" smtClean="0"/>
              <a:t>fees.</a:t>
            </a:r>
          </a:p>
          <a:p>
            <a:pPr lvl="1"/>
            <a:r>
              <a:rPr lang="en-US" dirty="0" smtClean="0"/>
              <a:t>The </a:t>
            </a:r>
            <a:r>
              <a:rPr lang="en-US" dirty="0"/>
              <a:t>system will also </a:t>
            </a:r>
            <a:r>
              <a:rPr lang="en-US" dirty="0" smtClean="0"/>
              <a:t>negate long term </a:t>
            </a:r>
            <a:r>
              <a:rPr lang="en-US" dirty="0"/>
              <a:t>support costs arising from trouble shooting, as support is readily available from the existing communities at convenient time zones. Since this is a community project all sites will benefit from periodic updates and upgrades to the system</a:t>
            </a:r>
            <a:r>
              <a:rPr lang="en-US" dirty="0" smtClean="0"/>
              <a:t>.</a:t>
            </a:r>
          </a:p>
          <a:p>
            <a:pPr lvl="1"/>
            <a:r>
              <a:rPr lang="en-US" dirty="0" smtClean="0"/>
              <a:t>Another benefit of the Senaite system is that the majority of BHP’s laboratory machines will be able to transmit results directly to the system, minimizing the risk of human error. For the machines that do not have this compatible functionality, the SE &amp; DMC   team will be able to develop local implement interfaces for them, which will in turn benefit the other communities.</a:t>
            </a:r>
            <a:endParaRPr lang="en-GB" dirty="0" smtClean="0"/>
          </a:p>
        </p:txBody>
      </p:sp>
    </p:spTree>
    <p:extLst>
      <p:ext uri="{BB962C8B-B14F-4D97-AF65-F5344CB8AC3E}">
        <p14:creationId xmlns:p14="http://schemas.microsoft.com/office/powerpoint/2010/main" val="1078011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784</TotalTime>
  <Words>922</Words>
  <Application>Microsoft Macintosh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Mangal</vt:lpstr>
      <vt:lpstr>Tw Cen MT</vt:lpstr>
      <vt:lpstr>Arial</vt:lpstr>
      <vt:lpstr>Droplet</vt:lpstr>
      <vt:lpstr>Laboratory Information Management System</vt:lpstr>
      <vt:lpstr>Introduction</vt:lpstr>
      <vt:lpstr>The Life cycle of a sample</vt:lpstr>
      <vt:lpstr>PowerPoint Presentation</vt:lpstr>
      <vt:lpstr>PowerPoint Presentation</vt:lpstr>
      <vt:lpstr>Problem</vt:lpstr>
      <vt:lpstr>Strategy and Proposed Activities </vt:lpstr>
      <vt:lpstr>Strategy and Proposed Activities Conti…</vt:lpstr>
      <vt:lpstr>Strategy and Proposed Activities Conti…</vt:lpstr>
      <vt:lpstr>Senaite LIMS: Home</vt:lpstr>
      <vt:lpstr>Clients</vt:lpstr>
      <vt:lpstr>Analysis Request</vt:lpstr>
      <vt:lpstr>Add Analysis Request</vt:lpstr>
      <vt:lpstr>Panic Levels</vt:lpstr>
      <vt:lpstr>Reports</vt:lpstr>
      <vt:lpstr>Pending Work</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dc:title>
  <dc:creator>coulson kgathi</dc:creator>
  <cp:lastModifiedBy>coulson kgathi</cp:lastModifiedBy>
  <cp:revision>10</cp:revision>
  <dcterms:created xsi:type="dcterms:W3CDTF">2018-10-22T19:46:21Z</dcterms:created>
  <dcterms:modified xsi:type="dcterms:W3CDTF">2018-10-23T08:51:24Z</dcterms:modified>
</cp:coreProperties>
</file>