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9" r:id="rId3"/>
    <p:sldId id="344" r:id="rId4"/>
    <p:sldId id="346" r:id="rId5"/>
    <p:sldId id="343" r:id="rId6"/>
    <p:sldId id="261" r:id="rId7"/>
    <p:sldId id="260" r:id="rId8"/>
    <p:sldId id="345" r:id="rId9"/>
    <p:sldId id="347" r:id="rId10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hin Lockman" initials="" lastIdx="5" clrIdx="0"/>
  <p:cmAuthor id="1" name="Dr J Makhema" initials="DJM" lastIdx="8" clrIdx="1">
    <p:extLst/>
  </p:cmAuthor>
  <p:cmAuthor id="2" name="masterit" initials="m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81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898" autoAdjust="0"/>
  </p:normalViewPr>
  <p:slideViewPr>
    <p:cSldViewPr snapToGrid="0" snapToObjects="1">
      <p:cViewPr varScale="1">
        <p:scale>
          <a:sx n="131" d="100"/>
          <a:sy n="131" d="100"/>
        </p:scale>
        <p:origin x="104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7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DB0497A-B2FE-AA46-8A93-F7255BAEB2D0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E04C38A-C45A-0145-814C-C0950B48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25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78C299F-3BEB-764F-BBFF-66A2AFEF6DB1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49D8E77-356D-D64B-8371-1F81F762A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690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42A91-3544-4395-9345-30EF6350439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91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BCPP DSMB Meeting - Bethesda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3 April 2013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F8F8AA-23A8-49C9-8239-1A9F3507AAFA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1445" name="Rectangle 2"/>
          <p:cNvSpPr txBox="1">
            <a:spLocks noGrp="1" noChangeArrowheads="1"/>
          </p:cNvSpPr>
          <p:nvPr/>
        </p:nvSpPr>
        <p:spPr bwMode="auto">
          <a:xfrm>
            <a:off x="3" y="9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849" tIns="46427" rIns="92849" bIns="46427"/>
          <a:lstStyle/>
          <a:p>
            <a:pPr defTabSz="928434"/>
            <a:r>
              <a:rPr lang="en-US" sz="1300">
                <a:solidFill>
                  <a:prstClr val="black"/>
                </a:solidFill>
              </a:rPr>
              <a:t>Mochudi Project - Gates</a:t>
            </a:r>
          </a:p>
        </p:txBody>
      </p:sp>
      <p:sp>
        <p:nvSpPr>
          <p:cNvPr id="61446" name="Rectangle 3"/>
          <p:cNvSpPr txBox="1">
            <a:spLocks noGrp="1" noChangeArrowheads="1"/>
          </p:cNvSpPr>
          <p:nvPr/>
        </p:nvSpPr>
        <p:spPr bwMode="auto">
          <a:xfrm>
            <a:off x="3970734" y="9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849" tIns="46427" rIns="92849" bIns="46427"/>
          <a:lstStyle/>
          <a:p>
            <a:pPr algn="r" defTabSz="928434"/>
            <a:r>
              <a:rPr lang="en-US" sz="1300">
                <a:solidFill>
                  <a:prstClr val="black"/>
                </a:solidFill>
              </a:rPr>
              <a:t>8 October 2008</a:t>
            </a:r>
          </a:p>
        </p:txBody>
      </p:sp>
      <p:sp>
        <p:nvSpPr>
          <p:cNvPr id="61447" name="Rectangle 7"/>
          <p:cNvSpPr txBox="1">
            <a:spLocks noGrp="1" noChangeArrowheads="1"/>
          </p:cNvSpPr>
          <p:nvPr/>
        </p:nvSpPr>
        <p:spPr bwMode="auto">
          <a:xfrm>
            <a:off x="3970734" y="8829133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849" tIns="46427" rIns="92849" bIns="46427" anchor="b"/>
          <a:lstStyle/>
          <a:p>
            <a:pPr algn="r" defTabSz="928434"/>
            <a:fld id="{AC548839-6311-47DC-A648-7B50561937C2}" type="slidenum">
              <a:rPr lang="en-US" sz="1300">
                <a:solidFill>
                  <a:prstClr val="black"/>
                </a:solidFill>
              </a:rPr>
              <a:pPr algn="r" defTabSz="928434"/>
              <a:t>2</a:t>
            </a:fld>
            <a:endParaRPr lang="en-US" sz="1300">
              <a:solidFill>
                <a:prstClr val="black"/>
              </a:solidFill>
            </a:endParaRPr>
          </a:p>
        </p:txBody>
      </p:sp>
      <p:sp>
        <p:nvSpPr>
          <p:cNvPr id="614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ln/>
        </p:spPr>
      </p:sp>
      <p:sp>
        <p:nvSpPr>
          <p:cNvPr id="614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594" y="4416109"/>
            <a:ext cx="5145220" cy="4183995"/>
          </a:xfrm>
          <a:noFill/>
          <a:ln/>
        </p:spPr>
        <p:txBody>
          <a:bodyPr lIns="92849" tIns="46427" rIns="92849" bIns="46427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40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BCPP DSMB Meeting - Bethesda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3 April 2013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F8F8AA-23A8-49C9-8239-1A9F3507AAFA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1445" name="Rectangle 2"/>
          <p:cNvSpPr txBox="1">
            <a:spLocks noGrp="1" noChangeArrowheads="1"/>
          </p:cNvSpPr>
          <p:nvPr/>
        </p:nvSpPr>
        <p:spPr bwMode="auto">
          <a:xfrm>
            <a:off x="3" y="9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849" tIns="46427" rIns="92849" bIns="46427"/>
          <a:lstStyle/>
          <a:p>
            <a:pPr defTabSz="928434"/>
            <a:r>
              <a:rPr lang="en-US" sz="1300">
                <a:solidFill>
                  <a:prstClr val="black"/>
                </a:solidFill>
              </a:rPr>
              <a:t>Mochudi Project - Gates</a:t>
            </a:r>
          </a:p>
        </p:txBody>
      </p:sp>
      <p:sp>
        <p:nvSpPr>
          <p:cNvPr id="61446" name="Rectangle 3"/>
          <p:cNvSpPr txBox="1">
            <a:spLocks noGrp="1" noChangeArrowheads="1"/>
          </p:cNvSpPr>
          <p:nvPr/>
        </p:nvSpPr>
        <p:spPr bwMode="auto">
          <a:xfrm>
            <a:off x="3970734" y="9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849" tIns="46427" rIns="92849" bIns="46427"/>
          <a:lstStyle/>
          <a:p>
            <a:pPr algn="r" defTabSz="928434"/>
            <a:r>
              <a:rPr lang="en-US" sz="1300">
                <a:solidFill>
                  <a:prstClr val="black"/>
                </a:solidFill>
              </a:rPr>
              <a:t>8 October 2008</a:t>
            </a:r>
          </a:p>
        </p:txBody>
      </p:sp>
      <p:sp>
        <p:nvSpPr>
          <p:cNvPr id="61447" name="Rectangle 7"/>
          <p:cNvSpPr txBox="1">
            <a:spLocks noGrp="1" noChangeArrowheads="1"/>
          </p:cNvSpPr>
          <p:nvPr/>
        </p:nvSpPr>
        <p:spPr bwMode="auto">
          <a:xfrm>
            <a:off x="3970734" y="8829133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849" tIns="46427" rIns="92849" bIns="46427" anchor="b"/>
          <a:lstStyle/>
          <a:p>
            <a:pPr algn="r" defTabSz="928434"/>
            <a:fld id="{AC548839-6311-47DC-A648-7B50561937C2}" type="slidenum">
              <a:rPr lang="en-US" sz="1300">
                <a:solidFill>
                  <a:prstClr val="black"/>
                </a:solidFill>
              </a:rPr>
              <a:pPr algn="r" defTabSz="928434"/>
              <a:t>3</a:t>
            </a:fld>
            <a:endParaRPr lang="en-US" sz="1300">
              <a:solidFill>
                <a:prstClr val="black"/>
              </a:solidFill>
            </a:endParaRPr>
          </a:p>
        </p:txBody>
      </p:sp>
      <p:sp>
        <p:nvSpPr>
          <p:cNvPr id="614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ln/>
        </p:spPr>
      </p:sp>
      <p:sp>
        <p:nvSpPr>
          <p:cNvPr id="614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594" y="4416109"/>
            <a:ext cx="5145220" cy="4183995"/>
          </a:xfrm>
          <a:noFill/>
          <a:ln/>
        </p:spPr>
        <p:txBody>
          <a:bodyPr lIns="92849" tIns="46427" rIns="92849" bIns="46427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52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BCPP DSMB Meeting - Bethesda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3 April 2013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F8F8AA-23A8-49C9-8239-1A9F3507AAFA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1445" name="Rectangle 2"/>
          <p:cNvSpPr txBox="1">
            <a:spLocks noGrp="1" noChangeArrowheads="1"/>
          </p:cNvSpPr>
          <p:nvPr/>
        </p:nvSpPr>
        <p:spPr bwMode="auto">
          <a:xfrm>
            <a:off x="3" y="9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849" tIns="46427" rIns="92849" bIns="46427"/>
          <a:lstStyle/>
          <a:p>
            <a:pPr defTabSz="928434"/>
            <a:r>
              <a:rPr lang="en-US" sz="1300">
                <a:solidFill>
                  <a:prstClr val="black"/>
                </a:solidFill>
              </a:rPr>
              <a:t>Mochudi Project - Gates</a:t>
            </a:r>
          </a:p>
        </p:txBody>
      </p:sp>
      <p:sp>
        <p:nvSpPr>
          <p:cNvPr id="61446" name="Rectangle 3"/>
          <p:cNvSpPr txBox="1">
            <a:spLocks noGrp="1" noChangeArrowheads="1"/>
          </p:cNvSpPr>
          <p:nvPr/>
        </p:nvSpPr>
        <p:spPr bwMode="auto">
          <a:xfrm>
            <a:off x="3970734" y="9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849" tIns="46427" rIns="92849" bIns="46427"/>
          <a:lstStyle/>
          <a:p>
            <a:pPr algn="r" defTabSz="928434"/>
            <a:r>
              <a:rPr lang="en-US" sz="1300">
                <a:solidFill>
                  <a:prstClr val="black"/>
                </a:solidFill>
              </a:rPr>
              <a:t>8 October 2008</a:t>
            </a:r>
          </a:p>
        </p:txBody>
      </p:sp>
      <p:sp>
        <p:nvSpPr>
          <p:cNvPr id="61447" name="Rectangle 7"/>
          <p:cNvSpPr txBox="1">
            <a:spLocks noGrp="1" noChangeArrowheads="1"/>
          </p:cNvSpPr>
          <p:nvPr/>
        </p:nvSpPr>
        <p:spPr bwMode="auto">
          <a:xfrm>
            <a:off x="3970734" y="8829133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849" tIns="46427" rIns="92849" bIns="46427" anchor="b"/>
          <a:lstStyle/>
          <a:p>
            <a:pPr algn="r" defTabSz="928434"/>
            <a:fld id="{AC548839-6311-47DC-A648-7B50561937C2}" type="slidenum">
              <a:rPr lang="en-US" sz="1300">
                <a:solidFill>
                  <a:prstClr val="black"/>
                </a:solidFill>
              </a:rPr>
              <a:pPr algn="r" defTabSz="928434"/>
              <a:t>4</a:t>
            </a:fld>
            <a:endParaRPr lang="en-US" sz="1300">
              <a:solidFill>
                <a:prstClr val="black"/>
              </a:solidFill>
            </a:endParaRPr>
          </a:p>
        </p:txBody>
      </p:sp>
      <p:sp>
        <p:nvSpPr>
          <p:cNvPr id="614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ln/>
        </p:spPr>
      </p:sp>
      <p:sp>
        <p:nvSpPr>
          <p:cNvPr id="614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594" y="4416109"/>
            <a:ext cx="5145220" cy="4183995"/>
          </a:xfrm>
          <a:noFill/>
          <a:ln/>
        </p:spPr>
        <p:txBody>
          <a:bodyPr lIns="92849" tIns="46427" rIns="92849" bIns="46427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96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BCPP DSMB Meeting - Bethesda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3 April 2013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F8F8AA-23A8-49C9-8239-1A9F3507AAFA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1445" name="Rectangle 2"/>
          <p:cNvSpPr txBox="1">
            <a:spLocks noGrp="1" noChangeArrowheads="1"/>
          </p:cNvSpPr>
          <p:nvPr/>
        </p:nvSpPr>
        <p:spPr bwMode="auto">
          <a:xfrm>
            <a:off x="3" y="9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849" tIns="46427" rIns="92849" bIns="46427"/>
          <a:lstStyle/>
          <a:p>
            <a:pPr defTabSz="928434"/>
            <a:r>
              <a:rPr lang="en-US" sz="1300">
                <a:solidFill>
                  <a:prstClr val="black"/>
                </a:solidFill>
              </a:rPr>
              <a:t>Mochudi Project - Gates</a:t>
            </a:r>
          </a:p>
        </p:txBody>
      </p:sp>
      <p:sp>
        <p:nvSpPr>
          <p:cNvPr id="61446" name="Rectangle 3"/>
          <p:cNvSpPr txBox="1">
            <a:spLocks noGrp="1" noChangeArrowheads="1"/>
          </p:cNvSpPr>
          <p:nvPr/>
        </p:nvSpPr>
        <p:spPr bwMode="auto">
          <a:xfrm>
            <a:off x="3970734" y="9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849" tIns="46427" rIns="92849" bIns="46427"/>
          <a:lstStyle/>
          <a:p>
            <a:pPr algn="r" defTabSz="928434"/>
            <a:r>
              <a:rPr lang="en-US" sz="1300">
                <a:solidFill>
                  <a:prstClr val="black"/>
                </a:solidFill>
              </a:rPr>
              <a:t>8 October 2008</a:t>
            </a:r>
          </a:p>
        </p:txBody>
      </p:sp>
      <p:sp>
        <p:nvSpPr>
          <p:cNvPr id="61447" name="Rectangle 7"/>
          <p:cNvSpPr txBox="1">
            <a:spLocks noGrp="1" noChangeArrowheads="1"/>
          </p:cNvSpPr>
          <p:nvPr/>
        </p:nvSpPr>
        <p:spPr bwMode="auto">
          <a:xfrm>
            <a:off x="3970734" y="8829133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849" tIns="46427" rIns="92849" bIns="46427" anchor="b"/>
          <a:lstStyle/>
          <a:p>
            <a:pPr algn="r" defTabSz="928434"/>
            <a:fld id="{AC548839-6311-47DC-A648-7B50561937C2}" type="slidenum">
              <a:rPr lang="en-US" sz="1300">
                <a:solidFill>
                  <a:prstClr val="black"/>
                </a:solidFill>
              </a:rPr>
              <a:pPr algn="r" defTabSz="928434"/>
              <a:t>5</a:t>
            </a:fld>
            <a:endParaRPr lang="en-US" sz="1300">
              <a:solidFill>
                <a:prstClr val="black"/>
              </a:solidFill>
            </a:endParaRPr>
          </a:p>
        </p:txBody>
      </p:sp>
      <p:sp>
        <p:nvSpPr>
          <p:cNvPr id="614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ln/>
        </p:spPr>
      </p:sp>
      <p:sp>
        <p:nvSpPr>
          <p:cNvPr id="614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594" y="4416109"/>
            <a:ext cx="5145220" cy="4183995"/>
          </a:xfrm>
          <a:noFill/>
          <a:ln/>
        </p:spPr>
        <p:txBody>
          <a:bodyPr lIns="92849" tIns="46427" rIns="92849" bIns="46427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19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45905-3D98-49E1-9190-2989EA9BB14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27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45905-3D98-49E1-9190-2989EA9BB14D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003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45905-3D98-49E1-9190-2989EA9BB14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95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BCPP DSMB Meeting - Bethesda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3 April 2013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F8F8AA-23A8-49C9-8239-1A9F3507AAFA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1445" name="Rectangle 2"/>
          <p:cNvSpPr txBox="1">
            <a:spLocks noGrp="1" noChangeArrowheads="1"/>
          </p:cNvSpPr>
          <p:nvPr/>
        </p:nvSpPr>
        <p:spPr bwMode="auto">
          <a:xfrm>
            <a:off x="3" y="9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849" tIns="46427" rIns="92849" bIns="46427"/>
          <a:lstStyle/>
          <a:p>
            <a:pPr defTabSz="928434"/>
            <a:r>
              <a:rPr lang="en-US" sz="1300">
                <a:solidFill>
                  <a:prstClr val="black"/>
                </a:solidFill>
              </a:rPr>
              <a:t>Mochudi Project - Gates</a:t>
            </a:r>
          </a:p>
        </p:txBody>
      </p:sp>
      <p:sp>
        <p:nvSpPr>
          <p:cNvPr id="61446" name="Rectangle 3"/>
          <p:cNvSpPr txBox="1">
            <a:spLocks noGrp="1" noChangeArrowheads="1"/>
          </p:cNvSpPr>
          <p:nvPr/>
        </p:nvSpPr>
        <p:spPr bwMode="auto">
          <a:xfrm>
            <a:off x="3970734" y="9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849" tIns="46427" rIns="92849" bIns="46427"/>
          <a:lstStyle/>
          <a:p>
            <a:pPr algn="r" defTabSz="928434"/>
            <a:r>
              <a:rPr lang="en-US" sz="1300">
                <a:solidFill>
                  <a:prstClr val="black"/>
                </a:solidFill>
              </a:rPr>
              <a:t>8 October 2008</a:t>
            </a:r>
          </a:p>
        </p:txBody>
      </p:sp>
      <p:sp>
        <p:nvSpPr>
          <p:cNvPr id="61447" name="Rectangle 7"/>
          <p:cNvSpPr txBox="1">
            <a:spLocks noGrp="1" noChangeArrowheads="1"/>
          </p:cNvSpPr>
          <p:nvPr/>
        </p:nvSpPr>
        <p:spPr bwMode="auto">
          <a:xfrm>
            <a:off x="3970734" y="8829133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849" tIns="46427" rIns="92849" bIns="46427" anchor="b"/>
          <a:lstStyle/>
          <a:p>
            <a:pPr algn="r" defTabSz="928434"/>
            <a:fld id="{AC548839-6311-47DC-A648-7B50561937C2}" type="slidenum">
              <a:rPr lang="en-US" sz="1300">
                <a:solidFill>
                  <a:prstClr val="black"/>
                </a:solidFill>
              </a:rPr>
              <a:pPr algn="r" defTabSz="928434"/>
              <a:t>9</a:t>
            </a:fld>
            <a:endParaRPr lang="en-US" sz="1300">
              <a:solidFill>
                <a:prstClr val="black"/>
              </a:solidFill>
            </a:endParaRPr>
          </a:p>
        </p:txBody>
      </p:sp>
      <p:sp>
        <p:nvSpPr>
          <p:cNvPr id="614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ln/>
        </p:spPr>
      </p:sp>
      <p:sp>
        <p:nvSpPr>
          <p:cNvPr id="614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594" y="4416109"/>
            <a:ext cx="5145220" cy="4183995"/>
          </a:xfrm>
          <a:noFill/>
          <a:ln/>
        </p:spPr>
        <p:txBody>
          <a:bodyPr lIns="92849" tIns="46427" rIns="92849" bIns="46427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22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76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58D9-63F1-6148-B83C-60606F5D4CFF}" type="datetime1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5766B-5DDF-C342-9746-4C216C41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9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2410-003D-5340-B482-3658646D68DB}" type="datetime1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5766B-5DDF-C342-9746-4C216C41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0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B2BB-0909-E34D-B924-17139A9FA0CF}" type="datetime1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5766B-5DDF-C342-9746-4C216C41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4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90B-D8C7-7D4C-921D-05D1B4819683}" type="datetime1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5766B-5DDF-C342-9746-4C216C41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4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724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DAE1-CF0E-CF47-80C4-1BD3F691B7A9}" type="datetime1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5766B-5DDF-C342-9746-4C216C41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4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A38-E4B2-354D-BE3A-D1AF3A4731E5}" type="datetime1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5766B-5DDF-C342-9746-4C216C41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2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E8F3-D34C-3A47-8635-FFC520AB8B8E}" type="datetime1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5766B-5DDF-C342-9746-4C216C41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3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CBB0-05C2-2046-B42F-703C309C61B6}" type="datetime1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5766B-5DDF-C342-9746-4C216C41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7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5657-6F9E-104E-B952-8051FE14417F}" type="datetime1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5766B-5DDF-C342-9746-4C216C41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67D4-1D9F-D248-966B-92917F640443}" type="datetime1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5766B-5DDF-C342-9746-4C216C41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4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13B6-D627-F740-AA69-74479EE4F9A3}" type="datetime1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5766B-5DDF-C342-9746-4C216C41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6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2809B-19CC-F34B-983C-8E6D4491AD05}" type="datetime1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69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6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5766B-5DDF-C342-9746-4C216C41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0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8222" y="4588844"/>
            <a:ext cx="8853378" cy="2209800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</a:rPr>
              <a:t>Participating Institutions: </a:t>
            </a:r>
            <a:r>
              <a:rPr lang="en-US" sz="1600" dirty="0">
                <a:solidFill>
                  <a:schemeClr val="tx1"/>
                </a:solidFill>
              </a:rPr>
              <a:t>Harvard T.H. Chan School of Public Health, Botswana-Harvard AIDS Institute Partnership (BHP), Centers for Disease Control and Prevention (CDC), Botswana Ministry of Health (MOH)	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</a:rPr>
              <a:t>Funded by </a:t>
            </a:r>
            <a:r>
              <a:rPr lang="en-US" sz="1600" dirty="0">
                <a:solidFill>
                  <a:schemeClr val="tx1"/>
                </a:solidFill>
              </a:rPr>
              <a:t>the U.S. President’s Emergency Plan for AIDS Relief (PEPFAR) and the Office of the Global AIDS Coordinator (OGAC)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</a:rPr>
              <a:t>Sponsored through</a:t>
            </a:r>
            <a:r>
              <a:rPr lang="en-US" sz="1600" dirty="0">
                <a:solidFill>
                  <a:schemeClr val="tx1"/>
                </a:solidFill>
              </a:rPr>
              <a:t> the U.S. Centers for Disease Control and Prevention (CDC) 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5766B-5DDF-C342-9746-4C216C41BA7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111" y="452564"/>
            <a:ext cx="1371600" cy="1485901"/>
          </a:xfrm>
          <a:prstGeom prst="rect">
            <a:avLst/>
          </a:prstGeom>
          <a:solidFill>
            <a:schemeClr val="tx1"/>
          </a:solidFill>
          <a:ln w="6350">
            <a:solidFill>
              <a:srgbClr val="C000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0" y="1524699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The Botswana Combination Prevention Project (BCPP / </a:t>
            </a:r>
            <a:r>
              <a:rPr lang="en-US" sz="4000" b="1" dirty="0" err="1" smtClean="0">
                <a:latin typeface="+mn-lt"/>
              </a:rPr>
              <a:t>Ya</a:t>
            </a:r>
            <a:r>
              <a:rPr lang="en-US" sz="4000" b="1" dirty="0" smtClean="0">
                <a:latin typeface="+mn-lt"/>
              </a:rPr>
              <a:t> </a:t>
            </a:r>
            <a:r>
              <a:rPr lang="en-US" sz="4000" b="1" dirty="0" err="1" smtClean="0">
                <a:latin typeface="+mn-lt"/>
              </a:rPr>
              <a:t>Tsie</a:t>
            </a:r>
            <a:r>
              <a:rPr lang="en-US" sz="4000" b="1" dirty="0" smtClean="0">
                <a:latin typeface="+mn-lt"/>
              </a:rPr>
              <a:t>)</a:t>
            </a:r>
            <a:endParaRPr lang="en-US" sz="4000" b="1" dirty="0">
              <a:latin typeface="+mn-lt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7089" y="3463049"/>
            <a:ext cx="9144000" cy="1048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chemeClr val="tx1"/>
                </a:solidFill>
              </a:rPr>
              <a:t>Data </a:t>
            </a:r>
            <a:r>
              <a:rPr lang="en-US" sz="2400" b="1" dirty="0">
                <a:solidFill>
                  <a:schemeClr val="tx1"/>
                </a:solidFill>
              </a:rPr>
              <a:t>Dissemination </a:t>
            </a:r>
            <a:r>
              <a:rPr lang="en-US" sz="2400" b="1" dirty="0" smtClean="0">
                <a:solidFill>
                  <a:schemeClr val="tx1"/>
                </a:solidFill>
              </a:rPr>
              <a:t>and Orientation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August 20-21,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63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76869"/>
            <a:ext cx="8534400" cy="4893647"/>
          </a:xfrm>
          <a:noFill/>
        </p:spPr>
        <p:txBody>
          <a:bodyPr wrap="square">
            <a:spAutoFit/>
          </a:bodyPr>
          <a:lstStyle/>
          <a:p>
            <a:pPr marL="0" lvl="1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dirty="0" smtClean="0">
                <a:cs typeface="Arial" pitchFamily="34" charset="0"/>
              </a:rPr>
              <a:t>Honor the data sharing agreement between the Botswana Ministry of Health, Harvard School of Public Health/Botswana Harvard AIDS Institute Partnership (BHP), and the U.S. Centers for Disease Control and Prevention (CDC) by the following: </a:t>
            </a:r>
          </a:p>
          <a:p>
            <a:pPr marL="342900" lvl="1" indent="-342900">
              <a:spcBef>
                <a:spcPts val="1200"/>
              </a:spcBef>
            </a:pPr>
            <a:r>
              <a:rPr lang="en-US" sz="2200" dirty="0" smtClean="0">
                <a:cs typeface="Arial" pitchFamily="34" charset="0"/>
              </a:rPr>
              <a:t>Provide an overview of the BCPP Study and protocols </a:t>
            </a:r>
          </a:p>
          <a:p>
            <a:pPr marL="342900" lvl="1" indent="-342900">
              <a:spcBef>
                <a:spcPts val="1200"/>
              </a:spcBef>
            </a:pPr>
            <a:r>
              <a:rPr lang="en-US" sz="2200" dirty="0" smtClean="0">
                <a:cs typeface="Arial" pitchFamily="34" charset="0"/>
              </a:rPr>
              <a:t>Provide guidance on </a:t>
            </a:r>
            <a:r>
              <a:rPr lang="en-US" sz="2200" dirty="0">
                <a:cs typeface="Arial" pitchFamily="34" charset="0"/>
              </a:rPr>
              <a:t>data use and data </a:t>
            </a:r>
            <a:r>
              <a:rPr lang="en-US" sz="2200" dirty="0" smtClean="0">
                <a:cs typeface="Arial" pitchFamily="34" charset="0"/>
              </a:rPr>
              <a:t>requests </a:t>
            </a:r>
          </a:p>
          <a:p>
            <a:pPr marL="342900" lvl="1" indent="-342900">
              <a:spcBef>
                <a:spcPts val="1200"/>
              </a:spcBef>
            </a:pPr>
            <a:r>
              <a:rPr lang="en-US" sz="2200" dirty="0" smtClean="0">
                <a:cs typeface="Arial" pitchFamily="34" charset="0"/>
              </a:rPr>
              <a:t>Explain the structure and contents of the analytical datasets</a:t>
            </a:r>
          </a:p>
          <a:p>
            <a:pPr marL="342900" lvl="1" indent="-342900">
              <a:spcBef>
                <a:spcPts val="1200"/>
              </a:spcBef>
            </a:pPr>
            <a:r>
              <a:rPr lang="en-US" sz="2200" dirty="0" smtClean="0">
                <a:cs typeface="Arial" pitchFamily="34" charset="0"/>
              </a:rPr>
              <a:t>Detail the data architecture and data management processes</a:t>
            </a:r>
          </a:p>
          <a:p>
            <a:pPr marL="342900" lvl="1" indent="-342900">
              <a:spcBef>
                <a:spcPts val="1200"/>
              </a:spcBef>
            </a:pPr>
            <a:r>
              <a:rPr lang="en-US" sz="2200" dirty="0" smtClean="0">
                <a:cs typeface="Arial" pitchFamily="34" charset="0"/>
              </a:rPr>
              <a:t>Explain an algorithm approach to measuring key study outcomes</a:t>
            </a:r>
          </a:p>
          <a:p>
            <a:pPr marL="342900" lvl="1" indent="-342900">
              <a:spcBef>
                <a:spcPts val="1200"/>
              </a:spcBef>
            </a:pPr>
            <a:r>
              <a:rPr lang="en-US" sz="2200" dirty="0" smtClean="0">
                <a:cs typeface="Arial" pitchFamily="34" charset="0"/>
              </a:rPr>
              <a:t>Provide lessons learned from using PIMS and IPMS</a:t>
            </a: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None/>
            </a:pPr>
            <a:endParaRPr lang="en-US" sz="2200" dirty="0" smtClean="0"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095" y="76200"/>
            <a:ext cx="562707" cy="609600"/>
          </a:xfrm>
          <a:prstGeom prst="rect">
            <a:avLst/>
          </a:prstGeom>
          <a:ln w="28575">
            <a:noFill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76199"/>
            <a:ext cx="8403336" cy="7589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latin typeface="+mj-lt"/>
                <a:ea typeface="+mj-ea"/>
                <a:cs typeface="+mj-cs"/>
              </a:rPr>
              <a:t>Objectives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811870"/>
            <a:ext cx="8686800" cy="45719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5766B-5DDF-C342-9746-4C216C41BA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4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76869"/>
            <a:ext cx="8534400" cy="1200329"/>
          </a:xfrm>
          <a:noFill/>
        </p:spPr>
        <p:txBody>
          <a:bodyPr wrap="square">
            <a:spAutoFit/>
          </a:bodyPr>
          <a:lstStyle/>
          <a:p>
            <a:pPr marL="0" lvl="1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600" b="1" dirty="0" smtClean="0">
                <a:cs typeface="Arial" pitchFamily="34" charset="0"/>
              </a:rPr>
              <a:t>What is the </a:t>
            </a:r>
            <a:r>
              <a:rPr lang="en-US" sz="3600" b="1" dirty="0"/>
              <a:t>Botswana Combination Prevention </a:t>
            </a:r>
            <a:r>
              <a:rPr lang="en-US" sz="3600" b="1" dirty="0" smtClean="0"/>
              <a:t>Project (BCPP)?</a:t>
            </a:r>
            <a:endParaRPr lang="en-US" sz="3600" b="1" dirty="0" smtClean="0"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095" y="76200"/>
            <a:ext cx="562707" cy="609600"/>
          </a:xfrm>
          <a:prstGeom prst="rect">
            <a:avLst/>
          </a:prstGeom>
          <a:ln w="28575"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5766B-5DDF-C342-9746-4C216C41BA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2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76869"/>
            <a:ext cx="8534400" cy="4241161"/>
          </a:xfr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Botswana Combination Prevention Project is a community randomized trial (15 intervention and 15 control communities) evaluating the impact of prevention interventions including early and universal ART on HIV incidence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Primary Research Objectives:</a:t>
            </a:r>
          </a:p>
          <a:p>
            <a:pPr lvl="1">
              <a:spcBef>
                <a:spcPts val="1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significantly reduce population-level, cumulative HIV incidence in adults over approximately 30 months</a:t>
            </a:r>
          </a:p>
          <a:p>
            <a:pPr lvl="1">
              <a:spcBef>
                <a:spcPts val="1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estimate population-level coverage of Knowledge of HIV-positive status, Treatment and Viral Suppression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095" y="76200"/>
            <a:ext cx="562707" cy="609600"/>
          </a:xfrm>
          <a:prstGeom prst="rect">
            <a:avLst/>
          </a:prstGeom>
          <a:ln w="28575">
            <a:noFill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76199"/>
            <a:ext cx="8403336" cy="7589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noProof="0" dirty="0" smtClean="0">
                <a:latin typeface="+mj-lt"/>
                <a:ea typeface="+mj-ea"/>
                <a:cs typeface="+mj-cs"/>
              </a:rPr>
              <a:t>BCPP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Study Overview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811870"/>
            <a:ext cx="8686800" cy="45719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5766B-5DDF-C342-9746-4C216C41BA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4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76869"/>
            <a:ext cx="8534400" cy="5244512"/>
          </a:xfrm>
          <a:noFill/>
        </p:spPr>
        <p:txBody>
          <a:bodyPr wrap="square">
            <a:spAutoFit/>
          </a:bodyPr>
          <a:lstStyle/>
          <a:p>
            <a:pPr marL="342900" lvl="1" indent="-3429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cs typeface="Arial" pitchFamily="34" charset="0"/>
              </a:rPr>
              <a:t>Pair-matched community-randomized trial in </a:t>
            </a:r>
            <a:r>
              <a:rPr lang="en-US" sz="2200" dirty="0" smtClean="0">
                <a:cs typeface="Arial" pitchFamily="34" charset="0"/>
              </a:rPr>
              <a:t>30 communities in Botswana (</a:t>
            </a:r>
            <a:r>
              <a:rPr lang="en-US" sz="2200" dirty="0" smtClean="0">
                <a:solidFill>
                  <a:prstClr val="black"/>
                </a:solidFill>
                <a:cs typeface="Arial" pitchFamily="34" charset="0"/>
              </a:rPr>
              <a:t>15 intervention </a:t>
            </a:r>
            <a:r>
              <a:rPr lang="en-US" sz="2200" dirty="0">
                <a:solidFill>
                  <a:prstClr val="black"/>
                </a:solidFill>
                <a:cs typeface="Arial" pitchFamily="34" charset="0"/>
              </a:rPr>
              <a:t>and 15 </a:t>
            </a:r>
            <a:r>
              <a:rPr lang="en-US" sz="2200" dirty="0" smtClean="0">
                <a:solidFill>
                  <a:prstClr val="black"/>
                </a:solidFill>
                <a:cs typeface="Arial" pitchFamily="34" charset="0"/>
              </a:rPr>
              <a:t>standard of care)</a:t>
            </a:r>
            <a:r>
              <a:rPr lang="en-US" sz="2200" dirty="0">
                <a:cs typeface="Arial" pitchFamily="34" charset="0"/>
              </a:rPr>
              <a:t> </a:t>
            </a:r>
          </a:p>
          <a:p>
            <a:pPr marL="3429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cs typeface="Arial" pitchFamily="34" charset="0"/>
              </a:rPr>
              <a:t>D</a:t>
            </a:r>
            <a:r>
              <a:rPr lang="en-US" sz="2200" dirty="0" smtClean="0"/>
              <a:t>esigned </a:t>
            </a:r>
            <a:r>
              <a:rPr lang="en-US" sz="2200" dirty="0"/>
              <a:t>to evaluate the impact of a package of HIV </a:t>
            </a:r>
            <a:r>
              <a:rPr lang="en-US" sz="2200" dirty="0" smtClean="0"/>
              <a:t>prevention and treatment </a:t>
            </a:r>
            <a:r>
              <a:rPr lang="en-US" sz="2200" dirty="0"/>
              <a:t>interventions on </a:t>
            </a:r>
            <a:r>
              <a:rPr lang="en-US" sz="2200" dirty="0" smtClean="0"/>
              <a:t>population-level HIV </a:t>
            </a:r>
            <a:r>
              <a:rPr lang="en-US" sz="2200" dirty="0"/>
              <a:t>incidence </a:t>
            </a:r>
            <a:endParaRPr lang="en-US" sz="2200" b="1" dirty="0" smtClean="0">
              <a:cs typeface="Arial" pitchFamily="34" charset="0"/>
            </a:endParaRPr>
          </a:p>
          <a:p>
            <a:pPr marL="342900" lvl="1" indent="-342900" eaLnBrk="1" hangingPunct="1">
              <a:spcBef>
                <a:spcPts val="1200"/>
              </a:spcBef>
              <a:spcAft>
                <a:spcPts val="0"/>
              </a:spcAft>
              <a:buFontTx/>
              <a:buChar char="•"/>
            </a:pPr>
            <a:r>
              <a:rPr lang="en-US" sz="2200" b="1" dirty="0" smtClean="0">
                <a:cs typeface="Arial" pitchFamily="34" charset="0"/>
              </a:rPr>
              <a:t>Baseline </a:t>
            </a:r>
            <a:r>
              <a:rPr lang="en-US" sz="2200" b="1" dirty="0">
                <a:cs typeface="Arial" pitchFamily="34" charset="0"/>
              </a:rPr>
              <a:t>and annual surveys </a:t>
            </a:r>
            <a:r>
              <a:rPr lang="en-US" sz="2200" dirty="0">
                <a:cs typeface="Arial" pitchFamily="34" charset="0"/>
              </a:rPr>
              <a:t>conducted in </a:t>
            </a:r>
            <a:r>
              <a:rPr lang="en-US" sz="2200" dirty="0" smtClean="0">
                <a:cs typeface="Arial" pitchFamily="34" charset="0"/>
              </a:rPr>
              <a:t>adult 16-64 year old residents of random sample of ~</a:t>
            </a:r>
            <a:r>
              <a:rPr lang="en-US" sz="2200" dirty="0">
                <a:cs typeface="Arial" pitchFamily="34" charset="0"/>
              </a:rPr>
              <a:t>20% of households </a:t>
            </a:r>
            <a:r>
              <a:rPr lang="en-US" sz="2200" dirty="0" smtClean="0">
                <a:cs typeface="Arial" pitchFamily="34" charset="0"/>
              </a:rPr>
              <a:t>in </a:t>
            </a:r>
            <a:r>
              <a:rPr lang="en-US" sz="2200" dirty="0">
                <a:cs typeface="Arial" pitchFamily="34" charset="0"/>
              </a:rPr>
              <a:t>all 30 communities, </a:t>
            </a:r>
            <a:r>
              <a:rPr lang="en-US" sz="2200" dirty="0" smtClean="0">
                <a:cs typeface="Arial" pitchFamily="34" charset="0"/>
              </a:rPr>
              <a:t>to evaluate:</a:t>
            </a:r>
            <a:endParaRPr lang="en-US" sz="2200" dirty="0">
              <a:cs typeface="Arial" pitchFamily="34" charset="0"/>
            </a:endParaRPr>
          </a:p>
          <a:p>
            <a:pPr marL="740664" lvl="1">
              <a:lnSpc>
                <a:spcPct val="120000"/>
              </a:lnSpc>
              <a:spcBef>
                <a:spcPts val="0"/>
              </a:spcBef>
            </a:pPr>
            <a:r>
              <a:rPr lang="en-US" sz="2200" dirty="0">
                <a:solidFill>
                  <a:prstClr val="black"/>
                </a:solidFill>
              </a:rPr>
              <a:t>HIV incidence</a:t>
            </a:r>
          </a:p>
          <a:p>
            <a:pPr marL="740664" lvl="1">
              <a:lnSpc>
                <a:spcPct val="120000"/>
              </a:lnSpc>
              <a:spcBef>
                <a:spcPts val="0"/>
              </a:spcBef>
            </a:pPr>
            <a:r>
              <a:rPr lang="en-US" sz="2200" dirty="0">
                <a:solidFill>
                  <a:prstClr val="black"/>
                </a:solidFill>
              </a:rPr>
              <a:t>Uptake of components of interventions over time</a:t>
            </a:r>
            <a:endParaRPr lang="en-US" sz="2200" dirty="0">
              <a:cs typeface="Arial" pitchFamily="34" charset="0"/>
            </a:endParaRPr>
          </a:p>
          <a:p>
            <a:pPr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200" dirty="0">
                <a:cs typeface="Arial" pitchFamily="34" charset="0"/>
              </a:rPr>
              <a:t>Rapid scale-up of </a:t>
            </a:r>
            <a:r>
              <a:rPr lang="en-US" sz="2200" dirty="0" smtClean="0">
                <a:cs typeface="Arial" pitchFamily="34" charset="0"/>
              </a:rPr>
              <a:t>interventions </a:t>
            </a:r>
            <a:r>
              <a:rPr lang="en-US" sz="2200" dirty="0">
                <a:cs typeface="Arial" pitchFamily="34" charset="0"/>
              </a:rPr>
              <a:t>in </a:t>
            </a:r>
            <a:r>
              <a:rPr lang="en-US" sz="2200" dirty="0" smtClean="0">
                <a:cs typeface="Arial" pitchFamily="34" charset="0"/>
              </a:rPr>
              <a:t>intervention communities, immediately </a:t>
            </a:r>
            <a:r>
              <a:rPr lang="en-US" sz="2200" dirty="0">
                <a:cs typeface="Arial" pitchFamily="34" charset="0"/>
              </a:rPr>
              <a:t>following </a:t>
            </a:r>
            <a:r>
              <a:rPr lang="en-US" sz="2200" dirty="0" smtClean="0">
                <a:cs typeface="Arial" pitchFamily="34" charset="0"/>
              </a:rPr>
              <a:t>enrollment of HIV incidence cohort at baseline</a:t>
            </a:r>
            <a:endParaRPr lang="en-US" sz="2200" dirty="0">
              <a:cs typeface="Arial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200" dirty="0" smtClean="0">
                <a:cs typeface="Arial" pitchFamily="34" charset="0"/>
              </a:rPr>
              <a:t>Study started in October 2013, interventions ended in March 2018, follow-up </a:t>
            </a:r>
            <a:r>
              <a:rPr lang="en-US" sz="2200" dirty="0">
                <a:cs typeface="Arial" pitchFamily="34" charset="0"/>
              </a:rPr>
              <a:t>completed</a:t>
            </a:r>
            <a:r>
              <a:rPr lang="en-US" sz="2200" dirty="0" smtClean="0">
                <a:cs typeface="Arial" pitchFamily="34" charset="0"/>
              </a:rPr>
              <a:t> in June 2018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095" y="76200"/>
            <a:ext cx="562707" cy="609600"/>
          </a:xfrm>
          <a:prstGeom prst="rect">
            <a:avLst/>
          </a:prstGeom>
          <a:ln w="28575">
            <a:noFill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76199"/>
            <a:ext cx="8403336" cy="7589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noProof="0" dirty="0" smtClean="0">
                <a:latin typeface="+mj-lt"/>
                <a:ea typeface="+mj-ea"/>
                <a:cs typeface="+mj-cs"/>
              </a:rPr>
              <a:t>BCPP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Study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Overview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811870"/>
            <a:ext cx="8686800" cy="45719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5766B-5DDF-C342-9746-4C216C41BA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4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32" y="0"/>
            <a:ext cx="8403336" cy="758952"/>
          </a:xfrm>
        </p:spPr>
        <p:txBody>
          <a:bodyPr>
            <a:normAutofit/>
          </a:bodyPr>
          <a:lstStyle/>
          <a:p>
            <a:r>
              <a:rPr lang="en-US" sz="3200" b="1" dirty="0"/>
              <a:t>Study </a:t>
            </a:r>
            <a:r>
              <a:rPr lang="en-US" sz="3200" b="1" dirty="0" smtClean="0"/>
              <a:t>Interventions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8361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800" b="1" dirty="0"/>
              <a:t>Interventions </a:t>
            </a:r>
            <a:r>
              <a:rPr lang="en-US" sz="2800" b="1" dirty="0" smtClean="0"/>
              <a:t>in the 15 intervention communities:</a:t>
            </a:r>
            <a:endParaRPr lang="en-US" sz="2800" b="1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600" dirty="0" smtClean="0"/>
              <a:t>Community mobilization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600" dirty="0"/>
              <a:t>H</a:t>
            </a:r>
            <a:r>
              <a:rPr lang="en-US" sz="2600" dirty="0" smtClean="0"/>
              <a:t>ome-based </a:t>
            </a:r>
            <a:r>
              <a:rPr lang="en-US" sz="2600" dirty="0"/>
              <a:t>/</a:t>
            </a:r>
            <a:r>
              <a:rPr lang="en-US" sz="2600" dirty="0" smtClean="0"/>
              <a:t> mobile </a:t>
            </a:r>
            <a:r>
              <a:rPr lang="en-US" sz="2600" dirty="0"/>
              <a:t>HIV </a:t>
            </a:r>
            <a:r>
              <a:rPr lang="en-US" sz="2600" dirty="0" smtClean="0"/>
              <a:t>testing campaigns, targeted testing</a:t>
            </a:r>
            <a:endParaRPr lang="en-US" sz="26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600" dirty="0"/>
              <a:t>Linkage to care </a:t>
            </a:r>
            <a:r>
              <a:rPr lang="en-US" sz="2600" dirty="0" smtClean="0"/>
              <a:t>support: scheduled clinic appointment, SMS reminder, active tracing if missed appointment</a:t>
            </a:r>
            <a:endParaRPr lang="en-US" sz="26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600" dirty="0" smtClean="0"/>
              <a:t>Expanded antiretroviral treatment (ART):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sz="2200" dirty="0" smtClean="0"/>
              <a:t>Universal ART as of June 2016 (with treatment started at first clinic visit)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P</a:t>
            </a:r>
            <a:r>
              <a:rPr lang="en-US" dirty="0" smtClean="0"/>
              <a:t>reviously, expanded </a:t>
            </a:r>
            <a:r>
              <a:rPr lang="en-US" dirty="0"/>
              <a:t>ART for residents with CD4 351-</a:t>
            </a:r>
            <a:r>
              <a:rPr lang="en-US" dirty="0" smtClean="0"/>
              <a:t>500, </a:t>
            </a:r>
            <a:r>
              <a:rPr lang="en-US" dirty="0"/>
              <a:t>or </a:t>
            </a:r>
            <a:r>
              <a:rPr lang="en-US" dirty="0" smtClean="0"/>
              <a:t>with CD4 </a:t>
            </a:r>
            <a:r>
              <a:rPr lang="en-US" dirty="0"/>
              <a:t>&gt;500 +</a:t>
            </a:r>
            <a:r>
              <a:rPr lang="en-US" dirty="0" smtClean="0"/>
              <a:t> </a:t>
            </a:r>
            <a:r>
              <a:rPr lang="en-US" dirty="0"/>
              <a:t>HIV-1 RNA≥</a:t>
            </a:r>
            <a:r>
              <a:rPr lang="en-US" dirty="0" smtClean="0"/>
              <a:t>10,000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600" dirty="0" smtClean="0"/>
              <a:t>Strengthened male </a:t>
            </a:r>
            <a:r>
              <a:rPr lang="en-US" sz="2600" dirty="0"/>
              <a:t>c</a:t>
            </a:r>
            <a:r>
              <a:rPr lang="en-US" sz="2600" dirty="0" smtClean="0"/>
              <a:t>ircumcision </a:t>
            </a:r>
            <a:r>
              <a:rPr lang="en-US" sz="2600" dirty="0"/>
              <a:t>(MC</a:t>
            </a:r>
            <a:r>
              <a:rPr lang="en-US" sz="2600" dirty="0" smtClean="0"/>
              <a:t>) services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600" dirty="0" smtClean="0"/>
              <a:t>Interventions were delivered at government clinics</a:t>
            </a:r>
            <a:endParaRPr lang="en-US" sz="26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800" b="1" dirty="0" smtClean="0"/>
              <a:t>In the 15 standard of care communities:</a:t>
            </a:r>
            <a:endParaRPr lang="en-US" sz="2800" b="1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600" dirty="0" smtClean="0"/>
              <a:t>ART for persons with CD4</a:t>
            </a:r>
            <a:r>
              <a:rPr lang="en-US" sz="2600" u="sng" dirty="0" smtClean="0"/>
              <a:t>&lt;</a:t>
            </a:r>
            <a:r>
              <a:rPr lang="en-US" sz="2600" dirty="0" smtClean="0"/>
              <a:t>350, WHO III/IV disease or pregnancy until June 2016, when transitioned to universal ART</a:t>
            </a:r>
            <a:endParaRPr lang="en-US" sz="2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586" y="82549"/>
            <a:ext cx="627185" cy="679451"/>
          </a:xfrm>
          <a:prstGeom prst="rect">
            <a:avLst/>
          </a:prstGeom>
          <a:ln w="28575">
            <a:noFill/>
          </a:ln>
        </p:spPr>
      </p:pic>
      <p:sp>
        <p:nvSpPr>
          <p:cNvPr id="8" name="Rectangle 7"/>
          <p:cNvSpPr/>
          <p:nvPr/>
        </p:nvSpPr>
        <p:spPr>
          <a:xfrm>
            <a:off x="228600" y="716623"/>
            <a:ext cx="8686800" cy="45719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5766B-5DDF-C342-9746-4C216C41BA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3"/>
            <a:ext cx="5943600" cy="7167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Participating Communities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586" y="82549"/>
            <a:ext cx="627185" cy="679451"/>
          </a:xfrm>
          <a:prstGeom prst="rect">
            <a:avLst/>
          </a:prstGeom>
          <a:ln w="28575">
            <a:noFill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841" y="1306186"/>
            <a:ext cx="7376159" cy="5823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6200" y="914401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200" dirty="0" smtClean="0">
                <a:solidFill>
                  <a:prstClr val="black"/>
                </a:solidFill>
              </a:rPr>
              <a:t>Average community population 6,000</a:t>
            </a:r>
          </a:p>
          <a:p>
            <a:pPr marL="342900" lvl="1" indent="-342900">
              <a:buFont typeface="Arial"/>
              <a:buChar char="•"/>
            </a:pPr>
            <a:r>
              <a:rPr lang="en-US" sz="2200" dirty="0">
                <a:solidFill>
                  <a:prstClr val="black"/>
                </a:solidFill>
              </a:rPr>
              <a:t>T</a:t>
            </a:r>
            <a:r>
              <a:rPr lang="en-US" sz="2200" dirty="0" smtClean="0">
                <a:solidFill>
                  <a:prstClr val="black"/>
                </a:solidFill>
              </a:rPr>
              <a:t>otal population ~180,800 (nearly 10% of entire Botswana population)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811870"/>
            <a:ext cx="8686800" cy="45719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5766B-5DDF-C342-9746-4C216C41BA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32" y="0"/>
            <a:ext cx="8403336" cy="75895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Protocols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8361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800" b="1" dirty="0" smtClean="0"/>
              <a:t>Protocol 1: Evaluation</a:t>
            </a:r>
          </a:p>
          <a:p>
            <a:pPr lvl="1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primary aim: HIV incidence by randomized study arm</a:t>
            </a:r>
          </a:p>
          <a:p>
            <a:pPr lvl="1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primary aim: </a:t>
            </a:r>
            <a:r>
              <a:rPr lang="en-US" sz="2400" dirty="0" smtClean="0"/>
              <a:t>Comparison </a:t>
            </a:r>
            <a:r>
              <a:rPr lang="en-US" sz="2400" dirty="0"/>
              <a:t>of uptake of (“coverage” by) intervention components by study arm over </a:t>
            </a:r>
            <a:r>
              <a:rPr lang="en-US" sz="2400" dirty="0" smtClean="0"/>
              <a:t>time</a:t>
            </a:r>
            <a:endParaRPr lang="en-US" sz="2800" b="1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800" b="1" dirty="0" smtClean="0"/>
              <a:t>Protocol 3: Intervention 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sz="2400" dirty="0"/>
              <a:t>To implement the combination prevention (CP) intervention package in combination prevention communities (CPC</a:t>
            </a:r>
            <a:r>
              <a:rPr lang="en-US" sz="2400" dirty="0" smtClean="0"/>
              <a:t>)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sz="2400" dirty="0" smtClean="0"/>
              <a:t>Describe HTC</a:t>
            </a:r>
            <a:r>
              <a:rPr lang="en-US" sz="2400" dirty="0"/>
              <a:t>, ART, and VL suppression coverage at baseline and by end of </a:t>
            </a:r>
            <a:r>
              <a:rPr lang="en-US" sz="2400" dirty="0" smtClean="0"/>
              <a:t>intervention</a:t>
            </a:r>
            <a:r>
              <a:rPr lang="en-US" sz="2400" dirty="0"/>
              <a:t>, in the intervention </a:t>
            </a:r>
            <a:r>
              <a:rPr lang="en-US" sz="2400" dirty="0" smtClean="0"/>
              <a:t>communities</a:t>
            </a:r>
            <a:endParaRPr lang="en-US" sz="2400" b="1" dirty="0"/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586" y="82549"/>
            <a:ext cx="627185" cy="679451"/>
          </a:xfrm>
          <a:prstGeom prst="rect">
            <a:avLst/>
          </a:prstGeom>
          <a:ln w="28575">
            <a:noFill/>
          </a:ln>
        </p:spPr>
      </p:pic>
      <p:sp>
        <p:nvSpPr>
          <p:cNvPr id="8" name="Rectangle 7"/>
          <p:cNvSpPr/>
          <p:nvPr/>
        </p:nvSpPr>
        <p:spPr>
          <a:xfrm>
            <a:off x="228600" y="716623"/>
            <a:ext cx="8686800" cy="45719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5766B-5DDF-C342-9746-4C216C41BA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2844137"/>
            <a:ext cx="8534400" cy="1354217"/>
          </a:xfrm>
          <a:noFill/>
        </p:spPr>
        <p:txBody>
          <a:bodyPr wrap="square">
            <a:spAutoFit/>
          </a:bodyPr>
          <a:lstStyle/>
          <a:p>
            <a:pPr marL="0" lvl="1" indent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600" b="1" dirty="0" err="1" smtClean="0">
                <a:cs typeface="Arial" pitchFamily="34" charset="0"/>
              </a:rPr>
              <a:t>Ke</a:t>
            </a:r>
            <a:r>
              <a:rPr lang="en-US" sz="3600" b="1" dirty="0" smtClean="0">
                <a:cs typeface="Arial" pitchFamily="34" charset="0"/>
              </a:rPr>
              <a:t> a </a:t>
            </a:r>
            <a:r>
              <a:rPr lang="en-US" sz="3600" b="1" dirty="0" err="1" smtClean="0">
                <a:cs typeface="Arial" pitchFamily="34" charset="0"/>
              </a:rPr>
              <a:t>leboga</a:t>
            </a:r>
            <a:r>
              <a:rPr lang="en-US" sz="3600" b="1" dirty="0" smtClean="0">
                <a:cs typeface="Arial" pitchFamily="34" charset="0"/>
              </a:rPr>
              <a:t>! </a:t>
            </a:r>
          </a:p>
          <a:p>
            <a:pPr marL="0" lvl="1" indent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600" b="1" dirty="0" smtClean="0">
                <a:cs typeface="Arial" pitchFamily="34" charset="0"/>
              </a:rPr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5766B-5DDF-C342-9746-4C216C41BA72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586" y="82549"/>
            <a:ext cx="627185" cy="679451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177679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8953</TotalTime>
  <Words>653</Words>
  <Application>Microsoft Office PowerPoint</Application>
  <PresentationFormat>On-screen Show (4:3)</PresentationFormat>
  <Paragraphs>97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The Botswana Combination Prevention Project (BCPP / Ya Tsie)</vt:lpstr>
      <vt:lpstr>PowerPoint Presentation</vt:lpstr>
      <vt:lpstr>PowerPoint Presentation</vt:lpstr>
      <vt:lpstr>PowerPoint Presentation</vt:lpstr>
      <vt:lpstr>PowerPoint Presentation</vt:lpstr>
      <vt:lpstr>Study Interventions</vt:lpstr>
      <vt:lpstr>Participating Communities</vt:lpstr>
      <vt:lpstr>Protocols</vt:lpstr>
      <vt:lpstr>PowerPoint Presentation</vt:lpstr>
    </vt:vector>
  </TitlesOfParts>
  <Company>Harvard School of Public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Shahin Lockman</dc:creator>
  <cp:lastModifiedBy>Ussery, Faith L. (CDC/DDPHSIS/CGH/DGHT)</cp:lastModifiedBy>
  <cp:revision>169</cp:revision>
  <cp:lastPrinted>2018-07-15T11:23:33Z</cp:lastPrinted>
  <dcterms:created xsi:type="dcterms:W3CDTF">2018-06-11T15:51:38Z</dcterms:created>
  <dcterms:modified xsi:type="dcterms:W3CDTF">2019-08-09T17:42:13Z</dcterms:modified>
</cp:coreProperties>
</file>