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Urbanis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Urbanist-bold.fntdata"/><Relationship Id="rId12" Type="http://schemas.openxmlformats.org/officeDocument/2006/relationships/font" Target="fonts/Urbanis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rbanist-boldItalic.fntdata"/><Relationship Id="rId14" Type="http://schemas.openxmlformats.org/officeDocument/2006/relationships/font" Target="fonts/Urbanis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1ba94fff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1ba94ff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1ba94fff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1ba94fff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1ba94fff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1ba94fff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1ba94fff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1ba94ff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1ba94fff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1ba94fff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8298300" cy="51435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" sz="53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Phase 1 Data Project</a:t>
            </a:r>
            <a:endParaRPr b="1" sz="5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sz="5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" sz="53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Kelvin Sesery</a:t>
            </a:r>
            <a:endParaRPr b="1" sz="5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164450" y="210150"/>
            <a:ext cx="7042500" cy="41559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1F2328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1F2328"/>
                </a:solidFill>
                <a:latin typeface="Urbanist"/>
                <a:ea typeface="Urbanist"/>
                <a:cs typeface="Urbanist"/>
                <a:sym typeface="Urbanist"/>
              </a:rPr>
              <a:t>Problem Statement: Aircraft Purchase Data Analysis for Commercial and Private Aviation</a:t>
            </a:r>
            <a:endParaRPr b="1" sz="1600">
              <a:solidFill>
                <a:srgbClr val="1F2328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F2328"/>
                </a:solidFill>
              </a:rPr>
              <a:t>Objective</a:t>
            </a:r>
            <a:r>
              <a:rPr lang="en" sz="1200">
                <a:solidFill>
                  <a:srgbClr val="1F2328"/>
                </a:solidFill>
              </a:rPr>
              <a:t>: </a:t>
            </a:r>
            <a:r>
              <a:rPr lang="en" sz="1000">
                <a:solidFill>
                  <a:srgbClr val="1F2328"/>
                </a:solidFill>
                <a:latin typeface="Urbanist"/>
                <a:ea typeface="Urbanist"/>
                <a:cs typeface="Urbanist"/>
                <a:sym typeface="Urbanist"/>
              </a:rPr>
              <a:t>Identify the safest aircraft models for commercial and private operations. Analyze accident by </a:t>
            </a:r>
            <a:r>
              <a:rPr lang="en" sz="1000">
                <a:solidFill>
                  <a:srgbClr val="1F2328"/>
                </a:solidFill>
                <a:latin typeface="Urbanist"/>
                <a:ea typeface="Urbanist"/>
                <a:cs typeface="Urbanist"/>
                <a:sym typeface="Urbanist"/>
              </a:rPr>
              <a:t>aircraft</a:t>
            </a:r>
            <a:r>
              <a:rPr lang="en" sz="1000">
                <a:solidFill>
                  <a:srgbClr val="1F2328"/>
                </a:solidFill>
                <a:latin typeface="Urbanist"/>
                <a:ea typeface="Urbanist"/>
                <a:cs typeface="Urbanist"/>
                <a:sym typeface="Urbanist"/>
              </a:rPr>
              <a:t> make and model , flight phase and purpose of flight</a:t>
            </a:r>
            <a:endParaRPr sz="1000">
              <a:solidFill>
                <a:srgbClr val="1F2328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F2328"/>
                </a:solidFill>
                <a:latin typeface="Urbanist"/>
                <a:ea typeface="Urbanist"/>
                <a:cs typeface="Urbanist"/>
                <a:sym typeface="Urbanist"/>
              </a:rPr>
              <a:t>Analysis Performed</a:t>
            </a:r>
            <a:endParaRPr b="1">
              <a:solidFill>
                <a:srgbClr val="1F2328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F2328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Urbanist"/>
              <a:buAutoNum type="arabicPeriod"/>
            </a:pPr>
            <a:r>
              <a:rPr lang="en" sz="1200">
                <a:solidFill>
                  <a:srgbClr val="1F2328"/>
                </a:solidFill>
                <a:latin typeface="Urbanist"/>
                <a:ea typeface="Urbanist"/>
                <a:cs typeface="Urbanist"/>
                <a:sym typeface="Urbanist"/>
              </a:rPr>
              <a:t>Safety by Aircraft Model Grouped by make and model to calculate: Total accidents Fatal accidents Fatal accident rate (%)</a:t>
            </a:r>
            <a:endParaRPr sz="1200">
              <a:solidFill>
                <a:srgbClr val="1F2328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Urbanist"/>
              <a:buAutoNum type="arabicPeriod"/>
            </a:pPr>
            <a:r>
              <a:rPr lang="en" sz="1200">
                <a:solidFill>
                  <a:srgbClr val="1F2328"/>
                </a:solidFill>
                <a:latin typeface="Urbanist"/>
                <a:ea typeface="Urbanist"/>
                <a:cs typeface="Urbanist"/>
                <a:sym typeface="Urbanist"/>
              </a:rPr>
              <a:t>Accident Trends :  Accidents over time by purpose of flight Accidents by broad phase of flight </a:t>
            </a:r>
            <a:endParaRPr sz="1200">
              <a:solidFill>
                <a:srgbClr val="1F2328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Urbanist"/>
              <a:buAutoNum type="arabicPeriod"/>
            </a:pPr>
            <a:r>
              <a:rPr lang="en" sz="1200">
                <a:solidFill>
                  <a:srgbClr val="1F2328"/>
                </a:solidFill>
                <a:latin typeface="Urbanist"/>
                <a:ea typeface="Urbanist"/>
                <a:cs typeface="Urbanist"/>
                <a:sym typeface="Urbanist"/>
              </a:rPr>
              <a:t>Business Recommendations Which aircraft to buy/lease </a:t>
            </a:r>
            <a:endParaRPr sz="1000">
              <a:solidFill>
                <a:srgbClr val="1F2328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1F2328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1F2328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164450" y="210150"/>
            <a:ext cx="3050100" cy="41559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1F2328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1F2328"/>
                </a:solidFill>
                <a:latin typeface="Urbanist"/>
                <a:ea typeface="Urbanist"/>
                <a:cs typeface="Urbanist"/>
                <a:sym typeface="Urbanist"/>
              </a:rPr>
              <a:t> Highest Risk Aircraft By Models</a:t>
            </a:r>
            <a:endParaRPr b="1" sz="1600">
              <a:solidFill>
                <a:srgbClr val="1F2328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328"/>
                </a:solidFill>
                <a:latin typeface="Urbanist"/>
                <a:ea typeface="Urbanist"/>
                <a:cs typeface="Urbanist"/>
                <a:sym typeface="Urbanist"/>
              </a:rPr>
              <a:t>Based on the risk indicator = (The number of incidents count  + the count of injury experienced  ) * Weightage  on the fatality of the injuries</a:t>
            </a:r>
            <a:endParaRPr sz="1100">
              <a:solidFill>
                <a:srgbClr val="1F2328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328"/>
                </a:solidFill>
                <a:latin typeface="Urbanist"/>
                <a:ea typeface="Urbanist"/>
                <a:cs typeface="Urbanist"/>
                <a:sym typeface="Urbanist"/>
              </a:rPr>
              <a:t>The Boeing 737-200 had the highest possibility of damage  followed by the Airbus A330 and the Boeing 767.</a:t>
            </a:r>
            <a:endParaRPr sz="1100">
              <a:solidFill>
                <a:srgbClr val="1F2328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328"/>
                </a:solidFill>
                <a:latin typeface="Urbanist"/>
                <a:ea typeface="Urbanist"/>
                <a:cs typeface="Urbanist"/>
                <a:sym typeface="Urbanist"/>
              </a:rPr>
              <a:t>For entry level for commercial purposes and fatality of both plane damage and people the company should not purchase the listed  aircraft models</a:t>
            </a:r>
            <a:endParaRPr sz="1100">
              <a:solidFill>
                <a:srgbClr val="1F2328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367" y="807450"/>
            <a:ext cx="5524633" cy="415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127100" y="-52325"/>
            <a:ext cx="2302500" cy="49716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1F2328"/>
                </a:solidFill>
                <a:latin typeface="Urbanist"/>
                <a:ea typeface="Urbanist"/>
                <a:cs typeface="Urbanist"/>
                <a:sym typeface="Urbanist"/>
              </a:rPr>
              <a:t> Lowest Risk Aircraft By Models</a:t>
            </a:r>
            <a:endParaRPr b="1" sz="1600">
              <a:solidFill>
                <a:srgbClr val="1F2328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328"/>
                </a:solidFill>
                <a:latin typeface="Urbanist"/>
                <a:ea typeface="Urbanist"/>
                <a:cs typeface="Urbanist"/>
                <a:sym typeface="Urbanist"/>
              </a:rPr>
              <a:t>Based on the risk indicator = (The number of incidents count  + the count of injury experienced  ) * Weightage  on the fatality of the injuries</a:t>
            </a:r>
            <a:endParaRPr sz="1100">
              <a:solidFill>
                <a:srgbClr val="1F2328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328"/>
                </a:solidFill>
                <a:latin typeface="Urbanist"/>
                <a:ea typeface="Urbanist"/>
                <a:cs typeface="Urbanist"/>
                <a:sym typeface="Urbanist"/>
              </a:rPr>
              <a:t>The Grumman G164B is the least risk aircraft  followed by Boeing 737-800 and CESSNA 180j  </a:t>
            </a:r>
            <a:endParaRPr sz="1100">
              <a:solidFill>
                <a:srgbClr val="1F2328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328"/>
                </a:solidFill>
                <a:latin typeface="Urbanist"/>
                <a:ea typeface="Urbanist"/>
                <a:cs typeface="Urbanist"/>
                <a:sym typeface="Urbanist"/>
              </a:rPr>
              <a:t>For entry level the listed aircrafts will be the least risk and assurance of any accident occurrence and  fatality</a:t>
            </a:r>
            <a:endParaRPr b="1" sz="2300">
              <a:solidFill>
                <a:srgbClr val="1F2328"/>
              </a:solidFill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975" y="152400"/>
            <a:ext cx="625115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224275" y="152400"/>
            <a:ext cx="2489400" cy="46995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Aircraft</a:t>
            </a:r>
            <a:r>
              <a:rPr b="1" lang="en" sz="13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 Damage by </a:t>
            </a:r>
            <a:r>
              <a:rPr b="1" lang="en" sz="13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Purpose</a:t>
            </a:r>
            <a:r>
              <a:rPr b="1" lang="en" sz="13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 of Flight</a:t>
            </a:r>
            <a:endParaRPr b="1"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Urbanist"/>
              <a:buChar char="●"/>
            </a:pP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The highest damage is </a:t>
            </a: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aircraft</a:t>
            </a: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 damage is from personal fright  are </a:t>
            </a: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substantial</a:t>
            </a:r>
            <a:endParaRPr sz="11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Urbanist"/>
              <a:buChar char="●"/>
            </a:pP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Also major items are </a:t>
            </a: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destroyed</a:t>
            </a:r>
            <a:endParaRPr sz="11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Urbanist"/>
              <a:buChar char="●"/>
            </a:pP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More focus to be on personal flight and the requirements need for business around personal flight</a:t>
            </a:r>
            <a:endParaRPr sz="11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Urbanist"/>
              <a:buChar char="●"/>
            </a:pP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This also accounted for the highest % of  destroyed aircraft damage</a:t>
            </a:r>
            <a:endParaRPr sz="11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Urbanist"/>
              <a:buChar char="●"/>
            </a:pP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The entry introduction should be business with less risky scenario</a:t>
            </a:r>
            <a:endParaRPr sz="11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775" y="593350"/>
            <a:ext cx="6409626" cy="381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550" y="488825"/>
            <a:ext cx="6409625" cy="371866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/>
          <p:nvPr/>
        </p:nvSpPr>
        <p:spPr>
          <a:xfrm>
            <a:off x="224275" y="152400"/>
            <a:ext cx="2489400" cy="46995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Incidents by  Phase of Flight</a:t>
            </a:r>
            <a:endParaRPr b="1"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Urbanist"/>
              <a:buChar char="●"/>
            </a:pP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The most common scenario of possible  incident is not categorized and need to have all incidents report categorized  </a:t>
            </a:r>
            <a:endParaRPr sz="11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Urbanist"/>
              <a:buChar char="●"/>
            </a:pP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The landing is the followed up reason for the most common </a:t>
            </a: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occurrence</a:t>
            </a: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followed</a:t>
            </a: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 by Take off, cruise and </a:t>
            </a: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maneuvering</a:t>
            </a:r>
            <a:endParaRPr sz="11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Urbanist"/>
              <a:buChar char="●"/>
            </a:pP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The listed scenarios should be the most skill building </a:t>
            </a: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activity</a:t>
            </a: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 for pilots and associated staff on support </a:t>
            </a:r>
            <a:endParaRPr sz="11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Urbanist"/>
              <a:buChar char="●"/>
            </a:pP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In  acquiring manpower this </a:t>
            </a: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should</a:t>
            </a: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 be the most expertise </a:t>
            </a: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field</a:t>
            </a: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 of check and verification to </a:t>
            </a: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eliminate</a:t>
            </a: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 possible </a:t>
            </a: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incidents</a:t>
            </a:r>
            <a:r>
              <a:rPr lang="en" sz="11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 that</a:t>
            </a:r>
            <a:endParaRPr sz="11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