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68" r:id="rId2"/>
    <p:sldId id="266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75" r:id="rId13"/>
    <p:sldId id="25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B30E9-918E-4779-A7BD-B58A654D34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6448DD-1C20-45F5-8A00-45C4F13F456C}">
      <dgm:prSet custT="1"/>
      <dgm:spPr/>
      <dgm:t>
        <a:bodyPr/>
        <a:lstStyle/>
        <a:p>
          <a:pPr algn="ctr"/>
          <a:r>
            <a:rPr lang="en-IN" sz="3200" b="1" dirty="0"/>
            <a:t>REFERENCES LINK</a:t>
          </a:r>
          <a:endParaRPr lang="en-IN" sz="3200" dirty="0"/>
        </a:p>
      </dgm:t>
    </dgm:pt>
    <dgm:pt modelId="{5ADA00B0-F401-40F4-90DA-98621590F42D}" type="parTrans" cxnId="{3A8410FC-110D-4697-9FB3-47D5B0C605A3}">
      <dgm:prSet/>
      <dgm:spPr/>
      <dgm:t>
        <a:bodyPr/>
        <a:lstStyle/>
        <a:p>
          <a:endParaRPr lang="en-IN"/>
        </a:p>
      </dgm:t>
    </dgm:pt>
    <dgm:pt modelId="{C60E9141-FBA5-4615-89F7-153D6A718FFD}" type="sibTrans" cxnId="{3A8410FC-110D-4697-9FB3-47D5B0C605A3}">
      <dgm:prSet/>
      <dgm:spPr/>
      <dgm:t>
        <a:bodyPr/>
        <a:lstStyle/>
        <a:p>
          <a:endParaRPr lang="en-IN"/>
        </a:p>
      </dgm:t>
    </dgm:pt>
    <dgm:pt modelId="{1111ADC9-89E8-4888-B558-E11FD0236FC1}" type="pres">
      <dgm:prSet presAssocID="{397B30E9-918E-4779-A7BD-B58A654D34D5}" presName="linear" presStyleCnt="0">
        <dgm:presLayoutVars>
          <dgm:animLvl val="lvl"/>
          <dgm:resizeHandles val="exact"/>
        </dgm:presLayoutVars>
      </dgm:prSet>
      <dgm:spPr/>
    </dgm:pt>
    <dgm:pt modelId="{53321EB4-92A6-4500-92CA-9DCFA448C896}" type="pres">
      <dgm:prSet presAssocID="{5D6448DD-1C20-45F5-8A00-45C4F13F456C}" presName="parentText" presStyleLbl="node1" presStyleIdx="0" presStyleCnt="1" custScaleX="88929" custScaleY="40740" custLinFactNeighborX="-14302" custLinFactNeighborY="11729">
        <dgm:presLayoutVars>
          <dgm:chMax val="0"/>
          <dgm:bulletEnabled val="1"/>
        </dgm:presLayoutVars>
      </dgm:prSet>
      <dgm:spPr/>
    </dgm:pt>
  </dgm:ptLst>
  <dgm:cxnLst>
    <dgm:cxn modelId="{912EB16C-92BC-488D-8D53-A50C94E54028}" type="presOf" srcId="{5D6448DD-1C20-45F5-8A00-45C4F13F456C}" destId="{53321EB4-92A6-4500-92CA-9DCFA448C896}" srcOrd="0" destOrd="0" presId="urn:microsoft.com/office/officeart/2005/8/layout/vList2"/>
    <dgm:cxn modelId="{AECF8391-8021-4D6B-8473-ABFF44600DDD}" type="presOf" srcId="{397B30E9-918E-4779-A7BD-B58A654D34D5}" destId="{1111ADC9-89E8-4888-B558-E11FD0236FC1}" srcOrd="0" destOrd="0" presId="urn:microsoft.com/office/officeart/2005/8/layout/vList2"/>
    <dgm:cxn modelId="{3A8410FC-110D-4697-9FB3-47D5B0C605A3}" srcId="{397B30E9-918E-4779-A7BD-B58A654D34D5}" destId="{5D6448DD-1C20-45F5-8A00-45C4F13F456C}" srcOrd="0" destOrd="0" parTransId="{5ADA00B0-F401-40F4-90DA-98621590F42D}" sibTransId="{C60E9141-FBA5-4615-89F7-153D6A718FFD}"/>
    <dgm:cxn modelId="{11E8ADD7-EC16-4A9E-8F55-49ACA8EA832A}" type="presParOf" srcId="{1111ADC9-89E8-4888-B558-E11FD0236FC1}" destId="{53321EB4-92A6-4500-92CA-9DCFA448C8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21EB4-92A6-4500-92CA-9DCFA448C896}">
      <dsp:nvSpPr>
        <dsp:cNvPr id="0" name=""/>
        <dsp:cNvSpPr/>
      </dsp:nvSpPr>
      <dsp:spPr>
        <a:xfrm>
          <a:off x="0" y="419934"/>
          <a:ext cx="9793356" cy="488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REFERENCES LINK</a:t>
          </a:r>
          <a:endParaRPr lang="en-IN" sz="3200" kern="1200" dirty="0"/>
        </a:p>
      </dsp:txBody>
      <dsp:txXfrm>
        <a:off x="23827" y="443761"/>
        <a:ext cx="9745702" cy="44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1FD32-30BC-408E-9D0A-86218AA87076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BD3D3-2D40-41F0-9697-521008AA4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6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1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5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763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078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953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28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6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67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6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81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6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9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03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0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6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8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02877-2E18-4EF5-9D05-833D064EB45E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93BD-E56C-4ECC-86E0-14EBE242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56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8A0A-5827-4F6A-9681-352F01C9C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592"/>
            <a:ext cx="9144000" cy="60042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INFORMATION ENCODING STANDARDS-02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83A0E-1821-40C9-BC83-339D1FDC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013" y="1195459"/>
            <a:ext cx="9144000" cy="6004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BDAT-1001</a:t>
            </a:r>
          </a:p>
          <a:p>
            <a:pPr algn="ctr"/>
            <a:r>
              <a:rPr lang="en-IN" sz="1200" b="1" dirty="0">
                <a:solidFill>
                  <a:schemeClr val="accent1"/>
                </a:solidFill>
              </a:rPr>
              <a:t>01 BDAT1001-22S-30631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C918D-5E3B-4FAB-9560-AF40466B8239}"/>
              </a:ext>
            </a:extLst>
          </p:cNvPr>
          <p:cNvSpPr txBox="1"/>
          <p:nvPr/>
        </p:nvSpPr>
        <p:spPr>
          <a:xfrm>
            <a:off x="8097078" y="5247861"/>
            <a:ext cx="24207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1"/>
                </a:solidFill>
              </a:rPr>
              <a:t>Submitted By: </a:t>
            </a:r>
            <a:r>
              <a:rPr lang="en-IN" sz="1400" b="1" dirty="0" err="1">
                <a:solidFill>
                  <a:schemeClr val="accent1"/>
                </a:solidFill>
              </a:rPr>
              <a:t>Ramprakash</a:t>
            </a:r>
            <a:endParaRPr lang="en-IN" sz="1400" b="1" dirty="0">
              <a:solidFill>
                <a:schemeClr val="accent1"/>
              </a:solidFill>
            </a:endParaRPr>
          </a:p>
          <a:p>
            <a:r>
              <a:rPr lang="en-IN" sz="1400" b="1" dirty="0">
                <a:solidFill>
                  <a:schemeClr val="accent1"/>
                </a:solidFill>
              </a:rPr>
              <a:t>Submitted By: Sai </a:t>
            </a:r>
            <a:r>
              <a:rPr lang="en-IN" sz="1400" b="1" dirty="0" err="1">
                <a:solidFill>
                  <a:schemeClr val="accent1"/>
                </a:solidFill>
              </a:rPr>
              <a:t>Pranank</a:t>
            </a:r>
            <a:endParaRPr lang="en-IN" sz="1400" b="1" dirty="0">
              <a:solidFill>
                <a:schemeClr val="accent1"/>
              </a:solidFill>
            </a:endParaRPr>
          </a:p>
          <a:p>
            <a:r>
              <a:rPr lang="en-IN" sz="1400" b="1" dirty="0">
                <a:solidFill>
                  <a:schemeClr val="accent1"/>
                </a:solidFill>
              </a:rPr>
              <a:t>Submitted By: Sesha Sai</a:t>
            </a:r>
          </a:p>
          <a:p>
            <a:r>
              <a:rPr lang="en-IN" sz="1400" b="1" dirty="0">
                <a:solidFill>
                  <a:schemeClr val="accent1"/>
                </a:solidFill>
              </a:rPr>
              <a:t>Group : 5</a:t>
            </a:r>
          </a:p>
          <a:p>
            <a:r>
              <a:rPr lang="en-IN" sz="1400" b="1" dirty="0">
                <a:solidFill>
                  <a:schemeClr val="accent1"/>
                </a:solidFill>
              </a:rPr>
              <a:t>Time-Table :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A67F7-BCE3-4EA4-9FB9-1C5E1488B27A}"/>
              </a:ext>
            </a:extLst>
          </p:cNvPr>
          <p:cNvSpPr txBox="1"/>
          <p:nvPr/>
        </p:nvSpPr>
        <p:spPr>
          <a:xfrm>
            <a:off x="4622872" y="2767911"/>
            <a:ext cx="294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PROJECT  PART-2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8323-D143-4B5E-9B0E-313EE4D68E9C}"/>
              </a:ext>
            </a:extLst>
          </p:cNvPr>
          <p:cNvSpPr txBox="1"/>
          <p:nvPr/>
        </p:nvSpPr>
        <p:spPr>
          <a:xfrm>
            <a:off x="3098013" y="352070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Security Authorization</a:t>
            </a:r>
            <a:endParaRPr lang="en-IN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8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5C3169-A67D-49D5-8276-940218292A2A}"/>
              </a:ext>
            </a:extLst>
          </p:cNvPr>
          <p:cNvSpPr txBox="1"/>
          <p:nvPr/>
        </p:nvSpPr>
        <p:spPr>
          <a:xfrm>
            <a:off x="1094296" y="2613392"/>
            <a:ext cx="96333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We can utilise RDBMS to access the data anytime we need it, and we can replicate the data across numerous servers in various places.</a:t>
            </a:r>
          </a:p>
          <a:p>
            <a:endParaRPr lang="en-IN" sz="2000" dirty="0"/>
          </a:p>
          <a:p>
            <a:r>
              <a:rPr lang="en-IN" sz="2000" dirty="0"/>
              <a:t>Data can be stored in numerous places using Oracle database features like striping and mirroring, for instance. Both easier access and more data security are provided by this.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B538B-C6D5-5A1A-7C12-1FD645746D6B}"/>
              </a:ext>
            </a:extLst>
          </p:cNvPr>
          <p:cNvSpPr txBox="1"/>
          <p:nvPr/>
        </p:nvSpPr>
        <p:spPr>
          <a:xfrm>
            <a:off x="1564720" y="1106756"/>
            <a:ext cx="10376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7. How should we store our data in our many locations?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4DAC51-DD74-4AED-B18B-52779B54FE2A}"/>
              </a:ext>
            </a:extLst>
          </p:cNvPr>
          <p:cNvSpPr txBox="1"/>
          <p:nvPr/>
        </p:nvSpPr>
        <p:spPr>
          <a:xfrm>
            <a:off x="755501" y="2859029"/>
            <a:ext cx="102306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Personal information must not be disclosed to outside sources without access.</a:t>
            </a:r>
          </a:p>
          <a:p>
            <a:endParaRPr lang="en-IN" dirty="0"/>
          </a:p>
          <a:p>
            <a:r>
              <a:rPr lang="en-IN" dirty="0"/>
              <a:t>Privacy must be a fundamental consideration, and privacy violations must not be tolerated.</a:t>
            </a:r>
          </a:p>
          <a:p>
            <a:endParaRPr lang="en-IN" dirty="0"/>
          </a:p>
          <a:p>
            <a:r>
              <a:rPr lang="en-IN" dirty="0"/>
              <a:t>A security flaw or hack should not cause data to leak.</a:t>
            </a:r>
          </a:p>
          <a:p>
            <a:endParaRPr lang="en-IN" dirty="0"/>
          </a:p>
          <a:p>
            <a:r>
              <a:rPr lang="en-IN" dirty="0"/>
              <a:t>Without both parties' consent, data cannot be shared with anyone else.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976EB-3AAA-AE52-94D5-BB5B4BA98BF1}"/>
              </a:ext>
            </a:extLst>
          </p:cNvPr>
          <p:cNvSpPr txBox="1"/>
          <p:nvPr/>
        </p:nvSpPr>
        <p:spPr>
          <a:xfrm>
            <a:off x="682614" y="1071245"/>
            <a:ext cx="10376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8. What are the ethical concerns related to the transmission of personal data?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2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21733B-5CB3-4985-9BCF-56A9EEE78BEB}"/>
              </a:ext>
            </a:extLst>
          </p:cNvPr>
          <p:cNvSpPr txBox="1"/>
          <p:nvPr/>
        </p:nvSpPr>
        <p:spPr>
          <a:xfrm>
            <a:off x="163003" y="122602"/>
            <a:ext cx="10487767" cy="9541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b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600" b="1" kern="12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C97D109-F699-4CF1-9044-88D2682F7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039278"/>
              </p:ext>
            </p:extLst>
          </p:nvPr>
        </p:nvGraphicFramePr>
        <p:xfrm>
          <a:off x="504740" y="553297"/>
          <a:ext cx="11012557" cy="104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D41E2E-55A2-4BDF-8DF1-FEC925D7F05C}"/>
              </a:ext>
            </a:extLst>
          </p:cNvPr>
          <p:cNvSpPr txBox="1"/>
          <p:nvPr/>
        </p:nvSpPr>
        <p:spPr>
          <a:xfrm>
            <a:off x="3055654" y="1925775"/>
            <a:ext cx="6294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Video Link : https://youtu.be/1RQzm6-njNw</a:t>
            </a:r>
          </a:p>
        </p:txBody>
      </p:sp>
    </p:spTree>
    <p:extLst>
      <p:ext uri="{BB962C8B-B14F-4D97-AF65-F5344CB8AC3E}">
        <p14:creationId xmlns:p14="http://schemas.microsoft.com/office/powerpoint/2010/main" val="422929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0B2AFF-8C91-446A-B1DD-6C0F0D0C5D9E}"/>
              </a:ext>
            </a:extLst>
          </p:cNvPr>
          <p:cNvSpPr txBox="1"/>
          <p:nvPr/>
        </p:nvSpPr>
        <p:spPr>
          <a:xfrm>
            <a:off x="4013479" y="305459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THANK YOU</a:t>
            </a:r>
            <a:endParaRPr lang="en-IN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0E74A-0D13-4ECE-9948-E307735EE79A}"/>
              </a:ext>
            </a:extLst>
          </p:cNvPr>
          <p:cNvSpPr txBox="1"/>
          <p:nvPr/>
        </p:nvSpPr>
        <p:spPr>
          <a:xfrm>
            <a:off x="4527198" y="1056289"/>
            <a:ext cx="2488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PROJECT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C60C0-378F-4C0D-BAE3-891DF66D2E06}"/>
              </a:ext>
            </a:extLst>
          </p:cNvPr>
          <p:cNvSpPr txBox="1"/>
          <p:nvPr/>
        </p:nvSpPr>
        <p:spPr>
          <a:xfrm>
            <a:off x="795130" y="2385391"/>
            <a:ext cx="9952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project summary comprises the essential criteria for developing an API and details on how the system is maintained while maintaining the highest level of security.</a:t>
            </a:r>
          </a:p>
          <a:p>
            <a:endParaRPr lang="en-IN" dirty="0"/>
          </a:p>
          <a:p>
            <a:r>
              <a:rPr lang="en-IN" dirty="0"/>
              <a:t>Data must be authenticated and checked for authorization so that it cannot be accessed by anybody who does not have access to it.</a:t>
            </a:r>
          </a:p>
          <a:p>
            <a:endParaRPr lang="en-IN" dirty="0"/>
          </a:p>
          <a:p>
            <a:r>
              <a:rPr lang="en-IN" dirty="0"/>
              <a:t>Maintaining information standards is crucial since data security is the primary issue when sharing and accessing data across various systems, resources, businesses, and customers.</a:t>
            </a:r>
          </a:p>
          <a:p>
            <a:endParaRPr lang="en-IN" dirty="0"/>
          </a:p>
          <a:p>
            <a:r>
              <a:rPr lang="en-IN" dirty="0"/>
              <a:t>The application is controlled based on the Role. Admin, Manager &amp; Test User, each having unique privileges.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07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0E74A-0D13-4ECE-9948-E307735EE79A}"/>
              </a:ext>
            </a:extLst>
          </p:cNvPr>
          <p:cNvSpPr txBox="1"/>
          <p:nvPr/>
        </p:nvSpPr>
        <p:spPr>
          <a:xfrm>
            <a:off x="4360995" y="1110608"/>
            <a:ext cx="2321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ABOUT OUR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3034-4C85-4333-8CC8-CE09B5ED921F}"/>
              </a:ext>
            </a:extLst>
          </p:cNvPr>
          <p:cNvSpPr txBox="1"/>
          <p:nvPr/>
        </p:nvSpPr>
        <p:spPr>
          <a:xfrm>
            <a:off x="1146313" y="2639497"/>
            <a:ext cx="9899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are a team of 3, </a:t>
            </a:r>
            <a:r>
              <a:rPr lang="en-IN" dirty="0" err="1"/>
              <a:t>Ramprakash</a:t>
            </a:r>
            <a:r>
              <a:rPr lang="en-IN" dirty="0"/>
              <a:t>, Sai </a:t>
            </a:r>
            <a:r>
              <a:rPr lang="en-IN" dirty="0" err="1"/>
              <a:t>Pranank</a:t>
            </a:r>
            <a:r>
              <a:rPr lang="en-IN" dirty="0"/>
              <a:t> &amp; Sesha Sai. We are pursuing Big Data Analytics at Georgian College.</a:t>
            </a:r>
          </a:p>
          <a:p>
            <a:endParaRPr lang="en-IN" dirty="0"/>
          </a:p>
          <a:p>
            <a:r>
              <a:rPr lang="en-IN" u="sng" dirty="0"/>
              <a:t>Prior Experience: </a:t>
            </a:r>
          </a:p>
          <a:p>
            <a:r>
              <a:rPr lang="en-IN" dirty="0" err="1"/>
              <a:t>Ramprakash</a:t>
            </a:r>
            <a:r>
              <a:rPr lang="en-IN" dirty="0"/>
              <a:t> : Operations Manager at Textile Manufacturing Firm</a:t>
            </a:r>
          </a:p>
          <a:p>
            <a:r>
              <a:rPr lang="en-IN" dirty="0"/>
              <a:t>Sai </a:t>
            </a:r>
            <a:r>
              <a:rPr lang="en-IN" dirty="0" err="1"/>
              <a:t>Pranank</a:t>
            </a:r>
            <a:r>
              <a:rPr lang="en-IN" dirty="0"/>
              <a:t>: Research and Development in Biomedicals</a:t>
            </a:r>
          </a:p>
          <a:p>
            <a:r>
              <a:rPr lang="en-IN" dirty="0"/>
              <a:t>Sesha Sai: Bigdata Engineer</a:t>
            </a:r>
          </a:p>
          <a:p>
            <a:endParaRPr lang="en-IN" dirty="0"/>
          </a:p>
          <a:p>
            <a:r>
              <a:rPr lang="en-IN" dirty="0"/>
              <a:t>We will be applying our skills in developing a web application for maintaining the user contact information in a secured way using entity framework.</a:t>
            </a:r>
          </a:p>
        </p:txBody>
      </p:sp>
    </p:spTree>
    <p:extLst>
      <p:ext uri="{BB962C8B-B14F-4D97-AF65-F5344CB8AC3E}">
        <p14:creationId xmlns:p14="http://schemas.microsoft.com/office/powerpoint/2010/main" val="361017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AD5B7B-65BB-470B-9E07-21C4C88AC261}"/>
              </a:ext>
            </a:extLst>
          </p:cNvPr>
          <p:cNvSpPr txBox="1"/>
          <p:nvPr/>
        </p:nvSpPr>
        <p:spPr>
          <a:xfrm>
            <a:off x="844278" y="1040008"/>
            <a:ext cx="10376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b="1" dirty="0">
                <a:solidFill>
                  <a:schemeClr val="accent1"/>
                </a:solidFill>
              </a:rPr>
              <a:t>How can we transfer personal data securely within their network?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DAC51-DD74-4AED-B18B-52779B54FE2A}"/>
              </a:ext>
            </a:extLst>
          </p:cNvPr>
          <p:cNvSpPr txBox="1"/>
          <p:nvPr/>
        </p:nvSpPr>
        <p:spPr>
          <a:xfrm>
            <a:off x="765731" y="2672726"/>
            <a:ext cx="103764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Best way to transmit data is by encrypting it and is also highly recommended.</a:t>
            </a:r>
          </a:p>
          <a:p>
            <a:endParaRPr lang="en-US" dirty="0"/>
          </a:p>
          <a:p>
            <a:r>
              <a:rPr lang="en-IN" dirty="0"/>
              <a:t>If data needs to be sent securely within a network, the Secure Socket Shell (SSH) protocols can be utilised. The SSH suite of protocols, which includes a complex password and public key authentication, is the best choice for secure data transport.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IN" dirty="0"/>
              <a:t>SSH may be used to securely transport sensitive data across a network because it also offers data encryption.</a:t>
            </a:r>
          </a:p>
          <a:p>
            <a:endParaRPr lang="en-US" dirty="0"/>
          </a:p>
          <a:p>
            <a:r>
              <a:rPr lang="en-IN" dirty="0"/>
              <a:t>Data is transferred securely between parties using JSON Web Tokens (JWT), a JSON encoded form. The focus of JWT is on signed tokens. The data is protected from third parties and its integrity is ensured by the encrypted token.</a:t>
            </a:r>
          </a:p>
        </p:txBody>
      </p:sp>
    </p:spTree>
    <p:extLst>
      <p:ext uri="{BB962C8B-B14F-4D97-AF65-F5344CB8AC3E}">
        <p14:creationId xmlns:p14="http://schemas.microsoft.com/office/powerpoint/2010/main" val="300082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DECEF3-2DDC-4FC3-B207-A480235355DD}"/>
              </a:ext>
            </a:extLst>
          </p:cNvPr>
          <p:cNvSpPr txBox="1"/>
          <p:nvPr/>
        </p:nvSpPr>
        <p:spPr>
          <a:xfrm>
            <a:off x="861390" y="2698329"/>
            <a:ext cx="101114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SFTP is the most popular of all the various protocols for transferring personal data, despite the fact that there are many others.</a:t>
            </a:r>
          </a:p>
          <a:p>
            <a:endParaRPr lang="en-IN" sz="2000" dirty="0"/>
          </a:p>
          <a:p>
            <a:r>
              <a:rPr lang="en-IN" sz="2000" dirty="0"/>
              <a:t>The most secure authentication method, which includes complex passwords and SSH keys, is used by SFTP.</a:t>
            </a:r>
          </a:p>
          <a:p>
            <a:endParaRPr lang="en-IN" sz="2000" dirty="0"/>
          </a:p>
          <a:p>
            <a:r>
              <a:rPr lang="en-IN" sz="2000" dirty="0"/>
              <a:t>An application-level protocol called HTTP enables communication across various systems.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2C534-8642-0B8C-F052-92F2D172041D}"/>
              </a:ext>
            </a:extLst>
          </p:cNvPr>
          <p:cNvSpPr txBox="1"/>
          <p:nvPr/>
        </p:nvSpPr>
        <p:spPr>
          <a:xfrm>
            <a:off x="907773" y="1111029"/>
            <a:ext cx="10376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2. What security protocol is best for transferring personal files?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5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B9F62B-5A8D-47E1-B3F2-70C25C8C731E}"/>
              </a:ext>
            </a:extLst>
          </p:cNvPr>
          <p:cNvSpPr txBox="1"/>
          <p:nvPr/>
        </p:nvSpPr>
        <p:spPr>
          <a:xfrm>
            <a:off x="1060173" y="2199861"/>
            <a:ext cx="98861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Yes, using various encryption algorithms, photos may be encoded and encrypted.</a:t>
            </a:r>
          </a:p>
          <a:p>
            <a:endParaRPr lang="en-IN" sz="2000" dirty="0"/>
          </a:p>
          <a:p>
            <a:r>
              <a:rPr lang="en-IN" sz="2000" dirty="0"/>
              <a:t>We can utilize third-party encryption technologies that randomly rearrange image pixels in accordance with computational logic, and then at the receiver's end, decode the image using the same logic.</a:t>
            </a:r>
          </a:p>
          <a:p>
            <a:endParaRPr lang="en-IN" sz="2000" dirty="0"/>
          </a:p>
          <a:p>
            <a:r>
              <a:rPr lang="en-IN" sz="2000" dirty="0"/>
              <a:t>Alternately, we might design our own tool using encryption and decryption algorithms.</a:t>
            </a:r>
          </a:p>
          <a:p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30FAC-C321-DF4E-A9DB-509AA4794073}"/>
              </a:ext>
            </a:extLst>
          </p:cNvPr>
          <p:cNvSpPr txBox="1"/>
          <p:nvPr/>
        </p:nvSpPr>
        <p:spPr>
          <a:xfrm>
            <a:off x="2807594" y="1093274"/>
            <a:ext cx="10376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3. Can we encode and encrypt images?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4DAC51-DD74-4AED-B18B-52779B54FE2A}"/>
              </a:ext>
            </a:extLst>
          </p:cNvPr>
          <p:cNvSpPr txBox="1"/>
          <p:nvPr/>
        </p:nvSpPr>
        <p:spPr>
          <a:xfrm>
            <a:off x="622336" y="3249647"/>
            <a:ext cx="102306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If we need to use an external API to access the database, we must ensure that our data is being accessed correctly and is secure against unauthorised access.</a:t>
            </a:r>
          </a:p>
          <a:p>
            <a:r>
              <a:rPr lang="en-IN" sz="2000" dirty="0"/>
              <a:t>Our backend and frontend work can be securely relocated using a cloud service thanks to the architecture used for a secure API.</a:t>
            </a:r>
            <a:endParaRPr lang="en-US" sz="2000" dirty="0"/>
          </a:p>
          <a:p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65B04-9E6E-9F46-0AC3-D1D286329330}"/>
              </a:ext>
            </a:extLst>
          </p:cNvPr>
          <p:cNvSpPr txBox="1"/>
          <p:nvPr/>
        </p:nvSpPr>
        <p:spPr>
          <a:xfrm>
            <a:off x="126538" y="968986"/>
            <a:ext cx="10376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4. Our database cannot be moved from the site and we need to be able to access it externally using a secure API. Can you explain the architecture of a secure API?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3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4DAC51-DD74-4AED-B18B-52779B54FE2A}"/>
              </a:ext>
            </a:extLst>
          </p:cNvPr>
          <p:cNvSpPr txBox="1"/>
          <p:nvPr/>
        </p:nvSpPr>
        <p:spPr>
          <a:xfrm>
            <a:off x="746624" y="2911780"/>
            <a:ext cx="102306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Authorization must be taken into account in a secure framework, and the PUT and POST procedures used to enter data into a system or database must be secure so as not to compromise the integrity of the data.</a:t>
            </a:r>
          </a:p>
          <a:p>
            <a:endParaRPr lang="en-IN" sz="2000" dirty="0"/>
          </a:p>
          <a:p>
            <a:r>
              <a:rPr lang="en-IN" sz="2000" dirty="0"/>
              <a:t>To be used in the coding of an app, authentication and authorization must be implemented on a framework.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262D9-9290-2675-5BA1-3E7C3A01004B}"/>
              </a:ext>
            </a:extLst>
          </p:cNvPr>
          <p:cNvSpPr txBox="1"/>
          <p:nvPr/>
        </p:nvSpPr>
        <p:spPr>
          <a:xfrm>
            <a:off x="1165225" y="1075518"/>
            <a:ext cx="10376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5. Can you recommend a secure framework for coding an API?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1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161327-AF6F-4D83-B809-264C6FDA3CCB}"/>
              </a:ext>
            </a:extLst>
          </p:cNvPr>
          <p:cNvSpPr txBox="1"/>
          <p:nvPr/>
        </p:nvSpPr>
        <p:spPr>
          <a:xfrm>
            <a:off x="887895" y="2555150"/>
            <a:ext cx="100053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Data can be sent between sites using the Java Script Object Notation (JSON) data interchange format.</a:t>
            </a:r>
          </a:p>
          <a:p>
            <a:endParaRPr lang="en-IN" sz="2000" dirty="0"/>
          </a:p>
          <a:p>
            <a:r>
              <a:rPr lang="en-IN" sz="2000" dirty="0"/>
              <a:t>Despite being a Java script extension, it is independent of the programming language. Writing and parsing it are simple.</a:t>
            </a:r>
          </a:p>
          <a:p>
            <a:endParaRPr lang="en-IN" sz="2000" dirty="0"/>
          </a:p>
          <a:p>
            <a:r>
              <a:rPr lang="en-IN" sz="2000" dirty="0"/>
              <a:t>Because xml files are significantly challenging to write and parse, it was created to replace xml.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4389B-EEA5-FD79-6910-2AACCE8CC526}"/>
              </a:ext>
            </a:extLst>
          </p:cNvPr>
          <p:cNvSpPr txBox="1"/>
          <p:nvPr/>
        </p:nvSpPr>
        <p:spPr>
          <a:xfrm>
            <a:off x="419501" y="966137"/>
            <a:ext cx="10376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6. What data interchange format should we use while transferring data between locations?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1125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963</TotalTime>
  <Words>869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SemiBold</vt:lpstr>
      <vt:lpstr>Calibri</vt:lpstr>
      <vt:lpstr>Trebuchet MS</vt:lpstr>
      <vt:lpstr>Berlin</vt:lpstr>
      <vt:lpstr>INFORMATION ENCODING STANDARDS-02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ASSIGNMENT – PART 2</dc:title>
  <dc:creator>Madhuri Sharma</dc:creator>
  <cp:lastModifiedBy>Sesha Sai Gopal</cp:lastModifiedBy>
  <cp:revision>23</cp:revision>
  <dcterms:created xsi:type="dcterms:W3CDTF">2021-04-20T16:54:12Z</dcterms:created>
  <dcterms:modified xsi:type="dcterms:W3CDTF">2022-08-08T23:41:04Z</dcterms:modified>
</cp:coreProperties>
</file>