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8" r:id="rId13"/>
    <p:sldId id="270" r:id="rId14"/>
    <p:sldId id="271" r:id="rId15"/>
    <p:sldId id="272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CCE43-3652-49B5-9580-C40F640E979E}" v="3" dt="2025-10-27T10:59:59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shagiri Sriram" userId="61bd17610e1e6ddf" providerId="LiveId" clId="{5580A2D5-12AF-4073-8E89-9131393AB0A8}"/>
    <pc:docChg chg="undo custSel addSld modSld">
      <pc:chgData name="Seshagiri Sriram" userId="61bd17610e1e6ddf" providerId="LiveId" clId="{5580A2D5-12AF-4073-8E89-9131393AB0A8}" dt="2025-10-27T11:02:23.422" v="423" actId="20577"/>
      <pc:docMkLst>
        <pc:docMk/>
      </pc:docMkLst>
      <pc:sldChg chg="modSp mod">
        <pc:chgData name="Seshagiri Sriram" userId="61bd17610e1e6ddf" providerId="LiveId" clId="{5580A2D5-12AF-4073-8E89-9131393AB0A8}" dt="2025-10-27T11:01:16.759" v="246" actId="20577"/>
        <pc:sldMkLst>
          <pc:docMk/>
          <pc:sldMk cId="3222418520" sldId="257"/>
        </pc:sldMkLst>
        <pc:spChg chg="mod">
          <ac:chgData name="Seshagiri Sriram" userId="61bd17610e1e6ddf" providerId="LiveId" clId="{5580A2D5-12AF-4073-8E89-9131393AB0A8}" dt="2025-10-27T11:01:16.759" v="246" actId="20577"/>
          <ac:spMkLst>
            <pc:docMk/>
            <pc:sldMk cId="3222418520" sldId="257"/>
            <ac:spMk id="5" creationId="{4D3E8113-BBE6-3633-9E6D-0615A29F5644}"/>
          </ac:spMkLst>
        </pc:spChg>
      </pc:sldChg>
      <pc:sldChg chg="modSp new mod">
        <pc:chgData name="Seshagiri Sriram" userId="61bd17610e1e6ddf" providerId="LiveId" clId="{5580A2D5-12AF-4073-8E89-9131393AB0A8}" dt="2025-10-27T11:02:23.422" v="423" actId="20577"/>
        <pc:sldMkLst>
          <pc:docMk/>
          <pc:sldMk cId="430491702" sldId="260"/>
        </pc:sldMkLst>
        <pc:spChg chg="mod">
          <ac:chgData name="Seshagiri Sriram" userId="61bd17610e1e6ddf" providerId="LiveId" clId="{5580A2D5-12AF-4073-8E89-9131393AB0A8}" dt="2025-10-27T11:00:07.463" v="114" actId="20577"/>
          <ac:spMkLst>
            <pc:docMk/>
            <pc:sldMk cId="430491702" sldId="260"/>
            <ac:spMk id="2" creationId="{ECECF15B-5B74-E5B5-E386-D4E4D5886740}"/>
          </ac:spMkLst>
        </pc:spChg>
        <pc:spChg chg="mod">
          <ac:chgData name="Seshagiri Sriram" userId="61bd17610e1e6ddf" providerId="LiveId" clId="{5580A2D5-12AF-4073-8E89-9131393AB0A8}" dt="2025-10-27T11:02:23.422" v="423" actId="20577"/>
          <ac:spMkLst>
            <pc:docMk/>
            <pc:sldMk cId="430491702" sldId="260"/>
            <ac:spMk id="3" creationId="{A3DC021F-2E81-674E-1168-7016FF5412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8A5D-38E5-FC41-0D77-131B183BE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D99D2-09B1-A1D7-4FC4-73F2F45A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F409-FC84-3433-63BE-6791E2D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50DF5-C32C-1B43-CF6F-DEE3BA78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C198-3FF9-A0F9-5C6A-8AEDC1BE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2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0BB3-3FC2-7891-4CBD-9CCDCAA2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443F0-AAFF-E105-A209-CE6278725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7866-0AFE-03B7-CE13-D267AB2D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9C4F-023D-E43C-21AC-2A0FF778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2390F-A556-AD1C-382F-F5F113C5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34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1714E-EFFA-D092-FC7C-0860695E1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C0403-BE3D-F06D-3FBD-A1168B98C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2A37F-8BBD-9FE9-37C3-2335853D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4AC6-EE5B-109D-1498-E6615D15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F0B4-BC46-4051-A76F-41241150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8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96B4-E913-F49F-246A-984594BA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B3BD-F38F-62BA-2F82-29E63BCC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29A2E-3FA1-F08C-2889-02CD426D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D78E-7CE9-F76F-AEEB-6BB47A9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80A7-2A16-BD44-C70B-EA0B61F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32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491D-E241-85F9-3517-31C1F62B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C46CD-CD0F-C46E-8C79-B028AD9F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B709-1E61-72DB-7CFA-933B11FD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FC2A-1A51-7B00-D5DF-D9FDA6EB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27AC-A3F7-88D4-8113-68A26B67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FBC7-43C4-B67C-3873-02D2286A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68A4-7E1D-EF61-8CE6-27B622E14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1FFCE-B7A9-2005-6BF4-BD24E003F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D660A-AA4B-F624-F87F-4CD343E4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B68BD-92E7-C2ED-6244-4D128412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6C3F0-608F-093E-CA21-68536F62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2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AB55-2F9C-8C34-543A-4100E349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5544A-556F-7F1C-ECDF-BCE0CC01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0399F-4DD5-CCC4-5363-493F349FE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9C751-1F89-E098-2138-002E5AE7F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08038-B35D-2846-79B5-8982A4C83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4F6DC-8BBA-8665-06AB-4B12E96F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E0D80-9AB4-3D92-6BE0-59678041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8CD99-DE9B-F2FF-9804-0E7B1336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16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65EF-F8B7-7A50-BCB6-9947C61C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1A4AC-7B5A-40ED-4668-D1241DC0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03378-7E7D-5263-4F82-64A36726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8F0E9-E1BE-8572-3F1D-398A1BD5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19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10EB8-532B-11A4-CB6E-B6EC517E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B194E-EFB2-4792-8426-152E873F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F07B1-DCC5-BE14-5B6D-CDCF6475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89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1886-2092-E3E6-30E1-240176E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34C14-AB65-E127-86EF-651C3E02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BC3EA-F9D6-0A76-3720-40BAD5490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5E37A-7021-DD1C-69F9-4C170F2C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7CA07-6C4E-28FB-9AB7-23D6E20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0A057-A96A-6AF0-2625-16E1295C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BEF7-7F81-BDF8-EED2-F56B21B6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C456B-A958-17DC-CBA1-AE9EF0E73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F0279-AA4B-C478-0672-68F18D750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BA9B9-5C39-CA9A-F4C2-39FDBE69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2072-FC58-6E6C-A788-B628AB0D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6C7C0-3374-AD38-3564-DCEBAFF5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9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A67FB-BF3F-084C-54A4-F8C82ED7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D5149-CDEA-CB83-7F19-1F4129C5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ED61-BF76-9C5D-F131-344C8B344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F2CA-5E43-4C10-87F7-E2F57876E68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07BFF-CF0F-0F26-A3D8-1FDF573BD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4ACC-F872-0B5B-2962-835092F9A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8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3cyourid%3e/submiss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3cyouruser%3e/submis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5ACB38-C90D-0DF9-9E72-A33578A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User and Account Management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879DE9-0D66-C511-388A-09C0AE09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Users – </a:t>
            </a:r>
          </a:p>
          <a:p>
            <a:pPr lvl="1"/>
            <a:r>
              <a:rPr lang="en-US" dirty="0"/>
              <a:t>Normal users</a:t>
            </a:r>
          </a:p>
          <a:p>
            <a:pPr lvl="1"/>
            <a:r>
              <a:rPr lang="en-US" dirty="0"/>
              <a:t>Bank users</a:t>
            </a:r>
          </a:p>
          <a:p>
            <a:r>
              <a:rPr lang="en-US" dirty="0"/>
              <a:t>User can have multiple accounts in multiple banks </a:t>
            </a:r>
          </a:p>
          <a:p>
            <a:r>
              <a:rPr lang="en-US" dirty="0"/>
              <a:t>Each bank can have multiple branches</a:t>
            </a:r>
          </a:p>
          <a:p>
            <a:r>
              <a:rPr lang="en-US" dirty="0"/>
              <a:t>Accounts can be Saving or Current</a:t>
            </a:r>
          </a:p>
          <a:p>
            <a:r>
              <a:rPr lang="en-US" dirty="0"/>
              <a:t>Accounts can be operated by minors and/or POA </a:t>
            </a:r>
          </a:p>
          <a:p>
            <a:r>
              <a:rPr lang="en-US" dirty="0"/>
              <a:t>Term Deposits are ???? Accounts</a:t>
            </a:r>
          </a:p>
          <a:p>
            <a:r>
              <a:rPr lang="en-US" dirty="0"/>
              <a:t>Accounts can be run in multiple currencies (NRI accounts)  </a:t>
            </a:r>
          </a:p>
          <a:p>
            <a:r>
              <a:rPr lang="en-US" dirty="0"/>
              <a:t>Users can Deposit money, withdraw money (limited), close account (limited),  Operate an account (limited) , check balance (limited) </a:t>
            </a:r>
          </a:p>
          <a:p>
            <a:r>
              <a:rPr lang="en-US" dirty="0"/>
              <a:t>Each user has a set of roles and permissions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51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C5A-F8AA-A176-343C-59108B68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9105-A01F-F218-8A37-D44557B7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Entities</a:t>
            </a:r>
          </a:p>
          <a:p>
            <a:pPr lvl="1"/>
            <a:r>
              <a:rPr lang="en-US" dirty="0"/>
              <a:t>Roles</a:t>
            </a:r>
          </a:p>
          <a:p>
            <a:pPr lvl="1"/>
            <a:r>
              <a:rPr lang="en-US" dirty="0"/>
              <a:t>Permissions</a:t>
            </a:r>
          </a:p>
          <a:p>
            <a:r>
              <a:rPr lang="en-US" dirty="0"/>
              <a:t>Per Domain Entity </a:t>
            </a:r>
          </a:p>
          <a:p>
            <a:pPr lvl="1"/>
            <a:r>
              <a:rPr lang="en-US" dirty="0"/>
              <a:t>Banks</a:t>
            </a:r>
          </a:p>
          <a:p>
            <a:pPr lvl="1"/>
            <a:r>
              <a:rPr lang="en-US" dirty="0"/>
              <a:t>Accounts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Employees </a:t>
            </a:r>
            <a:endParaRPr lang="en-IN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4290348-B1D4-14DF-BFA1-3B1A28C4CFF9}"/>
              </a:ext>
            </a:extLst>
          </p:cNvPr>
          <p:cNvSpPr/>
          <p:nvPr/>
        </p:nvSpPr>
        <p:spPr>
          <a:xfrm>
            <a:off x="6096000" y="3637722"/>
            <a:ext cx="921026" cy="15604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1EEE3-1BD1-46EE-A5AB-06A7E44A2BBE}"/>
              </a:ext>
            </a:extLst>
          </p:cNvPr>
          <p:cNvSpPr txBox="1"/>
          <p:nvPr/>
        </p:nvSpPr>
        <p:spPr>
          <a:xfrm>
            <a:off x="7308574" y="4053220"/>
            <a:ext cx="4412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They are used across domain, but belong to exactly one domain </a:t>
            </a:r>
            <a:r>
              <a:rPr lang="en-US" sz="2400" dirty="0">
                <a:sym typeface="Wingdings" panose="05000000000000000000" pitchFamily="2" charset="2"/>
              </a:rPr>
              <a:t>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302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A1FD-4EAB-937E-A268-44A3A9B3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D17D-F7C2-3051-ECE6-5D5E0D0B2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“SPRINT BACKLOG #0”		EXPECTED 2:00 PM</a:t>
            </a:r>
          </a:p>
          <a:p>
            <a:pPr lvl="1"/>
            <a:endParaRPr lang="en-IN" dirty="0"/>
          </a:p>
          <a:p>
            <a:pPr lvl="1"/>
            <a:r>
              <a:rPr lang="en-IN" dirty="0">
                <a:hlinkClick r:id="rId2"/>
              </a:rPr>
              <a:t>https://github.com/&lt;yourid&gt;/submission</a:t>
            </a:r>
            <a:r>
              <a:rPr lang="en-IN" dirty="0"/>
              <a:t>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Write Problem statement with all requirements (implicit and explicit) in statement.txt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Write all assumptions in assumptions.txt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Write all entities and attributes in </a:t>
            </a:r>
            <a:r>
              <a:rPr lang="en-IN" dirty="0" err="1"/>
              <a:t>DDL.sql</a:t>
            </a:r>
            <a:r>
              <a:rPr lang="en-IN" dirty="0"/>
              <a:t>  (THIS IS A SQL File and should be executable inside SQL Server)</a:t>
            </a:r>
          </a:p>
          <a:p>
            <a:pPr lvl="2"/>
            <a:r>
              <a:rPr lang="en-IN" dirty="0"/>
              <a:t>Excel will also work </a:t>
            </a:r>
            <a:r>
              <a:rPr lang="en-IN" dirty="0">
                <a:sym typeface="Wingdings" panose="05000000000000000000" pitchFamily="2" charset="2"/>
              </a:rPr>
              <a:t> </a:t>
            </a:r>
          </a:p>
          <a:p>
            <a:pPr lvl="3"/>
            <a:r>
              <a:rPr lang="en-IN" dirty="0">
                <a:sym typeface="Wingdings" panose="05000000000000000000" pitchFamily="2" charset="2"/>
              </a:rPr>
              <a:t>Name, Length, Not Null, Key, Constraint, </a:t>
            </a:r>
            <a:r>
              <a:rPr lang="en-IN" dirty="0" err="1">
                <a:sym typeface="Wingdings" panose="05000000000000000000" pitchFamily="2" charset="2"/>
              </a:rPr>
              <a:t>UniqueNess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28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BB7E7-E55E-EC79-2873-2D4FFF74E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4F6A-CA33-4C88-C666-939C0B17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ED06E-3E24-EF8E-FCD1-091426F5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“SPRINT BACKLOG #1”                      EXPECTED 6:00 PM </a:t>
            </a:r>
            <a:r>
              <a:rPr lang="en-US" b="1" dirty="0">
                <a:solidFill>
                  <a:srgbClr val="C00000"/>
                </a:solidFill>
              </a:rPr>
              <a:t>Oct 29 2025 12 PM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b="1" dirty="0">
                <a:highlight>
                  <a:srgbClr val="FFFF00"/>
                </a:highlight>
              </a:rPr>
              <a:t>Bank Customers Entities</a:t>
            </a:r>
          </a:p>
          <a:p>
            <a:pPr lvl="1"/>
            <a:r>
              <a:rPr lang="en-IN" b="1" dirty="0"/>
              <a:t>Roles and Permissions Entities</a:t>
            </a:r>
          </a:p>
          <a:p>
            <a:pPr lvl="1"/>
            <a:r>
              <a:rPr lang="en-IN" b="1" dirty="0" err="1"/>
              <a:t>JWTService</a:t>
            </a:r>
            <a:endParaRPr lang="en-IN" b="1" dirty="0"/>
          </a:p>
          <a:p>
            <a:pPr lvl="1"/>
            <a:r>
              <a:rPr lang="en-IN" b="1" dirty="0"/>
              <a:t>/login API 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Authorization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CRUD operations</a:t>
            </a:r>
          </a:p>
          <a:p>
            <a:pPr lvl="2"/>
            <a:r>
              <a:rPr lang="en-IN" dirty="0">
                <a:solidFill>
                  <a:srgbClr val="C00000"/>
                </a:solidFill>
              </a:rPr>
              <a:t>Create Users</a:t>
            </a:r>
          </a:p>
          <a:p>
            <a:pPr lvl="2"/>
            <a:r>
              <a:rPr lang="en-IN" dirty="0">
                <a:solidFill>
                  <a:srgbClr val="C00000"/>
                </a:solidFill>
              </a:rPr>
              <a:t>……..</a:t>
            </a:r>
          </a:p>
          <a:p>
            <a:pPr lvl="2"/>
            <a:endParaRPr lang="en-IN" dirty="0"/>
          </a:p>
          <a:p>
            <a:pPr lvl="1"/>
            <a:r>
              <a:rPr lang="en-IN" dirty="0"/>
              <a:t>EXPECTED: 	</a:t>
            </a:r>
            <a:r>
              <a:rPr lang="en-IN" dirty="0">
                <a:solidFill>
                  <a:srgbClr val="00B050"/>
                </a:solidFill>
              </a:rPr>
              <a:t>Screenshot evidence_schema.png </a:t>
            </a:r>
            <a:r>
              <a:rPr lang="en-IN" dirty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                                  /login </a:t>
            </a:r>
            <a:r>
              <a:rPr lang="en-IN" dirty="0" err="1">
                <a:sym typeface="Wingdings" panose="05000000000000000000" pitchFamily="2" charset="2"/>
              </a:rPr>
              <a:t>api</a:t>
            </a:r>
            <a:r>
              <a:rPr lang="en-IN" dirty="0">
                <a:sym typeface="Wingdings" panose="05000000000000000000" pitchFamily="2" charset="2"/>
              </a:rPr>
              <a:t> - &gt; screenshot evidence_login.png –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                                screenshot  </a:t>
            </a:r>
            <a:r>
              <a:rPr lang="en-IN" dirty="0" err="1">
                <a:sym typeface="Wingdings" panose="05000000000000000000" pitchFamily="2" charset="2"/>
              </a:rPr>
              <a:t>evidence_roles</a:t>
            </a:r>
            <a:r>
              <a:rPr lang="en-IN" dirty="0">
                <a:sym typeface="Wingdings" panose="05000000000000000000" pitchFamily="2" charset="2"/>
              </a:rPr>
              <a:t>[1|2|3|4].</a:t>
            </a:r>
            <a:r>
              <a:rPr lang="en-IN" dirty="0" err="1">
                <a:sym typeface="Wingdings" panose="05000000000000000000" pitchFamily="2" charset="2"/>
              </a:rPr>
              <a:t>png</a:t>
            </a:r>
            <a:r>
              <a:rPr lang="en-IN" dirty="0">
                <a:sym typeface="Wingdings" panose="05000000000000000000" pitchFamily="2" charset="2"/>
              </a:rPr>
              <a:t> -&gt; </a:t>
            </a:r>
          </a:p>
          <a:p>
            <a:pPr lvl="6"/>
            <a:r>
              <a:rPr lang="en-IN" sz="3800" b="1" dirty="0">
                <a:sym typeface="Wingdings" panose="05000000000000000000" pitchFamily="2" charset="2"/>
              </a:rPr>
              <a:t>/submission/</a:t>
            </a:r>
            <a:r>
              <a:rPr lang="en-IN" sz="3800" b="1" dirty="0" err="1">
                <a:sym typeface="Wingdings" panose="05000000000000000000" pitchFamily="2" charset="2"/>
              </a:rPr>
              <a:t>BankCustomerAPI</a:t>
            </a:r>
            <a:endParaRPr lang="en-IN" sz="38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000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2D46D2-AFA5-FE2B-C09B-05EB575D3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54376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25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84471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93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31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619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FB8A0-729A-27F6-86E5-B3F004E21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61849"/>
              </p:ext>
            </p:extLst>
          </p:nvPr>
        </p:nvGraphicFramePr>
        <p:xfrm>
          <a:off x="2031999" y="242173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25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84471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93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31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619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5D8F3C-98B0-7877-38CF-FE6A24035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56777"/>
              </p:ext>
            </p:extLst>
          </p:nvPr>
        </p:nvGraphicFramePr>
        <p:xfrm>
          <a:off x="2031999" y="412380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25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684471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93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31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USERID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5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ROLEID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61982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E3C3DD2-D27F-5596-CB01-D2F7239170B1}"/>
              </a:ext>
            </a:extLst>
          </p:cNvPr>
          <p:cNvSpPr/>
          <p:nvPr/>
        </p:nvSpPr>
        <p:spPr>
          <a:xfrm>
            <a:off x="442762" y="719666"/>
            <a:ext cx="1078030" cy="8396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5961C0-0683-B28D-2A27-4A2710EE6022}"/>
              </a:ext>
            </a:extLst>
          </p:cNvPr>
          <p:cNvSpPr/>
          <p:nvPr/>
        </p:nvSpPr>
        <p:spPr>
          <a:xfrm>
            <a:off x="720290" y="5566120"/>
            <a:ext cx="1078030" cy="8396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D6276-93B1-CFD6-B880-8E3DC1A6206D}"/>
              </a:ext>
            </a:extLst>
          </p:cNvPr>
          <p:cNvSpPr txBox="1"/>
          <p:nvPr/>
        </p:nvSpPr>
        <p:spPr>
          <a:xfrm>
            <a:off x="1934678" y="5385768"/>
            <a:ext cx="9182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USER 					&gt; Create 4 users</a:t>
            </a:r>
          </a:p>
          <a:p>
            <a:r>
              <a:rPr lang="en-US" dirty="0"/>
              <a:t>CREATE A ROLE					&gt; Create 3 Roles</a:t>
            </a:r>
          </a:p>
          <a:p>
            <a:r>
              <a:rPr lang="en-US" dirty="0"/>
              <a:t>CREATE A USERROLE MAPPING 			&gt; Assign User 1 Role1</a:t>
            </a:r>
          </a:p>
          <a:p>
            <a:r>
              <a:rPr lang="en-US" dirty="0"/>
              <a:t>						&gt; Assign User 2 Role 2</a:t>
            </a:r>
          </a:p>
          <a:p>
            <a:r>
              <a:rPr lang="en-US" dirty="0"/>
              <a:t>						&gt; Assign User 3 Role 1 and 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CB3F8-B5BD-FE2B-89A6-114937AD9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AA59A7A-9D67-7DF0-3946-39FF17B972AD}"/>
              </a:ext>
            </a:extLst>
          </p:cNvPr>
          <p:cNvSpPr/>
          <p:nvPr/>
        </p:nvSpPr>
        <p:spPr>
          <a:xfrm>
            <a:off x="519764" y="719666"/>
            <a:ext cx="1078030" cy="8396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66863-2B75-581B-048E-B32352155D3E}"/>
              </a:ext>
            </a:extLst>
          </p:cNvPr>
          <p:cNvSpPr txBox="1"/>
          <p:nvPr/>
        </p:nvSpPr>
        <p:spPr>
          <a:xfrm>
            <a:off x="2146434" y="587141"/>
            <a:ext cx="85664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&amp; register a JWT Service Instance </a:t>
            </a:r>
          </a:p>
          <a:p>
            <a:endParaRPr lang="en-US" dirty="0"/>
          </a:p>
          <a:p>
            <a:r>
              <a:rPr lang="en-US" dirty="0"/>
              <a:t>This instance will create a token for a user</a:t>
            </a:r>
          </a:p>
          <a:p>
            <a:endParaRPr lang="en-US" dirty="0"/>
          </a:p>
          <a:p>
            <a:r>
              <a:rPr lang="en-US" dirty="0"/>
              <a:t>	I know the user name </a:t>
            </a:r>
          </a:p>
          <a:p>
            <a:r>
              <a:rPr lang="en-US" dirty="0"/>
              <a:t>	From table I can get the list of roles </a:t>
            </a:r>
          </a:p>
          <a:p>
            <a:r>
              <a:rPr lang="en-US" dirty="0"/>
              <a:t>	In token</a:t>
            </a:r>
          </a:p>
          <a:p>
            <a:r>
              <a:rPr lang="en-US" dirty="0"/>
              <a:t>		Set the user name </a:t>
            </a:r>
          </a:p>
          <a:p>
            <a:r>
              <a:rPr lang="en-US" dirty="0"/>
              <a:t>		Set the roles </a:t>
            </a:r>
          </a:p>
          <a:p>
            <a:r>
              <a:rPr lang="en-US" dirty="0"/>
              <a:t>	return token</a:t>
            </a:r>
          </a:p>
          <a:p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E236DA-79DC-8C4B-279F-40DC0F32EC1B}"/>
              </a:ext>
            </a:extLst>
          </p:cNvPr>
          <p:cNvSpPr/>
          <p:nvPr/>
        </p:nvSpPr>
        <p:spPr>
          <a:xfrm>
            <a:off x="797293" y="4269784"/>
            <a:ext cx="1078030" cy="8396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621E8-6414-42D3-3753-097442ECC6FC}"/>
              </a:ext>
            </a:extLst>
          </p:cNvPr>
          <p:cNvSpPr txBox="1"/>
          <p:nvPr/>
        </p:nvSpPr>
        <p:spPr>
          <a:xfrm>
            <a:off x="2250708" y="3915878"/>
            <a:ext cx="8566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/login API </a:t>
            </a:r>
          </a:p>
          <a:p>
            <a:r>
              <a:rPr lang="en-US" dirty="0"/>
              <a:t>	Username</a:t>
            </a:r>
          </a:p>
          <a:p>
            <a:r>
              <a:rPr lang="en-US" dirty="0"/>
              <a:t>	Password</a:t>
            </a:r>
          </a:p>
          <a:p>
            <a:endParaRPr lang="en-US" dirty="0"/>
          </a:p>
          <a:p>
            <a:r>
              <a:rPr lang="en-US" dirty="0"/>
              <a:t>Calls </a:t>
            </a:r>
            <a:r>
              <a:rPr lang="en-US" dirty="0" err="1"/>
              <a:t>Service.VerifyPasswordHash</a:t>
            </a:r>
            <a:endParaRPr lang="en-US" dirty="0"/>
          </a:p>
          <a:p>
            <a:r>
              <a:rPr lang="en-US" dirty="0"/>
              <a:t>          IF OK, service will generate the token</a:t>
            </a:r>
          </a:p>
          <a:p>
            <a:r>
              <a:rPr lang="en-US" dirty="0"/>
              <a:t>          controller will return the token.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88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3551-CA0B-6DC2-7893-6132E7B3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built in </a:t>
            </a:r>
            <a:r>
              <a:rPr lang="en-US"/>
              <a:t>password Hasher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BA35-764E-EE11-E3D7-E2BC49E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PasswordHasher</a:t>
            </a:r>
            <a:r>
              <a:rPr lang="en-US" dirty="0"/>
              <a:t>&lt;User&gt; 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IPasswordHasher</a:t>
            </a:r>
            <a:r>
              <a:rPr lang="en-US" dirty="0"/>
              <a:t>&lt;T&gt;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525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6F8C9-24D5-CFE5-C877-C109153E5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B2B6-80AD-E6B7-DD46-AE98D172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D510-EBA0-9BFE-0BE7-27BFECF71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“SPRINT BACKLOG #2”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Bank Employees Entities</a:t>
            </a:r>
          </a:p>
          <a:p>
            <a:pPr lvl="1"/>
            <a:r>
              <a:rPr lang="en-IN" dirty="0"/>
              <a:t>Roles and Permissions Entities</a:t>
            </a:r>
          </a:p>
          <a:p>
            <a:pPr lvl="1"/>
            <a:r>
              <a:rPr lang="en-IN" dirty="0" err="1"/>
              <a:t>JWTService</a:t>
            </a:r>
            <a:endParaRPr lang="en-IN" dirty="0"/>
          </a:p>
          <a:p>
            <a:pPr lvl="1"/>
            <a:r>
              <a:rPr lang="en-IN" dirty="0"/>
              <a:t>/login API </a:t>
            </a:r>
          </a:p>
          <a:p>
            <a:pPr lvl="1"/>
            <a:r>
              <a:rPr lang="en-IN" dirty="0"/>
              <a:t>Authorization</a:t>
            </a:r>
          </a:p>
          <a:p>
            <a:pPr lvl="1"/>
            <a:r>
              <a:rPr lang="en-IN" dirty="0"/>
              <a:t>CRUD operations</a:t>
            </a:r>
          </a:p>
          <a:p>
            <a:pPr lvl="2"/>
            <a:r>
              <a:rPr lang="en-IN" dirty="0"/>
              <a:t>Create Users</a:t>
            </a:r>
          </a:p>
          <a:p>
            <a:pPr lvl="2"/>
            <a:r>
              <a:rPr lang="en-IN" dirty="0"/>
              <a:t>……..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720E-8F67-5212-CB62-D1A453948AC4}"/>
              </a:ext>
            </a:extLst>
          </p:cNvPr>
          <p:cNvSpPr txBox="1"/>
          <p:nvPr/>
        </p:nvSpPr>
        <p:spPr>
          <a:xfrm>
            <a:off x="5339615" y="196358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dirty="0"/>
              <a:t>EXPECTED: 	Screenshot evidence_ALL_API.png </a:t>
            </a:r>
            <a:r>
              <a:rPr lang="en-IN" dirty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	                   preferred POSTMAN COLLECTION</a:t>
            </a:r>
          </a:p>
        </p:txBody>
      </p:sp>
    </p:spTree>
    <p:extLst>
      <p:ext uri="{BB962C8B-B14F-4D97-AF65-F5344CB8AC3E}">
        <p14:creationId xmlns:p14="http://schemas.microsoft.com/office/powerpoint/2010/main" val="215304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E7A26-652F-5F01-3629-83CD23B91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A440-506A-EFE6-F04E-7EA985E0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201B-34CF-6965-195E-BEA745F8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“SPRINT BACKLOG #3”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Identify Common Code and move to Shared Assembly  or re-usable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BFB87-681C-003D-FF5D-15675D331CA3}"/>
              </a:ext>
            </a:extLst>
          </p:cNvPr>
          <p:cNvSpPr txBox="1"/>
          <p:nvPr/>
        </p:nvSpPr>
        <p:spPr>
          <a:xfrm>
            <a:off x="661736" y="3763512"/>
            <a:ext cx="102533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dirty="0"/>
              <a:t>EXPECTED: 	Evidence that your code compiles cleanly with no issues, warnings or </a:t>
            </a:r>
            <a:r>
              <a:rPr lang="en-IN" dirty="0" err="1"/>
              <a:t>Intellisense</a:t>
            </a:r>
            <a:r>
              <a:rPr lang="en-IN" dirty="0"/>
              <a:t> warning </a:t>
            </a:r>
          </a:p>
          <a:p>
            <a:pPr lvl="1"/>
            <a:r>
              <a:rPr lang="en-IN" dirty="0"/>
              <a:t>                            Separation of functionality into Business logic Layer separate from Controller. </a:t>
            </a:r>
          </a:p>
          <a:p>
            <a:pPr lvl="1"/>
            <a:r>
              <a:rPr lang="en-IN" dirty="0"/>
              <a:t>		your controller should never call DB directly – it should use Services</a:t>
            </a:r>
          </a:p>
          <a:p>
            <a:pPr lvl="1"/>
            <a:r>
              <a:rPr lang="en-IN" dirty="0"/>
              <a:t>		Identify which services can be re-used and move to separate assembly, </a:t>
            </a:r>
          </a:p>
          <a:p>
            <a:pPr lvl="1"/>
            <a:r>
              <a:rPr lang="en-IN" dirty="0"/>
              <a:t>		LOG ALL DATA/INFORMATION.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		EXPLAIN YOUR FOLDER STRUCTURE, NAMESPACE AND HOW IT CAN BE NETTE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247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31C33-C7FE-4FA9-5D17-1A1A83E8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A9995C-3A91-0FDE-03B4-CCADA4C7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User and Account Management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3E8113-BBE6-3633-9E6D-0615A29F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Entities</a:t>
            </a:r>
          </a:p>
          <a:p>
            <a:endParaRPr lang="en-US" dirty="0"/>
          </a:p>
          <a:p>
            <a:r>
              <a:rPr lang="en-US" dirty="0"/>
              <a:t>Perform migration and DB structure</a:t>
            </a:r>
          </a:p>
          <a:p>
            <a:endParaRPr lang="en-US" dirty="0"/>
          </a:p>
          <a:p>
            <a:r>
              <a:rPr lang="en-US" dirty="0"/>
              <a:t>Populate data </a:t>
            </a:r>
          </a:p>
          <a:p>
            <a:endParaRPr lang="en-US" dirty="0"/>
          </a:p>
          <a:p>
            <a:r>
              <a:rPr lang="en-US" dirty="0"/>
              <a:t>Document the same</a:t>
            </a:r>
          </a:p>
          <a:p>
            <a:endParaRPr lang="en-US" dirty="0"/>
          </a:p>
          <a:p>
            <a:r>
              <a:rPr lang="en-US" dirty="0"/>
              <a:t>REST API -&gt;&gt; /banks, /accounts /user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41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648EB-AE40-5E84-DFDC-2E84220C5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F891D-266C-3E57-937F-4E6BC8C7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User and Account Management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09B54-636B-5C4D-080C-4A51F927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REST API -&gt;&gt; /user </a:t>
            </a:r>
          </a:p>
          <a:p>
            <a:pPr lvl="5"/>
            <a:r>
              <a:rPr lang="en-US" dirty="0"/>
              <a:t>CREATE				LIMIT</a:t>
            </a:r>
          </a:p>
          <a:p>
            <a:pPr lvl="5"/>
            <a:r>
              <a:rPr lang="en-US" dirty="0"/>
              <a:t>UPDATE 				</a:t>
            </a:r>
          </a:p>
          <a:p>
            <a:pPr lvl="5"/>
            <a:r>
              <a:rPr lang="en-US" dirty="0"/>
              <a:t>DELETE 				LIMIT</a:t>
            </a:r>
          </a:p>
          <a:p>
            <a:pPr lvl="5"/>
            <a:r>
              <a:rPr lang="en-US" dirty="0"/>
              <a:t>READ USER 				</a:t>
            </a:r>
          </a:p>
          <a:p>
            <a:r>
              <a:rPr lang="en-US" dirty="0"/>
              <a:t>REST API -&gt;&gt; /accounts 				INHERITANCE  </a:t>
            </a:r>
          </a:p>
          <a:p>
            <a:pPr lvl="5"/>
            <a:r>
              <a:rPr lang="en-US" dirty="0"/>
              <a:t>CREATE					</a:t>
            </a:r>
          </a:p>
          <a:p>
            <a:pPr lvl="5"/>
            <a:r>
              <a:rPr lang="en-US" dirty="0"/>
              <a:t>UPDATE </a:t>
            </a:r>
          </a:p>
          <a:p>
            <a:pPr lvl="5"/>
            <a:r>
              <a:rPr lang="en-US" dirty="0"/>
              <a:t>DELETE </a:t>
            </a:r>
          </a:p>
          <a:p>
            <a:pPr lvl="5"/>
            <a:r>
              <a:rPr lang="en-US" dirty="0"/>
              <a:t>READ ACCT				LIMIT</a:t>
            </a:r>
          </a:p>
          <a:p>
            <a:r>
              <a:rPr lang="en-IN" dirty="0"/>
              <a:t>/LOGIN 		SET ALL ROLES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3600" b="1" dirty="0"/>
              <a:t>ALL APIS MUST BE AUTHENTICATED, ONLY LIMIT NEEDS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38214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5E7EB-0E2A-CE9B-3E05-EACCA75A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3F4D79-EA3D-98BE-B226-DB084BCC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User and Account Management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45807F-A0F9-6284-3749-2AC65EB1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endParaRPr lang="en-US" dirty="0"/>
          </a:p>
          <a:p>
            <a:r>
              <a:rPr lang="en-US" dirty="0"/>
              <a:t>Code Organization </a:t>
            </a:r>
          </a:p>
          <a:p>
            <a:endParaRPr lang="en-US" dirty="0"/>
          </a:p>
          <a:p>
            <a:r>
              <a:rPr lang="en-US" dirty="0"/>
              <a:t>Adherence to Coding Standards and OO principles </a:t>
            </a:r>
          </a:p>
          <a:p>
            <a:endParaRPr lang="en-US" dirty="0"/>
          </a:p>
          <a:p>
            <a:r>
              <a:rPr lang="en-US" dirty="0"/>
              <a:t>Presentation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41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F15B-5B74-E5B5-E386-D4E4D588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KEEP 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C021F-2E81-674E-1168-7016FF54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https://github.com/&lt;youruser&gt;/submission</a:t>
            </a:r>
            <a:r>
              <a:rPr lang="en-US" dirty="0"/>
              <a:t> </a:t>
            </a:r>
          </a:p>
          <a:p>
            <a:endParaRPr lang="en-IN" dirty="0"/>
          </a:p>
          <a:p>
            <a:r>
              <a:rPr lang="en-IN" dirty="0"/>
              <a:t>Public</a:t>
            </a:r>
          </a:p>
          <a:p>
            <a:pPr marL="457200" lvl="1" indent="0">
              <a:buNone/>
            </a:pPr>
            <a:r>
              <a:rPr lang="en-IN" dirty="0"/>
              <a:t>No exe/</a:t>
            </a:r>
            <a:r>
              <a:rPr lang="en-IN" dirty="0" err="1"/>
              <a:t>dll</a:t>
            </a:r>
            <a:r>
              <a:rPr lang="en-IN" dirty="0"/>
              <a:t>/Bin/OBJ folders</a:t>
            </a:r>
          </a:p>
          <a:p>
            <a:pPr marL="457200" lvl="1" indent="0">
              <a:buNone/>
            </a:pPr>
            <a:r>
              <a:rPr lang="en-IN" dirty="0"/>
              <a:t>Migration folder for C# 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Extra bonus marks for doing /banks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Extra bonus marks for using RS256 with private and </a:t>
            </a:r>
            <a:r>
              <a:rPr lang="en-IN"/>
              <a:t>public keys. 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49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ACE0-B340-45FD-32BD-AE8E6B51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0109-F473-CADC-692D-0AACC6E60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Database</a:t>
            </a:r>
          </a:p>
          <a:p>
            <a:endParaRPr lang="en-US" dirty="0"/>
          </a:p>
          <a:p>
            <a:r>
              <a:rPr lang="en-US" dirty="0"/>
              <a:t>Keep Objects not in </a:t>
            </a:r>
            <a:r>
              <a:rPr lang="en-US" dirty="0" err="1"/>
              <a:t>dbo</a:t>
            </a:r>
            <a:r>
              <a:rPr lang="en-US" dirty="0"/>
              <a:t> schema</a:t>
            </a:r>
          </a:p>
          <a:p>
            <a:endParaRPr lang="en-US" dirty="0"/>
          </a:p>
          <a:p>
            <a:r>
              <a:rPr lang="en-US" dirty="0"/>
              <a:t>Do not use Built in Windows Credentials – Create new SQL User/Login</a:t>
            </a:r>
          </a:p>
          <a:p>
            <a:endParaRPr lang="en-US" dirty="0"/>
          </a:p>
          <a:p>
            <a:r>
              <a:rPr lang="en-US" dirty="0"/>
              <a:t>Do not keep Passwords in </a:t>
            </a:r>
            <a:r>
              <a:rPr lang="en-US"/>
              <a:t>Plain Text </a:t>
            </a:r>
            <a:r>
              <a:rPr lang="en-US">
                <a:sym typeface="Wingdings" panose="05000000000000000000" pitchFamily="2" charset="2"/>
              </a:rPr>
              <a:t>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17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00A85-898E-664C-625C-A9C033628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9AB3E1-7E3A-5CF1-0672-E58DB728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User and Account Management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8F837F-739D-9A81-D893-C7E06313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Users – </a:t>
            </a:r>
          </a:p>
          <a:p>
            <a:pPr lvl="1"/>
            <a:r>
              <a:rPr lang="en-US" dirty="0"/>
              <a:t>Normal users</a:t>
            </a:r>
          </a:p>
          <a:p>
            <a:pPr lvl="1"/>
            <a:r>
              <a:rPr lang="en-US" dirty="0"/>
              <a:t>Bank users</a:t>
            </a:r>
          </a:p>
          <a:p>
            <a:r>
              <a:rPr lang="en-US" dirty="0"/>
              <a:t>User can have multiple accounts in multiple banks </a:t>
            </a:r>
          </a:p>
          <a:p>
            <a:r>
              <a:rPr lang="en-US" dirty="0"/>
              <a:t>Each bank can have multiple branches</a:t>
            </a:r>
          </a:p>
          <a:p>
            <a:r>
              <a:rPr lang="en-US" dirty="0"/>
              <a:t>Accounts can be Saving or Current</a:t>
            </a:r>
          </a:p>
          <a:p>
            <a:r>
              <a:rPr lang="en-US" dirty="0"/>
              <a:t>Accounts can be operated by minors and/or POA </a:t>
            </a:r>
          </a:p>
          <a:p>
            <a:r>
              <a:rPr lang="en-US" dirty="0"/>
              <a:t>Term Deposits are ???? Accounts</a:t>
            </a:r>
          </a:p>
          <a:p>
            <a:r>
              <a:rPr lang="en-US" dirty="0"/>
              <a:t>Accounts can be run in multiple currencies (NRI accounts)  </a:t>
            </a:r>
          </a:p>
          <a:p>
            <a:r>
              <a:rPr lang="en-US" dirty="0"/>
              <a:t>Users can Deposit money, withdraw money (limited), close account (limited),  Operate an account (limited) , check balance (limited) </a:t>
            </a:r>
          </a:p>
          <a:p>
            <a:r>
              <a:rPr lang="en-US" dirty="0"/>
              <a:t>Each user has a set of roles and permissions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89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5181D7-1567-2053-AF8F-713D7065405E}"/>
              </a:ext>
            </a:extLst>
          </p:cNvPr>
          <p:cNvSpPr/>
          <p:nvPr/>
        </p:nvSpPr>
        <p:spPr>
          <a:xfrm>
            <a:off x="1682817" y="935789"/>
            <a:ext cx="8826366" cy="3330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89A77-8A1F-F164-34B0-FEE4BC5FB5B1}"/>
              </a:ext>
            </a:extLst>
          </p:cNvPr>
          <p:cNvSpPr txBox="1"/>
          <p:nvPr/>
        </p:nvSpPr>
        <p:spPr>
          <a:xfrm>
            <a:off x="2069432" y="1386038"/>
            <a:ext cx="8017844" cy="21293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4800" b="1" dirty="0"/>
              <a:t>PROBLEM STATEMENT</a:t>
            </a:r>
          </a:p>
          <a:p>
            <a:pPr algn="ctr"/>
            <a:r>
              <a:rPr lang="en-US" sz="4800" b="1" dirty="0"/>
              <a:t>Bank Customers + Bank Employees</a:t>
            </a:r>
            <a:endParaRPr lang="en-IN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C7E57-8506-C8E6-9195-5C6A9CBDBDFB}"/>
              </a:ext>
            </a:extLst>
          </p:cNvPr>
          <p:cNvSpPr txBox="1"/>
          <p:nvPr/>
        </p:nvSpPr>
        <p:spPr>
          <a:xfrm>
            <a:off x="1682817" y="4592320"/>
            <a:ext cx="8934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- Entity Design </a:t>
            </a:r>
          </a:p>
          <a:p>
            <a:r>
              <a:rPr lang="en-US" sz="2800" dirty="0"/>
              <a:t> -  Security </a:t>
            </a:r>
          </a:p>
          <a:p>
            <a:r>
              <a:rPr lang="en-US" sz="2800" dirty="0"/>
              <a:t>        - Authentication </a:t>
            </a:r>
          </a:p>
          <a:p>
            <a:r>
              <a:rPr lang="en-US" sz="2800" dirty="0"/>
              <a:t>        - Authorization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5015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DD0A9-E8A1-48C3-F1DC-D727E10D4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5943E0-155B-C5D2-3425-9622D5E05C31}"/>
              </a:ext>
            </a:extLst>
          </p:cNvPr>
          <p:cNvSpPr/>
          <p:nvPr/>
        </p:nvSpPr>
        <p:spPr>
          <a:xfrm>
            <a:off x="1682817" y="945949"/>
            <a:ext cx="4291263" cy="3330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1A283-5834-234D-E017-65CDBDADA323}"/>
              </a:ext>
            </a:extLst>
          </p:cNvPr>
          <p:cNvSpPr txBox="1"/>
          <p:nvPr/>
        </p:nvSpPr>
        <p:spPr>
          <a:xfrm>
            <a:off x="2130392" y="1386038"/>
            <a:ext cx="3335688" cy="21293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4800" b="1" dirty="0"/>
              <a:t>Bank Customers</a:t>
            </a:r>
            <a:endParaRPr lang="en-IN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AC705-A650-6291-BCB0-453D67938585}"/>
              </a:ext>
            </a:extLst>
          </p:cNvPr>
          <p:cNvSpPr txBox="1"/>
          <p:nvPr/>
        </p:nvSpPr>
        <p:spPr>
          <a:xfrm>
            <a:off x="1682817" y="4592320"/>
            <a:ext cx="3905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- Entity Design </a:t>
            </a:r>
          </a:p>
          <a:p>
            <a:r>
              <a:rPr lang="en-US" sz="2800" dirty="0"/>
              <a:t> -  Security </a:t>
            </a:r>
          </a:p>
          <a:p>
            <a:r>
              <a:rPr lang="en-US" sz="2800" dirty="0"/>
              <a:t>        - Authentication </a:t>
            </a:r>
          </a:p>
          <a:p>
            <a:r>
              <a:rPr lang="en-US" sz="2800" dirty="0"/>
              <a:t>        - Authorization </a:t>
            </a:r>
            <a:endParaRPr lang="en-IN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657D50-6A08-47AF-DD6C-39A6974F55A7}"/>
              </a:ext>
            </a:extLst>
          </p:cNvPr>
          <p:cNvSpPr/>
          <p:nvPr/>
        </p:nvSpPr>
        <p:spPr>
          <a:xfrm>
            <a:off x="6725922" y="945949"/>
            <a:ext cx="4291263" cy="3330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BACB-2661-A0EA-2582-1DFA54F8267E}"/>
              </a:ext>
            </a:extLst>
          </p:cNvPr>
          <p:cNvSpPr txBox="1"/>
          <p:nvPr/>
        </p:nvSpPr>
        <p:spPr>
          <a:xfrm>
            <a:off x="7173497" y="1386038"/>
            <a:ext cx="3335688" cy="21293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4800" b="1" dirty="0"/>
              <a:t>Bank Employees</a:t>
            </a:r>
            <a:endParaRPr lang="en-IN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170FF-9D79-A02E-5F50-BD655F9FF286}"/>
              </a:ext>
            </a:extLst>
          </p:cNvPr>
          <p:cNvSpPr txBox="1"/>
          <p:nvPr/>
        </p:nvSpPr>
        <p:spPr>
          <a:xfrm>
            <a:off x="7173497" y="4592320"/>
            <a:ext cx="3905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- Entity Design </a:t>
            </a:r>
          </a:p>
          <a:p>
            <a:r>
              <a:rPr lang="en-US" sz="2800" dirty="0"/>
              <a:t> -  Security </a:t>
            </a:r>
          </a:p>
          <a:p>
            <a:r>
              <a:rPr lang="en-US" sz="2800" dirty="0"/>
              <a:t>        - Authentication </a:t>
            </a:r>
          </a:p>
          <a:p>
            <a:r>
              <a:rPr lang="en-US" sz="2800" dirty="0"/>
              <a:t>        - Authorization </a:t>
            </a:r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5631A-54E2-686B-5B5E-085C80FA8DBA}"/>
              </a:ext>
            </a:extLst>
          </p:cNvPr>
          <p:cNvSpPr txBox="1"/>
          <p:nvPr/>
        </p:nvSpPr>
        <p:spPr>
          <a:xfrm>
            <a:off x="1682817" y="294640"/>
            <a:ext cx="9395863" cy="5232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BREAKING UP THE PROBLEM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F3946-86C8-F475-A9BB-8EE2BCA92D9D}"/>
              </a:ext>
            </a:extLst>
          </p:cNvPr>
          <p:cNvSpPr/>
          <p:nvPr/>
        </p:nvSpPr>
        <p:spPr>
          <a:xfrm>
            <a:off x="3167955" y="2201123"/>
            <a:ext cx="58560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Divide and Conquer</a:t>
            </a:r>
          </a:p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Backlogs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08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950</Words>
  <Application>Microsoft Office PowerPoint</Application>
  <PresentationFormat>Widescreen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Simple User and Account Management System</vt:lpstr>
      <vt:lpstr>Simple User and Account Management System</vt:lpstr>
      <vt:lpstr>Simple User and Account Management System</vt:lpstr>
      <vt:lpstr>Simple User and Account Management System</vt:lpstr>
      <vt:lpstr>WHERE TO KEEP IT</vt:lpstr>
      <vt:lpstr>Other notes </vt:lpstr>
      <vt:lpstr>Simple User and Account Management System</vt:lpstr>
      <vt:lpstr>PowerPoint Presentation</vt:lpstr>
      <vt:lpstr>PowerPoint Presentation</vt:lpstr>
      <vt:lpstr>Entity Design</vt:lpstr>
      <vt:lpstr>Getting Started</vt:lpstr>
      <vt:lpstr>Getting Started</vt:lpstr>
      <vt:lpstr>PowerPoint Presentation</vt:lpstr>
      <vt:lpstr>PowerPoint Presentation</vt:lpstr>
      <vt:lpstr>Using built in password Hasher</vt:lpstr>
      <vt:lpstr>Getting Started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Seshagiri Sriram</dc:creator>
  <cp:lastModifiedBy>Seshagiri Sriram</cp:lastModifiedBy>
  <cp:revision>10</cp:revision>
  <dcterms:created xsi:type="dcterms:W3CDTF">2025-10-27T10:47:48Z</dcterms:created>
  <dcterms:modified xsi:type="dcterms:W3CDTF">2025-10-29T06:51:23Z</dcterms:modified>
</cp:coreProperties>
</file>