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2" r:id="rId8"/>
    <p:sldId id="263"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ADC1-C835-C293-B81B-7A29536F7EFD}"/>
              </a:ext>
            </a:extLst>
          </p:cNvPr>
          <p:cNvSpPr>
            <a:spLocks noGrp="1"/>
          </p:cNvSpPr>
          <p:nvPr>
            <p:ph type="ctrTitle"/>
          </p:nvPr>
        </p:nvSpPr>
        <p:spPr>
          <a:xfrm>
            <a:off x="1759237" y="1578545"/>
            <a:ext cx="8679915" cy="1748729"/>
          </a:xfrm>
        </p:spPr>
        <p:txBody>
          <a:bodyPr/>
          <a:lstStyle/>
          <a:p>
            <a:r>
              <a:rPr lang="en-IN" dirty="0"/>
              <a:t>G SESHANTH</a:t>
            </a:r>
          </a:p>
        </p:txBody>
      </p:sp>
      <p:sp>
        <p:nvSpPr>
          <p:cNvPr id="3" name="Subtitle 2">
            <a:extLst>
              <a:ext uri="{FF2B5EF4-FFF2-40B4-BE49-F238E27FC236}">
                <a16:creationId xmlns:a16="http://schemas.microsoft.com/office/drawing/2014/main" id="{DF25C0B1-5D21-4C54-80D2-05FE710083F0}"/>
              </a:ext>
            </a:extLst>
          </p:cNvPr>
          <p:cNvSpPr>
            <a:spLocks noGrp="1"/>
          </p:cNvSpPr>
          <p:nvPr>
            <p:ph type="subTitle" idx="1"/>
          </p:nvPr>
        </p:nvSpPr>
        <p:spPr>
          <a:xfrm>
            <a:off x="1759237" y="3429000"/>
            <a:ext cx="8673427" cy="1322587"/>
          </a:xfrm>
        </p:spPr>
        <p:txBody>
          <a:bodyPr/>
          <a:lstStyle/>
          <a:p>
            <a:r>
              <a:rPr lang="en-IN" dirty="0"/>
              <a:t>NM ID: au412721205043</a:t>
            </a:r>
          </a:p>
          <a:p>
            <a:r>
              <a:rPr lang="en-IN" dirty="0"/>
              <a:t>Final Project</a:t>
            </a:r>
          </a:p>
          <a:p>
            <a:endParaRPr lang="en-IN" dirty="0"/>
          </a:p>
        </p:txBody>
      </p:sp>
    </p:spTree>
    <p:extLst>
      <p:ext uri="{BB962C8B-B14F-4D97-AF65-F5344CB8AC3E}">
        <p14:creationId xmlns:p14="http://schemas.microsoft.com/office/powerpoint/2010/main" val="362880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2C65-6E48-FA95-8084-9EB6601EC457}"/>
              </a:ext>
            </a:extLst>
          </p:cNvPr>
          <p:cNvSpPr>
            <a:spLocks noGrp="1"/>
          </p:cNvSpPr>
          <p:nvPr>
            <p:ph type="title"/>
          </p:nvPr>
        </p:nvSpPr>
        <p:spPr/>
        <p:txBody>
          <a:bodyPr/>
          <a:lstStyle/>
          <a:p>
            <a:r>
              <a:rPr lang="en-IN" dirty="0"/>
              <a:t>MODEL ARCHITECTURE</a:t>
            </a:r>
          </a:p>
        </p:txBody>
      </p:sp>
      <p:pic>
        <p:nvPicPr>
          <p:cNvPr id="5" name="Content Placeholder 4">
            <a:extLst>
              <a:ext uri="{FF2B5EF4-FFF2-40B4-BE49-F238E27FC236}">
                <a16:creationId xmlns:a16="http://schemas.microsoft.com/office/drawing/2014/main" id="{82EAA968-A012-516B-11B2-36CC9E47AEA0}"/>
              </a:ext>
            </a:extLst>
          </p:cNvPr>
          <p:cNvPicPr>
            <a:picLocks noGrp="1" noChangeAspect="1"/>
          </p:cNvPicPr>
          <p:nvPr>
            <p:ph idx="1"/>
          </p:nvPr>
        </p:nvPicPr>
        <p:blipFill>
          <a:blip r:embed="rId2"/>
          <a:stretch>
            <a:fillRect/>
          </a:stretch>
        </p:blipFill>
        <p:spPr>
          <a:xfrm>
            <a:off x="4631637" y="1063487"/>
            <a:ext cx="7364894" cy="4552121"/>
          </a:xfrm>
        </p:spPr>
      </p:pic>
      <p:cxnSp>
        <p:nvCxnSpPr>
          <p:cNvPr id="28" name="Straight Arrow Connector 27">
            <a:extLst>
              <a:ext uri="{FF2B5EF4-FFF2-40B4-BE49-F238E27FC236}">
                <a16:creationId xmlns:a16="http://schemas.microsoft.com/office/drawing/2014/main" id="{ABB4AA90-4D68-760A-CEE2-35212D6E7CB7}"/>
              </a:ext>
            </a:extLst>
          </p:cNvPr>
          <p:cNvCxnSpPr/>
          <p:nvPr/>
        </p:nvCxnSpPr>
        <p:spPr>
          <a:xfrm>
            <a:off x="5834270" y="3240157"/>
            <a:ext cx="576469" cy="58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A13D3D-1C42-0866-17F3-1317B0ACCA5C}"/>
              </a:ext>
            </a:extLst>
          </p:cNvPr>
          <p:cNvCxnSpPr/>
          <p:nvPr/>
        </p:nvCxnSpPr>
        <p:spPr>
          <a:xfrm>
            <a:off x="7484165" y="3906078"/>
            <a:ext cx="2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4F152E-A80F-0409-AE89-8C497F177E86}"/>
              </a:ext>
            </a:extLst>
          </p:cNvPr>
          <p:cNvCxnSpPr/>
          <p:nvPr/>
        </p:nvCxnSpPr>
        <p:spPr>
          <a:xfrm>
            <a:off x="8779567" y="3929271"/>
            <a:ext cx="2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4C43384-40DF-6026-214E-EB99C00447C8}"/>
              </a:ext>
            </a:extLst>
          </p:cNvPr>
          <p:cNvCxnSpPr>
            <a:cxnSpLocks/>
          </p:cNvCxnSpPr>
          <p:nvPr/>
        </p:nvCxnSpPr>
        <p:spPr>
          <a:xfrm>
            <a:off x="9538253" y="3147394"/>
            <a:ext cx="0" cy="34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0A7D089-964A-0B35-8D2B-B460DD7408C3}"/>
              </a:ext>
            </a:extLst>
          </p:cNvPr>
          <p:cNvCxnSpPr/>
          <p:nvPr/>
        </p:nvCxnSpPr>
        <p:spPr>
          <a:xfrm>
            <a:off x="10045150" y="3902767"/>
            <a:ext cx="2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A9C8FE6-89A2-B29E-D9FD-3816359B0781}"/>
              </a:ext>
            </a:extLst>
          </p:cNvPr>
          <p:cNvSpPr txBox="1"/>
          <p:nvPr/>
        </p:nvSpPr>
        <p:spPr>
          <a:xfrm>
            <a:off x="6152321" y="1428799"/>
            <a:ext cx="4909927" cy="369332"/>
          </a:xfrm>
          <a:prstGeom prst="rect">
            <a:avLst/>
          </a:prstGeom>
          <a:noFill/>
        </p:spPr>
        <p:txBody>
          <a:bodyPr wrap="square" rtlCol="0">
            <a:spAutoFit/>
          </a:bodyPr>
          <a:lstStyle/>
          <a:p>
            <a:r>
              <a:rPr lang="en-IN" u="sng" dirty="0">
                <a:solidFill>
                  <a:schemeClr val="bg1"/>
                </a:solidFill>
              </a:rPr>
              <a:t>VEHICLE NUMBER PLATE  RECOGNITION</a:t>
            </a:r>
          </a:p>
        </p:txBody>
      </p:sp>
    </p:spTree>
    <p:extLst>
      <p:ext uri="{BB962C8B-B14F-4D97-AF65-F5344CB8AC3E}">
        <p14:creationId xmlns:p14="http://schemas.microsoft.com/office/powerpoint/2010/main" val="366976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113-820F-DC57-B5B7-4A9A78C00C4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06AE9C5-9602-07F9-770A-B5305475880C}"/>
              </a:ext>
            </a:extLst>
          </p:cNvPr>
          <p:cNvSpPr>
            <a:spLocks noGrp="1"/>
          </p:cNvSpPr>
          <p:nvPr>
            <p:ph idx="1"/>
          </p:nvPr>
        </p:nvSpPr>
        <p:spPr/>
        <p:txBody>
          <a:bodyPr/>
          <a:lstStyle/>
          <a:p>
            <a:pPr marL="0" indent="0">
              <a:buNone/>
            </a:pPr>
            <a:r>
              <a:rPr lang="en-US" dirty="0">
                <a:latin typeface="Arial Rounded MT Bold" panose="020F0704030504030204" pitchFamily="34" charset="0"/>
              </a:rPr>
              <a:t>The vehicle number plate detection project has successfully developed a robust and efficient system leveraging deep learning techniques to address the challenge of automatic number plate detection. Through the implementation of a sophisticated model architecture and intelligent algorithms, the system achieves high accuracy, scalability, and user-friendliness, making it suitable for a wide range of applications in law enforcement, traffic management, security, and more.</a:t>
            </a:r>
            <a:endParaRPr lang="en-IN" dirty="0">
              <a:latin typeface="Arial Rounded MT Bold" panose="020F0704030504030204" pitchFamily="34" charset="0"/>
            </a:endParaRPr>
          </a:p>
        </p:txBody>
      </p:sp>
    </p:spTree>
    <p:extLst>
      <p:ext uri="{BB962C8B-B14F-4D97-AF65-F5344CB8AC3E}">
        <p14:creationId xmlns:p14="http://schemas.microsoft.com/office/powerpoint/2010/main" val="259661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D005-C57F-6E91-86B6-065AD0C26ACF}"/>
              </a:ext>
            </a:extLst>
          </p:cNvPr>
          <p:cNvSpPr>
            <a:spLocks noGrp="1"/>
          </p:cNvSpPr>
          <p:nvPr>
            <p:ph type="title"/>
          </p:nvPr>
        </p:nvSpPr>
        <p:spPr>
          <a:xfrm>
            <a:off x="928388" y="2200779"/>
            <a:ext cx="3498979" cy="2456442"/>
          </a:xfrm>
        </p:spPr>
        <p:txBody>
          <a:bodyPr/>
          <a:lstStyle/>
          <a:p>
            <a:r>
              <a:rPr lang="en-IN" b="1" dirty="0"/>
              <a:t>PROJECT  TITLE</a:t>
            </a:r>
          </a:p>
        </p:txBody>
      </p:sp>
      <p:sp>
        <p:nvSpPr>
          <p:cNvPr id="3" name="Content Placeholder 2">
            <a:extLst>
              <a:ext uri="{FF2B5EF4-FFF2-40B4-BE49-F238E27FC236}">
                <a16:creationId xmlns:a16="http://schemas.microsoft.com/office/drawing/2014/main" id="{415414C1-781E-3B96-DC92-70F943BC8277}"/>
              </a:ext>
            </a:extLst>
          </p:cNvPr>
          <p:cNvSpPr>
            <a:spLocks noGrp="1"/>
          </p:cNvSpPr>
          <p:nvPr>
            <p:ph idx="1"/>
          </p:nvPr>
        </p:nvSpPr>
        <p:spPr>
          <a:xfrm>
            <a:off x="3667545" y="396777"/>
            <a:ext cx="9094442" cy="5248622"/>
          </a:xfrm>
        </p:spPr>
        <p:txBody>
          <a:bodyPr>
            <a:normAutofit/>
          </a:bodyPr>
          <a:lstStyle/>
          <a:p>
            <a:pPr marL="0" indent="0" algn="ctr">
              <a:buNone/>
            </a:pPr>
            <a:r>
              <a:rPr lang="en-IN" sz="4400" dirty="0">
                <a:latin typeface="Arial Rounded MT Bold" panose="020F0704030504030204" pitchFamily="34" charset="0"/>
              </a:rPr>
              <a:t> VEHICLE NUMBER PLATE RECOGNITION </a:t>
            </a:r>
          </a:p>
        </p:txBody>
      </p:sp>
      <p:pic>
        <p:nvPicPr>
          <p:cNvPr id="10" name="Graphic 9" descr="Car">
            <a:extLst>
              <a:ext uri="{FF2B5EF4-FFF2-40B4-BE49-F238E27FC236}">
                <a16:creationId xmlns:a16="http://schemas.microsoft.com/office/drawing/2014/main" id="{A6829DD5-1C5F-C7B2-6CCC-D7DB7B9167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74096" y="4200021"/>
            <a:ext cx="914400" cy="914400"/>
          </a:xfrm>
          <a:prstGeom prst="rect">
            <a:avLst/>
          </a:prstGeom>
        </p:spPr>
      </p:pic>
      <p:pic>
        <p:nvPicPr>
          <p:cNvPr id="12" name="Graphic 11" descr="Taxi">
            <a:extLst>
              <a:ext uri="{FF2B5EF4-FFF2-40B4-BE49-F238E27FC236}">
                <a16:creationId xmlns:a16="http://schemas.microsoft.com/office/drawing/2014/main" id="{C86D1E88-63E7-3FE5-A134-427818EDEF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77939" y="4200021"/>
            <a:ext cx="914400" cy="914400"/>
          </a:xfrm>
          <a:prstGeom prst="rect">
            <a:avLst/>
          </a:prstGeom>
        </p:spPr>
      </p:pic>
    </p:spTree>
    <p:extLst>
      <p:ext uri="{BB962C8B-B14F-4D97-AF65-F5344CB8AC3E}">
        <p14:creationId xmlns:p14="http://schemas.microsoft.com/office/powerpoint/2010/main" val="18685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622D-A0C7-AB12-6B27-6795D9B9F396}"/>
              </a:ext>
            </a:extLst>
          </p:cNvPr>
          <p:cNvSpPr>
            <a:spLocks noGrp="1"/>
          </p:cNvSpPr>
          <p:nvPr>
            <p:ph type="title"/>
          </p:nvPr>
        </p:nvSpPr>
        <p:spPr>
          <a:xfrm>
            <a:off x="828996" y="2121325"/>
            <a:ext cx="3498979" cy="2456442"/>
          </a:xfrm>
        </p:spPr>
        <p:txBody>
          <a:bodyPr/>
          <a:lstStyle/>
          <a:p>
            <a:r>
              <a:rPr lang="en-IN" dirty="0"/>
              <a:t>PROJECT OVERVIEW</a:t>
            </a:r>
          </a:p>
        </p:txBody>
      </p:sp>
      <p:sp>
        <p:nvSpPr>
          <p:cNvPr id="3" name="Content Placeholder 2">
            <a:extLst>
              <a:ext uri="{FF2B5EF4-FFF2-40B4-BE49-F238E27FC236}">
                <a16:creationId xmlns:a16="http://schemas.microsoft.com/office/drawing/2014/main" id="{871CD64C-A7A2-EF4B-D274-FF1244CF29B8}"/>
              </a:ext>
            </a:extLst>
          </p:cNvPr>
          <p:cNvSpPr>
            <a:spLocks noGrp="1"/>
          </p:cNvSpPr>
          <p:nvPr>
            <p:ph idx="1"/>
          </p:nvPr>
        </p:nvSpPr>
        <p:spPr>
          <a:xfrm>
            <a:off x="4830417" y="803186"/>
            <a:ext cx="7255566" cy="5248622"/>
          </a:xfrm>
        </p:spPr>
        <p:txBody>
          <a:bodyPr>
            <a:normAutofit/>
          </a:bodyPr>
          <a:lstStyle/>
          <a:p>
            <a:pPr marL="0" indent="0">
              <a:buNone/>
            </a:pPr>
            <a:r>
              <a:rPr lang="en-US" sz="2400" b="0" i="0" dirty="0">
                <a:solidFill>
                  <a:srgbClr val="666666"/>
                </a:solidFill>
                <a:latin typeface="Cascadia Code SemiBold" panose="020B0609020000020004" pitchFamily="49" charset="0"/>
                <a:ea typeface="Cascadia Code SemiBold" panose="020B0609020000020004" pitchFamily="49" charset="0"/>
                <a:cs typeface="Cascadia Code SemiBold" panose="020B0609020000020004" pitchFamily="49" charset="0"/>
              </a:rPr>
              <a:t>Number Plate recognition, also called License Plate realization or recognition using image processing methods is a potential research area in smart cities and the Internet of Things. An exponential increase in the number of vehicles necessitates the use of automated systems to maintain vehicle information for various purposes.</a:t>
            </a:r>
            <a:endPar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0" indent="0">
              <a:buNone/>
            </a:pPr>
            <a:endPar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291459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14E8-F4C7-5AAC-8419-607D977888AC}"/>
              </a:ext>
            </a:extLst>
          </p:cNvPr>
          <p:cNvSpPr>
            <a:spLocks noGrp="1"/>
          </p:cNvSpPr>
          <p:nvPr>
            <p:ph type="title"/>
          </p:nvPr>
        </p:nvSpPr>
        <p:spPr>
          <a:xfrm>
            <a:off x="888631" y="2071629"/>
            <a:ext cx="3498979" cy="2456442"/>
          </a:xfrm>
        </p:spPr>
        <p:txBody>
          <a:bodyPr/>
          <a:lstStyle/>
          <a:p>
            <a:r>
              <a:rPr lang="en-IN" dirty="0"/>
              <a:t>AGENDA</a:t>
            </a:r>
          </a:p>
        </p:txBody>
      </p:sp>
      <p:sp>
        <p:nvSpPr>
          <p:cNvPr id="3" name="Content Placeholder 2">
            <a:extLst>
              <a:ext uri="{FF2B5EF4-FFF2-40B4-BE49-F238E27FC236}">
                <a16:creationId xmlns:a16="http://schemas.microsoft.com/office/drawing/2014/main" id="{3D47F24A-B04E-AB95-FBB8-2C18EB3C7D3B}"/>
              </a:ext>
            </a:extLst>
          </p:cNvPr>
          <p:cNvSpPr>
            <a:spLocks noGrp="1"/>
          </p:cNvSpPr>
          <p:nvPr>
            <p:ph idx="1"/>
          </p:nvPr>
        </p:nvSpPr>
        <p:spPr>
          <a:xfrm>
            <a:off x="4737513" y="566530"/>
            <a:ext cx="7603572" cy="6040773"/>
          </a:xfrm>
        </p:spPr>
        <p:txBody>
          <a:bodyPr>
            <a:normAutofit fontScale="85000" lnSpcReduction="20000"/>
          </a:bodyPr>
          <a:lstStyle/>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This is **"SSD"** algorithm based **</a:t>
            </a:r>
            <a:r>
              <a:rPr lang="en-US" b="0" i="0" dirty="0" err="1">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Tensorflow</a:t>
            </a: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Object Detection** model.</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It can detect the number plates of vehicle.</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For text extraction **"</a:t>
            </a:r>
            <a:r>
              <a:rPr lang="en-US" b="0" i="0" dirty="0" err="1">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EasyOcr</a:t>
            </a: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model is used</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Based on the number plates it will give corresponding state (from India) of that vehicle.</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This is flask based webapp which you can deploy it on pivotal cloud.</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For accurate results Image size should be minimum of **800 x 600**.</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Supported image file formats are **".PNG"**,**".JPG"**,**".JPEG"**.</a:t>
            </a:r>
          </a:p>
          <a:p>
            <a:pPr marL="0" indent="0">
              <a:buNone/>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305092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D906-A345-6D77-E1A3-DB8FE7B36715}"/>
              </a:ext>
            </a:extLst>
          </p:cNvPr>
          <p:cNvSpPr>
            <a:spLocks noGrp="1"/>
          </p:cNvSpPr>
          <p:nvPr>
            <p:ph type="title"/>
          </p:nvPr>
        </p:nvSpPr>
        <p:spPr/>
        <p:txBody>
          <a:bodyPr/>
          <a:lstStyle/>
          <a:p>
            <a:r>
              <a:rPr lang="en-IN" dirty="0"/>
              <a:t>TECHNOLOGY USED IN THIS PROJECT</a:t>
            </a:r>
          </a:p>
        </p:txBody>
      </p:sp>
      <p:sp>
        <p:nvSpPr>
          <p:cNvPr id="3" name="Content Placeholder 2">
            <a:extLst>
              <a:ext uri="{FF2B5EF4-FFF2-40B4-BE49-F238E27FC236}">
                <a16:creationId xmlns:a16="http://schemas.microsoft.com/office/drawing/2014/main" id="{7C5F6380-F643-AF85-87C6-270AC6E3B286}"/>
              </a:ext>
            </a:extLst>
          </p:cNvPr>
          <p:cNvSpPr>
            <a:spLocks noGrp="1"/>
          </p:cNvSpPr>
          <p:nvPr>
            <p:ph idx="1"/>
          </p:nvPr>
        </p:nvSpPr>
        <p:spPr>
          <a:xfrm>
            <a:off x="5333861" y="804689"/>
            <a:ext cx="6669294" cy="5248622"/>
          </a:xfrm>
        </p:spPr>
        <p:txBody>
          <a:bodyPr>
            <a:normAutofit fontScale="85000" lnSpcReduction="10000"/>
          </a:bodyPr>
          <a:lstStyle/>
          <a:p>
            <a:pPr algn="l" fontAlgn="base">
              <a:buFont typeface="+mj-lt"/>
              <a:buAutoNum type="arabicPeriod"/>
            </a:pPr>
            <a:r>
              <a:rPr lang="en-US" dirty="0">
                <a:solidFill>
                  <a:srgbClr val="666666"/>
                </a:solidFill>
                <a:latin typeface="Cascadia Code SemiBold" panose="020B0609020000020004" pitchFamily="49" charset="0"/>
                <a:ea typeface="Cascadia Code SemiBold" panose="020B0609020000020004" pitchFamily="49" charset="0"/>
                <a:cs typeface="Cascadia Code SemiBold" panose="020B0609020000020004" pitchFamily="49" charset="0"/>
              </a:rPr>
              <a:t>I</a:t>
            </a: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have developed this project using the below technology</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HTML : Page layout has been designed in HTML</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CSS : CSS has been used for all the designing part</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JavaScript : All the validation task and animations has been developed by JavaScript</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Python : All the business logic has been implemented in Python</a:t>
            </a:r>
          </a:p>
          <a:p>
            <a:pPr algn="l" fontAlgn="base">
              <a:buFont typeface="+mj-lt"/>
              <a:buAutoNum type="arabicPeriod"/>
            </a:pPr>
            <a:endPar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fontAlgn="base">
              <a:buFont typeface="+mj-lt"/>
              <a:buAutoNum type="arabicPeriod"/>
            </a:pPr>
            <a:r>
              <a:rPr lang="en-US" b="0" i="0" dirty="0">
                <a:solidFill>
                  <a:srgbClr val="666666"/>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Flask: Project has been developed over the Flask Framework</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387039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CDCC-6A6D-2955-25B8-9E344927D5ED}"/>
              </a:ext>
            </a:extLst>
          </p:cNvPr>
          <p:cNvSpPr>
            <a:spLocks noGrp="1"/>
          </p:cNvSpPr>
          <p:nvPr>
            <p:ph type="title"/>
          </p:nvPr>
        </p:nvSpPr>
        <p:spPr>
          <a:xfrm>
            <a:off x="888631" y="2161084"/>
            <a:ext cx="3498979" cy="2456442"/>
          </a:xfrm>
        </p:spPr>
        <p:txBody>
          <a:bodyPr/>
          <a:lstStyle/>
          <a:p>
            <a:r>
              <a:rPr lang="en-IN" dirty="0"/>
              <a:t>PROBLEM STATEMENT</a:t>
            </a:r>
          </a:p>
        </p:txBody>
      </p:sp>
      <p:sp>
        <p:nvSpPr>
          <p:cNvPr id="3" name="Content Placeholder 2">
            <a:extLst>
              <a:ext uri="{FF2B5EF4-FFF2-40B4-BE49-F238E27FC236}">
                <a16:creationId xmlns:a16="http://schemas.microsoft.com/office/drawing/2014/main" id="{5B9822D0-A9AA-D8B5-9041-7F79BE137564}"/>
              </a:ext>
            </a:extLst>
          </p:cNvPr>
          <p:cNvSpPr>
            <a:spLocks noGrp="1"/>
          </p:cNvSpPr>
          <p:nvPr>
            <p:ph idx="1"/>
          </p:nvPr>
        </p:nvSpPr>
        <p:spPr>
          <a:xfrm>
            <a:off x="4720682" y="447261"/>
            <a:ext cx="7354956" cy="6033054"/>
          </a:xfrm>
        </p:spPr>
        <p:txBody>
          <a:bodyPr>
            <a:noAutofit/>
          </a:bodyPr>
          <a:lstStyle/>
          <a:p>
            <a:pPr marL="0" indent="0">
              <a:buNone/>
            </a:pPr>
            <a:r>
              <a:rPr lang="en-US" sz="1400" dirty="0">
                <a:latin typeface="Arial Rounded MT Bold" panose="020F0704030504030204" pitchFamily="34" charset="0"/>
                <a:ea typeface="Cascadia Code SemiBold" panose="020B0609020000020004" pitchFamily="49" charset="0"/>
                <a:cs typeface="Cascadia Code SemiBold" panose="020B0609020000020004" pitchFamily="49" charset="0"/>
              </a:rPr>
              <a:t>1.Detection Accuracy: Design and implement a deep learning model capable of accurately detecting vehicle number plates in images or video frames under various environmental conditions such as varying lighting, weather, and occlusions.</a:t>
            </a:r>
          </a:p>
          <a:p>
            <a:pPr marL="0" indent="0">
              <a:buNone/>
            </a:pPr>
            <a:r>
              <a:rPr lang="en-US" sz="1400" dirty="0">
                <a:latin typeface="Arial Rounded MT Bold" panose="020F0704030504030204" pitchFamily="34" charset="0"/>
                <a:ea typeface="Cascadia Code SemiBold" panose="020B0609020000020004" pitchFamily="49" charset="0"/>
                <a:cs typeface="Cascadia Code SemiBold" panose="020B0609020000020004" pitchFamily="49" charset="0"/>
              </a:rPr>
              <a:t>2.Character Recognition: Integrate optical character recognition (OCR) techniques to extract alphanumeric characters from the detected number plate regions, enabling automatic reading of license plate numbers.</a:t>
            </a:r>
          </a:p>
          <a:p>
            <a:pPr marL="0" indent="0">
              <a:buNone/>
            </a:pPr>
            <a:r>
              <a:rPr lang="en-US" sz="1400" dirty="0">
                <a:latin typeface="Arial Rounded MT Bold" panose="020F0704030504030204" pitchFamily="34" charset="0"/>
                <a:ea typeface="Cascadia Code SemiBold" panose="020B0609020000020004" pitchFamily="49" charset="0"/>
                <a:cs typeface="Cascadia Code SemiBold" panose="020B0609020000020004" pitchFamily="49" charset="0"/>
              </a:rPr>
              <a:t>3. Real-time Processing: Optimize the model and algorithms for real-time performance, enabling efficient processing of video streams from surveillance cameras or live feed sources.</a:t>
            </a:r>
          </a:p>
          <a:p>
            <a:pPr marL="0" indent="0">
              <a:buNone/>
            </a:pPr>
            <a:r>
              <a:rPr lang="en-US" sz="1400" dirty="0">
                <a:latin typeface="Arial Rounded MT Bold" panose="020F0704030504030204" pitchFamily="34" charset="0"/>
                <a:ea typeface="Cascadia Code SemiBold" panose="020B0609020000020004" pitchFamily="49" charset="0"/>
                <a:cs typeface="Cascadia Code SemiBold" panose="020B0609020000020004" pitchFamily="49" charset="0"/>
              </a:rPr>
              <a:t>4. Scalability: Ensure the system's scalability to handle a large volume of vehicle images or video streams, accommodating diverse vehicle types, plate formats, and viewing angles.</a:t>
            </a:r>
          </a:p>
          <a:p>
            <a:pPr marL="0" indent="0">
              <a:buNone/>
            </a:pPr>
            <a:r>
              <a:rPr lang="en-US" sz="1400" dirty="0">
                <a:latin typeface="Arial Rounded MT Bold" panose="020F0704030504030204" pitchFamily="34" charset="0"/>
                <a:ea typeface="Cascadia Code SemiBold" panose="020B0609020000020004" pitchFamily="49" charset="0"/>
                <a:cs typeface="Cascadia Code SemiBold" panose="020B0609020000020004" pitchFamily="49" charset="0"/>
              </a:rPr>
              <a:t>5. Privacy and Security: Implement privacy measures to protect sensitive information captured by the system, adhering to data protection regulations and ensuring secure handling of vehicle registration data.</a:t>
            </a:r>
          </a:p>
          <a:p>
            <a:pPr marL="0" indent="0">
              <a:buNone/>
            </a:pPr>
            <a:r>
              <a:rPr lang="en-US" sz="1400" dirty="0">
                <a:latin typeface="Arial Rounded MT Bold" panose="020F0704030504030204" pitchFamily="34" charset="0"/>
                <a:ea typeface="Cascadia Code SemiBold" panose="020B0609020000020004" pitchFamily="49" charset="0"/>
                <a:cs typeface="Cascadia Code SemiBold" panose="020B0609020000020004" pitchFamily="49" charset="0"/>
              </a:rPr>
              <a:t>6. User Interface: Create an intuitive user interface for system configuration, monitoring, and interaction, facilitating easy deployment and management by end-users such as law enforcement agencies, parking management authorities, or private security firms.</a:t>
            </a:r>
            <a:endParaRPr lang="en-IN" sz="1400" dirty="0">
              <a:latin typeface="Arial Rounded MT Bold" panose="020F0704030504030204" pitchFamily="34"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107369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FC26-BD2E-F6CD-03D9-CE1D9267C223}"/>
              </a:ext>
            </a:extLst>
          </p:cNvPr>
          <p:cNvSpPr>
            <a:spLocks noGrp="1"/>
          </p:cNvSpPr>
          <p:nvPr>
            <p:ph type="title"/>
          </p:nvPr>
        </p:nvSpPr>
        <p:spPr/>
        <p:txBody>
          <a:bodyPr/>
          <a:lstStyle/>
          <a:p>
            <a:r>
              <a:rPr lang="en-IN" dirty="0"/>
              <a:t>THE END USERS</a:t>
            </a:r>
          </a:p>
        </p:txBody>
      </p:sp>
      <p:sp>
        <p:nvSpPr>
          <p:cNvPr id="3" name="Content Placeholder 2">
            <a:extLst>
              <a:ext uri="{FF2B5EF4-FFF2-40B4-BE49-F238E27FC236}">
                <a16:creationId xmlns:a16="http://schemas.microsoft.com/office/drawing/2014/main" id="{BC3A7ED0-DB8C-3BD6-07AC-2FEC446332FE}"/>
              </a:ext>
            </a:extLst>
          </p:cNvPr>
          <p:cNvSpPr>
            <a:spLocks noGrp="1"/>
          </p:cNvSpPr>
          <p:nvPr>
            <p:ph idx="1"/>
          </p:nvPr>
        </p:nvSpPr>
        <p:spPr>
          <a:xfrm>
            <a:off x="765311" y="-1819622"/>
            <a:ext cx="10635008" cy="5248622"/>
          </a:xfrm>
        </p:spPr>
        <p:txBody>
          <a:bodyPr>
            <a:noAutofit/>
          </a:bodyPr>
          <a:lstStyle/>
          <a:p>
            <a:pPr marL="0" indent="0">
              <a:buNone/>
            </a:pPr>
            <a:r>
              <a:rPr lang="en-US" b="1" dirty="0">
                <a:latin typeface="Cascadia Code SemiBold" panose="020B0609020000020004" pitchFamily="49" charset="0"/>
                <a:ea typeface="Cascadia Code SemiBold" panose="020B0609020000020004" pitchFamily="49" charset="0"/>
                <a:cs typeface="Cascadia Code SemiBold" panose="020B0609020000020004" pitchFamily="49" charset="0"/>
              </a:rPr>
              <a:t>The end users of the vehicle number plate detection system could include various entities and organizations involved in law enforcement, traffic management, security, and related fields. Here are some potential end users:</a:t>
            </a:r>
          </a:p>
        </p:txBody>
      </p:sp>
      <p:sp>
        <p:nvSpPr>
          <p:cNvPr id="4" name="TextBox 3">
            <a:extLst>
              <a:ext uri="{FF2B5EF4-FFF2-40B4-BE49-F238E27FC236}">
                <a16:creationId xmlns:a16="http://schemas.microsoft.com/office/drawing/2014/main" id="{A8E0E1E9-55CA-E4C8-6E75-7DDD5ED3AA2F}"/>
              </a:ext>
            </a:extLst>
          </p:cNvPr>
          <p:cNvSpPr txBox="1"/>
          <p:nvPr/>
        </p:nvSpPr>
        <p:spPr>
          <a:xfrm>
            <a:off x="4572869" y="2101747"/>
            <a:ext cx="7619131" cy="4031873"/>
          </a:xfrm>
          <a:prstGeom prst="rect">
            <a:avLst/>
          </a:prstGeom>
          <a:noFill/>
        </p:spPr>
        <p:txBody>
          <a:bodyPr wrap="square" rtlCol="0">
            <a:spAutoFit/>
          </a:bodyPr>
          <a:lstStyle/>
          <a:p>
            <a:r>
              <a:rPr lang="en-US" sz="1600" dirty="0">
                <a:latin typeface="Arial Rounded MT Bold" panose="020F0704030504030204" pitchFamily="34" charset="0"/>
                <a:ea typeface="Cascadia Code SemiBold" panose="020B0609020000020004" pitchFamily="49" charset="0"/>
                <a:cs typeface="Cascadia Code SemiBold" panose="020B0609020000020004" pitchFamily="49" charset="0"/>
              </a:rPr>
              <a:t>1. Law Enforcement Agencies: Police departments and law enforcement agencies can use the system for automatic detection of vehicle number plates to enforce traffic laws, identify stolen vehicles, and investigate criminal activities.</a:t>
            </a:r>
          </a:p>
          <a:p>
            <a:r>
              <a:rPr lang="en-US" sz="1600" dirty="0">
                <a:latin typeface="Arial Rounded MT Bold" panose="020F0704030504030204" pitchFamily="34" charset="0"/>
                <a:ea typeface="Cascadia Code SemiBold" panose="020B0609020000020004" pitchFamily="49" charset="0"/>
                <a:cs typeface="Cascadia Code SemiBold" panose="020B0609020000020004" pitchFamily="49" charset="0"/>
              </a:rPr>
              <a:t>2. Parking Management Companies: Parking operators and management companies can benefit from the system to monitor parking lots, enforce parking regulations, and automate payment processes.</a:t>
            </a:r>
          </a:p>
          <a:p>
            <a:r>
              <a:rPr lang="en-US" sz="1600" dirty="0">
                <a:latin typeface="Arial Rounded MT Bold" panose="020F0704030504030204" pitchFamily="34" charset="0"/>
                <a:ea typeface="Cascadia Code SemiBold" panose="020B0609020000020004" pitchFamily="49" charset="0"/>
                <a:cs typeface="Cascadia Code SemiBold" panose="020B0609020000020004" pitchFamily="49" charset="0"/>
              </a:rPr>
              <a:t>3. Security Firms: Private security firms and facilities management companies can deploy the system for surveillance purposes, ensuring the security of premises and monitoring vehicle access.</a:t>
            </a:r>
          </a:p>
          <a:p>
            <a:r>
              <a:rPr lang="en-US" sz="1600" dirty="0">
                <a:latin typeface="Arial Rounded MT Bold" panose="020F0704030504030204" pitchFamily="34" charset="0"/>
                <a:ea typeface="Cascadia Code SemiBold" panose="020B0609020000020004" pitchFamily="49" charset="0"/>
                <a:cs typeface="Cascadia Code SemiBold" panose="020B0609020000020004" pitchFamily="49" charset="0"/>
              </a:rPr>
              <a:t>4. Border Control and Customs: Border control agencies and customs authorities can employ the system for monitoring vehicle movement at border crossings, ports, and customs checkpoints.</a:t>
            </a:r>
          </a:p>
          <a:p>
            <a:r>
              <a:rPr lang="en-US" sz="1600" dirty="0">
                <a:latin typeface="Arial Rounded MT Bold" panose="020F0704030504030204" pitchFamily="34" charset="0"/>
                <a:ea typeface="Cascadia Code SemiBold" panose="020B0609020000020004" pitchFamily="49" charset="0"/>
                <a:cs typeface="Cascadia Code SemiBold" panose="020B0609020000020004" pitchFamily="49" charset="0"/>
              </a:rPr>
              <a:t>6. Toll Collection Agencies: Organizations responsible for toll collection on highways and expressways can use the system for automated tolling, reducing manual intervention and improving efficiency.</a:t>
            </a:r>
            <a:endParaRPr lang="en-IN" sz="1600" dirty="0">
              <a:latin typeface="Arial Rounded MT Bold" panose="020F0704030504030204" pitchFamily="34"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97933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82F5-24DE-FA41-55B6-88646099C472}"/>
              </a:ext>
            </a:extLst>
          </p:cNvPr>
          <p:cNvSpPr>
            <a:spLocks noGrp="1"/>
          </p:cNvSpPr>
          <p:nvPr>
            <p:ph type="title"/>
          </p:nvPr>
        </p:nvSpPr>
        <p:spPr/>
        <p:txBody>
          <a:bodyPr/>
          <a:lstStyle/>
          <a:p>
            <a:r>
              <a:rPr lang="en-IN" dirty="0"/>
              <a:t>PROJECT SOLUTION</a:t>
            </a:r>
          </a:p>
        </p:txBody>
      </p:sp>
      <p:pic>
        <p:nvPicPr>
          <p:cNvPr id="13" name="Content Placeholder 12">
            <a:extLst>
              <a:ext uri="{FF2B5EF4-FFF2-40B4-BE49-F238E27FC236}">
                <a16:creationId xmlns:a16="http://schemas.microsoft.com/office/drawing/2014/main" id="{733D211D-E756-5ADE-CFCA-B31A348DB58D}"/>
              </a:ext>
            </a:extLst>
          </p:cNvPr>
          <p:cNvPicPr>
            <a:picLocks noGrp="1" noChangeAspect="1"/>
          </p:cNvPicPr>
          <p:nvPr>
            <p:ph idx="1"/>
          </p:nvPr>
        </p:nvPicPr>
        <p:blipFill>
          <a:blip r:embed="rId2"/>
          <a:stretch>
            <a:fillRect/>
          </a:stretch>
        </p:blipFill>
        <p:spPr>
          <a:xfrm>
            <a:off x="5476505" y="269843"/>
            <a:ext cx="5575807" cy="3805307"/>
          </a:xfrm>
        </p:spPr>
      </p:pic>
      <p:pic>
        <p:nvPicPr>
          <p:cNvPr id="15" name="Picture 14">
            <a:extLst>
              <a:ext uri="{FF2B5EF4-FFF2-40B4-BE49-F238E27FC236}">
                <a16:creationId xmlns:a16="http://schemas.microsoft.com/office/drawing/2014/main" id="{7BBDEB82-04B0-4E5A-BE2E-C7FDE875E843}"/>
              </a:ext>
            </a:extLst>
          </p:cNvPr>
          <p:cNvPicPr>
            <a:picLocks noChangeAspect="1"/>
          </p:cNvPicPr>
          <p:nvPr/>
        </p:nvPicPr>
        <p:blipFill>
          <a:blip r:embed="rId3"/>
          <a:stretch>
            <a:fillRect/>
          </a:stretch>
        </p:blipFill>
        <p:spPr>
          <a:xfrm>
            <a:off x="5883986" y="4075150"/>
            <a:ext cx="4760843" cy="2605432"/>
          </a:xfrm>
          <a:prstGeom prst="rect">
            <a:avLst/>
          </a:prstGeom>
        </p:spPr>
      </p:pic>
    </p:spTree>
    <p:extLst>
      <p:ext uri="{BB962C8B-B14F-4D97-AF65-F5344CB8AC3E}">
        <p14:creationId xmlns:p14="http://schemas.microsoft.com/office/powerpoint/2010/main" val="407673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0289-D6CC-286A-8209-7E6EF4D0C103}"/>
              </a:ext>
            </a:extLst>
          </p:cNvPr>
          <p:cNvSpPr>
            <a:spLocks noGrp="1"/>
          </p:cNvSpPr>
          <p:nvPr>
            <p:ph type="title"/>
          </p:nvPr>
        </p:nvSpPr>
        <p:spPr>
          <a:xfrm>
            <a:off x="791680" y="2111386"/>
            <a:ext cx="3498979" cy="2456442"/>
          </a:xfrm>
        </p:spPr>
        <p:txBody>
          <a:bodyPr/>
          <a:lstStyle/>
          <a:p>
            <a:r>
              <a:rPr lang="en-IN" dirty="0"/>
              <a:t>THE WOW IN THE SOLUTION</a:t>
            </a:r>
          </a:p>
        </p:txBody>
      </p:sp>
      <p:sp>
        <p:nvSpPr>
          <p:cNvPr id="3" name="Content Placeholder 2">
            <a:extLst>
              <a:ext uri="{FF2B5EF4-FFF2-40B4-BE49-F238E27FC236}">
                <a16:creationId xmlns:a16="http://schemas.microsoft.com/office/drawing/2014/main" id="{61CA83CF-AE58-9A0F-6CF5-CF93391A99C3}"/>
              </a:ext>
            </a:extLst>
          </p:cNvPr>
          <p:cNvSpPr>
            <a:spLocks noGrp="1"/>
          </p:cNvSpPr>
          <p:nvPr>
            <p:ph idx="1"/>
          </p:nvPr>
        </p:nvSpPr>
        <p:spPr/>
        <p:txBody>
          <a:bodyPr>
            <a:normAutofit fontScale="92500" lnSpcReduction="20000"/>
          </a:bodyPr>
          <a:lstStyle/>
          <a:p>
            <a:r>
              <a:rPr lang="en-US" dirty="0">
                <a:latin typeface="Arial Rounded MT Bold" panose="020F0704030504030204" pitchFamily="34" charset="0"/>
                <a:ea typeface="Cascadia Code SemiBold" panose="020B0609020000020004" pitchFamily="49" charset="0"/>
                <a:cs typeface="Cascadia Code SemiBold" panose="020B0609020000020004" pitchFamily="49" charset="0"/>
              </a:rPr>
              <a:t>Accuracy and Efficiency: The solution achieves high accuracy in detecting vehicle number plates under various environmental conditions, including challenging lighting, weather, and occlusions. Its efficient processing capabilities enable real-time detection and tracking of vehicles, ensuring timely responses to events.</a:t>
            </a:r>
          </a:p>
          <a:p>
            <a:r>
              <a:rPr lang="en-US" dirty="0">
                <a:latin typeface="Arial Rounded MT Bold" panose="020F0704030504030204" pitchFamily="34" charset="0"/>
                <a:ea typeface="Cascadia Code SemiBold" panose="020B0609020000020004" pitchFamily="49" charset="0"/>
                <a:cs typeface="Cascadia Code SemiBold" panose="020B0609020000020004" pitchFamily="49" charset="0"/>
              </a:rPr>
              <a:t>Intelligent Features: Integration of advanced techniques such as region proposal networks (RPN), non-maximum suppression (NMS), and optical character recognition (OCR) enhances the system's intelligence and functionality. These features enable precise localization of number plates, accurate character recognition, and effective post-processing for refining detections.</a:t>
            </a:r>
          </a:p>
          <a:p>
            <a:r>
              <a:rPr lang="en-US" dirty="0">
                <a:latin typeface="Arial Rounded MT Bold" panose="020F0704030504030204" pitchFamily="34" charset="0"/>
                <a:ea typeface="Cascadia Code SemiBold" panose="020B0609020000020004" pitchFamily="49" charset="0"/>
                <a:cs typeface="Cascadia Code SemiBold" panose="020B0609020000020004" pitchFamily="49" charset="0"/>
              </a:rPr>
              <a:t>User-Friendly Interface: The intuitive user interface makes the system easy to configure, monitor, and interact with, allowing end users to deploy and manage the solution with minimal training or technical expertise. </a:t>
            </a:r>
          </a:p>
          <a:p>
            <a:endParaRPr lang="en-IN" dirty="0">
              <a:latin typeface="Arial Rounded MT Bold" panose="020F0704030504030204" pitchFamily="34"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199572306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141</TotalTime>
  <Words>854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Rounded MT Bold</vt:lpstr>
      <vt:lpstr>Calibri Light</vt:lpstr>
      <vt:lpstr>Cascadia Code SemiBold</vt:lpstr>
      <vt:lpstr>Rockwell</vt:lpstr>
      <vt:lpstr>Wingdings</vt:lpstr>
      <vt:lpstr>Atlas</vt:lpstr>
      <vt:lpstr>G SESHANTH</vt:lpstr>
      <vt:lpstr>PROJECT  TITLE</vt:lpstr>
      <vt:lpstr>PROJECT OVERVIEW</vt:lpstr>
      <vt:lpstr>AGENDA</vt:lpstr>
      <vt:lpstr>TECHNOLOGY USED IN THIS PROJECT</vt:lpstr>
      <vt:lpstr>PROBLEM STATEMENT</vt:lpstr>
      <vt:lpstr>THE END USERS</vt:lpstr>
      <vt:lpstr>PROJECT SOLUTION</vt:lpstr>
      <vt:lpstr>THE WOW IN THE SOLUTION</vt:lpstr>
      <vt:lpstr>MODEL ARCHITECTURE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SESHANTH</dc:title>
  <dc:creator>Seshanth Guru</dc:creator>
  <cp:lastModifiedBy>Seshanth Guru</cp:lastModifiedBy>
  <cp:revision>1</cp:revision>
  <dcterms:created xsi:type="dcterms:W3CDTF">2024-04-04T10:52:39Z</dcterms:created>
  <dcterms:modified xsi:type="dcterms:W3CDTF">2024-04-04T13:13:48Z</dcterms:modified>
</cp:coreProperties>
</file>