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67" r:id="rId5"/>
    <p:sldMasterId id="2147483688" r:id="rId6"/>
  </p:sldMasterIdLst>
  <p:notesMasterIdLst>
    <p:notesMasterId r:id="rId23"/>
  </p:notesMasterIdLst>
  <p:handoutMasterIdLst>
    <p:handoutMasterId r:id="rId24"/>
  </p:handoutMasterIdLst>
  <p:sldIdLst>
    <p:sldId id="273" r:id="rId7"/>
    <p:sldId id="280" r:id="rId8"/>
    <p:sldId id="292" r:id="rId9"/>
    <p:sldId id="308" r:id="rId10"/>
    <p:sldId id="297" r:id="rId11"/>
    <p:sldId id="298" r:id="rId12"/>
    <p:sldId id="299" r:id="rId13"/>
    <p:sldId id="300" r:id="rId14"/>
    <p:sldId id="307" r:id="rId15"/>
    <p:sldId id="309" r:id="rId16"/>
    <p:sldId id="304" r:id="rId17"/>
    <p:sldId id="302" r:id="rId18"/>
    <p:sldId id="306" r:id="rId19"/>
    <p:sldId id="305" r:id="rId20"/>
    <p:sldId id="311" r:id="rId21"/>
    <p:sldId id="274" r:id="rId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4"/>
    <p:restoredTop sz="95840"/>
  </p:normalViewPr>
  <p:slideViewPr>
    <p:cSldViewPr snapToGrid="0">
      <p:cViewPr varScale="1">
        <p:scale>
          <a:sx n="78" d="100"/>
          <a:sy n="78" d="100"/>
        </p:scale>
        <p:origin x="797" y="7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10/29/2023</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10/29/2023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8719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477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5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79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20.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20.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3.xml"/><Relationship Id="rId5" Type="http://schemas.openxmlformats.org/officeDocument/2006/relationships/image" Target="../media/image36.svg"/><Relationship Id="rId4" Type="http://schemas.openxmlformats.org/officeDocument/2006/relationships/image" Target="../media/image3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4.sv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Master" Target="../slideMasters/slideMaster3.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3.xml"/><Relationship Id="rId5" Type="http://schemas.openxmlformats.org/officeDocument/2006/relationships/image" Target="../media/image36.svg"/><Relationship Id="rId4" Type="http://schemas.openxmlformats.org/officeDocument/2006/relationships/image" Target="../media/image3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A85C9D1-624C-8140-B372-73290075BBA3}"/>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36525"/>
            <a:ext cx="5486400" cy="3373438"/>
          </a:xfrm>
        </p:spPr>
        <p:txBody>
          <a:bodyPr anchor="b">
            <a:noAutofit/>
          </a:bodyPr>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6080759" y="3509964"/>
            <a:ext cx="5486400" cy="666926"/>
          </a:xfrm>
        </p:spPr>
        <p:txBody>
          <a:bodyPr anchor="ctr" anchorCtr="0">
            <a:no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89273086"/>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558F5BD-9752-DB52-E025-9382FC0E8705}"/>
              </a:ext>
              <a:ext uri="{C183D7F6-B498-43B3-948B-1728B52AA6E4}">
                <adec:decorative xmlns:adec="http://schemas.microsoft.com/office/drawing/2017/decorative" val="1"/>
              </a:ext>
            </a:extLst>
          </p:cNvPr>
          <p:cNvGrpSpPr/>
          <p:nvPr userDrawn="1"/>
        </p:nvGrpSpPr>
        <p:grpSpPr>
          <a:xfrm>
            <a:off x="-9867" y="-1076"/>
            <a:ext cx="4187536" cy="6859076"/>
            <a:chOff x="-9867" y="-1076"/>
            <a:chExt cx="4187536" cy="6859076"/>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4608" y="7487"/>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49" y="136525"/>
            <a:ext cx="6400799" cy="2087879"/>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67697121"/>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8" y="160959"/>
            <a:ext cx="7040880" cy="1651965"/>
          </a:xfrm>
        </p:spPr>
        <p:txBody>
          <a:bodyPr anchor="b" anchorCtr="0">
            <a:noAutofit/>
          </a:bodyPr>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hasCustomPrompt="1"/>
          </p:nvPr>
        </p:nvSpPr>
        <p:spPr>
          <a:xfrm>
            <a:off x="4937760" y="2491866"/>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hasCustomPrompt="1"/>
          </p:nvPr>
        </p:nvSpPr>
        <p:spPr>
          <a:xfrm>
            <a:off x="4937760" y="3837939"/>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hasCustomPrompt="1"/>
          </p:nvPr>
        </p:nvSpPr>
        <p:spPr>
          <a:xfrm>
            <a:off x="4933747" y="5203301"/>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hasCustomPrompt="1"/>
          </p:nvPr>
        </p:nvSpPr>
        <p:spPr>
          <a:xfrm>
            <a:off x="8486217" y="2486550"/>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hasCustomPrompt="1"/>
          </p:nvPr>
        </p:nvSpPr>
        <p:spPr>
          <a:xfrm>
            <a:off x="8486217" y="3832623"/>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5205546"/>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14900" y="142875"/>
            <a:ext cx="7040880" cy="1728362"/>
          </a:xfrm>
        </p:spPr>
        <p:txBody>
          <a:bodyPr anchor="b" anchorCtr="0">
            <a:noAutofit/>
          </a:bodyPr>
          <a:lstStyle>
            <a:lvl1pPr>
              <a:defRPr cap="all" baseline="0">
                <a:solidFill>
                  <a:schemeClr val="tx2"/>
                </a:solidFill>
              </a:defRPr>
            </a:lvl1pPr>
          </a:lstStyle>
          <a:p>
            <a:r>
              <a:rPr lang="en-US" dirty="0"/>
              <a:t>CLICK TO ADD TITLE</a:t>
            </a:r>
          </a:p>
        </p:txBody>
      </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14900"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hasCustomPrompt="1"/>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5924"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hasCustomPrompt="1"/>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14900"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hasCustomPrompt="1"/>
          </p:nvPr>
        </p:nvSpPr>
        <p:spPr>
          <a:xfrm>
            <a:off x="491490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hasCustomPrompt="1"/>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33100910"/>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7253" y="192023"/>
            <a:ext cx="6821424" cy="1813935"/>
          </a:xfrm>
        </p:spPr>
        <p:txBody>
          <a:bodyPr anchor="b" anchorCtr="0">
            <a:noAutofit/>
          </a:bodyPr>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hasCustomPrompt="1"/>
          </p:nvPr>
        </p:nvSpPr>
        <p:spPr>
          <a:xfrm>
            <a:off x="4538277"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hasCustomPrompt="1"/>
          </p:nvPr>
        </p:nvSpPr>
        <p:spPr>
          <a:xfrm>
            <a:off x="914400"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8277"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hasCustomPrompt="1"/>
          </p:nvPr>
        </p:nvSpPr>
        <p:spPr>
          <a:xfrm>
            <a:off x="4538277"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196786"/>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7795"/>
            <a:ext cx="6800850" cy="1954855"/>
          </a:xfrm>
        </p:spPr>
        <p:txBody>
          <a:bodyPr anchor="b" anchorCtr="0">
            <a:noAutofit/>
          </a:bodyPr>
          <a:lstStyle>
            <a:lvl1pPr>
              <a:defRPr cap="all" baseline="0">
                <a:solidFill>
                  <a:schemeClr val="tx2"/>
                </a:solidFill>
              </a:defRPr>
            </a:lvl1pPr>
          </a:lstStyle>
          <a:p>
            <a:r>
              <a:rPr lang="en-US" dirty="0"/>
              <a:t>CLICK TO ADD TITLE</a:t>
            </a:r>
          </a:p>
        </p:txBody>
      </p:sp>
      <p:sp>
        <p:nvSpPr>
          <p:cNvPr id="5" name="Text Placeholder 4">
            <a:extLst>
              <a:ext uri="{FF2B5EF4-FFF2-40B4-BE49-F238E27FC236}">
                <a16:creationId xmlns:a16="http://schemas.microsoft.com/office/drawing/2014/main" id="{69DA0B6D-2930-4680-77F4-DB951282EE6F}"/>
              </a:ext>
            </a:extLst>
          </p:cNvPr>
          <p:cNvSpPr>
            <a:spLocks noGrp="1"/>
          </p:cNvSpPr>
          <p:nvPr>
            <p:ph type="body" sz="quarter" idx="14"/>
          </p:nvPr>
        </p:nvSpPr>
        <p:spPr>
          <a:xfrm>
            <a:off x="914399" y="2206377"/>
            <a:ext cx="6800849" cy="3865130"/>
          </a:xfrm>
        </p:spPr>
        <p:txBody>
          <a:bodyPr>
            <a:normAutofit/>
          </a:bodyPr>
          <a:lstStyle>
            <a:lvl1pPr marL="0" indent="0">
              <a:lnSpc>
                <a:spcPts val="2400"/>
              </a:lnSpc>
              <a:buNone/>
              <a:defRPr sz="18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a:extLst>
              <a:ext uri="{FF2B5EF4-FFF2-40B4-BE49-F238E27FC236}">
                <a16:creationId xmlns:a16="http://schemas.microsoft.com/office/drawing/2014/main" id="{C0491DC2-7EDD-588A-A77D-67C9C40E3D8B}"/>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2642243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60CB87F-75C1-C51C-3B9A-83E26EABCE00}"/>
              </a:ext>
              <a:ext uri="{C183D7F6-B498-43B3-948B-1728B52AA6E4}">
                <adec:decorative xmlns:adec="http://schemas.microsoft.com/office/drawing/2017/decorative" val="1"/>
              </a:ext>
            </a:extLst>
          </p:cNvPr>
          <p:cNvGrpSpPr/>
          <p:nvPr userDrawn="1"/>
        </p:nvGrpSpPr>
        <p:grpSpPr>
          <a:xfrm>
            <a:off x="0" y="-4303"/>
            <a:ext cx="9279731" cy="6862303"/>
            <a:chOff x="0" y="-4303"/>
            <a:chExt cx="9279731" cy="6862303"/>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42874"/>
            <a:ext cx="5099392" cy="4914973"/>
          </a:xfrm>
        </p:spPr>
        <p:txBody>
          <a:bodyPr anchor="ctr" anchorCtr="0">
            <a:noAutofit/>
          </a:bodyPr>
          <a:lstStyle>
            <a:lvl1pPr algn="ctr">
              <a:defRPr sz="6000" cap="all" baseline="0">
                <a:solidFill>
                  <a:schemeClr val="tx2"/>
                </a:solidFill>
              </a:defRPr>
            </a:lvl1pPr>
          </a:lstStyle>
          <a:p>
            <a:r>
              <a:rPr lang="en-US" dirty="0"/>
              <a:t>Click to ADD 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61426048"/>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4480" y="192024"/>
            <a:ext cx="9713765" cy="1731540"/>
          </a:xfrm>
        </p:spPr>
        <p:txBody>
          <a:bodyPr anchor="b" anchorCtr="0">
            <a:noAutofit/>
          </a:bodyPr>
          <a:lstStyle>
            <a:lvl1pPr>
              <a:defRPr cap="all" baseline="0">
                <a:solidFill>
                  <a:schemeClr val="accent1"/>
                </a:solidFill>
              </a:defRPr>
            </a:lvl1pPr>
          </a:lstStyle>
          <a:p>
            <a:r>
              <a:rPr lang="en-US" dirty="0"/>
              <a:t>CLICK TO ADD TITLE</a:t>
            </a:r>
          </a:p>
        </p:txBody>
      </p:sp>
      <p:sp>
        <p:nvSpPr>
          <p:cNvPr id="7" name="Picture Placeholder 6">
            <a:extLst>
              <a:ext uri="{FF2B5EF4-FFF2-40B4-BE49-F238E27FC236}">
                <a16:creationId xmlns:a16="http://schemas.microsoft.com/office/drawing/2014/main" id="{A695B89C-ED4D-97EB-CDA4-74327E70B269}"/>
              </a:ext>
            </a:extLst>
          </p:cNvPr>
          <p:cNvSpPr>
            <a:spLocks noGrp="1"/>
          </p:cNvSpPr>
          <p:nvPr>
            <p:ph type="pic" sz="quarter" idx="21" hasCustomPrompt="1"/>
          </p:nvPr>
        </p:nvSpPr>
        <p:spPr>
          <a:xfrm>
            <a:off x="2469641" y="2269334"/>
            <a:ext cx="914400" cy="914400"/>
          </a:xfrm>
        </p:spPr>
        <p:txBody>
          <a:bodyPr>
            <a:normAutofit/>
          </a:bodyPr>
          <a:lstStyle>
            <a:lvl1pPr marL="0" indent="0" algn="ctr">
              <a:buNone/>
              <a:defRPr sz="1000"/>
            </a:lvl1pPr>
          </a:lstStyle>
          <a:p>
            <a:r>
              <a:rPr lang="en-US" dirty="0"/>
              <a:t>Click to add picture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8" name="Picture Placeholder 6">
            <a:extLst>
              <a:ext uri="{FF2B5EF4-FFF2-40B4-BE49-F238E27FC236}">
                <a16:creationId xmlns:a16="http://schemas.microsoft.com/office/drawing/2014/main" id="{26F9B84E-B1E9-DB51-2516-1AA4137D0F14}"/>
              </a:ext>
            </a:extLst>
          </p:cNvPr>
          <p:cNvSpPr>
            <a:spLocks noGrp="1"/>
          </p:cNvSpPr>
          <p:nvPr>
            <p:ph type="pic" sz="quarter" idx="22" hasCustomPrompt="1"/>
          </p:nvPr>
        </p:nvSpPr>
        <p:spPr>
          <a:xfrm>
            <a:off x="5954162" y="2269334"/>
            <a:ext cx="914400" cy="914400"/>
          </a:xfrm>
        </p:spPr>
        <p:txBody>
          <a:bodyPr>
            <a:normAutofit/>
          </a:bodyPr>
          <a:lstStyle>
            <a:lvl1pPr marL="0" indent="0" algn="ctr">
              <a:buNone/>
              <a:defRPr sz="1000"/>
            </a:lvl1pPr>
          </a:lstStyle>
          <a:p>
            <a:r>
              <a:rPr lang="en-US" dirty="0"/>
              <a:t>Click to add picture</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hasCustomPrompt="1"/>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9" name="Picture Placeholder 6">
            <a:extLst>
              <a:ext uri="{FF2B5EF4-FFF2-40B4-BE49-F238E27FC236}">
                <a16:creationId xmlns:a16="http://schemas.microsoft.com/office/drawing/2014/main" id="{12CE71C8-6AD4-74F6-747D-69943D425DB2}"/>
              </a:ext>
            </a:extLst>
          </p:cNvPr>
          <p:cNvSpPr>
            <a:spLocks noGrp="1"/>
          </p:cNvSpPr>
          <p:nvPr>
            <p:ph type="pic" sz="quarter" idx="23" hasCustomPrompt="1"/>
          </p:nvPr>
        </p:nvSpPr>
        <p:spPr>
          <a:xfrm>
            <a:off x="9439445" y="2269334"/>
            <a:ext cx="914400" cy="914400"/>
          </a:xfrm>
        </p:spPr>
        <p:txBody>
          <a:bodyPr>
            <a:normAutofit/>
          </a:bodyPr>
          <a:lstStyle>
            <a:lvl1pPr marL="0" indent="0" algn="ctr">
              <a:buNone/>
              <a:defRPr sz="1000"/>
            </a:lvl1pPr>
          </a:lstStyle>
          <a:p>
            <a:r>
              <a:rPr lang="en-US" dirty="0"/>
              <a:t>Click to add picture</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61548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72517"/>
            <a:ext cx="8232648" cy="1970624"/>
          </a:xfrm>
        </p:spPr>
        <p:txBody>
          <a:bodyPr anchor="b" anchorCtr="0">
            <a:noAutofit/>
          </a:bodyPr>
          <a:lstStyle>
            <a:lvl1pPr>
              <a:defRPr cap="all" baseline="0">
                <a:solidFill>
                  <a:schemeClr val="accent1"/>
                </a:solidFill>
              </a:defRPr>
            </a:lvl1pPr>
          </a:lstStyle>
          <a:p>
            <a:r>
              <a:rPr lang="en-US" dirty="0"/>
              <a:t>CLICK TO ADD TITLE</a:t>
            </a:r>
          </a:p>
        </p:txBody>
      </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hasCustomPrompt="1"/>
          </p:nvPr>
        </p:nvSpPr>
        <p:spPr>
          <a:xfrm>
            <a:off x="304800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hasCustomPrompt="1"/>
          </p:nvPr>
        </p:nvSpPr>
        <p:spPr>
          <a:xfrm>
            <a:off x="5926836"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hasCustomPrompt="1"/>
          </p:nvPr>
        </p:nvSpPr>
        <p:spPr>
          <a:xfrm>
            <a:off x="880872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82630121"/>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618955" y="192023"/>
            <a:ext cx="9961540" cy="1837840"/>
          </a:xfrm>
        </p:spPr>
        <p:txBody>
          <a:bodyPr anchor="b" anchorCtr="0">
            <a:noAutofit/>
          </a:bodyPr>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618955" y="2176055"/>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hasCustomPrompt="1"/>
          </p:nvPr>
        </p:nvSpPr>
        <p:spPr>
          <a:xfrm>
            <a:off x="4489703" y="268294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618955" y="3437927"/>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hasCustomPrompt="1"/>
          </p:nvPr>
        </p:nvSpPr>
        <p:spPr>
          <a:xfrm>
            <a:off x="4489703" y="396310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618955" y="4741533"/>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hasCustomPrompt="1"/>
          </p:nvPr>
        </p:nvSpPr>
        <p:spPr>
          <a:xfrm>
            <a:off x="4489703" y="5215831"/>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89315645"/>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91139"/>
            <a:ext cx="9246624" cy="1493821"/>
          </a:xfrm>
        </p:spPr>
        <p:txBody>
          <a:bodyPr anchor="b" anchorCtr="0">
            <a:noAutofit/>
          </a:bodyPr>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074398"/>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072493"/>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5863344"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861538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134621"/>
            <a:ext cx="10515600" cy="1416726"/>
          </a:xfrm>
        </p:spPr>
        <p:txBody>
          <a:bodyPr anchor="b" anchorCtr="0">
            <a:noAutofit/>
          </a:bodyPr>
          <a:lstStyle>
            <a:lvl1pPr>
              <a:defRPr cap="all" baseline="0">
                <a:solidFill>
                  <a:schemeClr val="accent1"/>
                </a:solidFill>
              </a:defRPr>
            </a:lvl1pPr>
          </a:lstStyle>
          <a:p>
            <a:r>
              <a:rPr lang="en-US" dirty="0"/>
              <a:t>CLICK TO ADD TITLE</a:t>
            </a:r>
            <a:endParaRPr lang="en-ZA" dirty="0"/>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chor="ctr" anchorCtr="0">
            <a:noAutofit/>
          </a:bodyPr>
          <a:lstStyle>
            <a:lvl1pPr marL="0" indent="0" algn="l">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chor="ctr" anchorCtr="0">
            <a:noAutofit/>
          </a:bodyPr>
          <a:lstStyle>
            <a:lvl1pPr marL="0" indent="0" algn="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149595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29159" y="100020"/>
            <a:ext cx="7040880" cy="1470168"/>
          </a:xfrm>
        </p:spPr>
        <p:txBody>
          <a:bodyPr anchor="b" anchorCtr="0">
            <a:noAutofit/>
          </a:bodyPr>
          <a:lstStyle>
            <a:lvl1pPr>
              <a:defRPr cap="all" baseline="0">
                <a:solidFill>
                  <a:schemeClr val="accent1"/>
                </a:solidFill>
              </a:defRPr>
            </a:lvl1pPr>
          </a:lstStyle>
          <a:p>
            <a:r>
              <a:rPr lang="en-US" dirty="0"/>
              <a:t>CLICK TO ADD TITLE</a:t>
            </a:r>
          </a:p>
        </p:txBody>
      </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hasCustomPrompt="1"/>
          </p:nvPr>
        </p:nvSpPr>
        <p:spPr>
          <a:xfrm>
            <a:off x="4929160" y="1700978"/>
            <a:ext cx="6648286" cy="539812"/>
          </a:xfrm>
        </p:spPr>
        <p:txBody>
          <a:bodyPr anchor="ctr" anchorCtr="0">
            <a:no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29160" y="2528668"/>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29160" y="2921859"/>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29160" y="381797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29160" y="4208584"/>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29160" y="514385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29160" y="5543608"/>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9476868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163146"/>
            <a:ext cx="9755506" cy="1386093"/>
          </a:xfrm>
        </p:spPr>
        <p:txBody>
          <a:bodyPr anchor="b" anchorCtr="0">
            <a:noAutofit/>
          </a:bodyPr>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hasCustomPrompt="1"/>
          </p:nvPr>
        </p:nvSpPr>
        <p:spPr>
          <a:xfrm>
            <a:off x="914399" y="1625919"/>
            <a:ext cx="9755505" cy="455296"/>
          </a:xfrm>
        </p:spPr>
        <p:txBody>
          <a:bodyPr anchor="ctr" anchorCtr="0">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6476"/>
            <a:ext cx="4297679" cy="453399"/>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4579"/>
            <a:ext cx="4297680" cy="455296"/>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70945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398" y="72180"/>
            <a:ext cx="10666097" cy="1556829"/>
          </a:xfrm>
        </p:spPr>
        <p:txBody>
          <a:bodyPr anchor="b" anchorCtr="0">
            <a:noAutofit/>
          </a:bodyPr>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99664175"/>
      </p:ext>
    </p:extLst>
  </p:cSld>
  <p:clrMapOvr>
    <a:masterClrMapping/>
  </p:clrMapOvr>
  <p:extLst>
    <p:ext uri="{DCECCB84-F9BA-43D5-87BE-67443E8EF086}">
      <p15:sldGuideLst xmlns:p15="http://schemas.microsoft.com/office/powerpoint/2012/main">
        <p15:guide id="1" orient="horz" pos="230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9" y="136526"/>
            <a:ext cx="10666095" cy="1398764"/>
          </a:xfrm>
        </p:spPr>
        <p:txBody>
          <a:bodyPr anchor="b" anchorCtr="0">
            <a:noAutofit/>
          </a:bodyPr>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685564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199" y="136526"/>
            <a:ext cx="10742295" cy="1425052"/>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93392"/>
            <a:ext cx="2286000" cy="2286000"/>
          </a:xfrm>
          <a:solidFill>
            <a:schemeClr val="tx2">
              <a:lumMod val="90000"/>
            </a:schemeClr>
          </a:solidFill>
        </p:spPr>
        <p:txBody>
          <a:bodyPr>
            <a:normAutofit/>
          </a:bodyPr>
          <a:lstStyle>
            <a:lvl1pPr marL="0" indent="0" algn="ctr">
              <a:buNone/>
              <a:defRPr sz="1400"/>
            </a:lvl1pPr>
          </a:lstStyle>
          <a:p>
            <a:r>
              <a:rPr lang="en-US" dirty="0"/>
              <a:t>Click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19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199"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10808"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7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7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307216"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5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5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003624"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2"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2"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6750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201" y="93946"/>
            <a:ext cx="10742294" cy="1605666"/>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82999"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4515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2201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hasCustomPrompt="1"/>
          </p:nvPr>
        </p:nvSpPr>
        <p:spPr>
          <a:xfrm>
            <a:off x="914400"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hasCustomPrompt="1"/>
          </p:nvPr>
        </p:nvSpPr>
        <p:spPr>
          <a:xfrm>
            <a:off x="368503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hasCustomPrompt="1"/>
          </p:nvPr>
        </p:nvSpPr>
        <p:spPr>
          <a:xfrm>
            <a:off x="6455664"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hasCustomPrompt="1"/>
          </p:nvPr>
        </p:nvSpPr>
        <p:spPr>
          <a:xfrm>
            <a:off x="921715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988916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9700"/>
            <a:ext cx="10058400" cy="1405045"/>
          </a:xfrm>
        </p:spPr>
        <p:txBody>
          <a:bodyPr anchor="b" anchorCtr="0">
            <a:noAutofit/>
          </a:bodyPr>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1436055" y="2228634"/>
            <a:ext cx="2350537" cy="260076"/>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1436055" y="2524463"/>
            <a:ext cx="2350538" cy="253893"/>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436055" y="2821431"/>
            <a:ext cx="2350537" cy="913299"/>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436055" y="4297014"/>
            <a:ext cx="2350537" cy="249378"/>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436055" y="4590182"/>
            <a:ext cx="2350537" cy="277847"/>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436055" y="4914997"/>
            <a:ext cx="2350537" cy="875894"/>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hasCustomPrompt="1"/>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a:extLst>
              <a:ext uri="{FF2B5EF4-FFF2-40B4-BE49-F238E27FC236}">
                <a16:creationId xmlns:a16="http://schemas.microsoft.com/office/drawing/2014/main" id="{E2734981-D056-20A1-1627-D3D7F979D1E0}"/>
              </a:ext>
            </a:extLst>
          </p:cNvPr>
          <p:cNvSpPr>
            <a:spLocks noGrp="1"/>
          </p:cNvSpPr>
          <p:nvPr>
            <p:ph type="body" sz="quarter" idx="25" hasCustomPrompt="1"/>
          </p:nvPr>
        </p:nvSpPr>
        <p:spPr>
          <a:xfrm>
            <a:off x="7887882" y="2228634"/>
            <a:ext cx="2350537" cy="260076"/>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 name="Text Placeholder 6">
            <a:extLst>
              <a:ext uri="{FF2B5EF4-FFF2-40B4-BE49-F238E27FC236}">
                <a16:creationId xmlns:a16="http://schemas.microsoft.com/office/drawing/2014/main" id="{CB67E892-68CA-2D9B-9868-BA6955D35368}"/>
              </a:ext>
            </a:extLst>
          </p:cNvPr>
          <p:cNvSpPr>
            <a:spLocks noGrp="1"/>
          </p:cNvSpPr>
          <p:nvPr>
            <p:ph type="body" sz="quarter" idx="26" hasCustomPrompt="1"/>
          </p:nvPr>
        </p:nvSpPr>
        <p:spPr>
          <a:xfrm>
            <a:off x="7887882" y="2524463"/>
            <a:ext cx="2350538" cy="253893"/>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9" name="Text Placeholder 6">
            <a:extLst>
              <a:ext uri="{FF2B5EF4-FFF2-40B4-BE49-F238E27FC236}">
                <a16:creationId xmlns:a16="http://schemas.microsoft.com/office/drawing/2014/main" id="{E8E617DC-AB4B-8F29-E7A1-39290CC228A6}"/>
              </a:ext>
            </a:extLst>
          </p:cNvPr>
          <p:cNvSpPr>
            <a:spLocks noGrp="1"/>
          </p:cNvSpPr>
          <p:nvPr>
            <p:ph type="body" sz="quarter" idx="27" hasCustomPrompt="1"/>
          </p:nvPr>
        </p:nvSpPr>
        <p:spPr>
          <a:xfrm>
            <a:off x="7887882" y="2821431"/>
            <a:ext cx="2350537" cy="913299"/>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1" name="Text Placeholder 6">
            <a:extLst>
              <a:ext uri="{FF2B5EF4-FFF2-40B4-BE49-F238E27FC236}">
                <a16:creationId xmlns:a16="http://schemas.microsoft.com/office/drawing/2014/main" id="{02DA693B-7AD8-8E99-8283-87912E0C43E5}"/>
              </a:ext>
            </a:extLst>
          </p:cNvPr>
          <p:cNvSpPr>
            <a:spLocks noGrp="1"/>
          </p:cNvSpPr>
          <p:nvPr>
            <p:ph type="body" sz="quarter" idx="28" hasCustomPrompt="1"/>
          </p:nvPr>
        </p:nvSpPr>
        <p:spPr>
          <a:xfrm>
            <a:off x="7887882" y="4297014"/>
            <a:ext cx="2350537" cy="249378"/>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3" name="Text Placeholder 6">
            <a:extLst>
              <a:ext uri="{FF2B5EF4-FFF2-40B4-BE49-F238E27FC236}">
                <a16:creationId xmlns:a16="http://schemas.microsoft.com/office/drawing/2014/main" id="{0ABF8EE7-49AD-7917-99B1-52B686D29E05}"/>
              </a:ext>
            </a:extLst>
          </p:cNvPr>
          <p:cNvSpPr>
            <a:spLocks noGrp="1"/>
          </p:cNvSpPr>
          <p:nvPr>
            <p:ph type="body" sz="quarter" idx="29" hasCustomPrompt="1"/>
          </p:nvPr>
        </p:nvSpPr>
        <p:spPr>
          <a:xfrm>
            <a:off x="7887882" y="4590182"/>
            <a:ext cx="2350537" cy="277847"/>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9" name="Text Placeholder 6">
            <a:extLst>
              <a:ext uri="{FF2B5EF4-FFF2-40B4-BE49-F238E27FC236}">
                <a16:creationId xmlns:a16="http://schemas.microsoft.com/office/drawing/2014/main" id="{142EA966-42F8-3CA0-8111-35083E14CE8D}"/>
              </a:ext>
            </a:extLst>
          </p:cNvPr>
          <p:cNvSpPr>
            <a:spLocks noGrp="1"/>
          </p:cNvSpPr>
          <p:nvPr>
            <p:ph type="body" sz="quarter" idx="30" hasCustomPrompt="1"/>
          </p:nvPr>
        </p:nvSpPr>
        <p:spPr>
          <a:xfrm>
            <a:off x="7887882" y="4914997"/>
            <a:ext cx="2350537" cy="875894"/>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083900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54BC839-66BF-1CB4-BBC7-B735C811BD8A}"/>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9" y="160959"/>
            <a:ext cx="6642735" cy="1342135"/>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7759" y="2010830"/>
            <a:ext cx="6642735"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6545945"/>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41361889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532379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0094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32831749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8445329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884712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3799115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753917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901185"/>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82332221"/>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3858013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756100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5100278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273920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713027744"/>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7792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1339413097"/>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737272739"/>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101995044"/>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54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theme" Target="../theme/theme3.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041559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Lst>
  <p:hf hdr="0" dt="0"/>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72480901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65.png"/></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7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0746" y="1810512"/>
            <a:ext cx="7777316" cy="2486775"/>
          </a:xfrm>
        </p:spPr>
        <p:txBody>
          <a:bodyPr>
            <a:normAutofit/>
          </a:bodyPr>
          <a:lstStyle/>
          <a:p>
            <a:pPr>
              <a:lnSpc>
                <a:spcPct val="100000"/>
              </a:lnSpc>
            </a:pPr>
            <a:r>
              <a:rPr lang="en-US" sz="6000" b="1" dirty="0"/>
              <a:t>Heart Attack Risk Prediction</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GROUP-G</a:t>
            </a:r>
            <a:endParaRPr lang="en-PK" dirty="0"/>
          </a:p>
        </p:txBody>
      </p:sp>
      <p:pic>
        <p:nvPicPr>
          <p:cNvPr id="3" name="Picture 2" descr="A person holding his chest with a heartbeat line&#10;&#10;Description automatically generated">
            <a:extLst>
              <a:ext uri="{FF2B5EF4-FFF2-40B4-BE49-F238E27FC236}">
                <a16:creationId xmlns:a16="http://schemas.microsoft.com/office/drawing/2014/main" id="{A6A63E6D-3F91-E64F-A8F9-49FA46FE50AC}"/>
              </a:ext>
            </a:extLst>
          </p:cNvPr>
          <p:cNvPicPr>
            <a:picLocks noChangeAspect="1"/>
          </p:cNvPicPr>
          <p:nvPr/>
        </p:nvPicPr>
        <p:blipFill>
          <a:blip r:embed="rId3"/>
          <a:stretch>
            <a:fillRect/>
          </a:stretch>
        </p:blipFill>
        <p:spPr>
          <a:xfrm>
            <a:off x="6956694" y="983227"/>
            <a:ext cx="5048493" cy="3433522"/>
          </a:xfrm>
          <a:prstGeom prst="rect">
            <a:avLst/>
          </a:prstGeom>
        </p:spPr>
      </p:pic>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90000"/>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normAutofit/>
          </a:bodyPr>
          <a:lstStyle/>
          <a:p>
            <a:r>
              <a:rPr lang="en-US" sz="5400" b="1" dirty="0"/>
              <a:t>Data IMBALANCE</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446261" cy="823912"/>
          </a:xfrm>
        </p:spPr>
        <p:txBody>
          <a:bodyPr/>
          <a:lstStyle/>
          <a:p>
            <a:r>
              <a:rPr lang="en-US" dirty="0"/>
              <a:t>8763</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446261" cy="823912"/>
          </a:xfrm>
        </p:spPr>
        <p:txBody>
          <a:bodyPr/>
          <a:lstStyle/>
          <a:p>
            <a:r>
              <a:rPr lang="en-US" dirty="0"/>
              <a:t>6111</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419670" cy="823912"/>
          </a:xfrm>
        </p:spPr>
        <p:txBody>
          <a:bodyPr/>
          <a:lstStyle/>
          <a:p>
            <a:r>
              <a:rPr lang="en-US" dirty="0"/>
              <a:t>2652</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vert="horz" lIns="91440" tIns="45720" rIns="91440" bIns="45720" rtlCol="0" anchor="t">
            <a:noAutofit/>
          </a:bodyPr>
          <a:lstStyle/>
          <a:p>
            <a:r>
              <a:rPr lang="en-US" dirty="0"/>
              <a:t>TOTAL records</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vert="horz" lIns="91440" tIns="45720" rIns="91440" bIns="45720" rtlCol="0" anchor="t">
            <a:normAutofit/>
          </a:bodyPr>
          <a:lstStyle/>
          <a:p>
            <a:r>
              <a:rPr lang="en-US"/>
              <a:t>MAJORITY CLASS</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vert="horz" lIns="91440" tIns="45720" rIns="91440" bIns="45720" rtlCol="0" anchor="t">
            <a:noAutofit/>
          </a:bodyPr>
          <a:lstStyle/>
          <a:p>
            <a:r>
              <a:rPr lang="en-US"/>
              <a:t>MINORITY class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vert="horz" lIns="91440" tIns="45720" rIns="91440" bIns="45720" rtlCol="0" anchor="t">
            <a:normAutofit/>
          </a:bodyPr>
          <a:lstStyle/>
          <a:p>
            <a:r>
              <a:rPr lang="en-US" dirty="0"/>
              <a:t>Both the Gender combined</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vert="horz" lIns="91440" tIns="45720" rIns="91440" bIns="45720" rtlCol="0" anchor="t">
            <a:normAutofit/>
          </a:bodyPr>
          <a:lstStyle/>
          <a:p>
            <a:r>
              <a:rPr lang="en-US" dirty="0"/>
              <a:t>Male</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vert="horz" lIns="91440" tIns="45720" rIns="91440" bIns="45720" rtlCol="0" anchor="t">
            <a:normAutofit/>
          </a:bodyPr>
          <a:lstStyle/>
          <a:p>
            <a:r>
              <a:rPr lang="en-US" dirty="0"/>
              <a:t>Female</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0" y="265470"/>
            <a:ext cx="10666095" cy="729045"/>
          </a:xfrm>
        </p:spPr>
        <p:txBody>
          <a:bodyPr/>
          <a:lstStyle/>
          <a:p>
            <a:pPr algn="ctr"/>
            <a:r>
              <a:rPr lang="en-US" dirty="0"/>
              <a:t>RESULTS</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000" b="0" i="0" u="none" strike="noStrike" kern="1200" cap="none" spc="0" normalizeH="0" baseline="0" noProof="0" smtClean="0">
                <a:ln>
                  <a:noFill/>
                </a:ln>
                <a:solidFill>
                  <a:prstClr val="black">
                    <a:lumMod val="75000"/>
                    <a:lumOff val="2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black">
                  <a:lumMod val="75000"/>
                  <a:lumOff val="25000"/>
                </a:prstClr>
              </a:solidFill>
              <a:effectLst/>
              <a:uLnTx/>
              <a:uFillTx/>
              <a:latin typeface="Avenir Next LT Pro"/>
              <a:ea typeface="+mn-ea"/>
              <a:cs typeface="+mn-cs"/>
            </a:endParaRPr>
          </a:p>
        </p:txBody>
      </p:sp>
      <p:sp>
        <p:nvSpPr>
          <p:cNvPr id="3" name="TextBox 2">
            <a:extLst>
              <a:ext uri="{FF2B5EF4-FFF2-40B4-BE49-F238E27FC236}">
                <a16:creationId xmlns:a16="http://schemas.microsoft.com/office/drawing/2014/main" id="{9EB6C2C3-1F20-EE55-7046-43EADE980063}"/>
              </a:ext>
            </a:extLst>
          </p:cNvPr>
          <p:cNvSpPr txBox="1"/>
          <p:nvPr/>
        </p:nvSpPr>
        <p:spPr>
          <a:xfrm>
            <a:off x="840658" y="1204774"/>
            <a:ext cx="4450466" cy="163121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Avenir Next LT Pro Demi" panose="020F0502020204030204" pitchFamily="34" charset="0"/>
              </a:rPr>
              <a:t>Box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00000"/>
                </a:solidFill>
                <a:effectLst/>
                <a:uLnTx/>
                <a:uFillTx/>
              </a:rPr>
              <a:t>Continuous Independent variables are alone not affecting the Dependent Variable i.e., Heart Attack Risk. This conclusion is derived from the Box Plot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Demi" panose="020F0502020204030204" pitchFamily="34" charset="0"/>
            </a:endParaRPr>
          </a:p>
        </p:txBody>
      </p:sp>
      <p:sp>
        <p:nvSpPr>
          <p:cNvPr id="2" name="TextBox 1">
            <a:extLst>
              <a:ext uri="{FF2B5EF4-FFF2-40B4-BE49-F238E27FC236}">
                <a16:creationId xmlns:a16="http://schemas.microsoft.com/office/drawing/2014/main" id="{8A9EDD1C-77C1-2F2B-DB48-6BDA75E97823}"/>
              </a:ext>
            </a:extLst>
          </p:cNvPr>
          <p:cNvSpPr txBox="1"/>
          <p:nvPr/>
        </p:nvSpPr>
        <p:spPr>
          <a:xfrm>
            <a:off x="5458076" y="1171491"/>
            <a:ext cx="5893266" cy="18774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mj-lt"/>
                <a:ea typeface="+mn-ea"/>
                <a:cs typeface="+mn-cs"/>
              </a:rPr>
              <a:t>Histogram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mn-ea"/>
                <a:cs typeface="+mn-cs"/>
              </a:rPr>
              <a:t>Histogram Plot is used to predict the </a:t>
            </a:r>
            <a:r>
              <a:rPr lang="en-US" sz="1600" dirty="0">
                <a:solidFill>
                  <a:srgbClr val="000000"/>
                </a:solidFill>
              </a:rPr>
              <a:t>r</a:t>
            </a:r>
            <a:r>
              <a:rPr kumimoji="0" lang="en-US" sz="1600" b="0" i="0" u="none" strike="noStrike" kern="1200" cap="none" spc="0" normalizeH="0" baseline="0" noProof="0" dirty="0">
                <a:ln>
                  <a:noFill/>
                </a:ln>
                <a:solidFill>
                  <a:srgbClr val="000000"/>
                </a:solidFill>
                <a:effectLst/>
                <a:uLnTx/>
                <a:uFillTx/>
                <a:ea typeface="+mn-ea"/>
                <a:cs typeface="+mn-cs"/>
              </a:rPr>
              <a:t>elation between </a:t>
            </a:r>
            <a:r>
              <a:rPr lang="en-US" sz="1600" dirty="0">
                <a:solidFill>
                  <a:srgbClr val="000000"/>
                </a:solidFill>
              </a:rPr>
              <a:t>Categorical Variables and Heart Attack Risk. As there is an imbalance in the Dataset we can’t accurately predict the relation between the Categorical Variables and Dependent Variable i.e., Heart Attack Risk.</a:t>
            </a:r>
            <a:endParaRPr kumimoji="0" lang="en-US" sz="16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6" name="Picture 5">
            <a:extLst>
              <a:ext uri="{FF2B5EF4-FFF2-40B4-BE49-F238E27FC236}">
                <a16:creationId xmlns:a16="http://schemas.microsoft.com/office/drawing/2014/main" id="{E783A493-52FA-2797-F0C4-AEDECD051281}"/>
              </a:ext>
            </a:extLst>
          </p:cNvPr>
          <p:cNvPicPr>
            <a:picLocks noChangeAspect="1"/>
          </p:cNvPicPr>
          <p:nvPr/>
        </p:nvPicPr>
        <p:blipFill>
          <a:blip r:embed="rId3"/>
          <a:stretch>
            <a:fillRect/>
          </a:stretch>
        </p:blipFill>
        <p:spPr>
          <a:xfrm>
            <a:off x="840658" y="3046250"/>
            <a:ext cx="4450466" cy="3429001"/>
          </a:xfrm>
          <a:prstGeom prst="rect">
            <a:avLst/>
          </a:prstGeom>
        </p:spPr>
      </p:pic>
      <p:pic>
        <p:nvPicPr>
          <p:cNvPr id="8" name="Picture 7">
            <a:extLst>
              <a:ext uri="{FF2B5EF4-FFF2-40B4-BE49-F238E27FC236}">
                <a16:creationId xmlns:a16="http://schemas.microsoft.com/office/drawing/2014/main" id="{8B2C779F-E679-C925-F778-1BE0D2AA03FA}"/>
              </a:ext>
            </a:extLst>
          </p:cNvPr>
          <p:cNvPicPr>
            <a:picLocks noChangeAspect="1"/>
          </p:cNvPicPr>
          <p:nvPr/>
        </p:nvPicPr>
        <p:blipFill>
          <a:blip r:embed="rId4"/>
          <a:stretch>
            <a:fillRect/>
          </a:stretch>
        </p:blipFill>
        <p:spPr>
          <a:xfrm>
            <a:off x="5458076" y="3046250"/>
            <a:ext cx="5726314" cy="3429001"/>
          </a:xfrm>
          <a:prstGeom prst="rect">
            <a:avLst/>
          </a:prstGeom>
        </p:spPr>
      </p:pic>
    </p:spTree>
    <p:extLst>
      <p:ext uri="{BB962C8B-B14F-4D97-AF65-F5344CB8AC3E}">
        <p14:creationId xmlns:p14="http://schemas.microsoft.com/office/powerpoint/2010/main" val="368153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747252" y="834834"/>
            <a:ext cx="9246624" cy="776309"/>
          </a:xfrm>
        </p:spPr>
        <p:txBody>
          <a:bodyPr vert="horz" lIns="91440" tIns="45720" rIns="91440" bIns="45720" rtlCol="0" anchor="b" anchorCtr="0">
            <a:normAutofit/>
          </a:bodyPr>
          <a:lstStyle/>
          <a:p>
            <a:pPr algn="ctr"/>
            <a:r>
              <a:rPr lang="en-US" b="1" kern="1200" cap="all" baseline="0" dirty="0">
                <a:latin typeface="+mj-lt"/>
                <a:ea typeface="+mj-ea"/>
                <a:cs typeface="+mj-cs"/>
              </a:rPr>
              <a:t>RESULTS</a:t>
            </a:r>
          </a:p>
        </p:txBody>
      </p:sp>
      <p:sp>
        <p:nvSpPr>
          <p:cNvPr id="17" name="Text Placeholder 2">
            <a:extLst>
              <a:ext uri="{FF2B5EF4-FFF2-40B4-BE49-F238E27FC236}">
                <a16:creationId xmlns:a16="http://schemas.microsoft.com/office/drawing/2014/main" id="{47D961A6-E7F7-1CE2-45B5-69273DEE7FE0}"/>
              </a:ext>
            </a:extLst>
          </p:cNvPr>
          <p:cNvSpPr>
            <a:spLocks noGrp="1"/>
          </p:cNvSpPr>
          <p:nvPr>
            <p:ph type="body" idx="13"/>
          </p:nvPr>
        </p:nvSpPr>
        <p:spPr>
          <a:xfrm>
            <a:off x="914400" y="2089870"/>
            <a:ext cx="4297679" cy="455295"/>
          </a:xfrm>
        </p:spPr>
        <p:txBody>
          <a:bodyPr/>
          <a:lstStyle/>
          <a:p>
            <a:r>
              <a:rPr lang="en-US" dirty="0"/>
              <a:t>MODELS</a:t>
            </a:r>
          </a:p>
        </p:txBody>
      </p:sp>
      <p:sp>
        <p:nvSpPr>
          <p:cNvPr id="3" name="TextBox 2">
            <a:extLst>
              <a:ext uri="{FF2B5EF4-FFF2-40B4-BE49-F238E27FC236}">
                <a16:creationId xmlns:a16="http://schemas.microsoft.com/office/drawing/2014/main" id="{9EB6C2C3-1F20-EE55-7046-43EADE980063}"/>
              </a:ext>
            </a:extLst>
          </p:cNvPr>
          <p:cNvSpPr txBox="1"/>
          <p:nvPr/>
        </p:nvSpPr>
        <p:spPr>
          <a:xfrm>
            <a:off x="914400" y="2640330"/>
            <a:ext cx="4297680" cy="3716020"/>
          </a:xfrm>
          <a:prstGeom prst="rect">
            <a:avLst/>
          </a:prstGeom>
        </p:spPr>
        <p:txBody>
          <a:bodyPr vert="horz" lIns="91440" tIns="45720" rIns="91440" bIns="45720" rtlCol="0">
            <a:normAutofit/>
          </a:bodyPr>
          <a:lstStyle/>
          <a:p>
            <a:pPr marR="0" lvl="0" fontAlgn="auto">
              <a:lnSpc>
                <a:spcPct val="120000"/>
              </a:lnSpc>
              <a:spcBef>
                <a:spcPts val="0"/>
              </a:spcBef>
              <a:spcAft>
                <a:spcPts val="600"/>
              </a:spcAft>
              <a:buClrTx/>
              <a:buSzTx/>
              <a:tabLst/>
              <a:defRPr/>
            </a:pPr>
            <a:r>
              <a:rPr kumimoji="0" lang="en-US" sz="1600" b="1" i="0" u="none" strike="noStrike" cap="none" spc="0" normalizeH="0" baseline="0" noProof="0" dirty="0">
                <a:ln>
                  <a:noFill/>
                </a:ln>
                <a:effectLst/>
                <a:uLnTx/>
                <a:uFillTx/>
              </a:rPr>
              <a:t>CLASSIFIER MODEL</a:t>
            </a:r>
          </a:p>
          <a:p>
            <a:pPr marL="285750" marR="0" lvl="0" indent="-285750" fontAlgn="auto">
              <a:spcBef>
                <a:spcPts val="0"/>
              </a:spcBef>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rPr>
              <a:t>K-</a:t>
            </a:r>
            <a:r>
              <a:rPr kumimoji="0" lang="en-US" sz="1600" b="0" i="0" u="none" strike="noStrike" cap="none" spc="0" normalizeH="0" baseline="0" noProof="0" dirty="0" err="1">
                <a:ln>
                  <a:noFill/>
                </a:ln>
                <a:effectLst/>
                <a:uLnTx/>
                <a:uFillTx/>
              </a:rPr>
              <a:t>nn</a:t>
            </a:r>
            <a:r>
              <a:rPr kumimoji="0" lang="en-US" sz="1600" b="0" i="0" u="none" strike="noStrike" cap="none" spc="0" normalizeH="0" baseline="0" noProof="0" dirty="0">
                <a:ln>
                  <a:noFill/>
                </a:ln>
                <a:effectLst/>
                <a:uLnTx/>
                <a:uFillTx/>
              </a:rPr>
              <a:t> Model</a:t>
            </a:r>
          </a:p>
          <a:p>
            <a:pPr marL="285750" marR="0" lvl="0" indent="-285750" fontAlgn="auto">
              <a:spcBef>
                <a:spcPts val="0"/>
              </a:spcBef>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rPr>
              <a:t>Decision Tree </a:t>
            </a:r>
          </a:p>
          <a:p>
            <a:pPr marL="285750" marR="0" lvl="0" indent="-285750" fontAlgn="auto">
              <a:spcBef>
                <a:spcPts val="0"/>
              </a:spcBef>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rPr>
              <a:t>Logistic Regression</a:t>
            </a:r>
          </a:p>
          <a:p>
            <a:pPr marL="285750" marR="0" lvl="0" indent="-285750" fontAlgn="auto">
              <a:spcBef>
                <a:spcPts val="0"/>
              </a:spcBef>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rPr>
              <a:t>Hyper parameter tuning</a:t>
            </a:r>
          </a:p>
          <a:p>
            <a:pPr marL="0" marR="0" lvl="0" indent="-228600" fontAlgn="auto">
              <a:lnSpc>
                <a:spcPct val="120000"/>
              </a:lnSpc>
              <a:spcBef>
                <a:spcPts val="0"/>
              </a:spcBef>
              <a:spcAft>
                <a:spcPts val="600"/>
              </a:spcAft>
              <a:buClrTx/>
              <a:buSzTx/>
              <a:buFont typeface="Arial" panose="020B0604020202020204" pitchFamily="34" charset="0"/>
              <a:buChar char="•"/>
              <a:tabLst/>
              <a:defRPr/>
            </a:pPr>
            <a:endParaRPr lang="en-US" sz="1600" b="1" dirty="0"/>
          </a:p>
          <a:p>
            <a:pPr marR="0" lvl="0" fontAlgn="auto">
              <a:lnSpc>
                <a:spcPct val="120000"/>
              </a:lnSpc>
              <a:spcBef>
                <a:spcPts val="0"/>
              </a:spcBef>
              <a:spcAft>
                <a:spcPts val="600"/>
              </a:spcAft>
              <a:buClrTx/>
              <a:buSzTx/>
              <a:tabLst/>
              <a:defRPr/>
            </a:pPr>
            <a:r>
              <a:rPr lang="en-US" sz="1600" b="1" dirty="0"/>
              <a:t>ENSEMBLE TECHNIQUES</a:t>
            </a:r>
          </a:p>
          <a:p>
            <a:pPr marL="285750" indent="-285750">
              <a:buFont typeface="Arial" panose="020B0604020202020204" pitchFamily="34" charset="0"/>
              <a:buChar char="•"/>
            </a:pPr>
            <a:r>
              <a:rPr lang="en-US" sz="1600" dirty="0"/>
              <a:t>Random Forest</a:t>
            </a:r>
          </a:p>
          <a:p>
            <a:pPr marL="285750" indent="-285750">
              <a:buFont typeface="Arial" panose="020B0604020202020204" pitchFamily="34" charset="0"/>
              <a:buChar char="•"/>
            </a:pPr>
            <a:r>
              <a:rPr lang="en-US" sz="1600" dirty="0"/>
              <a:t>Gradient Boosting</a:t>
            </a:r>
          </a:p>
          <a:p>
            <a:pPr marL="285750" indent="-285750">
              <a:buFont typeface="Arial" panose="020B0604020202020204" pitchFamily="34" charset="0"/>
              <a:buChar char="•"/>
            </a:pPr>
            <a:r>
              <a:rPr lang="en-US" sz="1600" dirty="0"/>
              <a:t>ADA Boost</a:t>
            </a:r>
          </a:p>
          <a:p>
            <a:pPr marL="285750" indent="-285750">
              <a:buFont typeface="Arial" panose="020B0604020202020204" pitchFamily="34" charset="0"/>
              <a:buChar char="•"/>
            </a:pPr>
            <a:r>
              <a:rPr lang="en-US" sz="1600" dirty="0" err="1"/>
              <a:t>XGBoost</a:t>
            </a:r>
            <a:endParaRPr lang="en-US" sz="1600" dirty="0"/>
          </a:p>
          <a:p>
            <a:pPr marR="0" lvl="0" fontAlgn="auto">
              <a:lnSpc>
                <a:spcPct val="120000"/>
              </a:lnSpc>
              <a:spcBef>
                <a:spcPts val="0"/>
              </a:spcBef>
              <a:spcAft>
                <a:spcPts val="600"/>
              </a:spcAft>
              <a:buClrTx/>
              <a:buSzTx/>
              <a:tabLst/>
              <a:defRPr/>
            </a:pPr>
            <a:endParaRPr kumimoji="0" lang="en-US" sz="1600" b="0" i="0" u="none" strike="noStrike" cap="none" spc="0" normalizeH="0" baseline="0" noProof="0" dirty="0">
              <a:ln>
                <a:noFill/>
              </a:ln>
              <a:effectLst/>
              <a:uLnTx/>
              <a:uFillTx/>
            </a:endParaRPr>
          </a:p>
        </p:txBody>
      </p:sp>
      <p:sp>
        <p:nvSpPr>
          <p:cNvPr id="19" name="Text Placeholder 4">
            <a:extLst>
              <a:ext uri="{FF2B5EF4-FFF2-40B4-BE49-F238E27FC236}">
                <a16:creationId xmlns:a16="http://schemas.microsoft.com/office/drawing/2014/main" id="{56672EEF-83C1-344B-6F94-55D5B854678F}"/>
              </a:ext>
            </a:extLst>
          </p:cNvPr>
          <p:cNvSpPr>
            <a:spLocks noGrp="1"/>
          </p:cNvSpPr>
          <p:nvPr>
            <p:ph type="body" sz="quarter" idx="3"/>
          </p:nvPr>
        </p:nvSpPr>
        <p:spPr>
          <a:xfrm>
            <a:off x="6415093" y="2411730"/>
            <a:ext cx="4297680" cy="457200"/>
          </a:xfrm>
        </p:spPr>
        <p:txBody>
          <a:bodyPr/>
          <a:lstStyle/>
          <a:p>
            <a:r>
              <a:rPr lang="en-US" dirty="0"/>
              <a:t>Metrics Scores</a:t>
            </a:r>
          </a:p>
        </p:txBody>
      </p:sp>
      <p:pic>
        <p:nvPicPr>
          <p:cNvPr id="12" name="Picture 11">
            <a:extLst>
              <a:ext uri="{FF2B5EF4-FFF2-40B4-BE49-F238E27FC236}">
                <a16:creationId xmlns:a16="http://schemas.microsoft.com/office/drawing/2014/main" id="{CF179CAE-1C22-F226-FF84-780D2F8F83DB}"/>
              </a:ext>
            </a:extLst>
          </p:cNvPr>
          <p:cNvPicPr>
            <a:picLocks noChangeAspect="1"/>
          </p:cNvPicPr>
          <p:nvPr/>
        </p:nvPicPr>
        <p:blipFill>
          <a:blip r:embed="rId3"/>
          <a:stretch>
            <a:fillRect/>
          </a:stretch>
        </p:blipFill>
        <p:spPr>
          <a:xfrm>
            <a:off x="5617538" y="3050075"/>
            <a:ext cx="4297680" cy="2556465"/>
          </a:xfrm>
          <a:prstGeom prst="rect">
            <a:avLst/>
          </a:prstGeom>
          <a:noFill/>
        </p:spPr>
      </p:pic>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5CEABB6-07DC-46E8-9B57-56EC44A396E5}"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12</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11765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363F7C1-870C-109F-8FBE-169B9280D4DB}"/>
              </a:ext>
            </a:extLst>
          </p:cNvPr>
          <p:cNvSpPr>
            <a:spLocks noGrp="1"/>
          </p:cNvSpPr>
          <p:nvPr>
            <p:ph type="title"/>
          </p:nvPr>
        </p:nvSpPr>
        <p:spPr>
          <a:xfrm>
            <a:off x="747252" y="855406"/>
            <a:ext cx="9246624" cy="729554"/>
          </a:xfrm>
        </p:spPr>
        <p:txBody>
          <a:bodyPr vert="horz" lIns="91440" tIns="45720" rIns="91440" bIns="45720" rtlCol="0" anchor="b" anchorCtr="0">
            <a:normAutofit/>
          </a:bodyPr>
          <a:lstStyle/>
          <a:p>
            <a:pPr algn="ctr"/>
            <a:r>
              <a:rPr lang="en-US" b="1" kern="1200" cap="all" baseline="0" dirty="0"/>
              <a:t>RESULTS</a:t>
            </a:r>
          </a:p>
        </p:txBody>
      </p:sp>
      <p:sp>
        <p:nvSpPr>
          <p:cNvPr id="12" name="Text Placeholder 2">
            <a:extLst>
              <a:ext uri="{FF2B5EF4-FFF2-40B4-BE49-F238E27FC236}">
                <a16:creationId xmlns:a16="http://schemas.microsoft.com/office/drawing/2014/main" id="{34FED824-6BD2-0DF4-6EA3-F8DA3935F9D5}"/>
              </a:ext>
            </a:extLst>
          </p:cNvPr>
          <p:cNvSpPr>
            <a:spLocks noGrp="1"/>
          </p:cNvSpPr>
          <p:nvPr>
            <p:ph type="body" idx="13"/>
          </p:nvPr>
        </p:nvSpPr>
        <p:spPr>
          <a:xfrm>
            <a:off x="914399" y="2203080"/>
            <a:ext cx="4297679" cy="455295"/>
          </a:xfrm>
        </p:spPr>
        <p:txBody>
          <a:bodyPr anchor="ctr">
            <a:normAutofit/>
          </a:bodyPr>
          <a:lstStyle/>
          <a:p>
            <a:r>
              <a:rPr lang="en-US" sz="1700" dirty="0"/>
              <a:t>MODEL SELECTION</a:t>
            </a:r>
          </a:p>
        </p:txBody>
      </p:sp>
      <p:sp>
        <p:nvSpPr>
          <p:cNvPr id="19" name="Content Placeholder 3">
            <a:extLst>
              <a:ext uri="{FF2B5EF4-FFF2-40B4-BE49-F238E27FC236}">
                <a16:creationId xmlns:a16="http://schemas.microsoft.com/office/drawing/2014/main" id="{2773A3AA-E2FF-FAE6-2446-AC08FBBAE4B9}"/>
              </a:ext>
            </a:extLst>
          </p:cNvPr>
          <p:cNvSpPr>
            <a:spLocks noGrp="1"/>
          </p:cNvSpPr>
          <p:nvPr>
            <p:ph sz="half" idx="1"/>
          </p:nvPr>
        </p:nvSpPr>
        <p:spPr>
          <a:xfrm>
            <a:off x="914399" y="2897444"/>
            <a:ext cx="4297680" cy="3105150"/>
          </a:xfrm>
        </p:spPr>
        <p:txBody>
          <a:bodyPr/>
          <a:lstStyle/>
          <a:p>
            <a:r>
              <a:rPr lang="en-US" b="1" dirty="0"/>
              <a:t>BEST MODEL</a:t>
            </a:r>
          </a:p>
          <a:p>
            <a:pPr marL="0" indent="0">
              <a:buNone/>
            </a:pPr>
            <a:r>
              <a:rPr lang="en-US" dirty="0"/>
              <a:t>Decision Tree seems to be the best model for the Dataset </a:t>
            </a:r>
            <a:r>
              <a:rPr kumimoji="0" lang="en-US" sz="1600" b="0" i="0" u="none" strike="noStrike" cap="none" spc="0" normalizeH="0" baseline="0" noProof="0" dirty="0">
                <a:ln>
                  <a:noFill/>
                </a:ln>
                <a:effectLst/>
                <a:uLnTx/>
                <a:uFillTx/>
              </a:rPr>
              <a:t>due to its balanced performance across various metrics like Accuracy, Precision and Recall scores </a:t>
            </a:r>
          </a:p>
          <a:p>
            <a:pPr marL="0" indent="0">
              <a:buNone/>
            </a:pPr>
            <a:endParaRPr lang="en-US" dirty="0"/>
          </a:p>
          <a:p>
            <a:r>
              <a:rPr lang="en-US" b="1" dirty="0"/>
              <a:t>BEST RECALL SCORE</a:t>
            </a:r>
          </a:p>
          <a:p>
            <a:pPr marL="0" indent="0">
              <a:buNone/>
            </a:pPr>
            <a:r>
              <a:rPr lang="en-US" dirty="0"/>
              <a:t>Recall Score = 0.40</a:t>
            </a:r>
          </a:p>
        </p:txBody>
      </p:sp>
      <p:sp>
        <p:nvSpPr>
          <p:cNvPr id="21" name="Text Placeholder 4">
            <a:extLst>
              <a:ext uri="{FF2B5EF4-FFF2-40B4-BE49-F238E27FC236}">
                <a16:creationId xmlns:a16="http://schemas.microsoft.com/office/drawing/2014/main" id="{5042B38B-2B4E-1814-051B-D65467850533}"/>
              </a:ext>
            </a:extLst>
          </p:cNvPr>
          <p:cNvSpPr>
            <a:spLocks noGrp="1"/>
          </p:cNvSpPr>
          <p:nvPr>
            <p:ph type="body" sz="quarter" idx="3"/>
          </p:nvPr>
        </p:nvSpPr>
        <p:spPr>
          <a:xfrm>
            <a:off x="5863344" y="2203080"/>
            <a:ext cx="4823178" cy="457200"/>
          </a:xfrm>
        </p:spPr>
        <p:txBody>
          <a:bodyPr/>
          <a:lstStyle/>
          <a:p>
            <a:r>
              <a:rPr lang="en-US" sz="2000" dirty="0"/>
              <a:t>RECALL SCORES OF ALL CLASSIFIERS</a:t>
            </a:r>
          </a:p>
        </p:txBody>
      </p:sp>
      <p:pic>
        <p:nvPicPr>
          <p:cNvPr id="14" name="Picture 13" descr="A graph of different colored rectangular bars&#10;&#10;Description automatically generated with medium confidence">
            <a:extLst>
              <a:ext uri="{FF2B5EF4-FFF2-40B4-BE49-F238E27FC236}">
                <a16:creationId xmlns:a16="http://schemas.microsoft.com/office/drawing/2014/main" id="{89C19179-AF3D-65C0-54C5-8F81FA5B88C8}"/>
              </a:ext>
            </a:extLst>
          </p:cNvPr>
          <p:cNvPicPr>
            <a:picLocks noChangeAspect="1"/>
          </p:cNvPicPr>
          <p:nvPr/>
        </p:nvPicPr>
        <p:blipFill>
          <a:blip r:embed="rId2"/>
          <a:stretch>
            <a:fillRect/>
          </a:stretch>
        </p:blipFill>
        <p:spPr>
          <a:xfrm>
            <a:off x="5863344" y="3130324"/>
            <a:ext cx="4297680" cy="3094329"/>
          </a:xfrm>
          <a:prstGeom prst="rect">
            <a:avLst/>
          </a:prstGeom>
          <a:noFill/>
        </p:spPr>
      </p:pic>
      <p:sp>
        <p:nvSpPr>
          <p:cNvPr id="25" name="Slide Number Placeholder 7">
            <a:extLst>
              <a:ext uri="{FF2B5EF4-FFF2-40B4-BE49-F238E27FC236}">
                <a16:creationId xmlns:a16="http://schemas.microsoft.com/office/drawing/2014/main" id="{97CC6CD9-5FE1-ED19-29CA-1CA71A45C5C5}"/>
              </a:ext>
            </a:extLst>
          </p:cNvPr>
          <p:cNvSpPr>
            <a:spLocks noGrp="1"/>
          </p:cNvSpPr>
          <p:nvPr>
            <p:ph type="sldNum" sz="quarter" idx="12"/>
          </p:nvPr>
        </p:nvSpPr>
        <p:spPr>
          <a:xfrm>
            <a:off x="11123295" y="6356350"/>
            <a:ext cx="457200" cy="365125"/>
          </a:xfrm>
        </p:spPr>
        <p:txBody>
          <a:bodyPr/>
          <a:lstStyle/>
          <a:p>
            <a:pPr>
              <a:spcAft>
                <a:spcPts val="600"/>
              </a:spcAft>
            </a:pPr>
            <a:fld id="{B5CEABB6-07DC-46E8-9B57-56EC44A396E5}" type="slidenum">
              <a:rPr lang="en-US" smtClean="0"/>
              <a:pPr>
                <a:spcAft>
                  <a:spcPts val="600"/>
                </a:spcAft>
              </a:pPr>
              <a:t>13</a:t>
            </a:fld>
            <a:endParaRPr lang="en-US"/>
          </a:p>
        </p:txBody>
      </p:sp>
      <p:sp>
        <p:nvSpPr>
          <p:cNvPr id="8" name="Slide Number Placeholder 7" hidden="1">
            <a:extLst>
              <a:ext uri="{FF2B5EF4-FFF2-40B4-BE49-F238E27FC236}">
                <a16:creationId xmlns:a16="http://schemas.microsoft.com/office/drawing/2014/main" id="{75080F5D-233F-D170-603F-A915AEB0911E}"/>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13</a:t>
            </a:fld>
            <a:endParaRPr lang="en-US"/>
          </a:p>
        </p:txBody>
      </p:sp>
    </p:spTree>
    <p:extLst>
      <p:ext uri="{BB962C8B-B14F-4D97-AF65-F5344CB8AC3E}">
        <p14:creationId xmlns:p14="http://schemas.microsoft.com/office/powerpoint/2010/main" val="98364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08651"/>
            <a:ext cx="9246624" cy="776309"/>
          </a:xfrm>
        </p:spPr>
        <p:txBody>
          <a:bodyPr vert="horz" lIns="91440" tIns="45720" rIns="91440" bIns="45720" rtlCol="0" anchor="b" anchorCtr="0">
            <a:normAutofit/>
          </a:bodyPr>
          <a:lstStyle/>
          <a:p>
            <a:pPr algn="ctr"/>
            <a:r>
              <a:rPr lang="en-US" b="1" kern="1200" cap="all" baseline="0" dirty="0">
                <a:latin typeface="+mj-lt"/>
                <a:ea typeface="+mj-ea"/>
                <a:cs typeface="+mj-cs"/>
              </a:rPr>
              <a:t>RESULTS</a:t>
            </a:r>
          </a:p>
        </p:txBody>
      </p:sp>
      <p:sp>
        <p:nvSpPr>
          <p:cNvPr id="17" name="Text Placeholder 2">
            <a:extLst>
              <a:ext uri="{FF2B5EF4-FFF2-40B4-BE49-F238E27FC236}">
                <a16:creationId xmlns:a16="http://schemas.microsoft.com/office/drawing/2014/main" id="{47D961A6-E7F7-1CE2-45B5-69273DEE7FE0}"/>
              </a:ext>
            </a:extLst>
          </p:cNvPr>
          <p:cNvSpPr>
            <a:spLocks noGrp="1"/>
          </p:cNvSpPr>
          <p:nvPr>
            <p:ph type="body" idx="13"/>
          </p:nvPr>
        </p:nvSpPr>
        <p:spPr>
          <a:xfrm>
            <a:off x="914400" y="2074398"/>
            <a:ext cx="4297679" cy="455295"/>
          </a:xfrm>
        </p:spPr>
        <p:txBody>
          <a:bodyPr/>
          <a:lstStyle/>
          <a:p>
            <a:r>
              <a:rPr lang="en-US" dirty="0"/>
              <a:t>FEATURE IMPORTANCE</a:t>
            </a:r>
          </a:p>
        </p:txBody>
      </p:sp>
      <p:sp>
        <p:nvSpPr>
          <p:cNvPr id="3" name="TextBox 2">
            <a:extLst>
              <a:ext uri="{FF2B5EF4-FFF2-40B4-BE49-F238E27FC236}">
                <a16:creationId xmlns:a16="http://schemas.microsoft.com/office/drawing/2014/main" id="{9EB6C2C3-1F20-EE55-7046-43EADE980063}"/>
              </a:ext>
            </a:extLst>
          </p:cNvPr>
          <p:cNvSpPr txBox="1"/>
          <p:nvPr/>
        </p:nvSpPr>
        <p:spPr>
          <a:xfrm>
            <a:off x="914400" y="2640330"/>
            <a:ext cx="4297680" cy="1687978"/>
          </a:xfrm>
          <a:prstGeom prst="rect">
            <a:avLst/>
          </a:prstGeom>
        </p:spPr>
        <p:txBody>
          <a:bodyPr vert="horz" lIns="91440" tIns="45720" rIns="91440" bIns="45720" rtlCol="0">
            <a:normAutofit/>
          </a:bodyPr>
          <a:lstStyle/>
          <a:p>
            <a:pPr marL="0" marR="0" lvl="0" indent="-228600" fontAlgn="auto">
              <a:lnSpc>
                <a:spcPts val="2000"/>
              </a:lnSpc>
              <a:spcBef>
                <a:spcPts val="0"/>
              </a:spcBef>
              <a:spcAft>
                <a:spcPts val="600"/>
              </a:spcAft>
              <a:buClrTx/>
              <a:buSzTx/>
              <a:buFont typeface="Arial" panose="020B0604020202020204" pitchFamily="34" charset="0"/>
              <a:buChar char="•"/>
              <a:tabLst/>
              <a:defRPr/>
            </a:pPr>
            <a:endParaRPr kumimoji="0" lang="en-US" sz="1600" u="none" strike="noStrike" cap="none" spc="0" normalizeH="0" baseline="0" noProof="0" dirty="0">
              <a:ln>
                <a:noFill/>
              </a:ln>
              <a:effectLst/>
              <a:uLnTx/>
              <a:uFillTx/>
            </a:endParaRPr>
          </a:p>
        </p:txBody>
      </p:sp>
      <p:sp>
        <p:nvSpPr>
          <p:cNvPr id="19" name="Text Placeholder 4">
            <a:extLst>
              <a:ext uri="{FF2B5EF4-FFF2-40B4-BE49-F238E27FC236}">
                <a16:creationId xmlns:a16="http://schemas.microsoft.com/office/drawing/2014/main" id="{56672EEF-83C1-344B-6F94-55D5B854678F}"/>
              </a:ext>
            </a:extLst>
          </p:cNvPr>
          <p:cNvSpPr>
            <a:spLocks noGrp="1"/>
          </p:cNvSpPr>
          <p:nvPr>
            <p:ph type="body" sz="quarter" idx="3"/>
          </p:nvPr>
        </p:nvSpPr>
        <p:spPr>
          <a:xfrm>
            <a:off x="5864487" y="2072493"/>
            <a:ext cx="4297680" cy="457200"/>
          </a:xfrm>
        </p:spPr>
        <p:txBody>
          <a:bodyPr/>
          <a:lstStyle/>
          <a:p>
            <a:r>
              <a:rPr lang="en-US" dirty="0"/>
              <a:t>FEATURE IMPORTANCE Scores</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5CEABB6-07DC-46E8-9B57-56EC44A396E5}"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14</a:t>
            </a:fld>
            <a:endParaRPr kumimoji="0" lang="en-US" b="0" i="0" u="none" strike="noStrike" cap="none" spc="0" normalizeH="0" baseline="0" noProof="0">
              <a:ln>
                <a:noFill/>
              </a:ln>
              <a:effectLst/>
              <a:uLnTx/>
              <a:uFillTx/>
            </a:endParaRPr>
          </a:p>
        </p:txBody>
      </p:sp>
      <p:pic>
        <p:nvPicPr>
          <p:cNvPr id="5" name="Picture 4">
            <a:extLst>
              <a:ext uri="{FF2B5EF4-FFF2-40B4-BE49-F238E27FC236}">
                <a16:creationId xmlns:a16="http://schemas.microsoft.com/office/drawing/2014/main" id="{8CE25616-B856-4E20-D903-0BB65A2FC53D}"/>
              </a:ext>
            </a:extLst>
          </p:cNvPr>
          <p:cNvPicPr>
            <a:picLocks noChangeAspect="1"/>
          </p:cNvPicPr>
          <p:nvPr/>
        </p:nvPicPr>
        <p:blipFill>
          <a:blip r:embed="rId3"/>
          <a:stretch>
            <a:fillRect/>
          </a:stretch>
        </p:blipFill>
        <p:spPr>
          <a:xfrm>
            <a:off x="5864486" y="2529693"/>
            <a:ext cx="4296537" cy="3432430"/>
          </a:xfrm>
          <a:prstGeom prst="rect">
            <a:avLst/>
          </a:prstGeom>
        </p:spPr>
      </p:pic>
      <p:sp>
        <p:nvSpPr>
          <p:cNvPr id="6" name="TextBox 5">
            <a:extLst>
              <a:ext uri="{FF2B5EF4-FFF2-40B4-BE49-F238E27FC236}">
                <a16:creationId xmlns:a16="http://schemas.microsoft.com/office/drawing/2014/main" id="{3F8E143D-5233-A4FF-FCD0-D1616B347A99}"/>
              </a:ext>
            </a:extLst>
          </p:cNvPr>
          <p:cNvSpPr txBox="1"/>
          <p:nvPr/>
        </p:nvSpPr>
        <p:spPr>
          <a:xfrm>
            <a:off x="853283" y="4310733"/>
            <a:ext cx="4297680" cy="1687978"/>
          </a:xfrm>
          <a:prstGeom prst="rect">
            <a:avLst/>
          </a:prstGeom>
        </p:spPr>
        <p:txBody>
          <a:bodyPr vert="horz" lIns="91440" tIns="45720" rIns="91440" bIns="45720" rtlCol="0">
            <a:normAutofit/>
          </a:bodyPr>
          <a:lstStyle/>
          <a:p>
            <a:pPr marL="285750" marR="0" lvl="0" indent="-285750" fontAlgn="auto">
              <a:lnSpc>
                <a:spcPts val="2000"/>
              </a:lnSpc>
              <a:spcBef>
                <a:spcPts val="0"/>
              </a:spcBef>
              <a:spcAft>
                <a:spcPts val="600"/>
              </a:spcAft>
              <a:buClrTx/>
              <a:buSzTx/>
              <a:buFont typeface="Arial" panose="020B0604020202020204" pitchFamily="34" charset="0"/>
              <a:buChar char="•"/>
              <a:tabLst/>
              <a:defRPr/>
            </a:pPr>
            <a:r>
              <a:rPr lang="en-US" sz="1600" dirty="0"/>
              <a:t>From the Feature Importance scores we can conclude that </a:t>
            </a:r>
            <a:r>
              <a:rPr lang="en-US" sz="1600" dirty="0">
                <a:solidFill>
                  <a:srgbClr val="000000"/>
                </a:solidFill>
                <a:effectLst/>
              </a:rPr>
              <a:t>Sedentary Hours Per Day, BMI, Triglycerides features have more impact on the model's predictions and these Features are more important in the model's decision-making process.</a:t>
            </a:r>
            <a:endParaRPr kumimoji="0" lang="en-US" sz="1600" u="none" strike="noStrike" cap="none" spc="0" normalizeH="0" baseline="0" noProof="0" dirty="0">
              <a:ln>
                <a:noFill/>
              </a:ln>
              <a:effectLst/>
              <a:uLnTx/>
              <a:uFillTx/>
            </a:endParaRPr>
          </a:p>
        </p:txBody>
      </p:sp>
      <p:sp>
        <p:nvSpPr>
          <p:cNvPr id="9" name="TextBox 8">
            <a:extLst>
              <a:ext uri="{FF2B5EF4-FFF2-40B4-BE49-F238E27FC236}">
                <a16:creationId xmlns:a16="http://schemas.microsoft.com/office/drawing/2014/main" id="{8D11E8E6-60EE-745D-A4E9-1371F1AA29D7}"/>
              </a:ext>
            </a:extLst>
          </p:cNvPr>
          <p:cNvSpPr txBox="1"/>
          <p:nvPr/>
        </p:nvSpPr>
        <p:spPr>
          <a:xfrm>
            <a:off x="854426" y="2529692"/>
            <a:ext cx="4296537" cy="1569660"/>
          </a:xfrm>
          <a:prstGeom prst="rect">
            <a:avLst/>
          </a:prstGeom>
          <a:noFill/>
        </p:spPr>
        <p:txBody>
          <a:bodyPr wrap="square">
            <a:spAutoFit/>
          </a:bodyPr>
          <a:lstStyle/>
          <a:p>
            <a:pPr marL="285750" indent="-285750">
              <a:buFont typeface="Arial" panose="020B0604020202020204" pitchFamily="34" charset="0"/>
              <a:buChar char="•"/>
            </a:pPr>
            <a:r>
              <a:rPr lang="en-US" sz="1600" dirty="0"/>
              <a:t>The feature importances attribute represents the relative importance of each feature in the model. The values provides a quick way to identify the most influential features used by the model during the training process.</a:t>
            </a:r>
            <a:endParaRPr lang="en-IN" sz="1600" dirty="0"/>
          </a:p>
        </p:txBody>
      </p:sp>
    </p:spTree>
    <p:extLst>
      <p:ext uri="{BB962C8B-B14F-4D97-AF65-F5344CB8AC3E}">
        <p14:creationId xmlns:p14="http://schemas.microsoft.com/office/powerpoint/2010/main" val="134306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0">
            <a:extLst>
              <a:ext uri="{FF2B5EF4-FFF2-40B4-BE49-F238E27FC236}">
                <a16:creationId xmlns:a16="http://schemas.microsoft.com/office/drawing/2014/main" id="{B1B29E87-9C2C-400B-834D-4E4BD6E944D0}"/>
              </a:ext>
            </a:extLst>
          </p:cNvPr>
          <p:cNvSpPr>
            <a:spLocks noGrp="1"/>
          </p:cNvSpPr>
          <p:nvPr/>
        </p:nvSpPr>
        <p:spPr>
          <a:xfrm>
            <a:off x="1836620" y="389685"/>
            <a:ext cx="10352062" cy="58588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100" b="1" i="0" u="none" strike="noStrike" kern="1200" cap="all" spc="150" normalizeH="0" baseline="0" noProof="0" dirty="0">
                <a:ln>
                  <a:noFill/>
                </a:ln>
                <a:solidFill>
                  <a:sysClr val="windowText" lastClr="000000">
                    <a:lumMod val="75000"/>
                    <a:lumOff val="25000"/>
                  </a:sysClr>
                </a:solidFill>
                <a:effectLst/>
                <a:uLnTx/>
                <a:uFillTx/>
                <a:latin typeface="+mn-lt"/>
                <a:ea typeface="+mj-ea"/>
                <a:cs typeface="+mj-cs"/>
              </a:rPr>
              <a:t>Applications and future scope</a:t>
            </a:r>
          </a:p>
        </p:txBody>
      </p:sp>
      <p:sp>
        <p:nvSpPr>
          <p:cNvPr id="15" name="Text Placeholder 2">
            <a:extLst>
              <a:ext uri="{FF2B5EF4-FFF2-40B4-BE49-F238E27FC236}">
                <a16:creationId xmlns:a16="http://schemas.microsoft.com/office/drawing/2014/main" id="{74FCE9CC-41A5-5600-F068-857D5212B379}"/>
              </a:ext>
            </a:extLst>
          </p:cNvPr>
          <p:cNvSpPr>
            <a:spLocks noGrp="1"/>
          </p:cNvSpPr>
          <p:nvPr/>
        </p:nvSpPr>
        <p:spPr>
          <a:xfrm>
            <a:off x="6273340" y="1802896"/>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all" spc="150" normalizeH="0" baseline="0" noProof="0" dirty="0">
                <a:ln>
                  <a:noFill/>
                </a:ln>
                <a:solidFill>
                  <a:sysClr val="windowText" lastClr="000000">
                    <a:lumMod val="75000"/>
                    <a:lumOff val="25000"/>
                  </a:sysClr>
                </a:solidFill>
                <a:effectLst/>
                <a:uLnTx/>
                <a:uFillTx/>
                <a:ea typeface="+mj-ea"/>
                <a:cs typeface="+mj-cs"/>
              </a:rPr>
              <a:t>APPLICATIONS</a:t>
            </a:r>
          </a:p>
        </p:txBody>
      </p:sp>
      <p:sp>
        <p:nvSpPr>
          <p:cNvPr id="20" name="Text Placeholder 7">
            <a:extLst>
              <a:ext uri="{FF2B5EF4-FFF2-40B4-BE49-F238E27FC236}">
                <a16:creationId xmlns:a16="http://schemas.microsoft.com/office/drawing/2014/main" id="{ECF1F044-6676-A1F9-19E5-91680CEDB5A5}"/>
              </a:ext>
            </a:extLst>
          </p:cNvPr>
          <p:cNvSpPr>
            <a:spLocks noGrp="1"/>
          </p:cNvSpPr>
          <p:nvPr/>
        </p:nvSpPr>
        <p:spPr>
          <a:xfrm>
            <a:off x="6272914" y="4178258"/>
            <a:ext cx="5431971" cy="1762605"/>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ysClr val="windowText" lastClr="000000">
                    <a:lumMod val="75000"/>
                    <a:lumOff val="25000"/>
                  </a:sysClr>
                </a:solidFill>
                <a:effectLst/>
                <a:uLnTx/>
                <a:uFillTx/>
                <a:ea typeface="+mn-ea"/>
                <a:cs typeface="+mn-cs"/>
              </a:rPr>
              <a:t>Incorporating diverse data sources to enhance predictive capabilities.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ysClr val="windowText" lastClr="000000">
                    <a:lumMod val="75000"/>
                    <a:lumOff val="25000"/>
                  </a:sysClr>
                </a:solidFill>
                <a:effectLst/>
                <a:uLnTx/>
                <a:uFillTx/>
                <a:ea typeface="+mn-ea"/>
                <a:cs typeface="+mn-cs"/>
              </a:rPr>
              <a:t>Integration of predictive models with health apps to offer personalized lifestyle recommendations for preventing heart attacks.</a:t>
            </a:r>
          </a:p>
        </p:txBody>
      </p:sp>
      <p:pic>
        <p:nvPicPr>
          <p:cNvPr id="23" name="Picture 22" descr="Graphical user interface, diagram&#10;&#10;Description automatically generated">
            <a:extLst>
              <a:ext uri="{FF2B5EF4-FFF2-40B4-BE49-F238E27FC236}">
                <a16:creationId xmlns:a16="http://schemas.microsoft.com/office/drawing/2014/main" id="{A93AF938-3467-9524-E286-1430BF46D8EA}"/>
              </a:ext>
            </a:extLst>
          </p:cNvPr>
          <p:cNvPicPr>
            <a:picLocks noChangeAspect="1"/>
          </p:cNvPicPr>
          <p:nvPr/>
        </p:nvPicPr>
        <p:blipFill>
          <a:blip r:embed="rId3"/>
          <a:stretch>
            <a:fillRect/>
          </a:stretch>
        </p:blipFill>
        <p:spPr>
          <a:xfrm>
            <a:off x="1836620" y="1178770"/>
            <a:ext cx="3815155" cy="2517782"/>
          </a:xfrm>
          <a:prstGeom prst="rect">
            <a:avLst/>
          </a:prstGeom>
          <a:ln>
            <a:solidFill>
              <a:srgbClr val="FBF4EF">
                <a:lumMod val="75000"/>
              </a:srgbClr>
            </a:solidFill>
          </a:ln>
        </p:spPr>
      </p:pic>
      <p:pic>
        <p:nvPicPr>
          <p:cNvPr id="1026" name="Picture 2" descr="Look for a financial future or investment opportunity. Research Find  investment information.Expand the scope of investment to foreign countries.  Financial predictions. 11230141 Vector Art at Vecteezy">
            <a:extLst>
              <a:ext uri="{FF2B5EF4-FFF2-40B4-BE49-F238E27FC236}">
                <a16:creationId xmlns:a16="http://schemas.microsoft.com/office/drawing/2014/main" id="{F6B9C10F-4035-D827-762B-AA97E7A4D0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620" y="3947654"/>
            <a:ext cx="3817111" cy="2443313"/>
          </a:xfrm>
          <a:prstGeom prst="rect">
            <a:avLst/>
          </a:prstGeom>
          <a:noFill/>
          <a:extLst>
            <a:ext uri="{909E8E84-426E-40DD-AFC4-6F175D3DCCD1}">
              <a14:hiddenFill xmlns:a14="http://schemas.microsoft.com/office/drawing/2010/main">
                <a:solidFill>
                  <a:srgbClr val="FFFFFF"/>
                </a:solidFill>
              </a14:hiddenFill>
            </a:ext>
          </a:extLst>
        </p:spPr>
      </p:pic>
      <p:sp>
        <p:nvSpPr>
          <p:cNvPr id="27" name="Text Placeholder 3">
            <a:extLst>
              <a:ext uri="{FF2B5EF4-FFF2-40B4-BE49-F238E27FC236}">
                <a16:creationId xmlns:a16="http://schemas.microsoft.com/office/drawing/2014/main" id="{A43005FD-EC62-DD05-5F59-5386D01CB5FA}"/>
              </a:ext>
            </a:extLst>
          </p:cNvPr>
          <p:cNvSpPr>
            <a:spLocks noGrp="1"/>
          </p:cNvSpPr>
          <p:nvPr/>
        </p:nvSpPr>
        <p:spPr>
          <a:xfrm>
            <a:off x="6270829" y="2321014"/>
            <a:ext cx="5431971" cy="125731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ysClr val="windowText" lastClr="000000">
                    <a:lumMod val="75000"/>
                    <a:lumOff val="25000"/>
                  </a:sysClr>
                </a:solidFill>
                <a:effectLst/>
                <a:uLnTx/>
                <a:uFillTx/>
                <a:ea typeface="+mn-ea"/>
                <a:cs typeface="+mn-cs"/>
              </a:rPr>
              <a:t>Identifying individuals at high risk, enabling early intervention strategies.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ysClr val="windowText" lastClr="000000">
                    <a:lumMod val="75000"/>
                    <a:lumOff val="25000"/>
                  </a:sysClr>
                </a:solidFill>
                <a:effectLst/>
                <a:uLnTx/>
                <a:uFillTx/>
                <a:ea typeface="+mn-ea"/>
                <a:cs typeface="+mn-cs"/>
              </a:rPr>
              <a:t>identify high-risk populations in specific regions.</a:t>
            </a:r>
          </a:p>
        </p:txBody>
      </p:sp>
      <p:sp>
        <p:nvSpPr>
          <p:cNvPr id="29" name="Text Placeholder 6">
            <a:extLst>
              <a:ext uri="{FF2B5EF4-FFF2-40B4-BE49-F238E27FC236}">
                <a16:creationId xmlns:a16="http://schemas.microsoft.com/office/drawing/2014/main" id="{EFC84A3E-2496-66DB-11CB-707932B1CDC9}"/>
              </a:ext>
            </a:extLst>
          </p:cNvPr>
          <p:cNvSpPr>
            <a:spLocks noGrp="1"/>
          </p:cNvSpPr>
          <p:nvPr/>
        </p:nvSpPr>
        <p:spPr>
          <a:xfrm>
            <a:off x="6272914" y="3723573"/>
            <a:ext cx="5433204" cy="3442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all" spc="150" normalizeH="0" baseline="0" noProof="0" dirty="0">
                <a:ln>
                  <a:noFill/>
                </a:ln>
                <a:solidFill>
                  <a:sysClr val="windowText" lastClr="000000">
                    <a:lumMod val="75000"/>
                    <a:lumOff val="25000"/>
                  </a:sysClr>
                </a:solidFill>
                <a:effectLst/>
                <a:uLnTx/>
                <a:uFillTx/>
                <a:latin typeface="+mn-lt"/>
                <a:ea typeface="+mj-ea"/>
                <a:cs typeface="+mj-cs"/>
              </a:rPr>
              <a:t>Future scope</a:t>
            </a:r>
          </a:p>
        </p:txBody>
      </p:sp>
    </p:spTree>
    <p:extLst>
      <p:ext uri="{BB962C8B-B14F-4D97-AF65-F5344CB8AC3E}">
        <p14:creationId xmlns:p14="http://schemas.microsoft.com/office/powerpoint/2010/main" val="2931543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851235" y="3114899"/>
            <a:ext cx="6343680" cy="877349"/>
          </a:xfrm>
        </p:spPr>
        <p:txBody>
          <a:bodyPr/>
          <a:lstStyle/>
          <a:p>
            <a:pPr algn="ctr"/>
            <a:r>
              <a:rPr lang="en-US" dirty="0"/>
              <a:t>Thank You</a:t>
            </a: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706841" y="2352450"/>
            <a:ext cx="4846320" cy="891884"/>
          </a:xfrm>
        </p:spPr>
        <p:txBody>
          <a:bodyPr/>
          <a:lstStyle/>
          <a:p>
            <a:r>
              <a:rPr lang="en-US" b="1" dirty="0"/>
              <a:t>THE TEAM</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341552" cy="274320"/>
          </a:xfrm>
        </p:spPr>
        <p:txBody>
          <a:bodyPr/>
          <a:lstStyle/>
          <a:p>
            <a:r>
              <a:rPr lang="en-US" sz="1200" dirty="0"/>
              <a:t>Heart Attack Risk Prediction</a:t>
            </a:r>
            <a:endParaRPr lang="en-PK"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643323" y="2383880"/>
            <a:ext cx="4828032" cy="3112795"/>
          </a:xfrm>
        </p:spPr>
        <p:txBody>
          <a:bodyPr/>
          <a:lstStyle/>
          <a:p>
            <a:r>
              <a:rPr lang="en-US" sz="2400" dirty="0"/>
              <a:t>Maguluri Manoj Sai</a:t>
            </a:r>
          </a:p>
          <a:p>
            <a:r>
              <a:rPr lang="en-US" sz="2400" dirty="0" err="1"/>
              <a:t>Nagarkunta</a:t>
            </a:r>
            <a:r>
              <a:rPr lang="en-US" sz="2400" dirty="0"/>
              <a:t> Karishma</a:t>
            </a:r>
          </a:p>
          <a:p>
            <a:r>
              <a:rPr lang="en-US" sz="2400" dirty="0" err="1"/>
              <a:t>Golrilla</a:t>
            </a:r>
            <a:r>
              <a:rPr lang="en-US" sz="2400" dirty="0"/>
              <a:t> </a:t>
            </a:r>
            <a:r>
              <a:rPr lang="en-US" sz="2400" dirty="0" err="1"/>
              <a:t>Pragnya</a:t>
            </a:r>
            <a:r>
              <a:rPr lang="en-US" sz="2400" dirty="0"/>
              <a:t> Devi</a:t>
            </a:r>
          </a:p>
          <a:p>
            <a:r>
              <a:rPr lang="en-US" sz="2400" dirty="0" err="1"/>
              <a:t>Syamala</a:t>
            </a:r>
            <a:r>
              <a:rPr lang="en-US" sz="2400" dirty="0"/>
              <a:t> </a:t>
            </a:r>
            <a:r>
              <a:rPr lang="en-US" sz="2400" dirty="0" err="1"/>
              <a:t>Seshi</a:t>
            </a:r>
            <a:r>
              <a:rPr lang="en-US" sz="2400" dirty="0"/>
              <a:t> Reddy</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6" name="TextBox 5">
            <a:extLst>
              <a:ext uri="{FF2B5EF4-FFF2-40B4-BE49-F238E27FC236}">
                <a16:creationId xmlns:a16="http://schemas.microsoft.com/office/drawing/2014/main" id="{A5C182F0-7359-1132-78B1-07F8A6D5B483}"/>
              </a:ext>
            </a:extLst>
          </p:cNvPr>
          <p:cNvSpPr txBox="1"/>
          <p:nvPr/>
        </p:nvSpPr>
        <p:spPr>
          <a:xfrm>
            <a:off x="3045542" y="3244334"/>
            <a:ext cx="6100916" cy="369332"/>
          </a:xfrm>
          <a:prstGeom prst="rect">
            <a:avLst/>
          </a:prstGeom>
          <a:noFill/>
        </p:spPr>
        <p:txBody>
          <a:bodyPr wrap="square">
            <a:spAutoFit/>
          </a:bodyPr>
          <a:lstStyle/>
          <a:p>
            <a:endParaRPr lang="en-IN" dirty="0"/>
          </a:p>
        </p:txBody>
      </p:sp>
      <p:pic>
        <p:nvPicPr>
          <p:cNvPr id="8" name="Picture 7">
            <a:extLst>
              <a:ext uri="{FF2B5EF4-FFF2-40B4-BE49-F238E27FC236}">
                <a16:creationId xmlns:a16="http://schemas.microsoft.com/office/drawing/2014/main" id="{89F40A2C-95B9-4480-7D0A-F343820537C7}"/>
              </a:ext>
            </a:extLst>
          </p:cNvPr>
          <p:cNvPicPr>
            <a:picLocks noChangeAspect="1"/>
          </p:cNvPicPr>
          <p:nvPr/>
        </p:nvPicPr>
        <p:blipFill>
          <a:blip r:embed="rId2"/>
          <a:stretch>
            <a:fillRect/>
          </a:stretch>
        </p:blipFill>
        <p:spPr>
          <a:xfrm>
            <a:off x="196401" y="4058690"/>
            <a:ext cx="2634062" cy="2487726"/>
          </a:xfrm>
          <a:prstGeom prst="rect">
            <a:avLst/>
          </a:prstGeom>
        </p:spPr>
      </p:pic>
    </p:spTree>
    <p:extLst>
      <p:ext uri="{BB962C8B-B14F-4D97-AF65-F5344CB8AC3E}">
        <p14:creationId xmlns:p14="http://schemas.microsoft.com/office/powerpoint/2010/main" val="412239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a:xfrm>
            <a:off x="623168" y="1669518"/>
            <a:ext cx="10515600" cy="575321"/>
          </a:xfrm>
        </p:spPr>
        <p:txBody>
          <a:bodyPr/>
          <a:lstStyle/>
          <a:p>
            <a:r>
              <a:rPr lang="en-US" b="1" dirty="0"/>
              <a:t>introduction</a:t>
            </a: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a:xfrm>
            <a:off x="396240" y="301752"/>
            <a:ext cx="2154739" cy="274320"/>
          </a:xfrm>
        </p:spPr>
        <p:txBody>
          <a:bodyPr/>
          <a:lstStyle/>
          <a:p>
            <a:r>
              <a:rPr lang="en-US" sz="1200" dirty="0"/>
              <a:t>Heart Attack Risk Prediction</a:t>
            </a:r>
            <a:endParaRPr lang="en-PK" dirty="0"/>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5" name="Text Placeholder 4">
            <a:extLst>
              <a:ext uri="{FF2B5EF4-FFF2-40B4-BE49-F238E27FC236}">
                <a16:creationId xmlns:a16="http://schemas.microsoft.com/office/drawing/2014/main" id="{43DF41ED-5729-1B31-0C04-21385523D7E1}"/>
              </a:ext>
            </a:extLst>
          </p:cNvPr>
          <p:cNvSpPr>
            <a:spLocks noGrp="1"/>
          </p:cNvSpPr>
          <p:nvPr>
            <p:ph type="body" sz="quarter" idx="15"/>
          </p:nvPr>
        </p:nvSpPr>
        <p:spPr>
          <a:xfrm>
            <a:off x="521110" y="3071928"/>
            <a:ext cx="6359505" cy="2325982"/>
          </a:xfrm>
        </p:spPr>
        <p:txBody>
          <a:bodyPr/>
          <a:lstStyle/>
          <a:p>
            <a:pPr algn="just">
              <a:lnSpc>
                <a:spcPct val="100000"/>
              </a:lnSpc>
              <a:spcAft>
                <a:spcPts val="600"/>
              </a:spcAft>
            </a:pPr>
            <a:r>
              <a:rPr lang="en-US" sz="1800" b="0" dirty="0"/>
              <a:t>The Heart Attack Risk Prediction Dataset is a valuable resource for understanding the factors that contribute to heart attack risk and developing strategies for prevention and management. By conducting data analysis on this dataset, we can gain insights into the complex relationship between heart health and lifestyle choices. This knowledge can be used to improve the lives of individuals and communities around the world.</a:t>
            </a:r>
          </a:p>
        </p:txBody>
      </p:sp>
      <p:pic>
        <p:nvPicPr>
          <p:cNvPr id="4" name="Picture 3" descr="A group of hands holding a puzzle piece&#10;&#10;Description automatically generated">
            <a:extLst>
              <a:ext uri="{FF2B5EF4-FFF2-40B4-BE49-F238E27FC236}">
                <a16:creationId xmlns:a16="http://schemas.microsoft.com/office/drawing/2014/main" id="{DC176F29-FAAE-95DA-4C19-4ABA2BEDA0EE}"/>
              </a:ext>
            </a:extLst>
          </p:cNvPr>
          <p:cNvPicPr>
            <a:picLocks noChangeAspect="1"/>
          </p:cNvPicPr>
          <p:nvPr/>
        </p:nvPicPr>
        <p:blipFill rotWithShape="1">
          <a:blip r:embed="rId2"/>
          <a:srcRect l="8516" t="-377" r="2814" b="-377"/>
          <a:stretch/>
        </p:blipFill>
        <p:spPr>
          <a:xfrm>
            <a:off x="7400414" y="1669518"/>
            <a:ext cx="4791586" cy="3608438"/>
          </a:xfrm>
          <a:prstGeom prst="rect">
            <a:avLst/>
          </a:prstGeom>
        </p:spPr>
      </p:pic>
    </p:spTree>
    <p:extLst>
      <p:ext uri="{BB962C8B-B14F-4D97-AF65-F5344CB8AC3E}">
        <p14:creationId xmlns:p14="http://schemas.microsoft.com/office/powerpoint/2010/main" val="32213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396240" y="1874221"/>
            <a:ext cx="7672603" cy="575321"/>
          </a:xfrm>
        </p:spPr>
        <p:txBody>
          <a:bodyPr/>
          <a:lstStyle/>
          <a:p>
            <a:r>
              <a:rPr lang="en-US" b="1" dirty="0"/>
              <a:t>BUSINESS QUESTIONS</a:t>
            </a:r>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904568" y="3429000"/>
            <a:ext cx="9217840" cy="2926080"/>
          </a:xfrm>
        </p:spPr>
        <p:txBody>
          <a:bodyPr/>
          <a:lstStyle/>
          <a:p>
            <a:pPr marL="342900" indent="-342900">
              <a:spcAft>
                <a:spcPts val="600"/>
              </a:spcAft>
              <a:buFont typeface="Arial" panose="020B0604020202020204" pitchFamily="34" charset="0"/>
              <a:buChar char="•"/>
            </a:pPr>
            <a:r>
              <a:rPr lang="en-US" sz="1600" b="0" dirty="0"/>
              <a:t>What are the key predictors of heart attack risk among patients in this dataset?</a:t>
            </a:r>
          </a:p>
          <a:p>
            <a:pPr marL="342900" indent="-342900">
              <a:spcAft>
                <a:spcPts val="600"/>
              </a:spcAft>
              <a:buFont typeface="Arial" panose="020B0604020202020204" pitchFamily="34" charset="0"/>
              <a:buChar char="•"/>
            </a:pPr>
            <a:r>
              <a:rPr lang="en-US" sz="1600" b="0" dirty="0"/>
              <a:t>Can we build a predictive model to assess an individual's risk of a heart attack based on their characteristics and lifestyle factors?</a:t>
            </a:r>
          </a:p>
          <a:p>
            <a:pPr marL="342900" indent="-342900">
              <a:spcAft>
                <a:spcPts val="600"/>
              </a:spcAft>
              <a:buFont typeface="Arial" panose="020B0604020202020204" pitchFamily="34" charset="0"/>
              <a:buChar char="•"/>
            </a:pPr>
            <a:r>
              <a:rPr lang="en-US" sz="1600" b="0" dirty="0"/>
              <a:t>Are there significant differences in heart attack risk between different age groups and genders?</a:t>
            </a:r>
          </a:p>
          <a:p>
            <a:pPr marL="342900" indent="-342900">
              <a:spcAft>
                <a:spcPts val="600"/>
              </a:spcAft>
            </a:pPr>
            <a:r>
              <a:rPr lang="en-US" sz="1600" b="0" dirty="0"/>
              <a:t>Are there specific medical factors, such as previous heart problems, medication use, and triglyceride levels, that strongly influence heart attack risk?</a:t>
            </a:r>
          </a:p>
          <a:p>
            <a:pPr marL="342900" indent="-342900">
              <a:spcAft>
                <a:spcPts val="600"/>
              </a:spcAft>
              <a:buFont typeface="Arial" panose="020B0604020202020204" pitchFamily="34" charset="0"/>
              <a:buChar char="•"/>
            </a:pPr>
            <a:endParaRPr lang="en-US" sz="1600" b="0"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12" name="Footer Placeholder 11">
            <a:extLst>
              <a:ext uri="{FF2B5EF4-FFF2-40B4-BE49-F238E27FC236}">
                <a16:creationId xmlns:a16="http://schemas.microsoft.com/office/drawing/2014/main" id="{28AB4A29-D8C4-7BB5-8026-36924353A48B}"/>
              </a:ext>
            </a:extLst>
          </p:cNvPr>
          <p:cNvSpPr>
            <a:spLocks noGrp="1"/>
          </p:cNvSpPr>
          <p:nvPr>
            <p:ph type="ftr" sz="quarter" idx="11"/>
          </p:nvPr>
        </p:nvSpPr>
        <p:spPr>
          <a:xfrm>
            <a:off x="396240" y="301752"/>
            <a:ext cx="2154739" cy="274320"/>
          </a:xfrm>
        </p:spPr>
        <p:txBody>
          <a:bodyPr/>
          <a:lstStyle/>
          <a:p>
            <a:r>
              <a:rPr lang="en-US" sz="1200" dirty="0"/>
              <a:t>Heart Attack Risk Prediction</a:t>
            </a:r>
            <a:endParaRPr lang="en-PK" dirty="0"/>
          </a:p>
        </p:txBody>
      </p:sp>
      <p:pic>
        <p:nvPicPr>
          <p:cNvPr id="3" name="Picture 2" descr="A picture containing text, vector graphics&#10;&#10;Description automatically generated">
            <a:extLst>
              <a:ext uri="{FF2B5EF4-FFF2-40B4-BE49-F238E27FC236}">
                <a16:creationId xmlns:a16="http://schemas.microsoft.com/office/drawing/2014/main" id="{CAD1C0BD-A290-B356-D648-3158540738D6}"/>
              </a:ext>
            </a:extLst>
          </p:cNvPr>
          <p:cNvPicPr>
            <a:picLocks noChangeAspect="1"/>
          </p:cNvPicPr>
          <p:nvPr/>
        </p:nvPicPr>
        <p:blipFill>
          <a:blip r:embed="rId2"/>
          <a:stretch>
            <a:fillRect/>
          </a:stretch>
        </p:blipFill>
        <p:spPr>
          <a:xfrm>
            <a:off x="8186830" y="57219"/>
            <a:ext cx="2956560" cy="2926080"/>
          </a:xfrm>
          <a:prstGeom prst="rect">
            <a:avLst/>
          </a:prstGeom>
          <a:ln>
            <a:solidFill>
              <a:schemeClr val="accent1">
                <a:lumMod val="75000"/>
              </a:schemeClr>
            </a:solidFill>
          </a:ln>
        </p:spPr>
      </p:pic>
    </p:spTree>
    <p:extLst>
      <p:ext uri="{BB962C8B-B14F-4D97-AF65-F5344CB8AC3E}">
        <p14:creationId xmlns:p14="http://schemas.microsoft.com/office/powerpoint/2010/main" val="415653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1112767" y="1913549"/>
            <a:ext cx="7672603" cy="575321"/>
          </a:xfrm>
        </p:spPr>
        <p:txBody>
          <a:bodyPr/>
          <a:lstStyle/>
          <a:p>
            <a:pPr algn="ctr"/>
            <a:r>
              <a:rPr lang="en-US" b="1" dirty="0"/>
              <a:t>Data details</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12" name="Footer Placeholder 11">
            <a:extLst>
              <a:ext uri="{FF2B5EF4-FFF2-40B4-BE49-F238E27FC236}">
                <a16:creationId xmlns:a16="http://schemas.microsoft.com/office/drawing/2014/main" id="{28AB4A29-D8C4-7BB5-8026-36924353A48B}"/>
              </a:ext>
            </a:extLst>
          </p:cNvPr>
          <p:cNvSpPr>
            <a:spLocks noGrp="1"/>
          </p:cNvSpPr>
          <p:nvPr>
            <p:ph type="ftr" sz="quarter" idx="11"/>
          </p:nvPr>
        </p:nvSpPr>
        <p:spPr>
          <a:xfrm>
            <a:off x="396240" y="301752"/>
            <a:ext cx="2154739" cy="274320"/>
          </a:xfrm>
        </p:spPr>
        <p:txBody>
          <a:bodyPr/>
          <a:lstStyle/>
          <a:p>
            <a:r>
              <a:rPr lang="en-US" sz="1200" dirty="0"/>
              <a:t>Heart Attack Risk Prediction</a:t>
            </a:r>
            <a:endParaRPr lang="en-PK" dirty="0"/>
          </a:p>
        </p:txBody>
      </p:sp>
      <p:sp>
        <p:nvSpPr>
          <p:cNvPr id="7" name="Text Placeholder 4">
            <a:extLst>
              <a:ext uri="{FF2B5EF4-FFF2-40B4-BE49-F238E27FC236}">
                <a16:creationId xmlns:a16="http://schemas.microsoft.com/office/drawing/2014/main" id="{6C932A5E-BE73-129E-637C-A88BEFDCA004}"/>
              </a:ext>
            </a:extLst>
          </p:cNvPr>
          <p:cNvSpPr txBox="1">
            <a:spLocks/>
          </p:cNvSpPr>
          <p:nvPr/>
        </p:nvSpPr>
        <p:spPr>
          <a:xfrm>
            <a:off x="955598" y="3204919"/>
            <a:ext cx="10280804" cy="3653081"/>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dataset contains 8,763 records. Details of the data that will be analyzed:</a:t>
            </a:r>
          </a:p>
          <a:p>
            <a:r>
              <a:rPr lang="en-US" dirty="0"/>
              <a:t>Patient ID: A unique identifier for each patient (not used in analysis).</a:t>
            </a:r>
          </a:p>
          <a:p>
            <a:r>
              <a:rPr lang="en-US" dirty="0"/>
              <a:t>Age: The age of the patient, a numerical variable.</a:t>
            </a:r>
          </a:p>
          <a:p>
            <a:r>
              <a:rPr lang="en-US" dirty="0"/>
              <a:t>Sex: The gender of the patient (categorical: Male, Female).</a:t>
            </a:r>
          </a:p>
          <a:p>
            <a:r>
              <a:rPr lang="en-US" dirty="0"/>
              <a:t>Cholesterol: Cholesterol levels of the patient, a numerical variable.</a:t>
            </a:r>
          </a:p>
          <a:p>
            <a:r>
              <a:rPr lang="en-US" dirty="0"/>
              <a:t>Blood Pressure: Blood pressure of the patient, given in the format "Systolic/Diastolic."</a:t>
            </a:r>
          </a:p>
          <a:p>
            <a:r>
              <a:rPr lang="en-US" dirty="0"/>
              <a:t>Heart Rate: The heart rate of the patient, a numerical variable.</a:t>
            </a:r>
          </a:p>
          <a:p>
            <a:r>
              <a:rPr lang="en-US" dirty="0"/>
              <a:t>Diabetes: Whether the patient has diabetes (categorical: 0 for No, 1 for Yes).</a:t>
            </a:r>
          </a:p>
          <a:p>
            <a:r>
              <a:rPr lang="en-US" dirty="0"/>
              <a:t>Family History: Whether there is a family history of heart disease (categorical: 0 for No, 1 for Yes).</a:t>
            </a:r>
          </a:p>
        </p:txBody>
      </p:sp>
      <p:pic>
        <p:nvPicPr>
          <p:cNvPr id="8" name="Picture 7" descr="A group of icons and symbols&#10;&#10;Description automatically generated">
            <a:extLst>
              <a:ext uri="{FF2B5EF4-FFF2-40B4-BE49-F238E27FC236}">
                <a16:creationId xmlns:a16="http://schemas.microsoft.com/office/drawing/2014/main" id="{1E38E4E2-1810-AF87-6A36-36CE1BEF4563}"/>
              </a:ext>
            </a:extLst>
          </p:cNvPr>
          <p:cNvPicPr>
            <a:picLocks noChangeAspect="1"/>
          </p:cNvPicPr>
          <p:nvPr/>
        </p:nvPicPr>
        <p:blipFill rotWithShape="1">
          <a:blip r:embed="rId2"/>
          <a:srcRect b="11891"/>
          <a:stretch/>
        </p:blipFill>
        <p:spPr>
          <a:xfrm>
            <a:off x="7492181" y="239478"/>
            <a:ext cx="3466903" cy="2410772"/>
          </a:xfrm>
          <a:prstGeom prst="rect">
            <a:avLst/>
          </a:prstGeom>
        </p:spPr>
      </p:pic>
    </p:spTree>
    <p:extLst>
      <p:ext uri="{BB962C8B-B14F-4D97-AF65-F5344CB8AC3E}">
        <p14:creationId xmlns:p14="http://schemas.microsoft.com/office/powerpoint/2010/main" val="255235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1152096" y="1810672"/>
            <a:ext cx="7672603" cy="575321"/>
          </a:xfrm>
        </p:spPr>
        <p:txBody>
          <a:bodyPr/>
          <a:lstStyle/>
          <a:p>
            <a:pPr algn="ctr"/>
            <a:r>
              <a:rPr lang="en-US" b="1" dirty="0"/>
              <a:t>Data details</a:t>
            </a:r>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294968" y="3011803"/>
            <a:ext cx="11110451" cy="3429000"/>
          </a:xfrm>
        </p:spPr>
        <p:txBody>
          <a:bodyPr/>
          <a:lstStyle/>
          <a:p>
            <a:r>
              <a:rPr lang="en-US" dirty="0"/>
              <a:t>Smoking: Smoking habits of the patient (categorical: 0 for No, 1 for Yes).</a:t>
            </a:r>
          </a:p>
          <a:p>
            <a:r>
              <a:rPr lang="en-US" dirty="0"/>
              <a:t>Obesity: Indicates whether the patient is obese (categorical: 0 for No, 1 for Yes).</a:t>
            </a:r>
          </a:p>
          <a:p>
            <a:r>
              <a:rPr lang="en-US" dirty="0"/>
              <a:t>Alcohol Consumption: The level of alcohol consumption (numerical variable).</a:t>
            </a:r>
          </a:p>
          <a:p>
            <a:r>
              <a:rPr lang="en-US" dirty="0"/>
              <a:t>Exercise Hours Per Week: Number of hours per week patient exercises (numerical).</a:t>
            </a:r>
          </a:p>
          <a:p>
            <a:r>
              <a:rPr lang="en-US" dirty="0"/>
              <a:t>Diet: The dietary preference of the patient (categorical: Unhealthy, Healthy, Average).</a:t>
            </a:r>
          </a:p>
          <a:p>
            <a:r>
              <a:rPr lang="en-US" dirty="0"/>
              <a:t>Previous Heart Problems: Indicates whether the patient has had previous heart problems (categorical: 0 for No, 1 for Yes).</a:t>
            </a:r>
          </a:p>
          <a:p>
            <a:r>
              <a:rPr lang="en-US" dirty="0"/>
              <a:t>Medication Use: Indicates whether the patient is on medication (categorical).</a:t>
            </a:r>
          </a:p>
          <a:p>
            <a:r>
              <a:rPr lang="en-US" dirty="0"/>
              <a:t>Stress Level: The stress level of the patient (numerical variable).</a:t>
            </a:r>
          </a:p>
          <a:p>
            <a:r>
              <a:rPr lang="en-US" dirty="0"/>
              <a:t>Sedentary Hours Per Day: The number of hours per day the patient spends in a sedentary state, a numerical variable.</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12" name="Footer Placeholder 11">
            <a:extLst>
              <a:ext uri="{FF2B5EF4-FFF2-40B4-BE49-F238E27FC236}">
                <a16:creationId xmlns:a16="http://schemas.microsoft.com/office/drawing/2014/main" id="{28AB4A29-D8C4-7BB5-8026-36924353A48B}"/>
              </a:ext>
            </a:extLst>
          </p:cNvPr>
          <p:cNvSpPr>
            <a:spLocks noGrp="1"/>
          </p:cNvSpPr>
          <p:nvPr>
            <p:ph type="ftr" sz="quarter" idx="11"/>
          </p:nvPr>
        </p:nvSpPr>
        <p:spPr>
          <a:xfrm>
            <a:off x="396240" y="301752"/>
            <a:ext cx="2154739" cy="274320"/>
          </a:xfrm>
        </p:spPr>
        <p:txBody>
          <a:bodyPr/>
          <a:lstStyle/>
          <a:p>
            <a:r>
              <a:rPr lang="en-US" sz="1200" dirty="0"/>
              <a:t>Heart Attack Risk Prediction</a:t>
            </a:r>
            <a:endParaRPr lang="en-PK" dirty="0"/>
          </a:p>
        </p:txBody>
      </p:sp>
      <p:pic>
        <p:nvPicPr>
          <p:cNvPr id="3" name="Picture 2" descr="A magnifying glass and pen on a graph&#10;&#10;Description automatically generated">
            <a:extLst>
              <a:ext uri="{FF2B5EF4-FFF2-40B4-BE49-F238E27FC236}">
                <a16:creationId xmlns:a16="http://schemas.microsoft.com/office/drawing/2014/main" id="{69821108-25F6-46F8-EB51-D4279CF65B15}"/>
              </a:ext>
            </a:extLst>
          </p:cNvPr>
          <p:cNvPicPr>
            <a:picLocks noChangeAspect="1"/>
          </p:cNvPicPr>
          <p:nvPr/>
        </p:nvPicPr>
        <p:blipFill>
          <a:blip r:embed="rId2"/>
          <a:stretch>
            <a:fillRect/>
          </a:stretch>
        </p:blipFill>
        <p:spPr>
          <a:xfrm>
            <a:off x="7676820" y="301752"/>
            <a:ext cx="3609884" cy="2399184"/>
          </a:xfrm>
          <a:prstGeom prst="rect">
            <a:avLst/>
          </a:prstGeom>
        </p:spPr>
      </p:pic>
    </p:spTree>
    <p:extLst>
      <p:ext uri="{BB962C8B-B14F-4D97-AF65-F5344CB8AC3E}">
        <p14:creationId xmlns:p14="http://schemas.microsoft.com/office/powerpoint/2010/main" val="395770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1122599" y="1786676"/>
            <a:ext cx="7672603" cy="575321"/>
          </a:xfrm>
        </p:spPr>
        <p:txBody>
          <a:bodyPr/>
          <a:lstStyle/>
          <a:p>
            <a:pPr algn="ctr"/>
            <a:r>
              <a:rPr lang="en-US" b="1" dirty="0"/>
              <a:t>Data details</a:t>
            </a:r>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960120" y="3087421"/>
            <a:ext cx="10134108" cy="3770580"/>
          </a:xfrm>
        </p:spPr>
        <p:txBody>
          <a:bodyPr/>
          <a:lstStyle/>
          <a:p>
            <a:r>
              <a:rPr lang="en-US" dirty="0"/>
              <a:t>Income: The income of the patient, a numerical variable.</a:t>
            </a:r>
          </a:p>
          <a:p>
            <a:r>
              <a:rPr lang="en-US" dirty="0"/>
              <a:t>BMI (Body Mass Index): A numerical measure of a person's weight in relation to their height.</a:t>
            </a:r>
          </a:p>
          <a:p>
            <a:r>
              <a:rPr lang="en-US" dirty="0"/>
              <a:t>Triglycerides: The level of triglycerides in the patient's blood, a numerical variable.</a:t>
            </a:r>
          </a:p>
          <a:p>
            <a:r>
              <a:rPr lang="en-US" dirty="0"/>
              <a:t>Physical Activity Days Per Week: Number of days per week patient engages in physical activity (numeric).</a:t>
            </a:r>
          </a:p>
          <a:p>
            <a:r>
              <a:rPr lang="en-US" dirty="0"/>
              <a:t>Sleep Hours Per Day: The number of hours per day the patient sleeps, a numerical variable.</a:t>
            </a:r>
          </a:p>
          <a:p>
            <a:r>
              <a:rPr lang="en-US" dirty="0"/>
              <a:t>Country: The country where the patient resides (categorical).</a:t>
            </a:r>
          </a:p>
          <a:p>
            <a:r>
              <a:rPr lang="en-US" dirty="0"/>
              <a:t>Continent: The continent where the patient's country is located (categorical).</a:t>
            </a:r>
          </a:p>
          <a:p>
            <a:r>
              <a:rPr lang="en-US" dirty="0"/>
              <a:t>Hemisphere: The hemisphere in which the patient's country is located (categorical).</a:t>
            </a:r>
          </a:p>
          <a:p>
            <a:r>
              <a:rPr lang="en-US" dirty="0"/>
              <a:t>Heart Attack Risk: The binary classification feature denoting the presence (1) or absence (0) of a heart attack risk.</a:t>
            </a:r>
          </a:p>
          <a:p>
            <a:endParaRPr lang="en-US" dirty="0"/>
          </a:p>
          <a:p>
            <a:endParaRPr lang="en-US"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7</a:t>
            </a:fld>
            <a:endParaRPr lang="en-US"/>
          </a:p>
        </p:txBody>
      </p:sp>
      <p:sp>
        <p:nvSpPr>
          <p:cNvPr id="12" name="Footer Placeholder 11">
            <a:extLst>
              <a:ext uri="{FF2B5EF4-FFF2-40B4-BE49-F238E27FC236}">
                <a16:creationId xmlns:a16="http://schemas.microsoft.com/office/drawing/2014/main" id="{28AB4A29-D8C4-7BB5-8026-36924353A48B}"/>
              </a:ext>
            </a:extLst>
          </p:cNvPr>
          <p:cNvSpPr>
            <a:spLocks noGrp="1"/>
          </p:cNvSpPr>
          <p:nvPr>
            <p:ph type="ftr" sz="quarter" idx="11"/>
          </p:nvPr>
        </p:nvSpPr>
        <p:spPr>
          <a:xfrm>
            <a:off x="396240" y="301752"/>
            <a:ext cx="2154739" cy="274320"/>
          </a:xfrm>
        </p:spPr>
        <p:txBody>
          <a:bodyPr/>
          <a:lstStyle/>
          <a:p>
            <a:r>
              <a:rPr lang="en-US" sz="1200" dirty="0"/>
              <a:t>Heart Attack Risk Prediction</a:t>
            </a:r>
            <a:endParaRPr lang="en-PK" dirty="0"/>
          </a:p>
        </p:txBody>
      </p:sp>
      <p:pic>
        <p:nvPicPr>
          <p:cNvPr id="6" name="Picture 5" descr="A computer icons around a blue background&#10;&#10;Description automatically generated with medium confidence">
            <a:extLst>
              <a:ext uri="{FF2B5EF4-FFF2-40B4-BE49-F238E27FC236}">
                <a16:creationId xmlns:a16="http://schemas.microsoft.com/office/drawing/2014/main" id="{125A0CAA-53A9-F410-EA87-5ABE2B4F051D}"/>
              </a:ext>
            </a:extLst>
          </p:cNvPr>
          <p:cNvPicPr>
            <a:picLocks noChangeAspect="1"/>
          </p:cNvPicPr>
          <p:nvPr/>
        </p:nvPicPr>
        <p:blipFill rotWithShape="1">
          <a:blip r:embed="rId2"/>
          <a:srcRect l="634" b="9520"/>
          <a:stretch/>
        </p:blipFill>
        <p:spPr>
          <a:xfrm>
            <a:off x="7308861" y="272820"/>
            <a:ext cx="3519423" cy="2487316"/>
          </a:xfrm>
          <a:prstGeom prst="rect">
            <a:avLst/>
          </a:prstGeom>
        </p:spPr>
      </p:pic>
    </p:spTree>
    <p:extLst>
      <p:ext uri="{BB962C8B-B14F-4D97-AF65-F5344CB8AC3E}">
        <p14:creationId xmlns:p14="http://schemas.microsoft.com/office/powerpoint/2010/main" val="212099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955451" y="1708909"/>
            <a:ext cx="7672603" cy="575321"/>
          </a:xfrm>
        </p:spPr>
        <p:txBody>
          <a:bodyPr/>
          <a:lstStyle/>
          <a:p>
            <a:pPr algn="ctr"/>
            <a:r>
              <a:rPr lang="en-US" b="1" dirty="0"/>
              <a:t>Data analysis</a:t>
            </a:r>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845575" y="3331201"/>
            <a:ext cx="9960077" cy="2938798"/>
          </a:xfrm>
        </p:spPr>
        <p:txBody>
          <a:bodyPr/>
          <a:lstStyle/>
          <a:p>
            <a:pPr marL="0" indent="0">
              <a:buNone/>
            </a:pPr>
            <a:r>
              <a:rPr lang="en-US" b="1" dirty="0"/>
              <a:t>Data Preprocessing:</a:t>
            </a:r>
          </a:p>
          <a:p>
            <a:pPr marL="285750" indent="-285750">
              <a:buFont typeface="Arial" panose="020B0604020202020204" pitchFamily="34" charset="0"/>
              <a:buChar char="•"/>
            </a:pPr>
            <a:r>
              <a:rPr lang="en-US" dirty="0"/>
              <a:t>Handling missing values.</a:t>
            </a:r>
          </a:p>
          <a:p>
            <a:pPr marL="285750" indent="-285750">
              <a:buFont typeface="Arial" panose="020B0604020202020204" pitchFamily="34" charset="0"/>
              <a:buChar char="•"/>
            </a:pPr>
            <a:r>
              <a:rPr lang="en-US" dirty="0"/>
              <a:t>Converting the categorical variables into numerical representations (one-hot encoding or label encoding).</a:t>
            </a:r>
          </a:p>
          <a:p>
            <a:pPr marL="0" indent="0">
              <a:buNone/>
            </a:pPr>
            <a:endParaRPr lang="en-US" dirty="0"/>
          </a:p>
          <a:p>
            <a:pPr marL="0" indent="0">
              <a:buNone/>
            </a:pPr>
            <a:r>
              <a:rPr lang="en-US" b="1" dirty="0"/>
              <a:t>Exploratory Data Analysis (EDA):</a:t>
            </a:r>
          </a:p>
          <a:p>
            <a:pPr marL="285750" indent="-285750">
              <a:buFont typeface="Arial" panose="020B0604020202020204" pitchFamily="34" charset="0"/>
              <a:buChar char="•"/>
            </a:pPr>
            <a:r>
              <a:rPr lang="en-US" dirty="0"/>
              <a:t>Visualizing the distribution of key numerical variables (Age, Cholesterol, BMI, etc.).</a:t>
            </a:r>
          </a:p>
          <a:p>
            <a:pPr marL="285750" indent="-285750">
              <a:buFont typeface="Arial" panose="020B0604020202020204" pitchFamily="34" charset="0"/>
              <a:buChar char="•"/>
            </a:pPr>
            <a:r>
              <a:rPr lang="en-US" dirty="0"/>
              <a:t>Examining the distribution of categorical variables through bar plots and counts.</a:t>
            </a:r>
          </a:p>
          <a:p>
            <a:pPr marL="0" indent="0">
              <a:buNone/>
            </a:pPr>
            <a:endParaRPr lang="en-US"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8</a:t>
            </a:fld>
            <a:endParaRPr lang="en-US"/>
          </a:p>
        </p:txBody>
      </p:sp>
      <p:sp>
        <p:nvSpPr>
          <p:cNvPr id="12" name="Footer Placeholder 11">
            <a:extLst>
              <a:ext uri="{FF2B5EF4-FFF2-40B4-BE49-F238E27FC236}">
                <a16:creationId xmlns:a16="http://schemas.microsoft.com/office/drawing/2014/main" id="{28AB4A29-D8C4-7BB5-8026-36924353A48B}"/>
              </a:ext>
            </a:extLst>
          </p:cNvPr>
          <p:cNvSpPr>
            <a:spLocks noGrp="1"/>
          </p:cNvSpPr>
          <p:nvPr>
            <p:ph type="ftr" sz="quarter" idx="11"/>
          </p:nvPr>
        </p:nvSpPr>
        <p:spPr>
          <a:xfrm>
            <a:off x="396240" y="301752"/>
            <a:ext cx="2154739" cy="274320"/>
          </a:xfrm>
        </p:spPr>
        <p:txBody>
          <a:bodyPr/>
          <a:lstStyle/>
          <a:p>
            <a:r>
              <a:rPr lang="en-US" sz="1200" dirty="0"/>
              <a:t>Heart Attack Risk Prediction</a:t>
            </a:r>
            <a:endParaRPr lang="en-PK" dirty="0"/>
          </a:p>
        </p:txBody>
      </p:sp>
      <p:pic>
        <p:nvPicPr>
          <p:cNvPr id="3" name="Picture 2" descr="A magnifying glass with words&#10;&#10;Description automatically generated">
            <a:extLst>
              <a:ext uri="{FF2B5EF4-FFF2-40B4-BE49-F238E27FC236}">
                <a16:creationId xmlns:a16="http://schemas.microsoft.com/office/drawing/2014/main" id="{D9528CDC-5419-B655-8413-F71187604152}"/>
              </a:ext>
            </a:extLst>
          </p:cNvPr>
          <p:cNvPicPr>
            <a:picLocks noChangeAspect="1"/>
          </p:cNvPicPr>
          <p:nvPr/>
        </p:nvPicPr>
        <p:blipFill rotWithShape="1">
          <a:blip r:embed="rId2"/>
          <a:srcRect l="10051" t="10753" r="11755" b="19714"/>
          <a:stretch/>
        </p:blipFill>
        <p:spPr>
          <a:xfrm>
            <a:off x="8400396" y="196824"/>
            <a:ext cx="2884297" cy="2654765"/>
          </a:xfrm>
          <a:prstGeom prst="rect">
            <a:avLst/>
          </a:prstGeom>
        </p:spPr>
      </p:pic>
    </p:spTree>
    <p:extLst>
      <p:ext uri="{BB962C8B-B14F-4D97-AF65-F5344CB8AC3E}">
        <p14:creationId xmlns:p14="http://schemas.microsoft.com/office/powerpoint/2010/main" val="89619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955451" y="1708909"/>
            <a:ext cx="7672603" cy="575321"/>
          </a:xfrm>
        </p:spPr>
        <p:txBody>
          <a:bodyPr/>
          <a:lstStyle/>
          <a:p>
            <a:pPr algn="ctr"/>
            <a:r>
              <a:rPr lang="en-US" b="1" dirty="0"/>
              <a:t>Data analysis</a:t>
            </a:r>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1327355" y="2863762"/>
            <a:ext cx="8917858" cy="3613314"/>
          </a:xfrm>
        </p:spPr>
        <p:txBody>
          <a:bodyPr/>
          <a:lstStyle/>
          <a:p>
            <a:pPr marL="0" indent="0">
              <a:buNone/>
            </a:pPr>
            <a:endParaRPr lang="en-US" dirty="0"/>
          </a:p>
          <a:p>
            <a:pPr marL="0" indent="0">
              <a:buNone/>
            </a:pPr>
            <a:r>
              <a:rPr lang="en-US" b="1" dirty="0"/>
              <a:t>Correlation Analysis:</a:t>
            </a:r>
          </a:p>
          <a:p>
            <a:pPr marL="285750" indent="-285750">
              <a:buFont typeface="Arial" panose="020B0604020202020204" pitchFamily="34" charset="0"/>
              <a:buChar char="•"/>
            </a:pPr>
            <a:r>
              <a:rPr lang="en-US" dirty="0"/>
              <a:t>Computing correlations between variables to identify potential associations.</a:t>
            </a:r>
          </a:p>
          <a:p>
            <a:pPr marL="285750" indent="-285750">
              <a:buFont typeface="Arial" panose="020B0604020202020204" pitchFamily="34" charset="0"/>
              <a:buChar char="•"/>
            </a:pPr>
            <a:r>
              <a:rPr lang="en-US" dirty="0"/>
              <a:t>Visualizing correlations using correlation matrices and heatmaps.</a:t>
            </a:r>
          </a:p>
          <a:p>
            <a:endParaRPr lang="en-US" dirty="0"/>
          </a:p>
          <a:p>
            <a:pPr marL="0" indent="0">
              <a:buNone/>
            </a:pPr>
            <a:r>
              <a:rPr lang="en-US" b="1" dirty="0"/>
              <a:t>Predictive Modeling:</a:t>
            </a:r>
          </a:p>
          <a:p>
            <a:pPr marL="285750" indent="-285750">
              <a:buFont typeface="Arial" panose="020B0604020202020204" pitchFamily="34" charset="0"/>
              <a:buChar char="•"/>
            </a:pPr>
            <a:r>
              <a:rPr lang="en-US" dirty="0"/>
              <a:t>Building a binary classification model to predict heart attack risk based on patient characteristics and lifestyle factors.</a:t>
            </a:r>
          </a:p>
          <a:p>
            <a:pPr marL="285750" indent="-285750">
              <a:buFont typeface="Arial" panose="020B0604020202020204" pitchFamily="34" charset="0"/>
              <a:buChar char="•"/>
            </a:pPr>
            <a:r>
              <a:rPr lang="en-US" dirty="0"/>
              <a:t>Evaluating model performance using metrics like accuracy, precision, recall, and F1 score.</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12" name="Footer Placeholder 11">
            <a:extLst>
              <a:ext uri="{FF2B5EF4-FFF2-40B4-BE49-F238E27FC236}">
                <a16:creationId xmlns:a16="http://schemas.microsoft.com/office/drawing/2014/main" id="{28AB4A29-D8C4-7BB5-8026-36924353A48B}"/>
              </a:ext>
            </a:extLst>
          </p:cNvPr>
          <p:cNvSpPr>
            <a:spLocks noGrp="1"/>
          </p:cNvSpPr>
          <p:nvPr>
            <p:ph type="ftr" sz="quarter" idx="11"/>
          </p:nvPr>
        </p:nvSpPr>
        <p:spPr>
          <a:xfrm>
            <a:off x="396240" y="301752"/>
            <a:ext cx="2154739" cy="274320"/>
          </a:xfrm>
        </p:spPr>
        <p:txBody>
          <a:bodyPr/>
          <a:lstStyle/>
          <a:p>
            <a:r>
              <a:rPr lang="en-US" sz="1200" dirty="0"/>
              <a:t>Heart Attack Risk Prediction</a:t>
            </a:r>
            <a:endParaRPr lang="en-PK" dirty="0"/>
          </a:p>
        </p:txBody>
      </p:sp>
      <p:pic>
        <p:nvPicPr>
          <p:cNvPr id="7" name="Picture 6">
            <a:extLst>
              <a:ext uri="{FF2B5EF4-FFF2-40B4-BE49-F238E27FC236}">
                <a16:creationId xmlns:a16="http://schemas.microsoft.com/office/drawing/2014/main" id="{410581F3-10DE-6207-E766-A4044F00A868}"/>
              </a:ext>
            </a:extLst>
          </p:cNvPr>
          <p:cNvPicPr>
            <a:picLocks noChangeAspect="1"/>
          </p:cNvPicPr>
          <p:nvPr/>
        </p:nvPicPr>
        <p:blipFill>
          <a:blip r:embed="rId2"/>
          <a:stretch>
            <a:fillRect/>
          </a:stretch>
        </p:blipFill>
        <p:spPr>
          <a:xfrm>
            <a:off x="7993625" y="196686"/>
            <a:ext cx="3125296" cy="2667076"/>
          </a:xfrm>
          <a:prstGeom prst="rect">
            <a:avLst/>
          </a:prstGeom>
        </p:spPr>
      </p:pic>
    </p:spTree>
    <p:extLst>
      <p:ext uri="{BB962C8B-B14F-4D97-AF65-F5344CB8AC3E}">
        <p14:creationId xmlns:p14="http://schemas.microsoft.com/office/powerpoint/2010/main" val="923035191"/>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Win32_EF_V5" id="{7B1F96A5-3687-4158-B0AD-ED9F1527838B}" vid="{24F60B5C-7E4E-4EC0-B9B9-2C4F24E8F4B0}"/>
    </a:ext>
  </a:extLst>
</a:theme>
</file>

<file path=ppt/theme/theme3.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1079</Words>
  <Application>Microsoft Office PowerPoint</Application>
  <PresentationFormat>Widescreen</PresentationFormat>
  <Paragraphs>138</Paragraphs>
  <Slides>16</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Avenir Next LT Pro</vt:lpstr>
      <vt:lpstr>Avenir Next LT Pro Demi</vt:lpstr>
      <vt:lpstr>Calibri</vt:lpstr>
      <vt:lpstr>Tenorite</vt:lpstr>
      <vt:lpstr>Office Theme</vt:lpstr>
      <vt:lpstr>Custom</vt:lpstr>
      <vt:lpstr>Monoline</vt:lpstr>
      <vt:lpstr>Heart Attack Risk Prediction</vt:lpstr>
      <vt:lpstr>THE TEAM</vt:lpstr>
      <vt:lpstr>introduction</vt:lpstr>
      <vt:lpstr>BUSINESS QUESTIONS</vt:lpstr>
      <vt:lpstr>Data details</vt:lpstr>
      <vt:lpstr>Data details</vt:lpstr>
      <vt:lpstr>Data details</vt:lpstr>
      <vt:lpstr>Data analysis</vt:lpstr>
      <vt:lpstr>Data analysis</vt:lpstr>
      <vt:lpstr>Data IMBALANCE</vt:lpstr>
      <vt:lpstr>RESULTS</vt:lpstr>
      <vt:lpstr>RESULTS</vt:lpstr>
      <vt:lpstr>RESULTS</vt:lpstr>
      <vt:lpstr>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2023-10-30T03:11:54Z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