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342" r:id="rId5"/>
    <p:sldId id="359" r:id="rId6"/>
    <p:sldId id="396" r:id="rId7"/>
    <p:sldId id="391" r:id="rId8"/>
    <p:sldId id="375" r:id="rId9"/>
    <p:sldId id="380" r:id="rId10"/>
    <p:sldId id="395" r:id="rId11"/>
    <p:sldId id="383" r:id="rId12"/>
    <p:sldId id="388" r:id="rId13"/>
    <p:sldId id="384" r:id="rId14"/>
    <p:sldId id="389" r:id="rId15"/>
    <p:sldId id="392" r:id="rId16"/>
    <p:sldId id="385" r:id="rId17"/>
    <p:sldId id="390" r:id="rId18"/>
    <p:sldId id="397" r:id="rId19"/>
    <p:sldId id="398" r:id="rId20"/>
    <p:sldId id="386" r:id="rId21"/>
    <p:sldId id="3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27D9F25-8E93-4D3B-9DFB-4097403A0D20}">
          <p14:sldIdLst>
            <p14:sldId id="342"/>
            <p14:sldId id="359"/>
            <p14:sldId id="396"/>
            <p14:sldId id="391"/>
            <p14:sldId id="375"/>
            <p14:sldId id="380"/>
            <p14:sldId id="395"/>
            <p14:sldId id="383"/>
            <p14:sldId id="388"/>
            <p14:sldId id="384"/>
            <p14:sldId id="389"/>
            <p14:sldId id="392"/>
            <p14:sldId id="385"/>
            <p14:sldId id="390"/>
            <p14:sldId id="397"/>
            <p14:sldId id="398"/>
            <p14:sldId id="386"/>
            <p14:sldId id="39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954" autoAdjust="0"/>
  </p:normalViewPr>
  <p:slideViewPr>
    <p:cSldViewPr snapToGrid="0" snapToObjects="1" showGuides="1">
      <p:cViewPr varScale="1">
        <p:scale>
          <a:sx n="65" d="100"/>
          <a:sy n="65" d="100"/>
        </p:scale>
        <p:origin x="1358"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image" Target="../media/image8.svg"/><Relationship Id="rId16" Type="http://schemas.openxmlformats.org/officeDocument/2006/relationships/image" Target="../media/image22.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ata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6.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9.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ata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5.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11.png"/><Relationship Id="rId7" Type="http://schemas.openxmlformats.org/officeDocument/2006/relationships/image" Target="../media/image54.png"/><Relationship Id="rId12" Type="http://schemas.openxmlformats.org/officeDocument/2006/relationships/image" Target="../media/image59.sv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3.sv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svg"/><Relationship Id="rId4" Type="http://schemas.openxmlformats.org/officeDocument/2006/relationships/image" Target="../media/image12.svg"/><Relationship Id="rId9" Type="http://schemas.openxmlformats.org/officeDocument/2006/relationships/image" Target="../media/image5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image" Target="../media/image8.svg"/><Relationship Id="rId16" Type="http://schemas.openxmlformats.org/officeDocument/2006/relationships/image" Target="../media/image22.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6.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9.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11.png"/><Relationship Id="rId7" Type="http://schemas.openxmlformats.org/officeDocument/2006/relationships/image" Target="../media/image54.png"/><Relationship Id="rId12" Type="http://schemas.openxmlformats.org/officeDocument/2006/relationships/image" Target="../media/image59.sv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3.sv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svg"/><Relationship Id="rId4" Type="http://schemas.openxmlformats.org/officeDocument/2006/relationships/image" Target="../media/image12.svg"/><Relationship Id="rId9" Type="http://schemas.openxmlformats.org/officeDocument/2006/relationships/image" Target="../media/image56.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6EA571-91BF-4CF2-A0EA-783376E83FAF}"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AA0384FF-44D1-4BC6-9D7B-1F697A9950D6}">
      <dgm:prSet/>
      <dgm:spPr/>
      <dgm:t>
        <a:bodyPr/>
        <a:lstStyle/>
        <a:p>
          <a:pPr algn="ctr"/>
          <a:r>
            <a:rPr lang="en-US" b="1" dirty="0">
              <a:solidFill>
                <a:schemeClr val="bg1"/>
              </a:solidFill>
            </a:rPr>
            <a:t>Business Challenges and Impacts</a:t>
          </a:r>
        </a:p>
      </dgm:t>
    </dgm:pt>
    <dgm:pt modelId="{C7A7AABE-95F0-41C4-A43B-AEEBB9E7BE6F}" type="parTrans" cxnId="{948082C5-B0FF-4ABC-A354-E245230D583C}">
      <dgm:prSet/>
      <dgm:spPr/>
      <dgm:t>
        <a:bodyPr/>
        <a:lstStyle/>
        <a:p>
          <a:endParaRPr lang="en-US"/>
        </a:p>
      </dgm:t>
    </dgm:pt>
    <dgm:pt modelId="{94919854-6FB5-4EB3-90A3-44FC95451AC1}" type="sibTrans" cxnId="{948082C5-B0FF-4ABC-A354-E245230D583C}">
      <dgm:prSet/>
      <dgm:spPr/>
      <dgm:t>
        <a:bodyPr/>
        <a:lstStyle/>
        <a:p>
          <a:endParaRPr lang="en-US"/>
        </a:p>
      </dgm:t>
    </dgm:pt>
    <dgm:pt modelId="{AF294EE8-4C39-4AC5-ABD0-D4E4BE8BA203}">
      <dgm:prSet/>
      <dgm:spPr/>
      <dgm:t>
        <a:bodyPr/>
        <a:lstStyle/>
        <a:p>
          <a:pPr algn="ctr"/>
          <a:r>
            <a:rPr lang="en-US" b="1" dirty="0">
              <a:solidFill>
                <a:schemeClr val="bg1"/>
              </a:solidFill>
            </a:rPr>
            <a:t>Industry Trends and Data Sources</a:t>
          </a:r>
        </a:p>
      </dgm:t>
    </dgm:pt>
    <dgm:pt modelId="{C1D806EF-6827-4569-A4C5-0F8E898E682E}" type="parTrans" cxnId="{D9F8EDE4-5549-480A-B31A-3F447FF75767}">
      <dgm:prSet/>
      <dgm:spPr/>
      <dgm:t>
        <a:bodyPr/>
        <a:lstStyle/>
        <a:p>
          <a:endParaRPr lang="en-US"/>
        </a:p>
      </dgm:t>
    </dgm:pt>
    <dgm:pt modelId="{BD19A41C-DBF5-443E-BFFB-676792E03413}" type="sibTrans" cxnId="{D9F8EDE4-5549-480A-B31A-3F447FF75767}">
      <dgm:prSet/>
      <dgm:spPr/>
      <dgm:t>
        <a:bodyPr/>
        <a:lstStyle/>
        <a:p>
          <a:endParaRPr lang="en-US"/>
        </a:p>
      </dgm:t>
    </dgm:pt>
    <dgm:pt modelId="{6EC0C6A4-36DB-488C-9F9C-55A023C20A0F}">
      <dgm:prSet/>
      <dgm:spPr/>
      <dgm:t>
        <a:bodyPr/>
        <a:lstStyle/>
        <a:p>
          <a:pPr algn="ctr"/>
          <a:r>
            <a:rPr lang="en-US" b="1" dirty="0">
              <a:solidFill>
                <a:schemeClr val="bg1"/>
              </a:solidFill>
            </a:rPr>
            <a:t>Challenge Identification with AI &amp; Analytics Solution</a:t>
          </a:r>
        </a:p>
      </dgm:t>
    </dgm:pt>
    <dgm:pt modelId="{08202152-489A-4B14-BB98-34D278566B84}" type="parTrans" cxnId="{FABB9560-4398-4B28-B172-29A5C7F542BD}">
      <dgm:prSet/>
      <dgm:spPr/>
      <dgm:t>
        <a:bodyPr/>
        <a:lstStyle/>
        <a:p>
          <a:endParaRPr lang="en-US"/>
        </a:p>
      </dgm:t>
    </dgm:pt>
    <dgm:pt modelId="{523E87C7-10A3-4391-9B78-1E966AAB0EF0}" type="sibTrans" cxnId="{FABB9560-4398-4B28-B172-29A5C7F542BD}">
      <dgm:prSet/>
      <dgm:spPr/>
      <dgm:t>
        <a:bodyPr/>
        <a:lstStyle/>
        <a:p>
          <a:endParaRPr lang="en-US"/>
        </a:p>
      </dgm:t>
    </dgm:pt>
    <dgm:pt modelId="{A5E912DA-0385-4AE8-8BEC-58B58A021344}">
      <dgm:prSet/>
      <dgm:spPr/>
      <dgm:t>
        <a:bodyPr/>
        <a:lstStyle/>
        <a:p>
          <a:pPr algn="ctr"/>
          <a:r>
            <a:rPr lang="en-US" b="1" dirty="0">
              <a:solidFill>
                <a:schemeClr val="bg1"/>
              </a:solidFill>
            </a:rPr>
            <a:t>Key Takeaways</a:t>
          </a:r>
        </a:p>
      </dgm:t>
    </dgm:pt>
    <dgm:pt modelId="{F47CF758-7405-4D05-9193-4D8ED5D104BB}" type="parTrans" cxnId="{232FF48C-34FE-429A-B55A-13BAC62F4080}">
      <dgm:prSet/>
      <dgm:spPr/>
      <dgm:t>
        <a:bodyPr/>
        <a:lstStyle/>
        <a:p>
          <a:endParaRPr lang="en-US"/>
        </a:p>
      </dgm:t>
    </dgm:pt>
    <dgm:pt modelId="{86BC0AE4-BE11-4C8C-9D6A-4FEFDAF52AF8}" type="sibTrans" cxnId="{232FF48C-34FE-429A-B55A-13BAC62F4080}">
      <dgm:prSet/>
      <dgm:spPr/>
      <dgm:t>
        <a:bodyPr/>
        <a:lstStyle/>
        <a:p>
          <a:endParaRPr lang="en-US"/>
        </a:p>
      </dgm:t>
    </dgm:pt>
    <dgm:pt modelId="{E06A7154-D7D6-44CC-A33D-0066E326D55B}">
      <dgm:prSet/>
      <dgm:spPr/>
      <dgm:t>
        <a:bodyPr/>
        <a:lstStyle/>
        <a:p>
          <a:pPr algn="ctr"/>
          <a:r>
            <a:rPr lang="en-US" b="1" dirty="0">
              <a:solidFill>
                <a:schemeClr val="bg1"/>
              </a:solidFill>
            </a:rPr>
            <a:t>Introduction</a:t>
          </a:r>
        </a:p>
      </dgm:t>
    </dgm:pt>
    <dgm:pt modelId="{B5FAF3A9-9E84-4710-9F75-33C4B3553D91}" type="parTrans" cxnId="{5E4E4DE3-9D82-4ADB-B745-C2881A586C02}">
      <dgm:prSet/>
      <dgm:spPr/>
      <dgm:t>
        <a:bodyPr/>
        <a:lstStyle/>
        <a:p>
          <a:endParaRPr lang="en-US"/>
        </a:p>
      </dgm:t>
    </dgm:pt>
    <dgm:pt modelId="{F7EA0880-53F2-4DE4-B993-C9B80F26C218}" type="sibTrans" cxnId="{5E4E4DE3-9D82-4ADB-B745-C2881A586C02}">
      <dgm:prSet/>
      <dgm:spPr/>
      <dgm:t>
        <a:bodyPr/>
        <a:lstStyle/>
        <a:p>
          <a:endParaRPr lang="en-US"/>
        </a:p>
      </dgm:t>
    </dgm:pt>
    <dgm:pt modelId="{69F2A267-0167-4B8B-A10E-80378B819527}">
      <dgm:prSet/>
      <dgm:spPr/>
      <dgm:t>
        <a:bodyPr/>
        <a:lstStyle/>
        <a:p>
          <a:pPr algn="ctr"/>
          <a:r>
            <a:rPr lang="en-US" b="1" dirty="0">
              <a:solidFill>
                <a:schemeClr val="bg1"/>
              </a:solidFill>
            </a:rPr>
            <a:t>Methodology</a:t>
          </a:r>
        </a:p>
      </dgm:t>
    </dgm:pt>
    <dgm:pt modelId="{8A355D0A-CE3E-4C98-B432-192DBAE882CB}" type="parTrans" cxnId="{789A69D8-2E63-4F10-BCAC-97A06141BAFF}">
      <dgm:prSet/>
      <dgm:spPr/>
      <dgm:t>
        <a:bodyPr/>
        <a:lstStyle/>
        <a:p>
          <a:endParaRPr lang="en-US"/>
        </a:p>
      </dgm:t>
    </dgm:pt>
    <dgm:pt modelId="{75547EAE-3560-4A38-B600-1611525FD075}" type="sibTrans" cxnId="{789A69D8-2E63-4F10-BCAC-97A06141BAFF}">
      <dgm:prSet/>
      <dgm:spPr/>
      <dgm:t>
        <a:bodyPr/>
        <a:lstStyle/>
        <a:p>
          <a:endParaRPr lang="en-US"/>
        </a:p>
      </dgm:t>
    </dgm:pt>
    <dgm:pt modelId="{3870C9DD-6714-473A-B140-CA60FB793456}">
      <dgm:prSet/>
      <dgm:spPr/>
      <dgm:t>
        <a:bodyPr/>
        <a:lstStyle/>
        <a:p>
          <a:pPr algn="ctr"/>
          <a:r>
            <a:rPr lang="en-US" b="1" dirty="0">
              <a:solidFill>
                <a:schemeClr val="bg1"/>
              </a:solidFill>
            </a:rPr>
            <a:t>Proposed Solutions</a:t>
          </a:r>
        </a:p>
      </dgm:t>
    </dgm:pt>
    <dgm:pt modelId="{F97FC72B-965A-44A9-9B7C-F3150A32F953}" type="parTrans" cxnId="{3502B339-3AD4-40EB-89E9-1793A104EF70}">
      <dgm:prSet/>
      <dgm:spPr/>
      <dgm:t>
        <a:bodyPr/>
        <a:lstStyle/>
        <a:p>
          <a:endParaRPr lang="en-US"/>
        </a:p>
      </dgm:t>
    </dgm:pt>
    <dgm:pt modelId="{307DA0AB-2BFD-42B8-8559-89E97DE1A99B}" type="sibTrans" cxnId="{3502B339-3AD4-40EB-89E9-1793A104EF70}">
      <dgm:prSet/>
      <dgm:spPr/>
      <dgm:t>
        <a:bodyPr/>
        <a:lstStyle/>
        <a:p>
          <a:endParaRPr lang="en-US"/>
        </a:p>
      </dgm:t>
    </dgm:pt>
    <dgm:pt modelId="{D0C05B43-E7AC-4D62-A0B9-89D4AB1F59B8}">
      <dgm:prSet/>
      <dgm:spPr/>
      <dgm:t>
        <a:bodyPr/>
        <a:lstStyle/>
        <a:p>
          <a:pPr algn="ctr"/>
          <a:r>
            <a:rPr lang="en-US" b="1" dirty="0">
              <a:solidFill>
                <a:schemeClr val="bg1"/>
              </a:solidFill>
            </a:rPr>
            <a:t>AI Models and Techniques</a:t>
          </a:r>
        </a:p>
      </dgm:t>
    </dgm:pt>
    <dgm:pt modelId="{1C204612-1C50-4B90-B3DE-88F18E6CAE2E}" type="parTrans" cxnId="{5B9E0458-8FAE-4455-A437-FE9827F25DB8}">
      <dgm:prSet/>
      <dgm:spPr/>
      <dgm:t>
        <a:bodyPr/>
        <a:lstStyle/>
        <a:p>
          <a:endParaRPr lang="en-US"/>
        </a:p>
      </dgm:t>
    </dgm:pt>
    <dgm:pt modelId="{16425785-2135-494E-98A9-27F5A8150542}" type="sibTrans" cxnId="{5B9E0458-8FAE-4455-A437-FE9827F25DB8}">
      <dgm:prSet/>
      <dgm:spPr/>
      <dgm:t>
        <a:bodyPr/>
        <a:lstStyle/>
        <a:p>
          <a:endParaRPr lang="en-US"/>
        </a:p>
      </dgm:t>
    </dgm:pt>
    <dgm:pt modelId="{0BF9DE66-A7DA-4408-9FD9-552CE393320E}">
      <dgm:prSet/>
      <dgm:spPr/>
      <dgm:t>
        <a:bodyPr/>
        <a:lstStyle/>
        <a:p>
          <a:pPr algn="ctr"/>
          <a:r>
            <a:rPr lang="en-US" b="1" dirty="0">
              <a:solidFill>
                <a:schemeClr val="bg1"/>
              </a:solidFill>
            </a:rPr>
            <a:t>Conclusion</a:t>
          </a:r>
        </a:p>
      </dgm:t>
    </dgm:pt>
    <dgm:pt modelId="{C18F732C-B3C4-4251-B41F-A76AC4C325F7}" type="parTrans" cxnId="{6C07C78E-7985-4341-AC72-E32C30DF6410}">
      <dgm:prSet/>
      <dgm:spPr/>
      <dgm:t>
        <a:bodyPr/>
        <a:lstStyle/>
        <a:p>
          <a:endParaRPr lang="en-US"/>
        </a:p>
      </dgm:t>
    </dgm:pt>
    <dgm:pt modelId="{8F8FAE88-BC10-439E-A412-96BA0CB01619}" type="sibTrans" cxnId="{6C07C78E-7985-4341-AC72-E32C30DF6410}">
      <dgm:prSet/>
      <dgm:spPr/>
      <dgm:t>
        <a:bodyPr/>
        <a:lstStyle/>
        <a:p>
          <a:endParaRPr lang="en-US"/>
        </a:p>
      </dgm:t>
    </dgm:pt>
    <dgm:pt modelId="{3BB2C285-BE6E-4B09-8280-1B9C4DFC64F4}" type="pres">
      <dgm:prSet presAssocID="{616EA571-91BF-4CF2-A0EA-783376E83FAF}" presName="root" presStyleCnt="0">
        <dgm:presLayoutVars>
          <dgm:dir/>
          <dgm:resizeHandles val="exact"/>
        </dgm:presLayoutVars>
      </dgm:prSet>
      <dgm:spPr/>
    </dgm:pt>
    <dgm:pt modelId="{87ACD9C2-3333-4349-B6E3-3A7ABA260BDE}" type="pres">
      <dgm:prSet presAssocID="{616EA571-91BF-4CF2-A0EA-783376E83FAF}" presName="container" presStyleCnt="0">
        <dgm:presLayoutVars>
          <dgm:dir/>
          <dgm:resizeHandles val="exact"/>
        </dgm:presLayoutVars>
      </dgm:prSet>
      <dgm:spPr/>
    </dgm:pt>
    <dgm:pt modelId="{2272A8C7-068A-4A32-A7FA-88126B6C7AF7}" type="pres">
      <dgm:prSet presAssocID="{E06A7154-D7D6-44CC-A33D-0066E326D55B}" presName="compNode" presStyleCnt="0"/>
      <dgm:spPr/>
    </dgm:pt>
    <dgm:pt modelId="{418A6A2C-EAF8-4A6F-BA82-2DFDE6848A37}" type="pres">
      <dgm:prSet presAssocID="{E06A7154-D7D6-44CC-A33D-0066E326D55B}" presName="iconBgRect" presStyleLbl="bgShp" presStyleIdx="0" presStyleCnt="9"/>
      <dgm:spPr/>
    </dgm:pt>
    <dgm:pt modelId="{D170155D-C016-4D27-82B7-CA8E004D2F5D}" type="pres">
      <dgm:prSet presAssocID="{E06A7154-D7D6-44CC-A33D-0066E326D55B}" presName="iconRect" presStyleLbl="node1" presStyleIdx="0" presStyleCnt="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ward trend"/>
        </a:ext>
      </dgm:extLst>
    </dgm:pt>
    <dgm:pt modelId="{5798B9A2-10CD-4B76-82A2-59D21385F281}" type="pres">
      <dgm:prSet presAssocID="{E06A7154-D7D6-44CC-A33D-0066E326D55B}" presName="spaceRect" presStyleCnt="0"/>
      <dgm:spPr/>
    </dgm:pt>
    <dgm:pt modelId="{23363EC4-57DA-4D4C-8D90-FE4C1F2EF9FB}" type="pres">
      <dgm:prSet presAssocID="{E06A7154-D7D6-44CC-A33D-0066E326D55B}" presName="textRect" presStyleLbl="revTx" presStyleIdx="0" presStyleCnt="9">
        <dgm:presLayoutVars>
          <dgm:chMax val="1"/>
          <dgm:chPref val="1"/>
        </dgm:presLayoutVars>
      </dgm:prSet>
      <dgm:spPr/>
    </dgm:pt>
    <dgm:pt modelId="{663643F0-F4FC-4067-A7E2-F858731C2BFC}" type="pres">
      <dgm:prSet presAssocID="{F7EA0880-53F2-4DE4-B993-C9B80F26C218}" presName="sibTrans" presStyleLbl="sibTrans2D1" presStyleIdx="0" presStyleCnt="0"/>
      <dgm:spPr/>
    </dgm:pt>
    <dgm:pt modelId="{AAB292A3-A056-4847-B7E5-A1498DD00EDC}" type="pres">
      <dgm:prSet presAssocID="{AA0384FF-44D1-4BC6-9D7B-1F697A9950D6}" presName="compNode" presStyleCnt="0"/>
      <dgm:spPr/>
    </dgm:pt>
    <dgm:pt modelId="{307CEBB9-4CA4-42E4-883B-941210AA08F7}" type="pres">
      <dgm:prSet presAssocID="{AA0384FF-44D1-4BC6-9D7B-1F697A9950D6}" presName="iconBgRect" presStyleLbl="bgShp" presStyleIdx="1" presStyleCnt="9"/>
      <dgm:spPr/>
    </dgm:pt>
    <dgm:pt modelId="{CD2074D8-90EA-4CAC-A430-F6688CA39BCB}" type="pres">
      <dgm:prSet presAssocID="{AA0384FF-44D1-4BC6-9D7B-1F697A9950D6}" presName="iconRect" presStyleLbl="node1" presStyleIdx="1" presStyleCnt="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553AB8E6-8317-4376-B636-A15614590E27}" type="pres">
      <dgm:prSet presAssocID="{AA0384FF-44D1-4BC6-9D7B-1F697A9950D6}" presName="spaceRect" presStyleCnt="0"/>
      <dgm:spPr/>
    </dgm:pt>
    <dgm:pt modelId="{10A0BEB8-5534-4ADB-9A61-1B068914763C}" type="pres">
      <dgm:prSet presAssocID="{AA0384FF-44D1-4BC6-9D7B-1F697A9950D6}" presName="textRect" presStyleLbl="revTx" presStyleIdx="1" presStyleCnt="9">
        <dgm:presLayoutVars>
          <dgm:chMax val="1"/>
          <dgm:chPref val="1"/>
        </dgm:presLayoutVars>
      </dgm:prSet>
      <dgm:spPr/>
    </dgm:pt>
    <dgm:pt modelId="{A9808E35-CBDB-4CAA-BEF7-D0C68DFA1328}" type="pres">
      <dgm:prSet presAssocID="{94919854-6FB5-4EB3-90A3-44FC95451AC1}" presName="sibTrans" presStyleLbl="sibTrans2D1" presStyleIdx="0" presStyleCnt="0"/>
      <dgm:spPr/>
    </dgm:pt>
    <dgm:pt modelId="{42A59BA5-28E5-4B9D-BC69-D00A7CFFBD49}" type="pres">
      <dgm:prSet presAssocID="{AF294EE8-4C39-4AC5-ABD0-D4E4BE8BA203}" presName="compNode" presStyleCnt="0"/>
      <dgm:spPr/>
    </dgm:pt>
    <dgm:pt modelId="{487221EA-9CE5-4FFE-9A1C-BFA141100928}" type="pres">
      <dgm:prSet presAssocID="{AF294EE8-4C39-4AC5-ABD0-D4E4BE8BA203}" presName="iconBgRect" presStyleLbl="bgShp" presStyleIdx="2" presStyleCnt="9"/>
      <dgm:spPr/>
    </dgm:pt>
    <dgm:pt modelId="{41EFF056-4EF9-4BCF-9A8C-086C298786CC}" type="pres">
      <dgm:prSet presAssocID="{AF294EE8-4C39-4AC5-ABD0-D4E4BE8BA203}" presName="iconRect" presStyleLbl="node1" presStyleIdx="2" presStyleCnt="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79337582-9D53-4E27-B6FC-B1A0618F5006}" type="pres">
      <dgm:prSet presAssocID="{AF294EE8-4C39-4AC5-ABD0-D4E4BE8BA203}" presName="spaceRect" presStyleCnt="0"/>
      <dgm:spPr/>
    </dgm:pt>
    <dgm:pt modelId="{3F0D63DA-06C8-4D10-9C28-A1C129C8AC51}" type="pres">
      <dgm:prSet presAssocID="{AF294EE8-4C39-4AC5-ABD0-D4E4BE8BA203}" presName="textRect" presStyleLbl="revTx" presStyleIdx="2" presStyleCnt="9">
        <dgm:presLayoutVars>
          <dgm:chMax val="1"/>
          <dgm:chPref val="1"/>
        </dgm:presLayoutVars>
      </dgm:prSet>
      <dgm:spPr/>
    </dgm:pt>
    <dgm:pt modelId="{E87A9B65-47D4-4113-A586-9EF87EEB143C}" type="pres">
      <dgm:prSet presAssocID="{BD19A41C-DBF5-443E-BFFB-676792E03413}" presName="sibTrans" presStyleLbl="sibTrans2D1" presStyleIdx="0" presStyleCnt="0"/>
      <dgm:spPr/>
    </dgm:pt>
    <dgm:pt modelId="{3130D187-4585-438F-992D-5C362DFE5DF6}" type="pres">
      <dgm:prSet presAssocID="{69F2A267-0167-4B8B-A10E-80378B819527}" presName="compNode" presStyleCnt="0"/>
      <dgm:spPr/>
    </dgm:pt>
    <dgm:pt modelId="{34813547-747C-46D9-A074-18B4F9EB15B5}" type="pres">
      <dgm:prSet presAssocID="{69F2A267-0167-4B8B-A10E-80378B819527}" presName="iconBgRect" presStyleLbl="bgShp" presStyleIdx="3" presStyleCnt="9"/>
      <dgm:spPr/>
    </dgm:pt>
    <dgm:pt modelId="{681D6FF5-AF9E-436F-AD21-358F1C361B5D}" type="pres">
      <dgm:prSet presAssocID="{69F2A267-0167-4B8B-A10E-80378B819527}" presName="iconRect" presStyleLbl="node1" presStyleIdx="3" presStyleCnt="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25D81D6C-9957-49EB-A568-3977CBC694B0}" type="pres">
      <dgm:prSet presAssocID="{69F2A267-0167-4B8B-A10E-80378B819527}" presName="spaceRect" presStyleCnt="0"/>
      <dgm:spPr/>
    </dgm:pt>
    <dgm:pt modelId="{4896EF29-B1C8-4A39-8E4B-D89304DAED71}" type="pres">
      <dgm:prSet presAssocID="{69F2A267-0167-4B8B-A10E-80378B819527}" presName="textRect" presStyleLbl="revTx" presStyleIdx="3" presStyleCnt="9">
        <dgm:presLayoutVars>
          <dgm:chMax val="1"/>
          <dgm:chPref val="1"/>
        </dgm:presLayoutVars>
      </dgm:prSet>
      <dgm:spPr/>
    </dgm:pt>
    <dgm:pt modelId="{35D36B77-7913-4ECB-9003-A55662D41E18}" type="pres">
      <dgm:prSet presAssocID="{75547EAE-3560-4A38-B600-1611525FD075}" presName="sibTrans" presStyleLbl="sibTrans2D1" presStyleIdx="0" presStyleCnt="0"/>
      <dgm:spPr/>
    </dgm:pt>
    <dgm:pt modelId="{0C154993-61C0-4CDB-80C7-483A06277F57}" type="pres">
      <dgm:prSet presAssocID="{D0C05B43-E7AC-4D62-A0B9-89D4AB1F59B8}" presName="compNode" presStyleCnt="0"/>
      <dgm:spPr/>
    </dgm:pt>
    <dgm:pt modelId="{F85377D8-3902-47DE-800B-22FC7B54AB48}" type="pres">
      <dgm:prSet presAssocID="{D0C05B43-E7AC-4D62-A0B9-89D4AB1F59B8}" presName="iconBgRect" presStyleLbl="bgShp" presStyleIdx="4" presStyleCnt="9"/>
      <dgm:spPr/>
    </dgm:pt>
    <dgm:pt modelId="{D0236AE3-42D3-4851-8E8C-886C4FD306B2}" type="pres">
      <dgm:prSet presAssocID="{D0C05B43-E7AC-4D62-A0B9-89D4AB1F59B8}" presName="iconRect" presStyleLbl="node1" presStyleIdx="4" presStyleCnt="9"/>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Computer with solid fill"/>
        </a:ext>
      </dgm:extLst>
    </dgm:pt>
    <dgm:pt modelId="{B93B53AE-342C-44CB-B123-1085EF0F68CB}" type="pres">
      <dgm:prSet presAssocID="{D0C05B43-E7AC-4D62-A0B9-89D4AB1F59B8}" presName="spaceRect" presStyleCnt="0"/>
      <dgm:spPr/>
    </dgm:pt>
    <dgm:pt modelId="{79172BDB-EA87-4871-A74E-9C56CA99821C}" type="pres">
      <dgm:prSet presAssocID="{D0C05B43-E7AC-4D62-A0B9-89D4AB1F59B8}" presName="textRect" presStyleLbl="revTx" presStyleIdx="4" presStyleCnt="9">
        <dgm:presLayoutVars>
          <dgm:chMax val="1"/>
          <dgm:chPref val="1"/>
        </dgm:presLayoutVars>
      </dgm:prSet>
      <dgm:spPr/>
    </dgm:pt>
    <dgm:pt modelId="{4A19E5AA-7637-45DC-BE1E-68F8BE564EA2}" type="pres">
      <dgm:prSet presAssocID="{16425785-2135-494E-98A9-27F5A8150542}" presName="sibTrans" presStyleLbl="sibTrans2D1" presStyleIdx="0" presStyleCnt="0"/>
      <dgm:spPr/>
    </dgm:pt>
    <dgm:pt modelId="{0DED0ADC-AF66-4473-B99F-14D5D70C5BA3}" type="pres">
      <dgm:prSet presAssocID="{6EC0C6A4-36DB-488C-9F9C-55A023C20A0F}" presName="compNode" presStyleCnt="0"/>
      <dgm:spPr/>
    </dgm:pt>
    <dgm:pt modelId="{8DB17ABF-E88D-451E-B02D-38C04D0BA629}" type="pres">
      <dgm:prSet presAssocID="{6EC0C6A4-36DB-488C-9F9C-55A023C20A0F}" presName="iconBgRect" presStyleLbl="bgShp" presStyleIdx="5" presStyleCnt="9"/>
      <dgm:spPr/>
    </dgm:pt>
    <dgm:pt modelId="{0EAF7423-A1E0-4AFD-9AA7-4CD6C08E1D1F}" type="pres">
      <dgm:prSet presAssocID="{6EC0C6A4-36DB-488C-9F9C-55A023C20A0F}" presName="iconRect" presStyleLbl="node1" presStyleIdx="5" presStyleCnt="9"/>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cument"/>
        </a:ext>
      </dgm:extLst>
    </dgm:pt>
    <dgm:pt modelId="{5C94CB8A-79D9-4D1B-8D42-973F92C16F2E}" type="pres">
      <dgm:prSet presAssocID="{6EC0C6A4-36DB-488C-9F9C-55A023C20A0F}" presName="spaceRect" presStyleCnt="0"/>
      <dgm:spPr/>
    </dgm:pt>
    <dgm:pt modelId="{C1551019-0318-4ABA-9B81-39CC4B4B8F8F}" type="pres">
      <dgm:prSet presAssocID="{6EC0C6A4-36DB-488C-9F9C-55A023C20A0F}" presName="textRect" presStyleLbl="revTx" presStyleIdx="5" presStyleCnt="9">
        <dgm:presLayoutVars>
          <dgm:chMax val="1"/>
          <dgm:chPref val="1"/>
        </dgm:presLayoutVars>
      </dgm:prSet>
      <dgm:spPr/>
    </dgm:pt>
    <dgm:pt modelId="{1D7A9224-E840-44C4-B7C2-54674691E441}" type="pres">
      <dgm:prSet presAssocID="{523E87C7-10A3-4391-9B78-1E966AAB0EF0}" presName="sibTrans" presStyleLbl="sibTrans2D1" presStyleIdx="0" presStyleCnt="0"/>
      <dgm:spPr/>
    </dgm:pt>
    <dgm:pt modelId="{0075ACDB-08CB-4F17-938E-50678AC889EA}" type="pres">
      <dgm:prSet presAssocID="{3870C9DD-6714-473A-B140-CA60FB793456}" presName="compNode" presStyleCnt="0"/>
      <dgm:spPr/>
    </dgm:pt>
    <dgm:pt modelId="{2B11ECBE-F979-4A43-B571-6DF82F4CC9F1}" type="pres">
      <dgm:prSet presAssocID="{3870C9DD-6714-473A-B140-CA60FB793456}" presName="iconBgRect" presStyleLbl="bgShp" presStyleIdx="6" presStyleCnt="9"/>
      <dgm:spPr/>
    </dgm:pt>
    <dgm:pt modelId="{1834986C-A760-4E54-8DD5-374773E60766}" type="pres">
      <dgm:prSet presAssocID="{3870C9DD-6714-473A-B140-CA60FB793456}" presName="iconRect" presStyleLbl="node1" presStyleIdx="6" presStyleCnt="9"/>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 List"/>
        </a:ext>
      </dgm:extLst>
    </dgm:pt>
    <dgm:pt modelId="{3AD4E0AB-2F99-41C4-9483-5A235A583F7D}" type="pres">
      <dgm:prSet presAssocID="{3870C9DD-6714-473A-B140-CA60FB793456}" presName="spaceRect" presStyleCnt="0"/>
      <dgm:spPr/>
    </dgm:pt>
    <dgm:pt modelId="{2E7EBCC6-F43C-4635-AFF5-6FEF31569251}" type="pres">
      <dgm:prSet presAssocID="{3870C9DD-6714-473A-B140-CA60FB793456}" presName="textRect" presStyleLbl="revTx" presStyleIdx="6" presStyleCnt="9">
        <dgm:presLayoutVars>
          <dgm:chMax val="1"/>
          <dgm:chPref val="1"/>
        </dgm:presLayoutVars>
      </dgm:prSet>
      <dgm:spPr/>
    </dgm:pt>
    <dgm:pt modelId="{12835B20-EF63-4EC7-BDD9-0817626842B1}" type="pres">
      <dgm:prSet presAssocID="{307DA0AB-2BFD-42B8-8559-89E97DE1A99B}" presName="sibTrans" presStyleLbl="sibTrans2D1" presStyleIdx="0" presStyleCnt="0"/>
      <dgm:spPr/>
    </dgm:pt>
    <dgm:pt modelId="{548C672C-8A21-4C1B-A7F0-F55487373EB7}" type="pres">
      <dgm:prSet presAssocID="{A5E912DA-0385-4AE8-8BEC-58B58A021344}" presName="compNode" presStyleCnt="0"/>
      <dgm:spPr/>
    </dgm:pt>
    <dgm:pt modelId="{5A6489DE-4D56-4C3A-B22D-F52A05FF3451}" type="pres">
      <dgm:prSet presAssocID="{A5E912DA-0385-4AE8-8BEC-58B58A021344}" presName="iconBgRect" presStyleLbl="bgShp" presStyleIdx="7" presStyleCnt="9"/>
      <dgm:spPr/>
    </dgm:pt>
    <dgm:pt modelId="{72E0F604-FAF9-468B-8A64-625D335F5EE0}" type="pres">
      <dgm:prSet presAssocID="{A5E912DA-0385-4AE8-8BEC-58B58A021344}" presName="iconRect" presStyleLbl="node1" presStyleIdx="7" presStyleCnt="9"/>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Lightbulb"/>
        </a:ext>
      </dgm:extLst>
    </dgm:pt>
    <dgm:pt modelId="{37B9D51D-A79A-419A-BD91-DFC62D7BB474}" type="pres">
      <dgm:prSet presAssocID="{A5E912DA-0385-4AE8-8BEC-58B58A021344}" presName="spaceRect" presStyleCnt="0"/>
      <dgm:spPr/>
    </dgm:pt>
    <dgm:pt modelId="{BE840A5F-5D7C-4AE6-B937-56EDD5F5A43A}" type="pres">
      <dgm:prSet presAssocID="{A5E912DA-0385-4AE8-8BEC-58B58A021344}" presName="textRect" presStyleLbl="revTx" presStyleIdx="7" presStyleCnt="9">
        <dgm:presLayoutVars>
          <dgm:chMax val="1"/>
          <dgm:chPref val="1"/>
        </dgm:presLayoutVars>
      </dgm:prSet>
      <dgm:spPr/>
    </dgm:pt>
    <dgm:pt modelId="{D459106E-7FED-4B86-B846-360095EB5183}" type="pres">
      <dgm:prSet presAssocID="{86BC0AE4-BE11-4C8C-9D6A-4FEFDAF52AF8}" presName="sibTrans" presStyleLbl="sibTrans2D1" presStyleIdx="0" presStyleCnt="0"/>
      <dgm:spPr/>
    </dgm:pt>
    <dgm:pt modelId="{D1E92E88-7620-49F4-88CB-9CAFE01F224E}" type="pres">
      <dgm:prSet presAssocID="{0BF9DE66-A7DA-4408-9FD9-552CE393320E}" presName="compNode" presStyleCnt="0"/>
      <dgm:spPr/>
    </dgm:pt>
    <dgm:pt modelId="{2D72399A-7B71-45A6-B61B-699DEE1E8C30}" type="pres">
      <dgm:prSet presAssocID="{0BF9DE66-A7DA-4408-9FD9-552CE393320E}" presName="iconBgRect" presStyleLbl="bgShp" presStyleIdx="8" presStyleCnt="9"/>
      <dgm:spPr/>
    </dgm:pt>
    <dgm:pt modelId="{B0541FB9-C65C-4F76-BA0A-AC0543A79BA4}" type="pres">
      <dgm:prSet presAssocID="{0BF9DE66-A7DA-4408-9FD9-552CE393320E}" presName="iconRect" presStyleLbl="node1" presStyleIdx="8" presStyleCnt="9"/>
      <dgm:spPr>
        <a:blipFill>
          <a:blip xmlns:r="http://schemas.openxmlformats.org/officeDocument/2006/relationships" r:embed="rId17">
            <a:extLst>
              <a:ext uri="{96DAC541-7B7A-43D3-8B79-37D633B846F1}">
                <asvg:svgBlip xmlns:asvg="http://schemas.microsoft.com/office/drawing/2016/SVG/main" r:embed="rId18"/>
              </a:ext>
            </a:extLst>
          </a:blip>
          <a:srcRect/>
          <a:stretch>
            <a:fillRect/>
          </a:stretch>
        </a:blipFill>
        <a:ln>
          <a:noFill/>
        </a:ln>
      </dgm:spPr>
      <dgm:extLst>
        <a:ext uri="{E40237B7-FDA0-4F09-8148-C483321AD2D9}">
          <dgm14:cNvPr xmlns:dgm14="http://schemas.microsoft.com/office/drawing/2010/diagram" id="0" name="" descr="Stop outline"/>
        </a:ext>
      </dgm:extLst>
    </dgm:pt>
    <dgm:pt modelId="{4689A53E-521E-496A-B6E9-630DD20FA8E3}" type="pres">
      <dgm:prSet presAssocID="{0BF9DE66-A7DA-4408-9FD9-552CE393320E}" presName="spaceRect" presStyleCnt="0"/>
      <dgm:spPr/>
    </dgm:pt>
    <dgm:pt modelId="{545BDF1B-7B0B-46AD-A4CC-F666EDE881AC}" type="pres">
      <dgm:prSet presAssocID="{0BF9DE66-A7DA-4408-9FD9-552CE393320E}" presName="textRect" presStyleLbl="revTx" presStyleIdx="8" presStyleCnt="9">
        <dgm:presLayoutVars>
          <dgm:chMax val="1"/>
          <dgm:chPref val="1"/>
        </dgm:presLayoutVars>
      </dgm:prSet>
      <dgm:spPr/>
    </dgm:pt>
  </dgm:ptLst>
  <dgm:cxnLst>
    <dgm:cxn modelId="{D1835D09-1962-438E-ADD9-9AB45CD89AC1}" type="presOf" srcId="{0BF9DE66-A7DA-4408-9FD9-552CE393320E}" destId="{545BDF1B-7B0B-46AD-A4CC-F666EDE881AC}" srcOrd="0" destOrd="0" presId="urn:microsoft.com/office/officeart/2018/2/layout/IconCircleList"/>
    <dgm:cxn modelId="{7F21140B-5DA8-4A81-8C77-08BAB161FEAA}" type="presOf" srcId="{16425785-2135-494E-98A9-27F5A8150542}" destId="{4A19E5AA-7637-45DC-BE1E-68F8BE564EA2}" srcOrd="0" destOrd="0" presId="urn:microsoft.com/office/officeart/2018/2/layout/IconCircleList"/>
    <dgm:cxn modelId="{669B471B-31E3-4A2C-BAB4-68E246011ACF}" type="presOf" srcId="{D0C05B43-E7AC-4D62-A0B9-89D4AB1F59B8}" destId="{79172BDB-EA87-4871-A74E-9C56CA99821C}" srcOrd="0" destOrd="0" presId="urn:microsoft.com/office/officeart/2018/2/layout/IconCircleList"/>
    <dgm:cxn modelId="{85AE781C-CB7C-4A5E-9E21-E1E61AC45CAE}" type="presOf" srcId="{307DA0AB-2BFD-42B8-8559-89E97DE1A99B}" destId="{12835B20-EF63-4EC7-BDD9-0817626842B1}" srcOrd="0" destOrd="0" presId="urn:microsoft.com/office/officeart/2018/2/layout/IconCircleList"/>
    <dgm:cxn modelId="{5674E41D-88CB-4BB3-B4E2-A342B57BDFA5}" type="presOf" srcId="{86BC0AE4-BE11-4C8C-9D6A-4FEFDAF52AF8}" destId="{D459106E-7FED-4B86-B846-360095EB5183}" srcOrd="0" destOrd="0" presId="urn:microsoft.com/office/officeart/2018/2/layout/IconCircleList"/>
    <dgm:cxn modelId="{A7EE742E-43A0-4382-9ED3-06958FFDAE34}" type="presOf" srcId="{F7EA0880-53F2-4DE4-B993-C9B80F26C218}" destId="{663643F0-F4FC-4067-A7E2-F858731C2BFC}" srcOrd="0" destOrd="0" presId="urn:microsoft.com/office/officeart/2018/2/layout/IconCircleList"/>
    <dgm:cxn modelId="{5E71E635-E740-427B-A9BE-F9DE49F38112}" type="presOf" srcId="{616EA571-91BF-4CF2-A0EA-783376E83FAF}" destId="{3BB2C285-BE6E-4B09-8280-1B9C4DFC64F4}" srcOrd="0" destOrd="0" presId="urn:microsoft.com/office/officeart/2018/2/layout/IconCircleList"/>
    <dgm:cxn modelId="{3502B339-3AD4-40EB-89E9-1793A104EF70}" srcId="{616EA571-91BF-4CF2-A0EA-783376E83FAF}" destId="{3870C9DD-6714-473A-B140-CA60FB793456}" srcOrd="6" destOrd="0" parTransId="{F97FC72B-965A-44A9-9B7C-F3150A32F953}" sibTransId="{307DA0AB-2BFD-42B8-8559-89E97DE1A99B}"/>
    <dgm:cxn modelId="{FABB9560-4398-4B28-B172-29A5C7F542BD}" srcId="{616EA571-91BF-4CF2-A0EA-783376E83FAF}" destId="{6EC0C6A4-36DB-488C-9F9C-55A023C20A0F}" srcOrd="5" destOrd="0" parTransId="{08202152-489A-4B14-BB98-34D278566B84}" sibTransId="{523E87C7-10A3-4391-9B78-1E966AAB0EF0}"/>
    <dgm:cxn modelId="{A1AAD741-7650-48B8-85D7-87B0022767C2}" type="presOf" srcId="{75547EAE-3560-4A38-B600-1611525FD075}" destId="{35D36B77-7913-4ECB-9003-A55662D41E18}" srcOrd="0" destOrd="0" presId="urn:microsoft.com/office/officeart/2018/2/layout/IconCircleList"/>
    <dgm:cxn modelId="{A28EE86A-C9EA-4B9E-9DF7-EE07209932A9}" type="presOf" srcId="{AF294EE8-4C39-4AC5-ABD0-D4E4BE8BA203}" destId="{3F0D63DA-06C8-4D10-9C28-A1C129C8AC51}" srcOrd="0" destOrd="0" presId="urn:microsoft.com/office/officeart/2018/2/layout/IconCircleList"/>
    <dgm:cxn modelId="{13263D6B-6CF8-4A81-98EA-37186B8674A3}" type="presOf" srcId="{6EC0C6A4-36DB-488C-9F9C-55A023C20A0F}" destId="{C1551019-0318-4ABA-9B81-39CC4B4B8F8F}" srcOrd="0" destOrd="0" presId="urn:microsoft.com/office/officeart/2018/2/layout/IconCircleList"/>
    <dgm:cxn modelId="{5B9E0458-8FAE-4455-A437-FE9827F25DB8}" srcId="{616EA571-91BF-4CF2-A0EA-783376E83FAF}" destId="{D0C05B43-E7AC-4D62-A0B9-89D4AB1F59B8}" srcOrd="4" destOrd="0" parTransId="{1C204612-1C50-4B90-B3DE-88F18E6CAE2E}" sibTransId="{16425785-2135-494E-98A9-27F5A8150542}"/>
    <dgm:cxn modelId="{304BDF58-7434-41AE-A569-32B69410366C}" type="presOf" srcId="{BD19A41C-DBF5-443E-BFFB-676792E03413}" destId="{E87A9B65-47D4-4113-A586-9EF87EEB143C}" srcOrd="0" destOrd="0" presId="urn:microsoft.com/office/officeart/2018/2/layout/IconCircleList"/>
    <dgm:cxn modelId="{9F2AF888-C550-473B-A703-BD0CFA3BA946}" type="presOf" srcId="{523E87C7-10A3-4391-9B78-1E966AAB0EF0}" destId="{1D7A9224-E840-44C4-B7C2-54674691E441}" srcOrd="0" destOrd="0" presId="urn:microsoft.com/office/officeart/2018/2/layout/IconCircleList"/>
    <dgm:cxn modelId="{232FF48C-34FE-429A-B55A-13BAC62F4080}" srcId="{616EA571-91BF-4CF2-A0EA-783376E83FAF}" destId="{A5E912DA-0385-4AE8-8BEC-58B58A021344}" srcOrd="7" destOrd="0" parTransId="{F47CF758-7405-4D05-9193-4D8ED5D104BB}" sibTransId="{86BC0AE4-BE11-4C8C-9D6A-4FEFDAF52AF8}"/>
    <dgm:cxn modelId="{6C07C78E-7985-4341-AC72-E32C30DF6410}" srcId="{616EA571-91BF-4CF2-A0EA-783376E83FAF}" destId="{0BF9DE66-A7DA-4408-9FD9-552CE393320E}" srcOrd="8" destOrd="0" parTransId="{C18F732C-B3C4-4251-B41F-A76AC4C325F7}" sibTransId="{8F8FAE88-BC10-439E-A412-96BA0CB01619}"/>
    <dgm:cxn modelId="{97DE149B-142E-4246-AA16-5522DB2DB7DF}" type="presOf" srcId="{3870C9DD-6714-473A-B140-CA60FB793456}" destId="{2E7EBCC6-F43C-4635-AFF5-6FEF31569251}" srcOrd="0" destOrd="0" presId="urn:microsoft.com/office/officeart/2018/2/layout/IconCircleList"/>
    <dgm:cxn modelId="{CEE37DBC-7BF5-4B64-98C9-903248900BB9}" type="presOf" srcId="{69F2A267-0167-4B8B-A10E-80378B819527}" destId="{4896EF29-B1C8-4A39-8E4B-D89304DAED71}" srcOrd="0" destOrd="0" presId="urn:microsoft.com/office/officeart/2018/2/layout/IconCircleList"/>
    <dgm:cxn modelId="{948082C5-B0FF-4ABC-A354-E245230D583C}" srcId="{616EA571-91BF-4CF2-A0EA-783376E83FAF}" destId="{AA0384FF-44D1-4BC6-9D7B-1F697A9950D6}" srcOrd="1" destOrd="0" parTransId="{C7A7AABE-95F0-41C4-A43B-AEEBB9E7BE6F}" sibTransId="{94919854-6FB5-4EB3-90A3-44FC95451AC1}"/>
    <dgm:cxn modelId="{737B4BC6-254D-421F-A1E4-0FDCE2374F81}" type="presOf" srcId="{AA0384FF-44D1-4BC6-9D7B-1F697A9950D6}" destId="{10A0BEB8-5534-4ADB-9A61-1B068914763C}" srcOrd="0" destOrd="0" presId="urn:microsoft.com/office/officeart/2018/2/layout/IconCircleList"/>
    <dgm:cxn modelId="{789A69D8-2E63-4F10-BCAC-97A06141BAFF}" srcId="{616EA571-91BF-4CF2-A0EA-783376E83FAF}" destId="{69F2A267-0167-4B8B-A10E-80378B819527}" srcOrd="3" destOrd="0" parTransId="{8A355D0A-CE3E-4C98-B432-192DBAE882CB}" sibTransId="{75547EAE-3560-4A38-B600-1611525FD075}"/>
    <dgm:cxn modelId="{E0AEC6D9-1BD5-4D35-861E-F1D3DF41588D}" type="presOf" srcId="{94919854-6FB5-4EB3-90A3-44FC95451AC1}" destId="{A9808E35-CBDB-4CAA-BEF7-D0C68DFA1328}" srcOrd="0" destOrd="0" presId="urn:microsoft.com/office/officeart/2018/2/layout/IconCircleList"/>
    <dgm:cxn modelId="{406627DB-4688-4D90-BA33-1534074ED99C}" type="presOf" srcId="{A5E912DA-0385-4AE8-8BEC-58B58A021344}" destId="{BE840A5F-5D7C-4AE6-B937-56EDD5F5A43A}" srcOrd="0" destOrd="0" presId="urn:microsoft.com/office/officeart/2018/2/layout/IconCircleList"/>
    <dgm:cxn modelId="{1862ACE1-C83E-4D63-A500-CFC8A52D1656}" type="presOf" srcId="{E06A7154-D7D6-44CC-A33D-0066E326D55B}" destId="{23363EC4-57DA-4D4C-8D90-FE4C1F2EF9FB}" srcOrd="0" destOrd="0" presId="urn:microsoft.com/office/officeart/2018/2/layout/IconCircleList"/>
    <dgm:cxn modelId="{5E4E4DE3-9D82-4ADB-B745-C2881A586C02}" srcId="{616EA571-91BF-4CF2-A0EA-783376E83FAF}" destId="{E06A7154-D7D6-44CC-A33D-0066E326D55B}" srcOrd="0" destOrd="0" parTransId="{B5FAF3A9-9E84-4710-9F75-33C4B3553D91}" sibTransId="{F7EA0880-53F2-4DE4-B993-C9B80F26C218}"/>
    <dgm:cxn modelId="{D9F8EDE4-5549-480A-B31A-3F447FF75767}" srcId="{616EA571-91BF-4CF2-A0EA-783376E83FAF}" destId="{AF294EE8-4C39-4AC5-ABD0-D4E4BE8BA203}" srcOrd="2" destOrd="0" parTransId="{C1D806EF-6827-4569-A4C5-0F8E898E682E}" sibTransId="{BD19A41C-DBF5-443E-BFFB-676792E03413}"/>
    <dgm:cxn modelId="{1CEA1BD6-7C22-49A6-9CD4-5A1E22846E49}" type="presParOf" srcId="{3BB2C285-BE6E-4B09-8280-1B9C4DFC64F4}" destId="{87ACD9C2-3333-4349-B6E3-3A7ABA260BDE}" srcOrd="0" destOrd="0" presId="urn:microsoft.com/office/officeart/2018/2/layout/IconCircleList"/>
    <dgm:cxn modelId="{29CB53FE-C429-4F35-9EBD-BBEAD20752B0}" type="presParOf" srcId="{87ACD9C2-3333-4349-B6E3-3A7ABA260BDE}" destId="{2272A8C7-068A-4A32-A7FA-88126B6C7AF7}" srcOrd="0" destOrd="0" presId="urn:microsoft.com/office/officeart/2018/2/layout/IconCircleList"/>
    <dgm:cxn modelId="{D491328E-522D-4806-A5C7-345853BA38C1}" type="presParOf" srcId="{2272A8C7-068A-4A32-A7FA-88126B6C7AF7}" destId="{418A6A2C-EAF8-4A6F-BA82-2DFDE6848A37}" srcOrd="0" destOrd="0" presId="urn:microsoft.com/office/officeart/2018/2/layout/IconCircleList"/>
    <dgm:cxn modelId="{E2DFB398-E069-404C-8017-185B0F6BA6D4}" type="presParOf" srcId="{2272A8C7-068A-4A32-A7FA-88126B6C7AF7}" destId="{D170155D-C016-4D27-82B7-CA8E004D2F5D}" srcOrd="1" destOrd="0" presId="urn:microsoft.com/office/officeart/2018/2/layout/IconCircleList"/>
    <dgm:cxn modelId="{472B09D4-4F40-447D-92C1-0873A411AAA5}" type="presParOf" srcId="{2272A8C7-068A-4A32-A7FA-88126B6C7AF7}" destId="{5798B9A2-10CD-4B76-82A2-59D21385F281}" srcOrd="2" destOrd="0" presId="urn:microsoft.com/office/officeart/2018/2/layout/IconCircleList"/>
    <dgm:cxn modelId="{6BD3B045-AE37-4C64-A166-595D1A547B21}" type="presParOf" srcId="{2272A8C7-068A-4A32-A7FA-88126B6C7AF7}" destId="{23363EC4-57DA-4D4C-8D90-FE4C1F2EF9FB}" srcOrd="3" destOrd="0" presId="urn:microsoft.com/office/officeart/2018/2/layout/IconCircleList"/>
    <dgm:cxn modelId="{C2A35421-E576-4B90-B168-C39AD47511D5}" type="presParOf" srcId="{87ACD9C2-3333-4349-B6E3-3A7ABA260BDE}" destId="{663643F0-F4FC-4067-A7E2-F858731C2BFC}" srcOrd="1" destOrd="0" presId="urn:microsoft.com/office/officeart/2018/2/layout/IconCircleList"/>
    <dgm:cxn modelId="{BAFDCBF9-0C2A-4FB6-BC9D-E8911B48EE5E}" type="presParOf" srcId="{87ACD9C2-3333-4349-B6E3-3A7ABA260BDE}" destId="{AAB292A3-A056-4847-B7E5-A1498DD00EDC}" srcOrd="2" destOrd="0" presId="urn:microsoft.com/office/officeart/2018/2/layout/IconCircleList"/>
    <dgm:cxn modelId="{2AAF7B37-138E-4124-ADBA-FE10FFDB668D}" type="presParOf" srcId="{AAB292A3-A056-4847-B7E5-A1498DD00EDC}" destId="{307CEBB9-4CA4-42E4-883B-941210AA08F7}" srcOrd="0" destOrd="0" presId="urn:microsoft.com/office/officeart/2018/2/layout/IconCircleList"/>
    <dgm:cxn modelId="{11AA2C8E-9F26-4029-A56D-51E9296F7592}" type="presParOf" srcId="{AAB292A3-A056-4847-B7E5-A1498DD00EDC}" destId="{CD2074D8-90EA-4CAC-A430-F6688CA39BCB}" srcOrd="1" destOrd="0" presId="urn:microsoft.com/office/officeart/2018/2/layout/IconCircleList"/>
    <dgm:cxn modelId="{BECE3AF5-CF5F-4B9D-8AB9-01097F82E5E3}" type="presParOf" srcId="{AAB292A3-A056-4847-B7E5-A1498DD00EDC}" destId="{553AB8E6-8317-4376-B636-A15614590E27}" srcOrd="2" destOrd="0" presId="urn:microsoft.com/office/officeart/2018/2/layout/IconCircleList"/>
    <dgm:cxn modelId="{01126C7C-7C2A-47EB-81E1-0715FE109D34}" type="presParOf" srcId="{AAB292A3-A056-4847-B7E5-A1498DD00EDC}" destId="{10A0BEB8-5534-4ADB-9A61-1B068914763C}" srcOrd="3" destOrd="0" presId="urn:microsoft.com/office/officeart/2018/2/layout/IconCircleList"/>
    <dgm:cxn modelId="{44A8F43C-EEBD-4B96-95B4-B684DD53E9F2}" type="presParOf" srcId="{87ACD9C2-3333-4349-B6E3-3A7ABA260BDE}" destId="{A9808E35-CBDB-4CAA-BEF7-D0C68DFA1328}" srcOrd="3" destOrd="0" presId="urn:microsoft.com/office/officeart/2018/2/layout/IconCircleList"/>
    <dgm:cxn modelId="{0B56C6E4-2A63-40E2-9F04-48FCC04D459C}" type="presParOf" srcId="{87ACD9C2-3333-4349-B6E3-3A7ABA260BDE}" destId="{42A59BA5-28E5-4B9D-BC69-D00A7CFFBD49}" srcOrd="4" destOrd="0" presId="urn:microsoft.com/office/officeart/2018/2/layout/IconCircleList"/>
    <dgm:cxn modelId="{FA2AC9A1-2649-4CDE-8A42-07FE1DCEDEC1}" type="presParOf" srcId="{42A59BA5-28E5-4B9D-BC69-D00A7CFFBD49}" destId="{487221EA-9CE5-4FFE-9A1C-BFA141100928}" srcOrd="0" destOrd="0" presId="urn:microsoft.com/office/officeart/2018/2/layout/IconCircleList"/>
    <dgm:cxn modelId="{7CDFAD54-C53B-423E-99A5-16DD8783DEED}" type="presParOf" srcId="{42A59BA5-28E5-4B9D-BC69-D00A7CFFBD49}" destId="{41EFF056-4EF9-4BCF-9A8C-086C298786CC}" srcOrd="1" destOrd="0" presId="urn:microsoft.com/office/officeart/2018/2/layout/IconCircleList"/>
    <dgm:cxn modelId="{DA3DAF37-B92D-469F-A784-5785BFB98A73}" type="presParOf" srcId="{42A59BA5-28E5-4B9D-BC69-D00A7CFFBD49}" destId="{79337582-9D53-4E27-B6FC-B1A0618F5006}" srcOrd="2" destOrd="0" presId="urn:microsoft.com/office/officeart/2018/2/layout/IconCircleList"/>
    <dgm:cxn modelId="{C9BEDEDB-609A-406F-991A-F1C186389762}" type="presParOf" srcId="{42A59BA5-28E5-4B9D-BC69-D00A7CFFBD49}" destId="{3F0D63DA-06C8-4D10-9C28-A1C129C8AC51}" srcOrd="3" destOrd="0" presId="urn:microsoft.com/office/officeart/2018/2/layout/IconCircleList"/>
    <dgm:cxn modelId="{FF72FEDD-7D61-4ADE-8849-952B36FFF5FF}" type="presParOf" srcId="{87ACD9C2-3333-4349-B6E3-3A7ABA260BDE}" destId="{E87A9B65-47D4-4113-A586-9EF87EEB143C}" srcOrd="5" destOrd="0" presId="urn:microsoft.com/office/officeart/2018/2/layout/IconCircleList"/>
    <dgm:cxn modelId="{15A0BE1B-F3A5-4BB9-9849-48059011E97F}" type="presParOf" srcId="{87ACD9C2-3333-4349-B6E3-3A7ABA260BDE}" destId="{3130D187-4585-438F-992D-5C362DFE5DF6}" srcOrd="6" destOrd="0" presId="urn:microsoft.com/office/officeart/2018/2/layout/IconCircleList"/>
    <dgm:cxn modelId="{9AE7CE50-24EC-492F-B5A9-0EF485284DEC}" type="presParOf" srcId="{3130D187-4585-438F-992D-5C362DFE5DF6}" destId="{34813547-747C-46D9-A074-18B4F9EB15B5}" srcOrd="0" destOrd="0" presId="urn:microsoft.com/office/officeart/2018/2/layout/IconCircleList"/>
    <dgm:cxn modelId="{C740A569-84A2-4158-A838-D582F8B39793}" type="presParOf" srcId="{3130D187-4585-438F-992D-5C362DFE5DF6}" destId="{681D6FF5-AF9E-436F-AD21-358F1C361B5D}" srcOrd="1" destOrd="0" presId="urn:microsoft.com/office/officeart/2018/2/layout/IconCircleList"/>
    <dgm:cxn modelId="{CBF68D78-9D23-4C71-BD66-541E08F9E9F5}" type="presParOf" srcId="{3130D187-4585-438F-992D-5C362DFE5DF6}" destId="{25D81D6C-9957-49EB-A568-3977CBC694B0}" srcOrd="2" destOrd="0" presId="urn:microsoft.com/office/officeart/2018/2/layout/IconCircleList"/>
    <dgm:cxn modelId="{1FC10AD9-18E5-4F16-9623-04A4AEEDC8C8}" type="presParOf" srcId="{3130D187-4585-438F-992D-5C362DFE5DF6}" destId="{4896EF29-B1C8-4A39-8E4B-D89304DAED71}" srcOrd="3" destOrd="0" presId="urn:microsoft.com/office/officeart/2018/2/layout/IconCircleList"/>
    <dgm:cxn modelId="{99691188-1B04-47E8-9E57-3CFB865D16A1}" type="presParOf" srcId="{87ACD9C2-3333-4349-B6E3-3A7ABA260BDE}" destId="{35D36B77-7913-4ECB-9003-A55662D41E18}" srcOrd="7" destOrd="0" presId="urn:microsoft.com/office/officeart/2018/2/layout/IconCircleList"/>
    <dgm:cxn modelId="{38862783-BB9D-4150-BF29-F8CD72D359CE}" type="presParOf" srcId="{87ACD9C2-3333-4349-B6E3-3A7ABA260BDE}" destId="{0C154993-61C0-4CDB-80C7-483A06277F57}" srcOrd="8" destOrd="0" presId="urn:microsoft.com/office/officeart/2018/2/layout/IconCircleList"/>
    <dgm:cxn modelId="{109822B0-3EB8-4136-A7E8-DBDB1540E1B6}" type="presParOf" srcId="{0C154993-61C0-4CDB-80C7-483A06277F57}" destId="{F85377D8-3902-47DE-800B-22FC7B54AB48}" srcOrd="0" destOrd="0" presId="urn:microsoft.com/office/officeart/2018/2/layout/IconCircleList"/>
    <dgm:cxn modelId="{328A46F8-781A-4A10-88EF-7750B286E585}" type="presParOf" srcId="{0C154993-61C0-4CDB-80C7-483A06277F57}" destId="{D0236AE3-42D3-4851-8E8C-886C4FD306B2}" srcOrd="1" destOrd="0" presId="urn:microsoft.com/office/officeart/2018/2/layout/IconCircleList"/>
    <dgm:cxn modelId="{512E87FD-5F77-4C08-99C1-437792C12FEA}" type="presParOf" srcId="{0C154993-61C0-4CDB-80C7-483A06277F57}" destId="{B93B53AE-342C-44CB-B123-1085EF0F68CB}" srcOrd="2" destOrd="0" presId="urn:microsoft.com/office/officeart/2018/2/layout/IconCircleList"/>
    <dgm:cxn modelId="{38E42D1F-12DE-4E7D-8996-A76B6929A1AC}" type="presParOf" srcId="{0C154993-61C0-4CDB-80C7-483A06277F57}" destId="{79172BDB-EA87-4871-A74E-9C56CA99821C}" srcOrd="3" destOrd="0" presId="urn:microsoft.com/office/officeart/2018/2/layout/IconCircleList"/>
    <dgm:cxn modelId="{8358B8F3-B448-4581-83A3-8D6CF8970383}" type="presParOf" srcId="{87ACD9C2-3333-4349-B6E3-3A7ABA260BDE}" destId="{4A19E5AA-7637-45DC-BE1E-68F8BE564EA2}" srcOrd="9" destOrd="0" presId="urn:microsoft.com/office/officeart/2018/2/layout/IconCircleList"/>
    <dgm:cxn modelId="{E20D1155-506B-4E44-A353-395B22B3E1ED}" type="presParOf" srcId="{87ACD9C2-3333-4349-B6E3-3A7ABA260BDE}" destId="{0DED0ADC-AF66-4473-B99F-14D5D70C5BA3}" srcOrd="10" destOrd="0" presId="urn:microsoft.com/office/officeart/2018/2/layout/IconCircleList"/>
    <dgm:cxn modelId="{9E95AC53-2DC0-4A07-ABA6-D0B57F0CFEB2}" type="presParOf" srcId="{0DED0ADC-AF66-4473-B99F-14D5D70C5BA3}" destId="{8DB17ABF-E88D-451E-B02D-38C04D0BA629}" srcOrd="0" destOrd="0" presId="urn:microsoft.com/office/officeart/2018/2/layout/IconCircleList"/>
    <dgm:cxn modelId="{AC37ADF1-18B6-488A-85DD-A09A6750C190}" type="presParOf" srcId="{0DED0ADC-AF66-4473-B99F-14D5D70C5BA3}" destId="{0EAF7423-A1E0-4AFD-9AA7-4CD6C08E1D1F}" srcOrd="1" destOrd="0" presId="urn:microsoft.com/office/officeart/2018/2/layout/IconCircleList"/>
    <dgm:cxn modelId="{A31CA3E1-552E-4575-AF64-6D41A1D33CC9}" type="presParOf" srcId="{0DED0ADC-AF66-4473-B99F-14D5D70C5BA3}" destId="{5C94CB8A-79D9-4D1B-8D42-973F92C16F2E}" srcOrd="2" destOrd="0" presId="urn:microsoft.com/office/officeart/2018/2/layout/IconCircleList"/>
    <dgm:cxn modelId="{219A6890-4DA0-4574-953B-D2C3D39A84E7}" type="presParOf" srcId="{0DED0ADC-AF66-4473-B99F-14D5D70C5BA3}" destId="{C1551019-0318-4ABA-9B81-39CC4B4B8F8F}" srcOrd="3" destOrd="0" presId="urn:microsoft.com/office/officeart/2018/2/layout/IconCircleList"/>
    <dgm:cxn modelId="{2FE5DB84-3788-4B25-AC3F-2B3F5632E571}" type="presParOf" srcId="{87ACD9C2-3333-4349-B6E3-3A7ABA260BDE}" destId="{1D7A9224-E840-44C4-B7C2-54674691E441}" srcOrd="11" destOrd="0" presId="urn:microsoft.com/office/officeart/2018/2/layout/IconCircleList"/>
    <dgm:cxn modelId="{EB0C1208-5B2F-40B2-AB01-10CA99C9617B}" type="presParOf" srcId="{87ACD9C2-3333-4349-B6E3-3A7ABA260BDE}" destId="{0075ACDB-08CB-4F17-938E-50678AC889EA}" srcOrd="12" destOrd="0" presId="urn:microsoft.com/office/officeart/2018/2/layout/IconCircleList"/>
    <dgm:cxn modelId="{256CC6E6-A272-49F5-ADD4-39CF7E3C0365}" type="presParOf" srcId="{0075ACDB-08CB-4F17-938E-50678AC889EA}" destId="{2B11ECBE-F979-4A43-B571-6DF82F4CC9F1}" srcOrd="0" destOrd="0" presId="urn:microsoft.com/office/officeart/2018/2/layout/IconCircleList"/>
    <dgm:cxn modelId="{38E86540-3A54-4CD1-8F9C-0483837C238E}" type="presParOf" srcId="{0075ACDB-08CB-4F17-938E-50678AC889EA}" destId="{1834986C-A760-4E54-8DD5-374773E60766}" srcOrd="1" destOrd="0" presId="urn:microsoft.com/office/officeart/2018/2/layout/IconCircleList"/>
    <dgm:cxn modelId="{A5E44F03-7450-4C9D-A8D3-451C64BA1150}" type="presParOf" srcId="{0075ACDB-08CB-4F17-938E-50678AC889EA}" destId="{3AD4E0AB-2F99-41C4-9483-5A235A583F7D}" srcOrd="2" destOrd="0" presId="urn:microsoft.com/office/officeart/2018/2/layout/IconCircleList"/>
    <dgm:cxn modelId="{C7C41DB0-DDFB-4A9C-A159-9498D77E7D1F}" type="presParOf" srcId="{0075ACDB-08CB-4F17-938E-50678AC889EA}" destId="{2E7EBCC6-F43C-4635-AFF5-6FEF31569251}" srcOrd="3" destOrd="0" presId="urn:microsoft.com/office/officeart/2018/2/layout/IconCircleList"/>
    <dgm:cxn modelId="{D8CF5BC0-5E12-4EED-A531-6D485FBDB863}" type="presParOf" srcId="{87ACD9C2-3333-4349-B6E3-3A7ABA260BDE}" destId="{12835B20-EF63-4EC7-BDD9-0817626842B1}" srcOrd="13" destOrd="0" presId="urn:microsoft.com/office/officeart/2018/2/layout/IconCircleList"/>
    <dgm:cxn modelId="{B36A48DD-FF64-4592-9F49-1247F12E86F8}" type="presParOf" srcId="{87ACD9C2-3333-4349-B6E3-3A7ABA260BDE}" destId="{548C672C-8A21-4C1B-A7F0-F55487373EB7}" srcOrd="14" destOrd="0" presId="urn:microsoft.com/office/officeart/2018/2/layout/IconCircleList"/>
    <dgm:cxn modelId="{8667CC46-F605-421A-8C28-1E5CCA5E312E}" type="presParOf" srcId="{548C672C-8A21-4C1B-A7F0-F55487373EB7}" destId="{5A6489DE-4D56-4C3A-B22D-F52A05FF3451}" srcOrd="0" destOrd="0" presId="urn:microsoft.com/office/officeart/2018/2/layout/IconCircleList"/>
    <dgm:cxn modelId="{EEB7C846-CA65-438E-B98E-8CBA08ACA0BD}" type="presParOf" srcId="{548C672C-8A21-4C1B-A7F0-F55487373EB7}" destId="{72E0F604-FAF9-468B-8A64-625D335F5EE0}" srcOrd="1" destOrd="0" presId="urn:microsoft.com/office/officeart/2018/2/layout/IconCircleList"/>
    <dgm:cxn modelId="{61CAB2A7-4379-4096-96DC-6F28EBE89A69}" type="presParOf" srcId="{548C672C-8A21-4C1B-A7F0-F55487373EB7}" destId="{37B9D51D-A79A-419A-BD91-DFC62D7BB474}" srcOrd="2" destOrd="0" presId="urn:microsoft.com/office/officeart/2018/2/layout/IconCircleList"/>
    <dgm:cxn modelId="{952B063F-FB0D-4BDC-AF38-980E5630CDD7}" type="presParOf" srcId="{548C672C-8A21-4C1B-A7F0-F55487373EB7}" destId="{BE840A5F-5D7C-4AE6-B937-56EDD5F5A43A}" srcOrd="3" destOrd="0" presId="urn:microsoft.com/office/officeart/2018/2/layout/IconCircleList"/>
    <dgm:cxn modelId="{5ECEFF9F-656B-4CAC-8C31-5B5178AD63B1}" type="presParOf" srcId="{87ACD9C2-3333-4349-B6E3-3A7ABA260BDE}" destId="{D459106E-7FED-4B86-B846-360095EB5183}" srcOrd="15" destOrd="0" presId="urn:microsoft.com/office/officeart/2018/2/layout/IconCircleList"/>
    <dgm:cxn modelId="{A443ACFE-8F06-42A6-B45C-E1633C0FDA44}" type="presParOf" srcId="{87ACD9C2-3333-4349-B6E3-3A7ABA260BDE}" destId="{D1E92E88-7620-49F4-88CB-9CAFE01F224E}" srcOrd="16" destOrd="0" presId="urn:microsoft.com/office/officeart/2018/2/layout/IconCircleList"/>
    <dgm:cxn modelId="{C21E61E1-272B-4DD3-802C-808124BBC85B}" type="presParOf" srcId="{D1E92E88-7620-49F4-88CB-9CAFE01F224E}" destId="{2D72399A-7B71-45A6-B61B-699DEE1E8C30}" srcOrd="0" destOrd="0" presId="urn:microsoft.com/office/officeart/2018/2/layout/IconCircleList"/>
    <dgm:cxn modelId="{7635A950-03E1-40FF-AE31-FA04217C6FE6}" type="presParOf" srcId="{D1E92E88-7620-49F4-88CB-9CAFE01F224E}" destId="{B0541FB9-C65C-4F76-BA0A-AC0543A79BA4}" srcOrd="1" destOrd="0" presId="urn:microsoft.com/office/officeart/2018/2/layout/IconCircleList"/>
    <dgm:cxn modelId="{7B156BB2-28DA-4179-A007-B24B0443C9AB}" type="presParOf" srcId="{D1E92E88-7620-49F4-88CB-9CAFE01F224E}" destId="{4689A53E-521E-496A-B6E9-630DD20FA8E3}" srcOrd="2" destOrd="0" presId="urn:microsoft.com/office/officeart/2018/2/layout/IconCircleList"/>
    <dgm:cxn modelId="{49D565D6-4EE4-45BD-BECA-AF51F7288391}" type="presParOf" srcId="{D1E92E88-7620-49F4-88CB-9CAFE01F224E}" destId="{545BDF1B-7B0B-46AD-A4CC-F666EDE881A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831E41-E91A-42C3-8D75-932276835B43}"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889EB9E0-2787-462B-AFFD-9D887D70FCF0}">
      <dgm:prSet/>
      <dgm:spPr/>
      <dgm:t>
        <a:bodyPr/>
        <a:lstStyle/>
        <a:p>
          <a:pPr>
            <a:lnSpc>
              <a:spcPct val="100000"/>
            </a:lnSpc>
          </a:pPr>
          <a:r>
            <a:rPr lang="en-US" b="1" dirty="0"/>
            <a:t>Data Collection:</a:t>
          </a:r>
          <a:endParaRPr lang="en-US" dirty="0"/>
        </a:p>
      </dgm:t>
    </dgm:pt>
    <dgm:pt modelId="{13EE0E4F-A2CE-4A9C-8C71-F7358F4B9BB1}" type="parTrans" cxnId="{9F14C897-7192-4389-8094-A2D0861C9797}">
      <dgm:prSet/>
      <dgm:spPr/>
      <dgm:t>
        <a:bodyPr/>
        <a:lstStyle/>
        <a:p>
          <a:endParaRPr lang="en-US"/>
        </a:p>
      </dgm:t>
    </dgm:pt>
    <dgm:pt modelId="{2138EA30-D6CE-4E06-A511-CD16E4925D80}" type="sibTrans" cxnId="{9F14C897-7192-4389-8094-A2D0861C9797}">
      <dgm:prSet/>
      <dgm:spPr/>
      <dgm:t>
        <a:bodyPr/>
        <a:lstStyle/>
        <a:p>
          <a:endParaRPr lang="en-US"/>
        </a:p>
      </dgm:t>
    </dgm:pt>
    <dgm:pt modelId="{98D892A0-FEA3-41FE-B015-D4C54E62A915}">
      <dgm:prSet/>
      <dgm:spPr/>
      <dgm:t>
        <a:bodyPr/>
        <a:lstStyle/>
        <a:p>
          <a:pPr>
            <a:lnSpc>
              <a:spcPct val="100000"/>
            </a:lnSpc>
          </a:pPr>
          <a:r>
            <a:rPr lang="en-US" dirty="0"/>
            <a:t>Gathered supply chain data related to lead times, transportation costs, stock levels, and shipment delays from public datasets.</a:t>
          </a:r>
        </a:p>
      </dgm:t>
    </dgm:pt>
    <dgm:pt modelId="{6097E875-6BEC-4585-ABD3-140D99D750D8}" type="parTrans" cxnId="{72F4BBF1-57A9-4D67-8014-7FD29CC7D052}">
      <dgm:prSet/>
      <dgm:spPr/>
      <dgm:t>
        <a:bodyPr/>
        <a:lstStyle/>
        <a:p>
          <a:endParaRPr lang="en-US"/>
        </a:p>
      </dgm:t>
    </dgm:pt>
    <dgm:pt modelId="{6526DF37-49FA-4E74-A760-2FA1DC13F499}" type="sibTrans" cxnId="{72F4BBF1-57A9-4D67-8014-7FD29CC7D052}">
      <dgm:prSet/>
      <dgm:spPr/>
      <dgm:t>
        <a:bodyPr/>
        <a:lstStyle/>
        <a:p>
          <a:endParaRPr lang="en-US"/>
        </a:p>
      </dgm:t>
    </dgm:pt>
    <dgm:pt modelId="{F256913B-52E9-4F9A-88B2-BD3559009D81}">
      <dgm:prSet/>
      <dgm:spPr/>
      <dgm:t>
        <a:bodyPr/>
        <a:lstStyle/>
        <a:p>
          <a:pPr>
            <a:lnSpc>
              <a:spcPct val="100000"/>
            </a:lnSpc>
          </a:pPr>
          <a:r>
            <a:rPr lang="en-US" b="1" dirty="0"/>
            <a:t>Data Preprocessing:</a:t>
          </a:r>
          <a:endParaRPr lang="en-US" dirty="0"/>
        </a:p>
      </dgm:t>
    </dgm:pt>
    <dgm:pt modelId="{EB551068-55E8-4630-85CA-18267A1173F2}" type="parTrans" cxnId="{92D2ED8D-148C-4A95-B9A2-22C8BC2DCD6A}">
      <dgm:prSet/>
      <dgm:spPr/>
      <dgm:t>
        <a:bodyPr/>
        <a:lstStyle/>
        <a:p>
          <a:endParaRPr lang="en-US"/>
        </a:p>
      </dgm:t>
    </dgm:pt>
    <dgm:pt modelId="{E93B9CC2-91C1-4C5F-9EC6-9ADA4BA82950}" type="sibTrans" cxnId="{92D2ED8D-148C-4A95-B9A2-22C8BC2DCD6A}">
      <dgm:prSet/>
      <dgm:spPr/>
      <dgm:t>
        <a:bodyPr/>
        <a:lstStyle/>
        <a:p>
          <a:endParaRPr lang="en-US"/>
        </a:p>
      </dgm:t>
    </dgm:pt>
    <dgm:pt modelId="{3E9B687B-03C7-4FD3-AC44-B5FA6AAAA223}">
      <dgm:prSet/>
      <dgm:spPr/>
      <dgm:t>
        <a:bodyPr/>
        <a:lstStyle/>
        <a:p>
          <a:pPr>
            <a:lnSpc>
              <a:spcPct val="100000"/>
            </a:lnSpc>
          </a:pPr>
          <a:r>
            <a:rPr lang="en-US" dirty="0"/>
            <a:t>Cleaned, processed, and normalized the dataset by handling missing values, removing duplicates, and scaling numerical features.</a:t>
          </a:r>
        </a:p>
      </dgm:t>
    </dgm:pt>
    <dgm:pt modelId="{3C515CCE-7E89-4681-9397-71905F7109E4}" type="parTrans" cxnId="{7245E168-007C-4071-96B5-F80BF60D9930}">
      <dgm:prSet/>
      <dgm:spPr/>
      <dgm:t>
        <a:bodyPr/>
        <a:lstStyle/>
        <a:p>
          <a:endParaRPr lang="en-US"/>
        </a:p>
      </dgm:t>
    </dgm:pt>
    <dgm:pt modelId="{2B8BD729-C4A8-43D8-B8D0-07C0F9A55E42}" type="sibTrans" cxnId="{7245E168-007C-4071-96B5-F80BF60D9930}">
      <dgm:prSet/>
      <dgm:spPr/>
      <dgm:t>
        <a:bodyPr/>
        <a:lstStyle/>
        <a:p>
          <a:endParaRPr lang="en-US"/>
        </a:p>
      </dgm:t>
    </dgm:pt>
    <dgm:pt modelId="{75C1C0C4-DCB6-4416-9CCE-1435E6A2E211}">
      <dgm:prSet/>
      <dgm:spPr/>
      <dgm:t>
        <a:bodyPr/>
        <a:lstStyle/>
        <a:p>
          <a:pPr>
            <a:lnSpc>
              <a:spcPct val="100000"/>
            </a:lnSpc>
          </a:pPr>
          <a:r>
            <a:rPr lang="en-US" b="1" dirty="0"/>
            <a:t>Feature Engineering:</a:t>
          </a:r>
          <a:endParaRPr lang="en-US" dirty="0"/>
        </a:p>
      </dgm:t>
    </dgm:pt>
    <dgm:pt modelId="{90D0163F-7C1E-4DEB-A8E9-9D7BC26E8D3D}" type="parTrans" cxnId="{AB516814-E9EE-4916-AE6C-4701733650A6}">
      <dgm:prSet/>
      <dgm:spPr/>
      <dgm:t>
        <a:bodyPr/>
        <a:lstStyle/>
        <a:p>
          <a:endParaRPr lang="en-US"/>
        </a:p>
      </dgm:t>
    </dgm:pt>
    <dgm:pt modelId="{82EE4ADA-FD33-42D8-AE0F-C4BCBA0FE19A}" type="sibTrans" cxnId="{AB516814-E9EE-4916-AE6C-4701733650A6}">
      <dgm:prSet/>
      <dgm:spPr/>
      <dgm:t>
        <a:bodyPr/>
        <a:lstStyle/>
        <a:p>
          <a:endParaRPr lang="en-US"/>
        </a:p>
      </dgm:t>
    </dgm:pt>
    <dgm:pt modelId="{4FAAB9B6-DF54-45B8-973C-262565A60C78}">
      <dgm:prSet/>
      <dgm:spPr/>
      <dgm:t>
        <a:bodyPr/>
        <a:lstStyle/>
        <a:p>
          <a:pPr>
            <a:lnSpc>
              <a:spcPct val="100000"/>
            </a:lnSpc>
          </a:pPr>
          <a:r>
            <a:rPr lang="en-US" dirty="0"/>
            <a:t>Created new features like </a:t>
          </a:r>
          <a:r>
            <a:rPr lang="en-US" b="1" dirty="0"/>
            <a:t>Delay Risk Score</a:t>
          </a:r>
          <a:r>
            <a:rPr lang="en-US" dirty="0"/>
            <a:t>, combining lead times, defect rates, and transportation costs for better prediction accuracy.</a:t>
          </a:r>
        </a:p>
      </dgm:t>
    </dgm:pt>
    <dgm:pt modelId="{0000D292-275D-4C6B-A4DD-7EFEBAB5C8F3}" type="parTrans" cxnId="{497781E5-80E1-40B7-BED1-FCE1FAC285D7}">
      <dgm:prSet/>
      <dgm:spPr/>
      <dgm:t>
        <a:bodyPr/>
        <a:lstStyle/>
        <a:p>
          <a:endParaRPr lang="en-US"/>
        </a:p>
      </dgm:t>
    </dgm:pt>
    <dgm:pt modelId="{EEA455D3-7C90-4F59-8B10-57BB4E65FFE1}" type="sibTrans" cxnId="{497781E5-80E1-40B7-BED1-FCE1FAC285D7}">
      <dgm:prSet/>
      <dgm:spPr/>
      <dgm:t>
        <a:bodyPr/>
        <a:lstStyle/>
        <a:p>
          <a:endParaRPr lang="en-US"/>
        </a:p>
      </dgm:t>
    </dgm:pt>
    <dgm:pt modelId="{892ED904-0969-4B29-8BB6-3E2C06228130}">
      <dgm:prSet/>
      <dgm:spPr/>
      <dgm:t>
        <a:bodyPr/>
        <a:lstStyle/>
        <a:p>
          <a:pPr>
            <a:lnSpc>
              <a:spcPct val="100000"/>
            </a:lnSpc>
          </a:pPr>
          <a:r>
            <a:rPr lang="en-US" b="1" dirty="0"/>
            <a:t>Model Development:</a:t>
          </a:r>
          <a:endParaRPr lang="en-US" dirty="0"/>
        </a:p>
      </dgm:t>
    </dgm:pt>
    <dgm:pt modelId="{BFFD0975-F4ED-4AD1-812A-F208E2982C76}" type="parTrans" cxnId="{94E5CBB0-84C8-453A-92C1-4F5A014B3EB1}">
      <dgm:prSet/>
      <dgm:spPr/>
      <dgm:t>
        <a:bodyPr/>
        <a:lstStyle/>
        <a:p>
          <a:endParaRPr lang="en-US"/>
        </a:p>
      </dgm:t>
    </dgm:pt>
    <dgm:pt modelId="{DCF43D17-1AB5-4055-93A6-354878E4911F}" type="sibTrans" cxnId="{94E5CBB0-84C8-453A-92C1-4F5A014B3EB1}">
      <dgm:prSet/>
      <dgm:spPr/>
      <dgm:t>
        <a:bodyPr/>
        <a:lstStyle/>
        <a:p>
          <a:endParaRPr lang="en-US"/>
        </a:p>
      </dgm:t>
    </dgm:pt>
    <dgm:pt modelId="{FEEB506A-9AF5-4289-BED0-9576E2582508}">
      <dgm:prSet/>
      <dgm:spPr/>
      <dgm:t>
        <a:bodyPr/>
        <a:lstStyle/>
        <a:p>
          <a:pPr>
            <a:lnSpc>
              <a:spcPct val="100000"/>
            </a:lnSpc>
          </a:pPr>
          <a:r>
            <a:rPr lang="en-US"/>
            <a:t>Applied machine learning models such as Random Forest Regressor, Logistic Regression, and KMeans Clustering for predictions, cost analysis, and inventory classification.</a:t>
          </a:r>
        </a:p>
      </dgm:t>
    </dgm:pt>
    <dgm:pt modelId="{92E8639A-4C5F-4679-A0BF-C6B3EE808ADF}" type="parTrans" cxnId="{5544F6B4-1ACF-4B84-A1D8-89A7B57B0517}">
      <dgm:prSet/>
      <dgm:spPr/>
      <dgm:t>
        <a:bodyPr/>
        <a:lstStyle/>
        <a:p>
          <a:endParaRPr lang="en-US"/>
        </a:p>
      </dgm:t>
    </dgm:pt>
    <dgm:pt modelId="{EBE0EE9E-F451-4562-8241-10B6F94EC3ED}" type="sibTrans" cxnId="{5544F6B4-1ACF-4B84-A1D8-89A7B57B0517}">
      <dgm:prSet/>
      <dgm:spPr/>
      <dgm:t>
        <a:bodyPr/>
        <a:lstStyle/>
        <a:p>
          <a:endParaRPr lang="en-US"/>
        </a:p>
      </dgm:t>
    </dgm:pt>
    <dgm:pt modelId="{0AB18DBF-7B64-49F5-9089-C4CD0E651FAA}">
      <dgm:prSet/>
      <dgm:spPr/>
      <dgm:t>
        <a:bodyPr/>
        <a:lstStyle/>
        <a:p>
          <a:pPr>
            <a:lnSpc>
              <a:spcPct val="100000"/>
            </a:lnSpc>
          </a:pPr>
          <a:r>
            <a:rPr lang="en-US" b="1" dirty="0"/>
            <a:t>Model Evaluation:</a:t>
          </a:r>
          <a:endParaRPr lang="en-US" dirty="0"/>
        </a:p>
      </dgm:t>
    </dgm:pt>
    <dgm:pt modelId="{B66F3B43-F45F-4453-93DE-55BB995458E9}" type="parTrans" cxnId="{DA22841C-0A88-4241-967A-5729884E8430}">
      <dgm:prSet/>
      <dgm:spPr/>
      <dgm:t>
        <a:bodyPr/>
        <a:lstStyle/>
        <a:p>
          <a:endParaRPr lang="en-US"/>
        </a:p>
      </dgm:t>
    </dgm:pt>
    <dgm:pt modelId="{AA98A066-4AFC-4846-A120-D156B7341E98}" type="sibTrans" cxnId="{DA22841C-0A88-4241-967A-5729884E8430}">
      <dgm:prSet/>
      <dgm:spPr/>
      <dgm:t>
        <a:bodyPr/>
        <a:lstStyle/>
        <a:p>
          <a:endParaRPr lang="en-US"/>
        </a:p>
      </dgm:t>
    </dgm:pt>
    <dgm:pt modelId="{09C327E1-9D8A-48BA-BFDC-4C4CBE4F6294}">
      <dgm:prSet/>
      <dgm:spPr/>
      <dgm:t>
        <a:bodyPr/>
        <a:lstStyle/>
        <a:p>
          <a:pPr>
            <a:lnSpc>
              <a:spcPct val="100000"/>
            </a:lnSpc>
          </a:pPr>
          <a:r>
            <a:rPr lang="en-US"/>
            <a:t>Evaluated models using key performance metrics like </a:t>
          </a:r>
          <a:r>
            <a:rPr lang="en-US" b="1"/>
            <a:t>Mean Squared Error (MSE)</a:t>
          </a:r>
          <a:r>
            <a:rPr lang="en-US"/>
            <a:t>, </a:t>
          </a:r>
          <a:r>
            <a:rPr lang="en-US" b="1"/>
            <a:t>Accuracy</a:t>
          </a:r>
          <a:r>
            <a:rPr lang="en-US"/>
            <a:t>, </a:t>
          </a:r>
          <a:r>
            <a:rPr lang="en-US" b="1"/>
            <a:t>R² Score</a:t>
          </a:r>
          <a:r>
            <a:rPr lang="en-US"/>
            <a:t>, and </a:t>
          </a:r>
          <a:r>
            <a:rPr lang="en-US" b="1"/>
            <a:t>Silhouette Score</a:t>
          </a:r>
          <a:r>
            <a:rPr lang="en-US"/>
            <a:t> to ensure accuracy and reliability.</a:t>
          </a:r>
        </a:p>
      </dgm:t>
    </dgm:pt>
    <dgm:pt modelId="{A6BC3139-0272-4F42-8B84-82AFBFE6E49F}" type="parTrans" cxnId="{149801E7-08AC-4871-BE4C-E713B317E66A}">
      <dgm:prSet/>
      <dgm:spPr/>
      <dgm:t>
        <a:bodyPr/>
        <a:lstStyle/>
        <a:p>
          <a:endParaRPr lang="en-US"/>
        </a:p>
      </dgm:t>
    </dgm:pt>
    <dgm:pt modelId="{D0EAA7AF-3290-4480-BB51-72BF6CCF3C5B}" type="sibTrans" cxnId="{149801E7-08AC-4871-BE4C-E713B317E66A}">
      <dgm:prSet/>
      <dgm:spPr/>
      <dgm:t>
        <a:bodyPr/>
        <a:lstStyle/>
        <a:p>
          <a:endParaRPr lang="en-US"/>
        </a:p>
      </dgm:t>
    </dgm:pt>
    <dgm:pt modelId="{8A351B87-B937-42B8-B5E0-82182DAC909E}">
      <dgm:prSet/>
      <dgm:spPr/>
      <dgm:t>
        <a:bodyPr/>
        <a:lstStyle/>
        <a:p>
          <a:pPr>
            <a:lnSpc>
              <a:spcPct val="100000"/>
            </a:lnSpc>
          </a:pPr>
          <a:r>
            <a:rPr lang="en-US" b="1" dirty="0"/>
            <a:t>Data Visualization and Recommendations:</a:t>
          </a:r>
          <a:endParaRPr lang="en-US" dirty="0"/>
        </a:p>
      </dgm:t>
    </dgm:pt>
    <dgm:pt modelId="{80FC1BB5-6791-4093-AB3A-1F110C40C478}" type="parTrans" cxnId="{9AB58F3D-4F43-47D5-9B53-4924781DB362}">
      <dgm:prSet/>
      <dgm:spPr/>
      <dgm:t>
        <a:bodyPr/>
        <a:lstStyle/>
        <a:p>
          <a:endParaRPr lang="en-US"/>
        </a:p>
      </dgm:t>
    </dgm:pt>
    <dgm:pt modelId="{08D29CC6-1743-48DC-8EA7-87185DBD6239}" type="sibTrans" cxnId="{9AB58F3D-4F43-47D5-9B53-4924781DB362}">
      <dgm:prSet/>
      <dgm:spPr/>
      <dgm:t>
        <a:bodyPr/>
        <a:lstStyle/>
        <a:p>
          <a:endParaRPr lang="en-US"/>
        </a:p>
      </dgm:t>
    </dgm:pt>
    <dgm:pt modelId="{8AF67BEF-DAB0-44CD-A8A9-58C721978F7B}">
      <dgm:prSet/>
      <dgm:spPr/>
      <dgm:t>
        <a:bodyPr/>
        <a:lstStyle/>
        <a:p>
          <a:pPr>
            <a:lnSpc>
              <a:spcPct val="100000"/>
            </a:lnSpc>
          </a:pPr>
          <a:r>
            <a:rPr lang="en-US"/>
            <a:t>Exported model results to </a:t>
          </a:r>
          <a:r>
            <a:rPr lang="en-US" b="1"/>
            <a:t>Tableau</a:t>
          </a:r>
          <a:r>
            <a:rPr lang="en-US"/>
            <a:t> for visualization and generated insights for actionable business recommendations.</a:t>
          </a:r>
        </a:p>
      </dgm:t>
    </dgm:pt>
    <dgm:pt modelId="{92678855-0AFD-4738-AE5E-22797B3C2882}" type="parTrans" cxnId="{3256A49A-E4AC-4963-AFF6-A4745300CE5B}">
      <dgm:prSet/>
      <dgm:spPr/>
      <dgm:t>
        <a:bodyPr/>
        <a:lstStyle/>
        <a:p>
          <a:endParaRPr lang="en-US"/>
        </a:p>
      </dgm:t>
    </dgm:pt>
    <dgm:pt modelId="{93279F2D-3742-404D-A52B-5B67A4493E47}" type="sibTrans" cxnId="{3256A49A-E4AC-4963-AFF6-A4745300CE5B}">
      <dgm:prSet/>
      <dgm:spPr/>
      <dgm:t>
        <a:bodyPr/>
        <a:lstStyle/>
        <a:p>
          <a:endParaRPr lang="en-US"/>
        </a:p>
      </dgm:t>
    </dgm:pt>
    <dgm:pt modelId="{CA3345C8-42C9-4027-81C0-43AB12FD4D71}" type="pres">
      <dgm:prSet presAssocID="{37831E41-E91A-42C3-8D75-932276835B43}" presName="root" presStyleCnt="0">
        <dgm:presLayoutVars>
          <dgm:dir/>
          <dgm:resizeHandles val="exact"/>
        </dgm:presLayoutVars>
      </dgm:prSet>
      <dgm:spPr/>
    </dgm:pt>
    <dgm:pt modelId="{9379E12F-F3E9-4F14-A937-768504D95338}" type="pres">
      <dgm:prSet presAssocID="{889EB9E0-2787-462B-AFFD-9D887D70FCF0}" presName="compNode" presStyleCnt="0"/>
      <dgm:spPr/>
    </dgm:pt>
    <dgm:pt modelId="{3DEB5CCF-048B-463A-BD15-054DEBD0A5AE}" type="pres">
      <dgm:prSet presAssocID="{889EB9E0-2787-462B-AFFD-9D887D70FCF0}" presName="bgRect" presStyleLbl="bgShp" presStyleIdx="0" presStyleCnt="6"/>
      <dgm:spPr/>
    </dgm:pt>
    <dgm:pt modelId="{3CED6D9C-9786-44BD-8D9F-190F7B0879A7}" type="pres">
      <dgm:prSet presAssocID="{889EB9E0-2787-462B-AFFD-9D887D70FCF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F43959AA-A1B7-4374-A88D-38ADC2FCBDFE}" type="pres">
      <dgm:prSet presAssocID="{889EB9E0-2787-462B-AFFD-9D887D70FCF0}" presName="spaceRect" presStyleCnt="0"/>
      <dgm:spPr/>
    </dgm:pt>
    <dgm:pt modelId="{D423E2C1-DA23-4E92-8E8D-3511215AB662}" type="pres">
      <dgm:prSet presAssocID="{889EB9E0-2787-462B-AFFD-9D887D70FCF0}" presName="parTx" presStyleLbl="revTx" presStyleIdx="0" presStyleCnt="12">
        <dgm:presLayoutVars>
          <dgm:chMax val="0"/>
          <dgm:chPref val="0"/>
        </dgm:presLayoutVars>
      </dgm:prSet>
      <dgm:spPr/>
    </dgm:pt>
    <dgm:pt modelId="{E00BEC55-A23A-4B62-8667-8FF3839AD78A}" type="pres">
      <dgm:prSet presAssocID="{889EB9E0-2787-462B-AFFD-9D887D70FCF0}" presName="desTx" presStyleLbl="revTx" presStyleIdx="1" presStyleCnt="12">
        <dgm:presLayoutVars/>
      </dgm:prSet>
      <dgm:spPr/>
    </dgm:pt>
    <dgm:pt modelId="{2598A114-68A5-43DB-9211-76EDE075350B}" type="pres">
      <dgm:prSet presAssocID="{2138EA30-D6CE-4E06-A511-CD16E4925D80}" presName="sibTrans" presStyleCnt="0"/>
      <dgm:spPr/>
    </dgm:pt>
    <dgm:pt modelId="{B75ED02B-DA0F-4589-B91E-5EDEB24AA8BE}" type="pres">
      <dgm:prSet presAssocID="{F256913B-52E9-4F9A-88B2-BD3559009D81}" presName="compNode" presStyleCnt="0"/>
      <dgm:spPr/>
    </dgm:pt>
    <dgm:pt modelId="{41E3A83D-52D2-4CFC-8D64-754FD82130B4}" type="pres">
      <dgm:prSet presAssocID="{F256913B-52E9-4F9A-88B2-BD3559009D81}" presName="bgRect" presStyleLbl="bgShp" presStyleIdx="1" presStyleCnt="6"/>
      <dgm:spPr/>
    </dgm:pt>
    <dgm:pt modelId="{15D66CAF-221E-437F-931E-25FCB7F29DA1}" type="pres">
      <dgm:prSet presAssocID="{F256913B-52E9-4F9A-88B2-BD3559009D8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FCA2946B-7E73-4AB9-A300-6AB9FEBF601E}" type="pres">
      <dgm:prSet presAssocID="{F256913B-52E9-4F9A-88B2-BD3559009D81}" presName="spaceRect" presStyleCnt="0"/>
      <dgm:spPr/>
    </dgm:pt>
    <dgm:pt modelId="{9E05D1C1-1A72-4593-A25C-8EA08DF3FAB2}" type="pres">
      <dgm:prSet presAssocID="{F256913B-52E9-4F9A-88B2-BD3559009D81}" presName="parTx" presStyleLbl="revTx" presStyleIdx="2" presStyleCnt="12">
        <dgm:presLayoutVars>
          <dgm:chMax val="0"/>
          <dgm:chPref val="0"/>
        </dgm:presLayoutVars>
      </dgm:prSet>
      <dgm:spPr/>
    </dgm:pt>
    <dgm:pt modelId="{48D9742D-3F10-43DB-876C-5EEB9C6484AB}" type="pres">
      <dgm:prSet presAssocID="{F256913B-52E9-4F9A-88B2-BD3559009D81}" presName="desTx" presStyleLbl="revTx" presStyleIdx="3" presStyleCnt="12">
        <dgm:presLayoutVars/>
      </dgm:prSet>
      <dgm:spPr/>
    </dgm:pt>
    <dgm:pt modelId="{6DCF3D58-F504-49CF-BFAF-AFC917B84DB9}" type="pres">
      <dgm:prSet presAssocID="{E93B9CC2-91C1-4C5F-9EC6-9ADA4BA82950}" presName="sibTrans" presStyleCnt="0"/>
      <dgm:spPr/>
    </dgm:pt>
    <dgm:pt modelId="{A6C5D807-1CFF-413D-A7F2-C944F09DC2EA}" type="pres">
      <dgm:prSet presAssocID="{75C1C0C4-DCB6-4416-9CCE-1435E6A2E211}" presName="compNode" presStyleCnt="0"/>
      <dgm:spPr/>
    </dgm:pt>
    <dgm:pt modelId="{DF0A66A5-6A48-4F15-82FE-D7266F290C68}" type="pres">
      <dgm:prSet presAssocID="{75C1C0C4-DCB6-4416-9CCE-1435E6A2E211}" presName="bgRect" presStyleLbl="bgShp" presStyleIdx="2" presStyleCnt="6"/>
      <dgm:spPr/>
    </dgm:pt>
    <dgm:pt modelId="{893A5DE9-82C1-407A-B4BD-02D90C540BD6}" type="pres">
      <dgm:prSet presAssocID="{75C1C0C4-DCB6-4416-9CCE-1435E6A2E21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dge scene"/>
        </a:ext>
      </dgm:extLst>
    </dgm:pt>
    <dgm:pt modelId="{3CA15FBF-B1DD-4D39-B746-384FFEB6F517}" type="pres">
      <dgm:prSet presAssocID="{75C1C0C4-DCB6-4416-9CCE-1435E6A2E211}" presName="spaceRect" presStyleCnt="0"/>
      <dgm:spPr/>
    </dgm:pt>
    <dgm:pt modelId="{12A1AB56-9D3C-4D24-A9C1-ED1F91398237}" type="pres">
      <dgm:prSet presAssocID="{75C1C0C4-DCB6-4416-9CCE-1435E6A2E211}" presName="parTx" presStyleLbl="revTx" presStyleIdx="4" presStyleCnt="12">
        <dgm:presLayoutVars>
          <dgm:chMax val="0"/>
          <dgm:chPref val="0"/>
        </dgm:presLayoutVars>
      </dgm:prSet>
      <dgm:spPr/>
    </dgm:pt>
    <dgm:pt modelId="{A107F443-8878-4D71-B9AD-C39E7703F4D5}" type="pres">
      <dgm:prSet presAssocID="{75C1C0C4-DCB6-4416-9CCE-1435E6A2E211}" presName="desTx" presStyleLbl="revTx" presStyleIdx="5" presStyleCnt="12">
        <dgm:presLayoutVars/>
      </dgm:prSet>
      <dgm:spPr/>
    </dgm:pt>
    <dgm:pt modelId="{F9D5162D-C422-47B5-9C07-24232BBE8199}" type="pres">
      <dgm:prSet presAssocID="{82EE4ADA-FD33-42D8-AE0F-C4BCBA0FE19A}" presName="sibTrans" presStyleCnt="0"/>
      <dgm:spPr/>
    </dgm:pt>
    <dgm:pt modelId="{BC28BB66-7953-4F71-9867-ED49F08688A9}" type="pres">
      <dgm:prSet presAssocID="{892ED904-0969-4B29-8BB6-3E2C06228130}" presName="compNode" presStyleCnt="0"/>
      <dgm:spPr/>
    </dgm:pt>
    <dgm:pt modelId="{861A81F9-A529-4A4B-8F1E-D859866839F2}" type="pres">
      <dgm:prSet presAssocID="{892ED904-0969-4B29-8BB6-3E2C06228130}" presName="bgRect" presStyleLbl="bgShp" presStyleIdx="3" presStyleCnt="6"/>
      <dgm:spPr/>
    </dgm:pt>
    <dgm:pt modelId="{22BA11F5-FF5D-42BD-A672-F4F2AFADF5DE}" type="pres">
      <dgm:prSet presAssocID="{892ED904-0969-4B29-8BB6-3E2C0622813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B37E997A-996C-4F65-BF8E-2C79DBC28FBA}" type="pres">
      <dgm:prSet presAssocID="{892ED904-0969-4B29-8BB6-3E2C06228130}" presName="spaceRect" presStyleCnt="0"/>
      <dgm:spPr/>
    </dgm:pt>
    <dgm:pt modelId="{F3105771-59E4-4B12-B1E5-17FFB34F7E73}" type="pres">
      <dgm:prSet presAssocID="{892ED904-0969-4B29-8BB6-3E2C06228130}" presName="parTx" presStyleLbl="revTx" presStyleIdx="6" presStyleCnt="12">
        <dgm:presLayoutVars>
          <dgm:chMax val="0"/>
          <dgm:chPref val="0"/>
        </dgm:presLayoutVars>
      </dgm:prSet>
      <dgm:spPr/>
    </dgm:pt>
    <dgm:pt modelId="{7AD49EF6-39E9-4E35-B852-883F1750760B}" type="pres">
      <dgm:prSet presAssocID="{892ED904-0969-4B29-8BB6-3E2C06228130}" presName="desTx" presStyleLbl="revTx" presStyleIdx="7" presStyleCnt="12">
        <dgm:presLayoutVars/>
      </dgm:prSet>
      <dgm:spPr/>
    </dgm:pt>
    <dgm:pt modelId="{EE78F386-962E-4683-A287-835230AEFFCF}" type="pres">
      <dgm:prSet presAssocID="{DCF43D17-1AB5-4055-93A6-354878E4911F}" presName="sibTrans" presStyleCnt="0"/>
      <dgm:spPr/>
    </dgm:pt>
    <dgm:pt modelId="{ED6AF39F-A3FE-428D-9580-639CA2A259ED}" type="pres">
      <dgm:prSet presAssocID="{0AB18DBF-7B64-49F5-9089-C4CD0E651FAA}" presName="compNode" presStyleCnt="0"/>
      <dgm:spPr/>
    </dgm:pt>
    <dgm:pt modelId="{92718620-A622-4020-922E-E4CED2F4920B}" type="pres">
      <dgm:prSet presAssocID="{0AB18DBF-7B64-49F5-9089-C4CD0E651FAA}" presName="bgRect" presStyleLbl="bgShp" presStyleIdx="4" presStyleCnt="6"/>
      <dgm:spPr/>
    </dgm:pt>
    <dgm:pt modelId="{35B094D8-0B8C-4E0E-A568-6DB1EFB197FE}" type="pres">
      <dgm:prSet presAssocID="{0AB18DBF-7B64-49F5-9089-C4CD0E651FA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ie chart"/>
        </a:ext>
      </dgm:extLst>
    </dgm:pt>
    <dgm:pt modelId="{5EB7734F-3DFC-434E-9837-1FD51F2E6195}" type="pres">
      <dgm:prSet presAssocID="{0AB18DBF-7B64-49F5-9089-C4CD0E651FAA}" presName="spaceRect" presStyleCnt="0"/>
      <dgm:spPr/>
    </dgm:pt>
    <dgm:pt modelId="{965C0D04-4A50-4AC5-B9B4-399CEB48583D}" type="pres">
      <dgm:prSet presAssocID="{0AB18DBF-7B64-49F5-9089-C4CD0E651FAA}" presName="parTx" presStyleLbl="revTx" presStyleIdx="8" presStyleCnt="12">
        <dgm:presLayoutVars>
          <dgm:chMax val="0"/>
          <dgm:chPref val="0"/>
        </dgm:presLayoutVars>
      </dgm:prSet>
      <dgm:spPr/>
    </dgm:pt>
    <dgm:pt modelId="{8CA4865D-34C5-4044-BF33-E7833CE800AB}" type="pres">
      <dgm:prSet presAssocID="{0AB18DBF-7B64-49F5-9089-C4CD0E651FAA}" presName="desTx" presStyleLbl="revTx" presStyleIdx="9" presStyleCnt="12">
        <dgm:presLayoutVars/>
      </dgm:prSet>
      <dgm:spPr/>
    </dgm:pt>
    <dgm:pt modelId="{D5FD140C-6C6C-42CF-8046-37F0CED3A4C9}" type="pres">
      <dgm:prSet presAssocID="{AA98A066-4AFC-4846-A120-D156B7341E98}" presName="sibTrans" presStyleCnt="0"/>
      <dgm:spPr/>
    </dgm:pt>
    <dgm:pt modelId="{BF439ADA-6863-4977-843D-5CFF9A431241}" type="pres">
      <dgm:prSet presAssocID="{8A351B87-B937-42B8-B5E0-82182DAC909E}" presName="compNode" presStyleCnt="0"/>
      <dgm:spPr/>
    </dgm:pt>
    <dgm:pt modelId="{9A469C02-1BF2-4FD4-AA03-71E266BF8331}" type="pres">
      <dgm:prSet presAssocID="{8A351B87-B937-42B8-B5E0-82182DAC909E}" presName="bgRect" presStyleLbl="bgShp" presStyleIdx="5" presStyleCnt="6"/>
      <dgm:spPr/>
    </dgm:pt>
    <dgm:pt modelId="{B1271236-9455-48C9-88F4-6074BA5BAC0F}" type="pres">
      <dgm:prSet presAssocID="{8A351B87-B937-42B8-B5E0-82182DAC909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FD7A948B-00B3-45AA-BE17-76589ED799C1}" type="pres">
      <dgm:prSet presAssocID="{8A351B87-B937-42B8-B5E0-82182DAC909E}" presName="spaceRect" presStyleCnt="0"/>
      <dgm:spPr/>
    </dgm:pt>
    <dgm:pt modelId="{851B5725-98C5-4A7E-8B4F-65D307C1C5B7}" type="pres">
      <dgm:prSet presAssocID="{8A351B87-B937-42B8-B5E0-82182DAC909E}" presName="parTx" presStyleLbl="revTx" presStyleIdx="10" presStyleCnt="12">
        <dgm:presLayoutVars>
          <dgm:chMax val="0"/>
          <dgm:chPref val="0"/>
        </dgm:presLayoutVars>
      </dgm:prSet>
      <dgm:spPr/>
    </dgm:pt>
    <dgm:pt modelId="{08B42968-E4EF-4031-9ECE-9D49D6FABEC1}" type="pres">
      <dgm:prSet presAssocID="{8A351B87-B937-42B8-B5E0-82182DAC909E}" presName="desTx" presStyleLbl="revTx" presStyleIdx="11" presStyleCnt="12">
        <dgm:presLayoutVars/>
      </dgm:prSet>
      <dgm:spPr/>
    </dgm:pt>
  </dgm:ptLst>
  <dgm:cxnLst>
    <dgm:cxn modelId="{AB516814-E9EE-4916-AE6C-4701733650A6}" srcId="{37831E41-E91A-42C3-8D75-932276835B43}" destId="{75C1C0C4-DCB6-4416-9CCE-1435E6A2E211}" srcOrd="2" destOrd="0" parTransId="{90D0163F-7C1E-4DEB-A8E9-9D7BC26E8D3D}" sibTransId="{82EE4ADA-FD33-42D8-AE0F-C4BCBA0FE19A}"/>
    <dgm:cxn modelId="{0969721B-D07E-4161-A889-F6641CDE0DA1}" type="presOf" srcId="{8A351B87-B937-42B8-B5E0-82182DAC909E}" destId="{851B5725-98C5-4A7E-8B4F-65D307C1C5B7}" srcOrd="0" destOrd="0" presId="urn:microsoft.com/office/officeart/2018/2/layout/IconVerticalSolidList"/>
    <dgm:cxn modelId="{DA22841C-0A88-4241-967A-5729884E8430}" srcId="{37831E41-E91A-42C3-8D75-932276835B43}" destId="{0AB18DBF-7B64-49F5-9089-C4CD0E651FAA}" srcOrd="4" destOrd="0" parTransId="{B66F3B43-F45F-4453-93DE-55BB995458E9}" sibTransId="{AA98A066-4AFC-4846-A120-D156B7341E98}"/>
    <dgm:cxn modelId="{2D05571D-B494-4128-BB5B-A426E692EE57}" type="presOf" srcId="{98D892A0-FEA3-41FE-B015-D4C54E62A915}" destId="{E00BEC55-A23A-4B62-8667-8FF3839AD78A}" srcOrd="0" destOrd="0" presId="urn:microsoft.com/office/officeart/2018/2/layout/IconVerticalSolidList"/>
    <dgm:cxn modelId="{91F87F1D-0017-48E7-87EC-E75205537BB9}" type="presOf" srcId="{889EB9E0-2787-462B-AFFD-9D887D70FCF0}" destId="{D423E2C1-DA23-4E92-8E8D-3511215AB662}" srcOrd="0" destOrd="0" presId="urn:microsoft.com/office/officeart/2018/2/layout/IconVerticalSolidList"/>
    <dgm:cxn modelId="{E9A62534-248B-425C-9E8C-E12754C1FDF6}" type="presOf" srcId="{8AF67BEF-DAB0-44CD-A8A9-58C721978F7B}" destId="{08B42968-E4EF-4031-9ECE-9D49D6FABEC1}" srcOrd="0" destOrd="0" presId="urn:microsoft.com/office/officeart/2018/2/layout/IconVerticalSolidList"/>
    <dgm:cxn modelId="{C5D6063C-F899-452E-B66C-A347C0CA2D8B}" type="presOf" srcId="{4FAAB9B6-DF54-45B8-973C-262565A60C78}" destId="{A107F443-8878-4D71-B9AD-C39E7703F4D5}" srcOrd="0" destOrd="0" presId="urn:microsoft.com/office/officeart/2018/2/layout/IconVerticalSolidList"/>
    <dgm:cxn modelId="{9AB58F3D-4F43-47D5-9B53-4924781DB362}" srcId="{37831E41-E91A-42C3-8D75-932276835B43}" destId="{8A351B87-B937-42B8-B5E0-82182DAC909E}" srcOrd="5" destOrd="0" parTransId="{80FC1BB5-6791-4093-AB3A-1F110C40C478}" sibTransId="{08D29CC6-1743-48DC-8EA7-87185DBD6239}"/>
    <dgm:cxn modelId="{7245E168-007C-4071-96B5-F80BF60D9930}" srcId="{F256913B-52E9-4F9A-88B2-BD3559009D81}" destId="{3E9B687B-03C7-4FD3-AC44-B5FA6AAAA223}" srcOrd="0" destOrd="0" parTransId="{3C515CCE-7E89-4681-9397-71905F7109E4}" sibTransId="{2B8BD729-C4A8-43D8-B8D0-07C0F9A55E42}"/>
    <dgm:cxn modelId="{0C4CF159-B481-49AA-920A-C06E116365CB}" type="presOf" srcId="{FEEB506A-9AF5-4289-BED0-9576E2582508}" destId="{7AD49EF6-39E9-4E35-B852-883F1750760B}" srcOrd="0" destOrd="0" presId="urn:microsoft.com/office/officeart/2018/2/layout/IconVerticalSolidList"/>
    <dgm:cxn modelId="{716BAC7C-6396-4EC3-A517-9A12292A4728}" type="presOf" srcId="{0AB18DBF-7B64-49F5-9089-C4CD0E651FAA}" destId="{965C0D04-4A50-4AC5-B9B4-399CEB48583D}" srcOrd="0" destOrd="0" presId="urn:microsoft.com/office/officeart/2018/2/layout/IconVerticalSolidList"/>
    <dgm:cxn modelId="{7B9BF58C-9D0A-4D6E-936E-7FB0C13EEB01}" type="presOf" srcId="{3E9B687B-03C7-4FD3-AC44-B5FA6AAAA223}" destId="{48D9742D-3F10-43DB-876C-5EEB9C6484AB}" srcOrd="0" destOrd="0" presId="urn:microsoft.com/office/officeart/2018/2/layout/IconVerticalSolidList"/>
    <dgm:cxn modelId="{92D2ED8D-148C-4A95-B9A2-22C8BC2DCD6A}" srcId="{37831E41-E91A-42C3-8D75-932276835B43}" destId="{F256913B-52E9-4F9A-88B2-BD3559009D81}" srcOrd="1" destOrd="0" parTransId="{EB551068-55E8-4630-85CA-18267A1173F2}" sibTransId="{E93B9CC2-91C1-4C5F-9EC6-9ADA4BA82950}"/>
    <dgm:cxn modelId="{9F14C897-7192-4389-8094-A2D0861C9797}" srcId="{37831E41-E91A-42C3-8D75-932276835B43}" destId="{889EB9E0-2787-462B-AFFD-9D887D70FCF0}" srcOrd="0" destOrd="0" parTransId="{13EE0E4F-A2CE-4A9C-8C71-F7358F4B9BB1}" sibTransId="{2138EA30-D6CE-4E06-A511-CD16E4925D80}"/>
    <dgm:cxn modelId="{3256A49A-E4AC-4963-AFF6-A4745300CE5B}" srcId="{8A351B87-B937-42B8-B5E0-82182DAC909E}" destId="{8AF67BEF-DAB0-44CD-A8A9-58C721978F7B}" srcOrd="0" destOrd="0" parTransId="{92678855-0AFD-4738-AE5E-22797B3C2882}" sibTransId="{93279F2D-3742-404D-A52B-5B67A4493E47}"/>
    <dgm:cxn modelId="{C382649D-1FF4-4908-8AAC-CF1E93C07F58}" type="presOf" srcId="{892ED904-0969-4B29-8BB6-3E2C06228130}" destId="{F3105771-59E4-4B12-B1E5-17FFB34F7E73}" srcOrd="0" destOrd="0" presId="urn:microsoft.com/office/officeart/2018/2/layout/IconVerticalSolidList"/>
    <dgm:cxn modelId="{94E5CBB0-84C8-453A-92C1-4F5A014B3EB1}" srcId="{37831E41-E91A-42C3-8D75-932276835B43}" destId="{892ED904-0969-4B29-8BB6-3E2C06228130}" srcOrd="3" destOrd="0" parTransId="{BFFD0975-F4ED-4AD1-812A-F208E2982C76}" sibTransId="{DCF43D17-1AB5-4055-93A6-354878E4911F}"/>
    <dgm:cxn modelId="{5544F6B4-1ACF-4B84-A1D8-89A7B57B0517}" srcId="{892ED904-0969-4B29-8BB6-3E2C06228130}" destId="{FEEB506A-9AF5-4289-BED0-9576E2582508}" srcOrd="0" destOrd="0" parTransId="{92E8639A-4C5F-4679-A0BF-C6B3EE808ADF}" sibTransId="{EBE0EE9E-F451-4562-8241-10B6F94EC3ED}"/>
    <dgm:cxn modelId="{6C4982C6-EA97-45E0-B2AE-8E92DE10F212}" type="presOf" srcId="{09C327E1-9D8A-48BA-BFDC-4C4CBE4F6294}" destId="{8CA4865D-34C5-4044-BF33-E7833CE800AB}" srcOrd="0" destOrd="0" presId="urn:microsoft.com/office/officeart/2018/2/layout/IconVerticalSolidList"/>
    <dgm:cxn modelId="{D6720BD1-F834-4A48-A8A2-A4D46E60B81F}" type="presOf" srcId="{75C1C0C4-DCB6-4416-9CCE-1435E6A2E211}" destId="{12A1AB56-9D3C-4D24-A9C1-ED1F91398237}" srcOrd="0" destOrd="0" presId="urn:microsoft.com/office/officeart/2018/2/layout/IconVerticalSolidList"/>
    <dgm:cxn modelId="{F30F01E0-BF25-4A35-B235-BDE1D625EFE6}" type="presOf" srcId="{37831E41-E91A-42C3-8D75-932276835B43}" destId="{CA3345C8-42C9-4027-81C0-43AB12FD4D71}" srcOrd="0" destOrd="0" presId="urn:microsoft.com/office/officeart/2018/2/layout/IconVerticalSolidList"/>
    <dgm:cxn modelId="{497781E5-80E1-40B7-BED1-FCE1FAC285D7}" srcId="{75C1C0C4-DCB6-4416-9CCE-1435E6A2E211}" destId="{4FAAB9B6-DF54-45B8-973C-262565A60C78}" srcOrd="0" destOrd="0" parTransId="{0000D292-275D-4C6B-A4DD-7EFEBAB5C8F3}" sibTransId="{EEA455D3-7C90-4F59-8B10-57BB4E65FFE1}"/>
    <dgm:cxn modelId="{149801E7-08AC-4871-BE4C-E713B317E66A}" srcId="{0AB18DBF-7B64-49F5-9089-C4CD0E651FAA}" destId="{09C327E1-9D8A-48BA-BFDC-4C4CBE4F6294}" srcOrd="0" destOrd="0" parTransId="{A6BC3139-0272-4F42-8B84-82AFBFE6E49F}" sibTransId="{D0EAA7AF-3290-4480-BB51-72BF6CCF3C5B}"/>
    <dgm:cxn modelId="{B034E4E8-B4E5-466A-A4C1-27039A4B5676}" type="presOf" srcId="{F256913B-52E9-4F9A-88B2-BD3559009D81}" destId="{9E05D1C1-1A72-4593-A25C-8EA08DF3FAB2}" srcOrd="0" destOrd="0" presId="urn:microsoft.com/office/officeart/2018/2/layout/IconVerticalSolidList"/>
    <dgm:cxn modelId="{72F4BBF1-57A9-4D67-8014-7FD29CC7D052}" srcId="{889EB9E0-2787-462B-AFFD-9D887D70FCF0}" destId="{98D892A0-FEA3-41FE-B015-D4C54E62A915}" srcOrd="0" destOrd="0" parTransId="{6097E875-6BEC-4585-ABD3-140D99D750D8}" sibTransId="{6526DF37-49FA-4E74-A760-2FA1DC13F499}"/>
    <dgm:cxn modelId="{110B989F-3523-4218-AC93-7496F5E08254}" type="presParOf" srcId="{CA3345C8-42C9-4027-81C0-43AB12FD4D71}" destId="{9379E12F-F3E9-4F14-A937-768504D95338}" srcOrd="0" destOrd="0" presId="urn:microsoft.com/office/officeart/2018/2/layout/IconVerticalSolidList"/>
    <dgm:cxn modelId="{7936334F-0D10-457A-AE89-B6FAFBBC29FC}" type="presParOf" srcId="{9379E12F-F3E9-4F14-A937-768504D95338}" destId="{3DEB5CCF-048B-463A-BD15-054DEBD0A5AE}" srcOrd="0" destOrd="0" presId="urn:microsoft.com/office/officeart/2018/2/layout/IconVerticalSolidList"/>
    <dgm:cxn modelId="{D75BDB49-2BF4-4CD4-977D-EED3BA089C5E}" type="presParOf" srcId="{9379E12F-F3E9-4F14-A937-768504D95338}" destId="{3CED6D9C-9786-44BD-8D9F-190F7B0879A7}" srcOrd="1" destOrd="0" presId="urn:microsoft.com/office/officeart/2018/2/layout/IconVerticalSolidList"/>
    <dgm:cxn modelId="{2644EF93-0AEF-4023-A985-7CD21F870108}" type="presParOf" srcId="{9379E12F-F3E9-4F14-A937-768504D95338}" destId="{F43959AA-A1B7-4374-A88D-38ADC2FCBDFE}" srcOrd="2" destOrd="0" presId="urn:microsoft.com/office/officeart/2018/2/layout/IconVerticalSolidList"/>
    <dgm:cxn modelId="{EC9B5EBB-8E2F-4B04-BC17-2FC4CF6910B5}" type="presParOf" srcId="{9379E12F-F3E9-4F14-A937-768504D95338}" destId="{D423E2C1-DA23-4E92-8E8D-3511215AB662}" srcOrd="3" destOrd="0" presId="urn:microsoft.com/office/officeart/2018/2/layout/IconVerticalSolidList"/>
    <dgm:cxn modelId="{1B3E69A7-025A-4B48-82DA-652878C75984}" type="presParOf" srcId="{9379E12F-F3E9-4F14-A937-768504D95338}" destId="{E00BEC55-A23A-4B62-8667-8FF3839AD78A}" srcOrd="4" destOrd="0" presId="urn:microsoft.com/office/officeart/2018/2/layout/IconVerticalSolidList"/>
    <dgm:cxn modelId="{E54D6324-A866-47DF-B271-1966BF237096}" type="presParOf" srcId="{CA3345C8-42C9-4027-81C0-43AB12FD4D71}" destId="{2598A114-68A5-43DB-9211-76EDE075350B}" srcOrd="1" destOrd="0" presId="urn:microsoft.com/office/officeart/2018/2/layout/IconVerticalSolidList"/>
    <dgm:cxn modelId="{838A962D-563C-48B6-A7F7-F590C2D371C2}" type="presParOf" srcId="{CA3345C8-42C9-4027-81C0-43AB12FD4D71}" destId="{B75ED02B-DA0F-4589-B91E-5EDEB24AA8BE}" srcOrd="2" destOrd="0" presId="urn:microsoft.com/office/officeart/2018/2/layout/IconVerticalSolidList"/>
    <dgm:cxn modelId="{5C79550F-DB6B-4EFD-81AA-93F412C98FCA}" type="presParOf" srcId="{B75ED02B-DA0F-4589-B91E-5EDEB24AA8BE}" destId="{41E3A83D-52D2-4CFC-8D64-754FD82130B4}" srcOrd="0" destOrd="0" presId="urn:microsoft.com/office/officeart/2018/2/layout/IconVerticalSolidList"/>
    <dgm:cxn modelId="{CFF70400-7593-4E5F-B932-7470E3854068}" type="presParOf" srcId="{B75ED02B-DA0F-4589-B91E-5EDEB24AA8BE}" destId="{15D66CAF-221E-437F-931E-25FCB7F29DA1}" srcOrd="1" destOrd="0" presId="urn:microsoft.com/office/officeart/2018/2/layout/IconVerticalSolidList"/>
    <dgm:cxn modelId="{4116073B-2806-4B0D-A836-5566F074EABE}" type="presParOf" srcId="{B75ED02B-DA0F-4589-B91E-5EDEB24AA8BE}" destId="{FCA2946B-7E73-4AB9-A300-6AB9FEBF601E}" srcOrd="2" destOrd="0" presId="urn:microsoft.com/office/officeart/2018/2/layout/IconVerticalSolidList"/>
    <dgm:cxn modelId="{29929A8A-071A-484A-94AF-34F8F67D0B92}" type="presParOf" srcId="{B75ED02B-DA0F-4589-B91E-5EDEB24AA8BE}" destId="{9E05D1C1-1A72-4593-A25C-8EA08DF3FAB2}" srcOrd="3" destOrd="0" presId="urn:microsoft.com/office/officeart/2018/2/layout/IconVerticalSolidList"/>
    <dgm:cxn modelId="{CDCE3842-C859-4DEA-BF61-6C3B7480A648}" type="presParOf" srcId="{B75ED02B-DA0F-4589-B91E-5EDEB24AA8BE}" destId="{48D9742D-3F10-43DB-876C-5EEB9C6484AB}" srcOrd="4" destOrd="0" presId="urn:microsoft.com/office/officeart/2018/2/layout/IconVerticalSolidList"/>
    <dgm:cxn modelId="{871309FA-A0D6-4671-A821-3F1C1D4F1852}" type="presParOf" srcId="{CA3345C8-42C9-4027-81C0-43AB12FD4D71}" destId="{6DCF3D58-F504-49CF-BFAF-AFC917B84DB9}" srcOrd="3" destOrd="0" presId="urn:microsoft.com/office/officeart/2018/2/layout/IconVerticalSolidList"/>
    <dgm:cxn modelId="{09C5EB78-9E08-409A-8C90-F82BCD5C018B}" type="presParOf" srcId="{CA3345C8-42C9-4027-81C0-43AB12FD4D71}" destId="{A6C5D807-1CFF-413D-A7F2-C944F09DC2EA}" srcOrd="4" destOrd="0" presId="urn:microsoft.com/office/officeart/2018/2/layout/IconVerticalSolidList"/>
    <dgm:cxn modelId="{A9E6FE8C-DF22-4555-B98E-46017DC42053}" type="presParOf" srcId="{A6C5D807-1CFF-413D-A7F2-C944F09DC2EA}" destId="{DF0A66A5-6A48-4F15-82FE-D7266F290C68}" srcOrd="0" destOrd="0" presId="urn:microsoft.com/office/officeart/2018/2/layout/IconVerticalSolidList"/>
    <dgm:cxn modelId="{3FEE9F4C-5193-4968-AC78-60A7D4EE4225}" type="presParOf" srcId="{A6C5D807-1CFF-413D-A7F2-C944F09DC2EA}" destId="{893A5DE9-82C1-407A-B4BD-02D90C540BD6}" srcOrd="1" destOrd="0" presId="urn:microsoft.com/office/officeart/2018/2/layout/IconVerticalSolidList"/>
    <dgm:cxn modelId="{1B309FB8-3B7B-4845-943F-2D73317ED60C}" type="presParOf" srcId="{A6C5D807-1CFF-413D-A7F2-C944F09DC2EA}" destId="{3CA15FBF-B1DD-4D39-B746-384FFEB6F517}" srcOrd="2" destOrd="0" presId="urn:microsoft.com/office/officeart/2018/2/layout/IconVerticalSolidList"/>
    <dgm:cxn modelId="{EEEA1A08-C810-4809-ADC9-B5FAA6F5F74D}" type="presParOf" srcId="{A6C5D807-1CFF-413D-A7F2-C944F09DC2EA}" destId="{12A1AB56-9D3C-4D24-A9C1-ED1F91398237}" srcOrd="3" destOrd="0" presId="urn:microsoft.com/office/officeart/2018/2/layout/IconVerticalSolidList"/>
    <dgm:cxn modelId="{7598AF44-1396-4752-B75B-9FE1EB6C2C5B}" type="presParOf" srcId="{A6C5D807-1CFF-413D-A7F2-C944F09DC2EA}" destId="{A107F443-8878-4D71-B9AD-C39E7703F4D5}" srcOrd="4" destOrd="0" presId="urn:microsoft.com/office/officeart/2018/2/layout/IconVerticalSolidList"/>
    <dgm:cxn modelId="{45BAEB32-625D-4EDD-99AB-AF86865DA790}" type="presParOf" srcId="{CA3345C8-42C9-4027-81C0-43AB12FD4D71}" destId="{F9D5162D-C422-47B5-9C07-24232BBE8199}" srcOrd="5" destOrd="0" presId="urn:microsoft.com/office/officeart/2018/2/layout/IconVerticalSolidList"/>
    <dgm:cxn modelId="{938EA47F-BC05-4078-92AE-0DFC912E8A74}" type="presParOf" srcId="{CA3345C8-42C9-4027-81C0-43AB12FD4D71}" destId="{BC28BB66-7953-4F71-9867-ED49F08688A9}" srcOrd="6" destOrd="0" presId="urn:microsoft.com/office/officeart/2018/2/layout/IconVerticalSolidList"/>
    <dgm:cxn modelId="{2D01E59C-D81A-4FC4-8C69-5C2FA7F989E7}" type="presParOf" srcId="{BC28BB66-7953-4F71-9867-ED49F08688A9}" destId="{861A81F9-A529-4A4B-8F1E-D859866839F2}" srcOrd="0" destOrd="0" presId="urn:microsoft.com/office/officeart/2018/2/layout/IconVerticalSolidList"/>
    <dgm:cxn modelId="{8516CB93-C40E-4FA8-87F0-68ACE086D62C}" type="presParOf" srcId="{BC28BB66-7953-4F71-9867-ED49F08688A9}" destId="{22BA11F5-FF5D-42BD-A672-F4F2AFADF5DE}" srcOrd="1" destOrd="0" presId="urn:microsoft.com/office/officeart/2018/2/layout/IconVerticalSolidList"/>
    <dgm:cxn modelId="{940A9E91-AA8E-4FDB-9D46-3BBB4C25C150}" type="presParOf" srcId="{BC28BB66-7953-4F71-9867-ED49F08688A9}" destId="{B37E997A-996C-4F65-BF8E-2C79DBC28FBA}" srcOrd="2" destOrd="0" presId="urn:microsoft.com/office/officeart/2018/2/layout/IconVerticalSolidList"/>
    <dgm:cxn modelId="{4997587C-50EE-4CB8-A678-1CD26309156D}" type="presParOf" srcId="{BC28BB66-7953-4F71-9867-ED49F08688A9}" destId="{F3105771-59E4-4B12-B1E5-17FFB34F7E73}" srcOrd="3" destOrd="0" presId="urn:microsoft.com/office/officeart/2018/2/layout/IconVerticalSolidList"/>
    <dgm:cxn modelId="{4113EB70-DB9E-4693-8689-ED86B8273517}" type="presParOf" srcId="{BC28BB66-7953-4F71-9867-ED49F08688A9}" destId="{7AD49EF6-39E9-4E35-B852-883F1750760B}" srcOrd="4" destOrd="0" presId="urn:microsoft.com/office/officeart/2018/2/layout/IconVerticalSolidList"/>
    <dgm:cxn modelId="{A83F9A90-5114-46B9-B422-565069A5DFDC}" type="presParOf" srcId="{CA3345C8-42C9-4027-81C0-43AB12FD4D71}" destId="{EE78F386-962E-4683-A287-835230AEFFCF}" srcOrd="7" destOrd="0" presId="urn:microsoft.com/office/officeart/2018/2/layout/IconVerticalSolidList"/>
    <dgm:cxn modelId="{973DAB9D-CCC6-40C7-9D89-D063E6E4CD4A}" type="presParOf" srcId="{CA3345C8-42C9-4027-81C0-43AB12FD4D71}" destId="{ED6AF39F-A3FE-428D-9580-639CA2A259ED}" srcOrd="8" destOrd="0" presId="urn:microsoft.com/office/officeart/2018/2/layout/IconVerticalSolidList"/>
    <dgm:cxn modelId="{C106FAB3-DD05-43C0-AE26-62D1BB483B92}" type="presParOf" srcId="{ED6AF39F-A3FE-428D-9580-639CA2A259ED}" destId="{92718620-A622-4020-922E-E4CED2F4920B}" srcOrd="0" destOrd="0" presId="urn:microsoft.com/office/officeart/2018/2/layout/IconVerticalSolidList"/>
    <dgm:cxn modelId="{09AA4313-62A9-4238-B9FC-EFC5063894B1}" type="presParOf" srcId="{ED6AF39F-A3FE-428D-9580-639CA2A259ED}" destId="{35B094D8-0B8C-4E0E-A568-6DB1EFB197FE}" srcOrd="1" destOrd="0" presId="urn:microsoft.com/office/officeart/2018/2/layout/IconVerticalSolidList"/>
    <dgm:cxn modelId="{BDF866B4-D27F-44B9-9FE9-2C3606C841B9}" type="presParOf" srcId="{ED6AF39F-A3FE-428D-9580-639CA2A259ED}" destId="{5EB7734F-3DFC-434E-9837-1FD51F2E6195}" srcOrd="2" destOrd="0" presId="urn:microsoft.com/office/officeart/2018/2/layout/IconVerticalSolidList"/>
    <dgm:cxn modelId="{2B545AC7-75BA-43AB-A893-3ADAB1E4FADD}" type="presParOf" srcId="{ED6AF39F-A3FE-428D-9580-639CA2A259ED}" destId="{965C0D04-4A50-4AC5-B9B4-399CEB48583D}" srcOrd="3" destOrd="0" presId="urn:microsoft.com/office/officeart/2018/2/layout/IconVerticalSolidList"/>
    <dgm:cxn modelId="{EB05E65D-5CCA-4C34-9C57-0385DC70D6EC}" type="presParOf" srcId="{ED6AF39F-A3FE-428D-9580-639CA2A259ED}" destId="{8CA4865D-34C5-4044-BF33-E7833CE800AB}" srcOrd="4" destOrd="0" presId="urn:microsoft.com/office/officeart/2018/2/layout/IconVerticalSolidList"/>
    <dgm:cxn modelId="{D5821450-697D-4A90-B0E2-DEB6680F29C7}" type="presParOf" srcId="{CA3345C8-42C9-4027-81C0-43AB12FD4D71}" destId="{D5FD140C-6C6C-42CF-8046-37F0CED3A4C9}" srcOrd="9" destOrd="0" presId="urn:microsoft.com/office/officeart/2018/2/layout/IconVerticalSolidList"/>
    <dgm:cxn modelId="{4D848566-AC21-4B36-BAE2-B915D02B547F}" type="presParOf" srcId="{CA3345C8-42C9-4027-81C0-43AB12FD4D71}" destId="{BF439ADA-6863-4977-843D-5CFF9A431241}" srcOrd="10" destOrd="0" presId="urn:microsoft.com/office/officeart/2018/2/layout/IconVerticalSolidList"/>
    <dgm:cxn modelId="{5FAC789F-A587-4C07-B044-C23AFD8D87FE}" type="presParOf" srcId="{BF439ADA-6863-4977-843D-5CFF9A431241}" destId="{9A469C02-1BF2-4FD4-AA03-71E266BF8331}" srcOrd="0" destOrd="0" presId="urn:microsoft.com/office/officeart/2018/2/layout/IconVerticalSolidList"/>
    <dgm:cxn modelId="{D62C88F1-2D33-46CF-9F76-5E5D791BE70A}" type="presParOf" srcId="{BF439ADA-6863-4977-843D-5CFF9A431241}" destId="{B1271236-9455-48C9-88F4-6074BA5BAC0F}" srcOrd="1" destOrd="0" presId="urn:microsoft.com/office/officeart/2018/2/layout/IconVerticalSolidList"/>
    <dgm:cxn modelId="{B65A0D6E-788C-4A8E-BE7D-46547C729691}" type="presParOf" srcId="{BF439ADA-6863-4977-843D-5CFF9A431241}" destId="{FD7A948B-00B3-45AA-BE17-76589ED799C1}" srcOrd="2" destOrd="0" presId="urn:microsoft.com/office/officeart/2018/2/layout/IconVerticalSolidList"/>
    <dgm:cxn modelId="{381A11D4-4A1E-4220-95E3-267DD4437F81}" type="presParOf" srcId="{BF439ADA-6863-4977-843D-5CFF9A431241}" destId="{851B5725-98C5-4A7E-8B4F-65D307C1C5B7}" srcOrd="3" destOrd="0" presId="urn:microsoft.com/office/officeart/2018/2/layout/IconVerticalSolidList"/>
    <dgm:cxn modelId="{AAE444F5-0715-4097-8266-3E80B29AAF36}" type="presParOf" srcId="{BF439ADA-6863-4977-843D-5CFF9A431241}" destId="{08B42968-E4EF-4031-9ECE-9D49D6FABEC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E87EB4-9589-4519-AF05-DC0636562F71}" type="doc">
      <dgm:prSet loTypeId="urn:microsoft.com/office/officeart/2005/8/layout/default" loCatId="list" qsTypeId="urn:microsoft.com/office/officeart/2005/8/quickstyle/simple5" qsCatId="simple" csTypeId="urn:microsoft.com/office/officeart/2005/8/colors/accent3_2" csCatId="accent3" phldr="1"/>
      <dgm:spPr/>
      <dgm:t>
        <a:bodyPr/>
        <a:lstStyle/>
        <a:p>
          <a:endParaRPr lang="en-US"/>
        </a:p>
      </dgm:t>
    </dgm:pt>
    <dgm:pt modelId="{75285E98-A081-4A71-8B79-7CF4E134CA45}">
      <dgm:prSet/>
      <dgm:spPr>
        <a:solidFill>
          <a:schemeClr val="tx2"/>
        </a:solidFill>
      </dgm:spPr>
      <dgm:t>
        <a:bodyPr/>
        <a:lstStyle/>
        <a:p>
          <a:r>
            <a:rPr lang="en-US" b="1" dirty="0"/>
            <a:t>Random Forest Regressor</a:t>
          </a:r>
          <a:endParaRPr lang="en-US" dirty="0"/>
        </a:p>
      </dgm:t>
    </dgm:pt>
    <dgm:pt modelId="{204AE53E-32B8-488B-9F21-57B27CBD8607}" type="parTrans" cxnId="{8B56E7B1-E0E5-41A7-843C-FF15E84F7A59}">
      <dgm:prSet/>
      <dgm:spPr/>
      <dgm:t>
        <a:bodyPr/>
        <a:lstStyle/>
        <a:p>
          <a:endParaRPr lang="en-US"/>
        </a:p>
      </dgm:t>
    </dgm:pt>
    <dgm:pt modelId="{927DB4FA-C34B-4BCB-8C35-645FDDD68E96}" type="sibTrans" cxnId="{8B56E7B1-E0E5-41A7-843C-FF15E84F7A59}">
      <dgm:prSet/>
      <dgm:spPr/>
      <dgm:t>
        <a:bodyPr/>
        <a:lstStyle/>
        <a:p>
          <a:endParaRPr lang="en-US"/>
        </a:p>
      </dgm:t>
    </dgm:pt>
    <dgm:pt modelId="{81867C5E-54CE-40F5-AE9F-212875EC9506}">
      <dgm:prSet/>
      <dgm:spPr>
        <a:solidFill>
          <a:schemeClr val="tx2"/>
        </a:solidFill>
      </dgm:spPr>
      <dgm:t>
        <a:bodyPr/>
        <a:lstStyle/>
        <a:p>
          <a:r>
            <a:rPr lang="en-US" dirty="0"/>
            <a:t>Used for predicting lead times based on shipment type, transportation method, and historical delays.</a:t>
          </a:r>
        </a:p>
      </dgm:t>
    </dgm:pt>
    <dgm:pt modelId="{9B3346D8-F8F4-4FE5-913F-E7B2485A3765}" type="parTrans" cxnId="{D15D92A4-4D5D-4696-B37E-B925F4518AD5}">
      <dgm:prSet/>
      <dgm:spPr/>
      <dgm:t>
        <a:bodyPr/>
        <a:lstStyle/>
        <a:p>
          <a:endParaRPr lang="en-US"/>
        </a:p>
      </dgm:t>
    </dgm:pt>
    <dgm:pt modelId="{5DDC8467-CB1D-4CD3-8DF2-9E5DD5B4D69D}" type="sibTrans" cxnId="{D15D92A4-4D5D-4696-B37E-B925F4518AD5}">
      <dgm:prSet/>
      <dgm:spPr/>
      <dgm:t>
        <a:bodyPr/>
        <a:lstStyle/>
        <a:p>
          <a:endParaRPr lang="en-US"/>
        </a:p>
      </dgm:t>
    </dgm:pt>
    <dgm:pt modelId="{4AE6F37C-85DA-4408-804D-59B335850574}">
      <dgm:prSet/>
      <dgm:spPr>
        <a:solidFill>
          <a:schemeClr val="tx2"/>
        </a:solidFill>
      </dgm:spPr>
      <dgm:t>
        <a:bodyPr/>
        <a:lstStyle/>
        <a:p>
          <a:r>
            <a:rPr lang="en-US" b="1"/>
            <a:t>Key Metric:</a:t>
          </a:r>
          <a:r>
            <a:rPr lang="en-US"/>
            <a:t> R² Score (0.91) and MSE (1.8 days²).</a:t>
          </a:r>
        </a:p>
      </dgm:t>
    </dgm:pt>
    <dgm:pt modelId="{1732A264-4AD8-44F7-A508-CB10F0129C16}" type="parTrans" cxnId="{9C39E2AF-31F4-47E4-92DD-DE4B6763927C}">
      <dgm:prSet/>
      <dgm:spPr/>
      <dgm:t>
        <a:bodyPr/>
        <a:lstStyle/>
        <a:p>
          <a:endParaRPr lang="en-US"/>
        </a:p>
      </dgm:t>
    </dgm:pt>
    <dgm:pt modelId="{0F59CB90-C9F2-4762-AC14-D1F2F9CB1686}" type="sibTrans" cxnId="{9C39E2AF-31F4-47E4-92DD-DE4B6763927C}">
      <dgm:prSet/>
      <dgm:spPr/>
      <dgm:t>
        <a:bodyPr/>
        <a:lstStyle/>
        <a:p>
          <a:endParaRPr lang="en-US"/>
        </a:p>
      </dgm:t>
    </dgm:pt>
    <dgm:pt modelId="{7C6F2D05-C07F-48D5-879F-C1DBA4AEA8B7}">
      <dgm:prSet/>
      <dgm:spPr>
        <a:solidFill>
          <a:schemeClr val="tx2"/>
        </a:solidFill>
      </dgm:spPr>
      <dgm:t>
        <a:bodyPr/>
        <a:lstStyle/>
        <a:p>
          <a:r>
            <a:rPr lang="en-US" b="1" dirty="0"/>
            <a:t>Logistic Regression</a:t>
          </a:r>
          <a:endParaRPr lang="en-US" dirty="0"/>
        </a:p>
      </dgm:t>
    </dgm:pt>
    <dgm:pt modelId="{71CBE069-D72E-4589-8A57-B21D6DD0759F}" type="parTrans" cxnId="{29B72E5D-6693-4660-BD0A-95D00F6CDCDD}">
      <dgm:prSet/>
      <dgm:spPr/>
      <dgm:t>
        <a:bodyPr/>
        <a:lstStyle/>
        <a:p>
          <a:endParaRPr lang="en-US"/>
        </a:p>
      </dgm:t>
    </dgm:pt>
    <dgm:pt modelId="{B90042D8-B529-4C6C-ABEE-1856D1183B02}" type="sibTrans" cxnId="{29B72E5D-6693-4660-BD0A-95D00F6CDCDD}">
      <dgm:prSet/>
      <dgm:spPr/>
      <dgm:t>
        <a:bodyPr/>
        <a:lstStyle/>
        <a:p>
          <a:endParaRPr lang="en-US"/>
        </a:p>
      </dgm:t>
    </dgm:pt>
    <dgm:pt modelId="{0B65229F-E178-4E08-B0E7-AA368990BA00}">
      <dgm:prSet/>
      <dgm:spPr>
        <a:solidFill>
          <a:schemeClr val="tx2"/>
        </a:solidFill>
      </dgm:spPr>
      <dgm:t>
        <a:bodyPr/>
        <a:lstStyle/>
        <a:p>
          <a:r>
            <a:rPr lang="en-US"/>
            <a:t>Applied for classifying shipments as "High Cost" or "Low Cost" based on transportation type and delay risk.</a:t>
          </a:r>
        </a:p>
      </dgm:t>
    </dgm:pt>
    <dgm:pt modelId="{FAF0F9E5-6EE3-4B23-9752-8BE9CA9214F8}" type="parTrans" cxnId="{34A42554-0C68-4FE7-AE4E-BC3B98260602}">
      <dgm:prSet/>
      <dgm:spPr/>
      <dgm:t>
        <a:bodyPr/>
        <a:lstStyle/>
        <a:p>
          <a:endParaRPr lang="en-US"/>
        </a:p>
      </dgm:t>
    </dgm:pt>
    <dgm:pt modelId="{3C4EA7CD-308E-40E8-A75E-2B7D73F3F48D}" type="sibTrans" cxnId="{34A42554-0C68-4FE7-AE4E-BC3B98260602}">
      <dgm:prSet/>
      <dgm:spPr/>
      <dgm:t>
        <a:bodyPr/>
        <a:lstStyle/>
        <a:p>
          <a:endParaRPr lang="en-US"/>
        </a:p>
      </dgm:t>
    </dgm:pt>
    <dgm:pt modelId="{DEF84C42-B581-45A4-92CB-5D2E1D774B12}">
      <dgm:prSet/>
      <dgm:spPr>
        <a:solidFill>
          <a:schemeClr val="tx2"/>
        </a:solidFill>
      </dgm:spPr>
      <dgm:t>
        <a:bodyPr/>
        <a:lstStyle/>
        <a:p>
          <a:r>
            <a:rPr lang="en-US" b="1"/>
            <a:t>Key Metric:</a:t>
          </a:r>
          <a:r>
            <a:rPr lang="en-US"/>
            <a:t> Accuracy (86%) and F1 Score (0.835).</a:t>
          </a:r>
        </a:p>
      </dgm:t>
    </dgm:pt>
    <dgm:pt modelId="{57AF52BF-7A56-4B0F-86CD-CE3E5BA930FC}" type="parTrans" cxnId="{A3214B99-A583-47E7-893A-E5E5E53C5F83}">
      <dgm:prSet/>
      <dgm:spPr/>
      <dgm:t>
        <a:bodyPr/>
        <a:lstStyle/>
        <a:p>
          <a:endParaRPr lang="en-US"/>
        </a:p>
      </dgm:t>
    </dgm:pt>
    <dgm:pt modelId="{FCE6E8C9-5C96-42AD-BF51-B66D2A0DCE15}" type="sibTrans" cxnId="{A3214B99-A583-47E7-893A-E5E5E53C5F83}">
      <dgm:prSet/>
      <dgm:spPr/>
      <dgm:t>
        <a:bodyPr/>
        <a:lstStyle/>
        <a:p>
          <a:endParaRPr lang="en-US"/>
        </a:p>
      </dgm:t>
    </dgm:pt>
    <dgm:pt modelId="{F2246136-CDB3-497C-BD0D-70002172C928}">
      <dgm:prSet/>
      <dgm:spPr>
        <a:solidFill>
          <a:schemeClr val="tx2"/>
        </a:solidFill>
      </dgm:spPr>
      <dgm:t>
        <a:bodyPr/>
        <a:lstStyle/>
        <a:p>
          <a:r>
            <a:rPr lang="en-US" b="1"/>
            <a:t>KMeans Clustering:</a:t>
          </a:r>
          <a:endParaRPr lang="en-US"/>
        </a:p>
      </dgm:t>
    </dgm:pt>
    <dgm:pt modelId="{FBD6C45D-546A-4B17-A504-AF80888A2126}" type="parTrans" cxnId="{5474D675-209F-4509-A32F-24E71480F635}">
      <dgm:prSet/>
      <dgm:spPr/>
      <dgm:t>
        <a:bodyPr/>
        <a:lstStyle/>
        <a:p>
          <a:endParaRPr lang="en-US"/>
        </a:p>
      </dgm:t>
    </dgm:pt>
    <dgm:pt modelId="{1F14ED1E-2F6C-4D87-ACD8-FC0963FA184E}" type="sibTrans" cxnId="{5474D675-209F-4509-A32F-24E71480F635}">
      <dgm:prSet/>
      <dgm:spPr/>
      <dgm:t>
        <a:bodyPr/>
        <a:lstStyle/>
        <a:p>
          <a:endParaRPr lang="en-US"/>
        </a:p>
      </dgm:t>
    </dgm:pt>
    <dgm:pt modelId="{343A105C-B4DB-4C32-8ADC-8497F756794C}">
      <dgm:prSet/>
      <dgm:spPr>
        <a:solidFill>
          <a:schemeClr val="tx2"/>
        </a:solidFill>
      </dgm:spPr>
      <dgm:t>
        <a:bodyPr/>
        <a:lstStyle/>
        <a:p>
          <a:r>
            <a:rPr lang="en-US"/>
            <a:t>Performed inventory clustering based on stock levels, defect rates, and revenue generated.</a:t>
          </a:r>
        </a:p>
      </dgm:t>
    </dgm:pt>
    <dgm:pt modelId="{04DD7FB5-714B-44E4-8174-196D75B8CC82}" type="parTrans" cxnId="{79F64CED-A552-4A9A-B1A5-4CA2CC7B4FA1}">
      <dgm:prSet/>
      <dgm:spPr/>
      <dgm:t>
        <a:bodyPr/>
        <a:lstStyle/>
        <a:p>
          <a:endParaRPr lang="en-US"/>
        </a:p>
      </dgm:t>
    </dgm:pt>
    <dgm:pt modelId="{25A93671-9BD3-46A0-83B6-0BF4F4DA3CD7}" type="sibTrans" cxnId="{79F64CED-A552-4A9A-B1A5-4CA2CC7B4FA1}">
      <dgm:prSet/>
      <dgm:spPr/>
      <dgm:t>
        <a:bodyPr/>
        <a:lstStyle/>
        <a:p>
          <a:endParaRPr lang="en-US"/>
        </a:p>
      </dgm:t>
    </dgm:pt>
    <dgm:pt modelId="{238972B8-8E7A-4205-BD5F-EFF511114F3B}">
      <dgm:prSet/>
      <dgm:spPr>
        <a:solidFill>
          <a:schemeClr val="tx2"/>
        </a:solidFill>
      </dgm:spPr>
      <dgm:t>
        <a:bodyPr/>
        <a:lstStyle/>
        <a:p>
          <a:r>
            <a:rPr lang="en-US" b="1"/>
            <a:t>Key Metric:</a:t>
          </a:r>
          <a:r>
            <a:rPr lang="en-US"/>
            <a:t> Silhouette Score (0.65) and WCSS (4,567).</a:t>
          </a:r>
        </a:p>
      </dgm:t>
    </dgm:pt>
    <dgm:pt modelId="{EC54CC67-37AC-4CD1-A863-9B65A7B1B24B}" type="parTrans" cxnId="{0C4011B0-D12D-4FA9-9E3E-DF1AEFA0F6A1}">
      <dgm:prSet/>
      <dgm:spPr/>
      <dgm:t>
        <a:bodyPr/>
        <a:lstStyle/>
        <a:p>
          <a:endParaRPr lang="en-US"/>
        </a:p>
      </dgm:t>
    </dgm:pt>
    <dgm:pt modelId="{95D30383-BCB0-4A7A-9A2E-53E6C54D6F53}" type="sibTrans" cxnId="{0C4011B0-D12D-4FA9-9E3E-DF1AEFA0F6A1}">
      <dgm:prSet/>
      <dgm:spPr/>
      <dgm:t>
        <a:bodyPr/>
        <a:lstStyle/>
        <a:p>
          <a:endParaRPr lang="en-US"/>
        </a:p>
      </dgm:t>
    </dgm:pt>
    <dgm:pt modelId="{82AB6E22-0990-4520-9121-E1045BE444E4}">
      <dgm:prSet/>
      <dgm:spPr>
        <a:solidFill>
          <a:schemeClr val="tx2"/>
        </a:solidFill>
      </dgm:spPr>
      <dgm:t>
        <a:bodyPr/>
        <a:lstStyle/>
        <a:p>
          <a:r>
            <a:rPr lang="en-US" b="1"/>
            <a:t>Decision-Making Algorithm (Integrated Model):</a:t>
          </a:r>
          <a:endParaRPr lang="en-US"/>
        </a:p>
      </dgm:t>
    </dgm:pt>
    <dgm:pt modelId="{E09B0BB2-17F4-4415-B0B9-9200F186FE1F}" type="parTrans" cxnId="{371D8C48-8A10-4BCF-8183-FED6CEC8AC91}">
      <dgm:prSet/>
      <dgm:spPr/>
      <dgm:t>
        <a:bodyPr/>
        <a:lstStyle/>
        <a:p>
          <a:endParaRPr lang="en-US"/>
        </a:p>
      </dgm:t>
    </dgm:pt>
    <dgm:pt modelId="{62061446-C45E-4398-9378-106B5963BF46}" type="sibTrans" cxnId="{371D8C48-8A10-4BCF-8183-FED6CEC8AC91}">
      <dgm:prSet/>
      <dgm:spPr/>
      <dgm:t>
        <a:bodyPr/>
        <a:lstStyle/>
        <a:p>
          <a:endParaRPr lang="en-US"/>
        </a:p>
      </dgm:t>
    </dgm:pt>
    <dgm:pt modelId="{FD087464-944F-4165-AF18-31597DADD3FE}">
      <dgm:prSet/>
      <dgm:spPr>
        <a:solidFill>
          <a:schemeClr val="tx2"/>
        </a:solidFill>
      </dgm:spPr>
      <dgm:t>
        <a:bodyPr/>
        <a:lstStyle/>
        <a:p>
          <a:r>
            <a:rPr lang="en-US"/>
            <a:t>Combined </a:t>
          </a:r>
          <a:r>
            <a:rPr lang="en-US" b="1"/>
            <a:t>Delay Risk</a:t>
          </a:r>
          <a:r>
            <a:rPr lang="en-US"/>
            <a:t> and </a:t>
          </a:r>
          <a:r>
            <a:rPr lang="en-US" b="1"/>
            <a:t>Cost Models</a:t>
          </a:r>
          <a:r>
            <a:rPr lang="en-US"/>
            <a:t> to recommend the best transportation method for each region, ensuring cost-effectiveness and timely deliveries.</a:t>
          </a:r>
        </a:p>
      </dgm:t>
    </dgm:pt>
    <dgm:pt modelId="{C12BA60E-F022-4C55-AA1A-FB5A5C355ACA}" type="parTrans" cxnId="{B4128CDB-7BCB-40AE-98BA-92C353BC0FB2}">
      <dgm:prSet/>
      <dgm:spPr/>
      <dgm:t>
        <a:bodyPr/>
        <a:lstStyle/>
        <a:p>
          <a:endParaRPr lang="en-US"/>
        </a:p>
      </dgm:t>
    </dgm:pt>
    <dgm:pt modelId="{CB5B7B3B-B60F-4938-9EF4-B9451D7713C2}" type="sibTrans" cxnId="{B4128CDB-7BCB-40AE-98BA-92C353BC0FB2}">
      <dgm:prSet/>
      <dgm:spPr/>
      <dgm:t>
        <a:bodyPr/>
        <a:lstStyle/>
        <a:p>
          <a:endParaRPr lang="en-US"/>
        </a:p>
      </dgm:t>
    </dgm:pt>
    <dgm:pt modelId="{3D1580CD-D7FD-44B5-A2FB-EE8BC94A0DA5}" type="pres">
      <dgm:prSet presAssocID="{0DE87EB4-9589-4519-AF05-DC0636562F71}" presName="diagram" presStyleCnt="0">
        <dgm:presLayoutVars>
          <dgm:dir/>
          <dgm:resizeHandles val="exact"/>
        </dgm:presLayoutVars>
      </dgm:prSet>
      <dgm:spPr/>
    </dgm:pt>
    <dgm:pt modelId="{504A9934-BB78-4CF8-AE95-E192F4C025F8}" type="pres">
      <dgm:prSet presAssocID="{75285E98-A081-4A71-8B79-7CF4E134CA45}" presName="node" presStyleLbl="node1" presStyleIdx="0" presStyleCnt="11">
        <dgm:presLayoutVars>
          <dgm:bulletEnabled val="1"/>
        </dgm:presLayoutVars>
      </dgm:prSet>
      <dgm:spPr/>
    </dgm:pt>
    <dgm:pt modelId="{21912957-82CA-4842-A290-A8F1622BEAC8}" type="pres">
      <dgm:prSet presAssocID="{927DB4FA-C34B-4BCB-8C35-645FDDD68E96}" presName="sibTrans" presStyleCnt="0"/>
      <dgm:spPr/>
    </dgm:pt>
    <dgm:pt modelId="{B4CC27FB-39F8-4503-A54D-648B32D49EBB}" type="pres">
      <dgm:prSet presAssocID="{81867C5E-54CE-40F5-AE9F-212875EC9506}" presName="node" presStyleLbl="node1" presStyleIdx="1" presStyleCnt="11">
        <dgm:presLayoutVars>
          <dgm:bulletEnabled val="1"/>
        </dgm:presLayoutVars>
      </dgm:prSet>
      <dgm:spPr/>
    </dgm:pt>
    <dgm:pt modelId="{2B0D9EF4-3FBF-4024-B713-F964B0601D27}" type="pres">
      <dgm:prSet presAssocID="{5DDC8467-CB1D-4CD3-8DF2-9E5DD5B4D69D}" presName="sibTrans" presStyleCnt="0"/>
      <dgm:spPr/>
    </dgm:pt>
    <dgm:pt modelId="{27DAE112-7CE2-4C62-8117-538A65312E02}" type="pres">
      <dgm:prSet presAssocID="{4AE6F37C-85DA-4408-804D-59B335850574}" presName="node" presStyleLbl="node1" presStyleIdx="2" presStyleCnt="11">
        <dgm:presLayoutVars>
          <dgm:bulletEnabled val="1"/>
        </dgm:presLayoutVars>
      </dgm:prSet>
      <dgm:spPr/>
    </dgm:pt>
    <dgm:pt modelId="{37769ECE-1AB7-4C7D-AD9E-B39DEEA0BCE3}" type="pres">
      <dgm:prSet presAssocID="{0F59CB90-C9F2-4762-AC14-D1F2F9CB1686}" presName="sibTrans" presStyleCnt="0"/>
      <dgm:spPr/>
    </dgm:pt>
    <dgm:pt modelId="{DD984CB0-BC45-469D-9966-5B20CD021983}" type="pres">
      <dgm:prSet presAssocID="{7C6F2D05-C07F-48D5-879F-C1DBA4AEA8B7}" presName="node" presStyleLbl="node1" presStyleIdx="3" presStyleCnt="11">
        <dgm:presLayoutVars>
          <dgm:bulletEnabled val="1"/>
        </dgm:presLayoutVars>
      </dgm:prSet>
      <dgm:spPr/>
    </dgm:pt>
    <dgm:pt modelId="{C7FE2E34-5E9C-4574-B8A1-D150DEEB16A7}" type="pres">
      <dgm:prSet presAssocID="{B90042D8-B529-4C6C-ABEE-1856D1183B02}" presName="sibTrans" presStyleCnt="0"/>
      <dgm:spPr/>
    </dgm:pt>
    <dgm:pt modelId="{4DE49027-0F01-44D5-AAED-42DD86C6E003}" type="pres">
      <dgm:prSet presAssocID="{0B65229F-E178-4E08-B0E7-AA368990BA00}" presName="node" presStyleLbl="node1" presStyleIdx="4" presStyleCnt="11">
        <dgm:presLayoutVars>
          <dgm:bulletEnabled val="1"/>
        </dgm:presLayoutVars>
      </dgm:prSet>
      <dgm:spPr/>
    </dgm:pt>
    <dgm:pt modelId="{A35CDC75-166E-439B-9740-3BF630646FD0}" type="pres">
      <dgm:prSet presAssocID="{3C4EA7CD-308E-40E8-A75E-2B7D73F3F48D}" presName="sibTrans" presStyleCnt="0"/>
      <dgm:spPr/>
    </dgm:pt>
    <dgm:pt modelId="{288CA3A2-2889-4A51-95B5-4A5FE6CEB9DB}" type="pres">
      <dgm:prSet presAssocID="{DEF84C42-B581-45A4-92CB-5D2E1D774B12}" presName="node" presStyleLbl="node1" presStyleIdx="5" presStyleCnt="11">
        <dgm:presLayoutVars>
          <dgm:bulletEnabled val="1"/>
        </dgm:presLayoutVars>
      </dgm:prSet>
      <dgm:spPr/>
    </dgm:pt>
    <dgm:pt modelId="{2ACACFBC-3973-4A22-AD2C-E4B65FBEEDEA}" type="pres">
      <dgm:prSet presAssocID="{FCE6E8C9-5C96-42AD-BF51-B66D2A0DCE15}" presName="sibTrans" presStyleCnt="0"/>
      <dgm:spPr/>
    </dgm:pt>
    <dgm:pt modelId="{B2238481-65F5-4774-A548-11D2B0B4E004}" type="pres">
      <dgm:prSet presAssocID="{F2246136-CDB3-497C-BD0D-70002172C928}" presName="node" presStyleLbl="node1" presStyleIdx="6" presStyleCnt="11">
        <dgm:presLayoutVars>
          <dgm:bulletEnabled val="1"/>
        </dgm:presLayoutVars>
      </dgm:prSet>
      <dgm:spPr/>
    </dgm:pt>
    <dgm:pt modelId="{FB34FF29-1624-4F91-82C0-B27EDAA63506}" type="pres">
      <dgm:prSet presAssocID="{1F14ED1E-2F6C-4D87-ACD8-FC0963FA184E}" presName="sibTrans" presStyleCnt="0"/>
      <dgm:spPr/>
    </dgm:pt>
    <dgm:pt modelId="{E6374C71-0187-4B45-AF5B-5F80555E17AA}" type="pres">
      <dgm:prSet presAssocID="{343A105C-B4DB-4C32-8ADC-8497F756794C}" presName="node" presStyleLbl="node1" presStyleIdx="7" presStyleCnt="11">
        <dgm:presLayoutVars>
          <dgm:bulletEnabled val="1"/>
        </dgm:presLayoutVars>
      </dgm:prSet>
      <dgm:spPr/>
    </dgm:pt>
    <dgm:pt modelId="{9077138A-EBA9-4075-AF03-5B1C18282A6A}" type="pres">
      <dgm:prSet presAssocID="{25A93671-9BD3-46A0-83B6-0BF4F4DA3CD7}" presName="sibTrans" presStyleCnt="0"/>
      <dgm:spPr/>
    </dgm:pt>
    <dgm:pt modelId="{A55B9DC0-7643-433F-A2C3-F19776A72661}" type="pres">
      <dgm:prSet presAssocID="{238972B8-8E7A-4205-BD5F-EFF511114F3B}" presName="node" presStyleLbl="node1" presStyleIdx="8" presStyleCnt="11">
        <dgm:presLayoutVars>
          <dgm:bulletEnabled val="1"/>
        </dgm:presLayoutVars>
      </dgm:prSet>
      <dgm:spPr/>
    </dgm:pt>
    <dgm:pt modelId="{97AE43CE-0B8F-4D01-B818-0385B51666E9}" type="pres">
      <dgm:prSet presAssocID="{95D30383-BCB0-4A7A-9A2E-53E6C54D6F53}" presName="sibTrans" presStyleCnt="0"/>
      <dgm:spPr/>
    </dgm:pt>
    <dgm:pt modelId="{AC48B7FD-4E9F-4806-ADCC-7A0031B71FE6}" type="pres">
      <dgm:prSet presAssocID="{82AB6E22-0990-4520-9121-E1045BE444E4}" presName="node" presStyleLbl="node1" presStyleIdx="9" presStyleCnt="11">
        <dgm:presLayoutVars>
          <dgm:bulletEnabled val="1"/>
        </dgm:presLayoutVars>
      </dgm:prSet>
      <dgm:spPr/>
    </dgm:pt>
    <dgm:pt modelId="{CA1A4FA5-EA75-448B-8152-24F5DEA38DE6}" type="pres">
      <dgm:prSet presAssocID="{62061446-C45E-4398-9378-106B5963BF46}" presName="sibTrans" presStyleCnt="0"/>
      <dgm:spPr/>
    </dgm:pt>
    <dgm:pt modelId="{EC5012D7-24AB-432A-9222-0F05C19B68C7}" type="pres">
      <dgm:prSet presAssocID="{FD087464-944F-4165-AF18-31597DADD3FE}" presName="node" presStyleLbl="node1" presStyleIdx="10" presStyleCnt="11">
        <dgm:presLayoutVars>
          <dgm:bulletEnabled val="1"/>
        </dgm:presLayoutVars>
      </dgm:prSet>
      <dgm:spPr/>
    </dgm:pt>
  </dgm:ptLst>
  <dgm:cxnLst>
    <dgm:cxn modelId="{5651470C-AE77-46FF-992D-958BA9006452}" type="presOf" srcId="{81867C5E-54CE-40F5-AE9F-212875EC9506}" destId="{B4CC27FB-39F8-4503-A54D-648B32D49EBB}" srcOrd="0" destOrd="0" presId="urn:microsoft.com/office/officeart/2005/8/layout/default"/>
    <dgm:cxn modelId="{AD84F72F-2156-423A-B314-7F354DF8A00A}" type="presOf" srcId="{F2246136-CDB3-497C-BD0D-70002172C928}" destId="{B2238481-65F5-4774-A548-11D2B0B4E004}" srcOrd="0" destOrd="0" presId="urn:microsoft.com/office/officeart/2005/8/layout/default"/>
    <dgm:cxn modelId="{9114AB40-105E-4A54-8513-A1D83C30339B}" type="presOf" srcId="{238972B8-8E7A-4205-BD5F-EFF511114F3B}" destId="{A55B9DC0-7643-433F-A2C3-F19776A72661}" srcOrd="0" destOrd="0" presId="urn:microsoft.com/office/officeart/2005/8/layout/default"/>
    <dgm:cxn modelId="{29B72E5D-6693-4660-BD0A-95D00F6CDCDD}" srcId="{0DE87EB4-9589-4519-AF05-DC0636562F71}" destId="{7C6F2D05-C07F-48D5-879F-C1DBA4AEA8B7}" srcOrd="3" destOrd="0" parTransId="{71CBE069-D72E-4589-8A57-B21D6DD0759F}" sibTransId="{B90042D8-B529-4C6C-ABEE-1856D1183B02}"/>
    <dgm:cxn modelId="{371D8C48-8A10-4BCF-8183-FED6CEC8AC91}" srcId="{0DE87EB4-9589-4519-AF05-DC0636562F71}" destId="{82AB6E22-0990-4520-9121-E1045BE444E4}" srcOrd="9" destOrd="0" parTransId="{E09B0BB2-17F4-4415-B0B9-9200F186FE1F}" sibTransId="{62061446-C45E-4398-9378-106B5963BF46}"/>
    <dgm:cxn modelId="{E9E87D6A-1928-4490-9EEA-901E9E5F8628}" type="presOf" srcId="{4AE6F37C-85DA-4408-804D-59B335850574}" destId="{27DAE112-7CE2-4C62-8117-538A65312E02}" srcOrd="0" destOrd="0" presId="urn:microsoft.com/office/officeart/2005/8/layout/default"/>
    <dgm:cxn modelId="{34A42554-0C68-4FE7-AE4E-BC3B98260602}" srcId="{0DE87EB4-9589-4519-AF05-DC0636562F71}" destId="{0B65229F-E178-4E08-B0E7-AA368990BA00}" srcOrd="4" destOrd="0" parTransId="{FAF0F9E5-6EE3-4B23-9752-8BE9CA9214F8}" sibTransId="{3C4EA7CD-308E-40E8-A75E-2B7D73F3F48D}"/>
    <dgm:cxn modelId="{5474D675-209F-4509-A32F-24E71480F635}" srcId="{0DE87EB4-9589-4519-AF05-DC0636562F71}" destId="{F2246136-CDB3-497C-BD0D-70002172C928}" srcOrd="6" destOrd="0" parTransId="{FBD6C45D-546A-4B17-A504-AF80888A2126}" sibTransId="{1F14ED1E-2F6C-4D87-ACD8-FC0963FA184E}"/>
    <dgm:cxn modelId="{AD93135A-71F9-4599-A1F6-81209B2804C2}" type="presOf" srcId="{82AB6E22-0990-4520-9121-E1045BE444E4}" destId="{AC48B7FD-4E9F-4806-ADCC-7A0031B71FE6}" srcOrd="0" destOrd="0" presId="urn:microsoft.com/office/officeart/2005/8/layout/default"/>
    <dgm:cxn modelId="{659B7C97-BD26-4504-A829-E87B41110459}" type="presOf" srcId="{343A105C-B4DB-4C32-8ADC-8497F756794C}" destId="{E6374C71-0187-4B45-AF5B-5F80555E17AA}" srcOrd="0" destOrd="0" presId="urn:microsoft.com/office/officeart/2005/8/layout/default"/>
    <dgm:cxn modelId="{BCD41598-A2E0-4836-85AD-92267CB54518}" type="presOf" srcId="{7C6F2D05-C07F-48D5-879F-C1DBA4AEA8B7}" destId="{DD984CB0-BC45-469D-9966-5B20CD021983}" srcOrd="0" destOrd="0" presId="urn:microsoft.com/office/officeart/2005/8/layout/default"/>
    <dgm:cxn modelId="{A3214B99-A583-47E7-893A-E5E5E53C5F83}" srcId="{0DE87EB4-9589-4519-AF05-DC0636562F71}" destId="{DEF84C42-B581-45A4-92CB-5D2E1D774B12}" srcOrd="5" destOrd="0" parTransId="{57AF52BF-7A56-4B0F-86CD-CE3E5BA930FC}" sibTransId="{FCE6E8C9-5C96-42AD-BF51-B66D2A0DCE15}"/>
    <dgm:cxn modelId="{A72DF79E-64E0-4665-8AAF-191B0DCCE9E1}" type="presOf" srcId="{75285E98-A081-4A71-8B79-7CF4E134CA45}" destId="{504A9934-BB78-4CF8-AE95-E192F4C025F8}" srcOrd="0" destOrd="0" presId="urn:microsoft.com/office/officeart/2005/8/layout/default"/>
    <dgm:cxn modelId="{D15D92A4-4D5D-4696-B37E-B925F4518AD5}" srcId="{0DE87EB4-9589-4519-AF05-DC0636562F71}" destId="{81867C5E-54CE-40F5-AE9F-212875EC9506}" srcOrd="1" destOrd="0" parTransId="{9B3346D8-F8F4-4FE5-913F-E7B2485A3765}" sibTransId="{5DDC8467-CB1D-4CD3-8DF2-9E5DD5B4D69D}"/>
    <dgm:cxn modelId="{9C39E2AF-31F4-47E4-92DD-DE4B6763927C}" srcId="{0DE87EB4-9589-4519-AF05-DC0636562F71}" destId="{4AE6F37C-85DA-4408-804D-59B335850574}" srcOrd="2" destOrd="0" parTransId="{1732A264-4AD8-44F7-A508-CB10F0129C16}" sibTransId="{0F59CB90-C9F2-4762-AC14-D1F2F9CB1686}"/>
    <dgm:cxn modelId="{0C4011B0-D12D-4FA9-9E3E-DF1AEFA0F6A1}" srcId="{0DE87EB4-9589-4519-AF05-DC0636562F71}" destId="{238972B8-8E7A-4205-BD5F-EFF511114F3B}" srcOrd="8" destOrd="0" parTransId="{EC54CC67-37AC-4CD1-A863-9B65A7B1B24B}" sibTransId="{95D30383-BCB0-4A7A-9A2E-53E6C54D6F53}"/>
    <dgm:cxn modelId="{8B56E7B1-E0E5-41A7-843C-FF15E84F7A59}" srcId="{0DE87EB4-9589-4519-AF05-DC0636562F71}" destId="{75285E98-A081-4A71-8B79-7CF4E134CA45}" srcOrd="0" destOrd="0" parTransId="{204AE53E-32B8-488B-9F21-57B27CBD8607}" sibTransId="{927DB4FA-C34B-4BCB-8C35-645FDDD68E96}"/>
    <dgm:cxn modelId="{518ADACE-DF35-4595-AEE0-D78E3BF97584}" type="presOf" srcId="{DEF84C42-B581-45A4-92CB-5D2E1D774B12}" destId="{288CA3A2-2889-4A51-95B5-4A5FE6CEB9DB}" srcOrd="0" destOrd="0" presId="urn:microsoft.com/office/officeart/2005/8/layout/default"/>
    <dgm:cxn modelId="{B4128CDB-7BCB-40AE-98BA-92C353BC0FB2}" srcId="{0DE87EB4-9589-4519-AF05-DC0636562F71}" destId="{FD087464-944F-4165-AF18-31597DADD3FE}" srcOrd="10" destOrd="0" parTransId="{C12BA60E-F022-4C55-AA1A-FB5A5C355ACA}" sibTransId="{CB5B7B3B-B60F-4938-9EF4-B9451D7713C2}"/>
    <dgm:cxn modelId="{89E9E6DC-67A9-4B81-BFBA-C56C640E0721}" type="presOf" srcId="{FD087464-944F-4165-AF18-31597DADD3FE}" destId="{EC5012D7-24AB-432A-9222-0F05C19B68C7}" srcOrd="0" destOrd="0" presId="urn:microsoft.com/office/officeart/2005/8/layout/default"/>
    <dgm:cxn modelId="{0D3C98E0-21D4-4C6F-B42F-BD935832FD6A}" type="presOf" srcId="{0B65229F-E178-4E08-B0E7-AA368990BA00}" destId="{4DE49027-0F01-44D5-AAED-42DD86C6E003}" srcOrd="0" destOrd="0" presId="urn:microsoft.com/office/officeart/2005/8/layout/default"/>
    <dgm:cxn modelId="{ACADB5E0-9117-4590-BF83-9567F17E26EA}" type="presOf" srcId="{0DE87EB4-9589-4519-AF05-DC0636562F71}" destId="{3D1580CD-D7FD-44B5-A2FB-EE8BC94A0DA5}" srcOrd="0" destOrd="0" presId="urn:microsoft.com/office/officeart/2005/8/layout/default"/>
    <dgm:cxn modelId="{79F64CED-A552-4A9A-B1A5-4CA2CC7B4FA1}" srcId="{0DE87EB4-9589-4519-AF05-DC0636562F71}" destId="{343A105C-B4DB-4C32-8ADC-8497F756794C}" srcOrd="7" destOrd="0" parTransId="{04DD7FB5-714B-44E4-8174-196D75B8CC82}" sibTransId="{25A93671-9BD3-46A0-83B6-0BF4F4DA3CD7}"/>
    <dgm:cxn modelId="{61954C6D-05AF-45F8-ABA2-D18B14C0CF98}" type="presParOf" srcId="{3D1580CD-D7FD-44B5-A2FB-EE8BC94A0DA5}" destId="{504A9934-BB78-4CF8-AE95-E192F4C025F8}" srcOrd="0" destOrd="0" presId="urn:microsoft.com/office/officeart/2005/8/layout/default"/>
    <dgm:cxn modelId="{3B681AAB-CBD8-4B86-8002-7596A05B71AF}" type="presParOf" srcId="{3D1580CD-D7FD-44B5-A2FB-EE8BC94A0DA5}" destId="{21912957-82CA-4842-A290-A8F1622BEAC8}" srcOrd="1" destOrd="0" presId="urn:microsoft.com/office/officeart/2005/8/layout/default"/>
    <dgm:cxn modelId="{63ACD87C-9138-4FC1-BF9C-EC8C44B82BB6}" type="presParOf" srcId="{3D1580CD-D7FD-44B5-A2FB-EE8BC94A0DA5}" destId="{B4CC27FB-39F8-4503-A54D-648B32D49EBB}" srcOrd="2" destOrd="0" presId="urn:microsoft.com/office/officeart/2005/8/layout/default"/>
    <dgm:cxn modelId="{353F4556-E1EB-4041-ADC3-C00D54EFFD62}" type="presParOf" srcId="{3D1580CD-D7FD-44B5-A2FB-EE8BC94A0DA5}" destId="{2B0D9EF4-3FBF-4024-B713-F964B0601D27}" srcOrd="3" destOrd="0" presId="urn:microsoft.com/office/officeart/2005/8/layout/default"/>
    <dgm:cxn modelId="{7D05567D-16AD-40DF-BA52-9A9C4ADD1A2B}" type="presParOf" srcId="{3D1580CD-D7FD-44B5-A2FB-EE8BC94A0DA5}" destId="{27DAE112-7CE2-4C62-8117-538A65312E02}" srcOrd="4" destOrd="0" presId="urn:microsoft.com/office/officeart/2005/8/layout/default"/>
    <dgm:cxn modelId="{2345287A-20D4-4DD1-927B-0072443EDCD8}" type="presParOf" srcId="{3D1580CD-D7FD-44B5-A2FB-EE8BC94A0DA5}" destId="{37769ECE-1AB7-4C7D-AD9E-B39DEEA0BCE3}" srcOrd="5" destOrd="0" presId="urn:microsoft.com/office/officeart/2005/8/layout/default"/>
    <dgm:cxn modelId="{166C5545-8E1E-49CA-BCE1-24AA7B7E6781}" type="presParOf" srcId="{3D1580CD-D7FD-44B5-A2FB-EE8BC94A0DA5}" destId="{DD984CB0-BC45-469D-9966-5B20CD021983}" srcOrd="6" destOrd="0" presId="urn:microsoft.com/office/officeart/2005/8/layout/default"/>
    <dgm:cxn modelId="{561AAE1B-59AD-40E5-8AC0-32952E46B01B}" type="presParOf" srcId="{3D1580CD-D7FD-44B5-A2FB-EE8BC94A0DA5}" destId="{C7FE2E34-5E9C-4574-B8A1-D150DEEB16A7}" srcOrd="7" destOrd="0" presId="urn:microsoft.com/office/officeart/2005/8/layout/default"/>
    <dgm:cxn modelId="{C1AFF764-6476-4DA6-9EB2-45CD31CC8D65}" type="presParOf" srcId="{3D1580CD-D7FD-44B5-A2FB-EE8BC94A0DA5}" destId="{4DE49027-0F01-44D5-AAED-42DD86C6E003}" srcOrd="8" destOrd="0" presId="urn:microsoft.com/office/officeart/2005/8/layout/default"/>
    <dgm:cxn modelId="{D797329F-6FB6-445A-B7DC-65BD19525D3E}" type="presParOf" srcId="{3D1580CD-D7FD-44B5-A2FB-EE8BC94A0DA5}" destId="{A35CDC75-166E-439B-9740-3BF630646FD0}" srcOrd="9" destOrd="0" presId="urn:microsoft.com/office/officeart/2005/8/layout/default"/>
    <dgm:cxn modelId="{900A5586-4D91-4C0A-80C2-E43F67A5A66D}" type="presParOf" srcId="{3D1580CD-D7FD-44B5-A2FB-EE8BC94A0DA5}" destId="{288CA3A2-2889-4A51-95B5-4A5FE6CEB9DB}" srcOrd="10" destOrd="0" presId="urn:microsoft.com/office/officeart/2005/8/layout/default"/>
    <dgm:cxn modelId="{B35F334E-6A3B-4FA5-AE2B-771BEF83A715}" type="presParOf" srcId="{3D1580CD-D7FD-44B5-A2FB-EE8BC94A0DA5}" destId="{2ACACFBC-3973-4A22-AD2C-E4B65FBEEDEA}" srcOrd="11" destOrd="0" presId="urn:microsoft.com/office/officeart/2005/8/layout/default"/>
    <dgm:cxn modelId="{395A52FE-851B-4882-80B9-9B0A34B8E2B0}" type="presParOf" srcId="{3D1580CD-D7FD-44B5-A2FB-EE8BC94A0DA5}" destId="{B2238481-65F5-4774-A548-11D2B0B4E004}" srcOrd="12" destOrd="0" presId="urn:microsoft.com/office/officeart/2005/8/layout/default"/>
    <dgm:cxn modelId="{15239D63-F2F2-4677-A6CE-5CD4E4742B11}" type="presParOf" srcId="{3D1580CD-D7FD-44B5-A2FB-EE8BC94A0DA5}" destId="{FB34FF29-1624-4F91-82C0-B27EDAA63506}" srcOrd="13" destOrd="0" presId="urn:microsoft.com/office/officeart/2005/8/layout/default"/>
    <dgm:cxn modelId="{382B2B5F-C34D-4BD7-AB95-1F7B6EA0C24C}" type="presParOf" srcId="{3D1580CD-D7FD-44B5-A2FB-EE8BC94A0DA5}" destId="{E6374C71-0187-4B45-AF5B-5F80555E17AA}" srcOrd="14" destOrd="0" presId="urn:microsoft.com/office/officeart/2005/8/layout/default"/>
    <dgm:cxn modelId="{5755A864-04B0-4866-9515-3EAFE9DB1D34}" type="presParOf" srcId="{3D1580CD-D7FD-44B5-A2FB-EE8BC94A0DA5}" destId="{9077138A-EBA9-4075-AF03-5B1C18282A6A}" srcOrd="15" destOrd="0" presId="urn:microsoft.com/office/officeart/2005/8/layout/default"/>
    <dgm:cxn modelId="{F5C2153A-A1ED-4D98-901A-5A06B31A0B26}" type="presParOf" srcId="{3D1580CD-D7FD-44B5-A2FB-EE8BC94A0DA5}" destId="{A55B9DC0-7643-433F-A2C3-F19776A72661}" srcOrd="16" destOrd="0" presId="urn:microsoft.com/office/officeart/2005/8/layout/default"/>
    <dgm:cxn modelId="{5A9B72F5-8DA1-4EC2-8192-3679BB26DBCE}" type="presParOf" srcId="{3D1580CD-D7FD-44B5-A2FB-EE8BC94A0DA5}" destId="{97AE43CE-0B8F-4D01-B818-0385B51666E9}" srcOrd="17" destOrd="0" presId="urn:microsoft.com/office/officeart/2005/8/layout/default"/>
    <dgm:cxn modelId="{0D45CEE9-62FC-4396-BAE3-C1DE733AD57D}" type="presParOf" srcId="{3D1580CD-D7FD-44B5-A2FB-EE8BC94A0DA5}" destId="{AC48B7FD-4E9F-4806-ADCC-7A0031B71FE6}" srcOrd="18" destOrd="0" presId="urn:microsoft.com/office/officeart/2005/8/layout/default"/>
    <dgm:cxn modelId="{EE6AC145-5C2E-40E0-9DC8-B2345FDB4214}" type="presParOf" srcId="{3D1580CD-D7FD-44B5-A2FB-EE8BC94A0DA5}" destId="{CA1A4FA5-EA75-448B-8152-24F5DEA38DE6}" srcOrd="19" destOrd="0" presId="urn:microsoft.com/office/officeart/2005/8/layout/default"/>
    <dgm:cxn modelId="{3FDE6C2F-8FD2-4BB8-AFBC-525089D05552}" type="presParOf" srcId="{3D1580CD-D7FD-44B5-A2FB-EE8BC94A0DA5}" destId="{EC5012D7-24AB-432A-9222-0F05C19B68C7}" srcOrd="2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ADD160-9F04-41E7-9CE4-1C4728DEC59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0E242E1-BBF7-485C-85B1-BCE6E482140E}">
      <dgm:prSet/>
      <dgm:spPr/>
      <dgm:t>
        <a:bodyPr/>
        <a:lstStyle/>
        <a:p>
          <a:r>
            <a:rPr lang="en-US" b="1"/>
            <a:t>Cost Savings:</a:t>
          </a:r>
          <a:r>
            <a:rPr lang="en-US"/>
            <a:t> 15% reduction in transportation costs through optimized shipping methods.</a:t>
          </a:r>
        </a:p>
      </dgm:t>
    </dgm:pt>
    <dgm:pt modelId="{4E912851-A366-4632-817E-FDBC9F6719F1}" type="parTrans" cxnId="{A4DB6FCB-99A9-4FBB-BC2A-4F403C23D7A5}">
      <dgm:prSet/>
      <dgm:spPr/>
      <dgm:t>
        <a:bodyPr/>
        <a:lstStyle/>
        <a:p>
          <a:endParaRPr lang="en-US"/>
        </a:p>
      </dgm:t>
    </dgm:pt>
    <dgm:pt modelId="{3400915F-3C58-4A62-A382-A6768E45A697}" type="sibTrans" cxnId="{A4DB6FCB-99A9-4FBB-BC2A-4F403C23D7A5}">
      <dgm:prSet/>
      <dgm:spPr/>
      <dgm:t>
        <a:bodyPr/>
        <a:lstStyle/>
        <a:p>
          <a:endParaRPr lang="en-US"/>
        </a:p>
      </dgm:t>
    </dgm:pt>
    <dgm:pt modelId="{67D5B070-620D-433B-A98D-B012EB4C82AC}">
      <dgm:prSet/>
      <dgm:spPr/>
      <dgm:t>
        <a:bodyPr/>
        <a:lstStyle/>
        <a:p>
          <a:r>
            <a:rPr lang="en-US" b="1"/>
            <a:t>Inventory Balance:</a:t>
          </a:r>
          <a:r>
            <a:rPr lang="en-US"/>
            <a:t> 20% reduction in stockouts and overstocking through predictive planning.</a:t>
          </a:r>
        </a:p>
      </dgm:t>
    </dgm:pt>
    <dgm:pt modelId="{671E1399-38FD-45FD-8574-8DB2A7BF574D}" type="parTrans" cxnId="{60173A06-D6C8-4EC5-8313-8202D92E982B}">
      <dgm:prSet/>
      <dgm:spPr/>
      <dgm:t>
        <a:bodyPr/>
        <a:lstStyle/>
        <a:p>
          <a:endParaRPr lang="en-US"/>
        </a:p>
      </dgm:t>
    </dgm:pt>
    <dgm:pt modelId="{4938DB18-A532-4C46-ABB6-93CF27DF1357}" type="sibTrans" cxnId="{60173A06-D6C8-4EC5-8313-8202D92E982B}">
      <dgm:prSet/>
      <dgm:spPr/>
      <dgm:t>
        <a:bodyPr/>
        <a:lstStyle/>
        <a:p>
          <a:endParaRPr lang="en-US"/>
        </a:p>
      </dgm:t>
    </dgm:pt>
    <dgm:pt modelId="{C7AE4B74-5344-4852-85AC-4BF6FFCE3488}">
      <dgm:prSet/>
      <dgm:spPr/>
      <dgm:t>
        <a:bodyPr/>
        <a:lstStyle/>
        <a:p>
          <a:r>
            <a:rPr lang="en-US" b="1"/>
            <a:t>Operational Efficiency:</a:t>
          </a:r>
          <a:r>
            <a:rPr lang="en-US"/>
            <a:t> Improved lead times by 30% with efficient logistics and real-time tracking.</a:t>
          </a:r>
        </a:p>
      </dgm:t>
    </dgm:pt>
    <dgm:pt modelId="{E39118CA-7409-4A11-8B35-93BC00E327E2}" type="parTrans" cxnId="{C72C2486-ED0F-4AB8-AE2E-87936D78E4C5}">
      <dgm:prSet/>
      <dgm:spPr/>
      <dgm:t>
        <a:bodyPr/>
        <a:lstStyle/>
        <a:p>
          <a:endParaRPr lang="en-US"/>
        </a:p>
      </dgm:t>
    </dgm:pt>
    <dgm:pt modelId="{25BA37D8-CF60-4B92-B8CC-54A71590008B}" type="sibTrans" cxnId="{C72C2486-ED0F-4AB8-AE2E-87936D78E4C5}">
      <dgm:prSet/>
      <dgm:spPr/>
      <dgm:t>
        <a:bodyPr/>
        <a:lstStyle/>
        <a:p>
          <a:endParaRPr lang="en-US"/>
        </a:p>
      </dgm:t>
    </dgm:pt>
    <dgm:pt modelId="{EAE24D36-3FBE-4741-8E34-BB26A063FE99}" type="pres">
      <dgm:prSet presAssocID="{59ADD160-9F04-41E7-9CE4-1C4728DEC599}" presName="root" presStyleCnt="0">
        <dgm:presLayoutVars>
          <dgm:dir/>
          <dgm:resizeHandles val="exact"/>
        </dgm:presLayoutVars>
      </dgm:prSet>
      <dgm:spPr/>
    </dgm:pt>
    <dgm:pt modelId="{A19B34FD-CCDA-497E-B911-6D034E9F25F0}" type="pres">
      <dgm:prSet presAssocID="{10E242E1-BBF7-485C-85B1-BCE6E482140E}" presName="compNode" presStyleCnt="0"/>
      <dgm:spPr/>
    </dgm:pt>
    <dgm:pt modelId="{BC9B07B3-A14D-4642-8F9D-B457BD28C7D0}" type="pres">
      <dgm:prSet presAssocID="{10E242E1-BBF7-485C-85B1-BCE6E482140E}" presName="bgRect" presStyleLbl="bgShp" presStyleIdx="0" presStyleCnt="3"/>
      <dgm:spPr/>
    </dgm:pt>
    <dgm:pt modelId="{1E9CC33C-7796-424A-AE2B-EEC8A3D30159}" type="pres">
      <dgm:prSet presAssocID="{10E242E1-BBF7-485C-85B1-BCE6E482140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31938A84-E16A-4FDA-A575-1DB0F6398293}" type="pres">
      <dgm:prSet presAssocID="{10E242E1-BBF7-485C-85B1-BCE6E482140E}" presName="spaceRect" presStyleCnt="0"/>
      <dgm:spPr/>
    </dgm:pt>
    <dgm:pt modelId="{BBEABC09-3988-4E44-BB63-FA5BF0D22346}" type="pres">
      <dgm:prSet presAssocID="{10E242E1-BBF7-485C-85B1-BCE6E482140E}" presName="parTx" presStyleLbl="revTx" presStyleIdx="0" presStyleCnt="3">
        <dgm:presLayoutVars>
          <dgm:chMax val="0"/>
          <dgm:chPref val="0"/>
        </dgm:presLayoutVars>
      </dgm:prSet>
      <dgm:spPr/>
    </dgm:pt>
    <dgm:pt modelId="{5EE08D2B-7625-4EFC-A2E6-CFA90AB2BB2C}" type="pres">
      <dgm:prSet presAssocID="{3400915F-3C58-4A62-A382-A6768E45A697}" presName="sibTrans" presStyleCnt="0"/>
      <dgm:spPr/>
    </dgm:pt>
    <dgm:pt modelId="{5196C531-DD7C-43AA-84D6-1F7D1BF6BB0E}" type="pres">
      <dgm:prSet presAssocID="{67D5B070-620D-433B-A98D-B012EB4C82AC}" presName="compNode" presStyleCnt="0"/>
      <dgm:spPr/>
    </dgm:pt>
    <dgm:pt modelId="{61D8967F-AC2F-4F62-A3DA-A08D4373C8CB}" type="pres">
      <dgm:prSet presAssocID="{67D5B070-620D-433B-A98D-B012EB4C82AC}" presName="bgRect" presStyleLbl="bgShp" presStyleIdx="1" presStyleCnt="3"/>
      <dgm:spPr/>
    </dgm:pt>
    <dgm:pt modelId="{544605A8-EC7B-416E-A960-F763098E5F18}" type="pres">
      <dgm:prSet presAssocID="{67D5B070-620D-433B-A98D-B012EB4C82A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ndmill"/>
        </a:ext>
      </dgm:extLst>
    </dgm:pt>
    <dgm:pt modelId="{B57B785A-72A9-4874-BDD7-AF3ABB0AD228}" type="pres">
      <dgm:prSet presAssocID="{67D5B070-620D-433B-A98D-B012EB4C82AC}" presName="spaceRect" presStyleCnt="0"/>
      <dgm:spPr/>
    </dgm:pt>
    <dgm:pt modelId="{18ACD0F1-6614-4B73-A363-4515308D0754}" type="pres">
      <dgm:prSet presAssocID="{67D5B070-620D-433B-A98D-B012EB4C82AC}" presName="parTx" presStyleLbl="revTx" presStyleIdx="1" presStyleCnt="3">
        <dgm:presLayoutVars>
          <dgm:chMax val="0"/>
          <dgm:chPref val="0"/>
        </dgm:presLayoutVars>
      </dgm:prSet>
      <dgm:spPr/>
    </dgm:pt>
    <dgm:pt modelId="{913A79B8-4F6C-4C48-A098-A01596BFB774}" type="pres">
      <dgm:prSet presAssocID="{4938DB18-A532-4C46-ABB6-93CF27DF1357}" presName="sibTrans" presStyleCnt="0"/>
      <dgm:spPr/>
    </dgm:pt>
    <dgm:pt modelId="{032ECB83-A117-44B1-A627-50033A17DB4F}" type="pres">
      <dgm:prSet presAssocID="{C7AE4B74-5344-4852-85AC-4BF6FFCE3488}" presName="compNode" presStyleCnt="0"/>
      <dgm:spPr/>
    </dgm:pt>
    <dgm:pt modelId="{695A3B54-544F-412A-A23E-39362B41723E}" type="pres">
      <dgm:prSet presAssocID="{C7AE4B74-5344-4852-85AC-4BF6FFCE3488}" presName="bgRect" presStyleLbl="bgShp" presStyleIdx="2" presStyleCnt="3"/>
      <dgm:spPr/>
    </dgm:pt>
    <dgm:pt modelId="{ADC76924-E4D1-4FA0-8EDD-CFD30FDD392C}" type="pres">
      <dgm:prSet presAssocID="{C7AE4B74-5344-4852-85AC-4BF6FFCE34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nimize"/>
        </a:ext>
      </dgm:extLst>
    </dgm:pt>
    <dgm:pt modelId="{AFA848EE-EC2B-446A-879B-A51A5ECCA418}" type="pres">
      <dgm:prSet presAssocID="{C7AE4B74-5344-4852-85AC-4BF6FFCE3488}" presName="spaceRect" presStyleCnt="0"/>
      <dgm:spPr/>
    </dgm:pt>
    <dgm:pt modelId="{ED55E775-0875-4674-9B5B-3BB75CFCECE3}" type="pres">
      <dgm:prSet presAssocID="{C7AE4B74-5344-4852-85AC-4BF6FFCE3488}" presName="parTx" presStyleLbl="revTx" presStyleIdx="2" presStyleCnt="3">
        <dgm:presLayoutVars>
          <dgm:chMax val="0"/>
          <dgm:chPref val="0"/>
        </dgm:presLayoutVars>
      </dgm:prSet>
      <dgm:spPr/>
    </dgm:pt>
  </dgm:ptLst>
  <dgm:cxnLst>
    <dgm:cxn modelId="{60173A06-D6C8-4EC5-8313-8202D92E982B}" srcId="{59ADD160-9F04-41E7-9CE4-1C4728DEC599}" destId="{67D5B070-620D-433B-A98D-B012EB4C82AC}" srcOrd="1" destOrd="0" parTransId="{671E1399-38FD-45FD-8574-8DB2A7BF574D}" sibTransId="{4938DB18-A532-4C46-ABB6-93CF27DF1357}"/>
    <dgm:cxn modelId="{8FC8CE21-1397-432E-A0D2-39D5207EC973}" type="presOf" srcId="{59ADD160-9F04-41E7-9CE4-1C4728DEC599}" destId="{EAE24D36-3FBE-4741-8E34-BB26A063FE99}" srcOrd="0" destOrd="0" presId="urn:microsoft.com/office/officeart/2018/2/layout/IconVerticalSolidList"/>
    <dgm:cxn modelId="{F38D865F-5EF6-409D-9243-98F066FF4823}" type="presOf" srcId="{67D5B070-620D-433B-A98D-B012EB4C82AC}" destId="{18ACD0F1-6614-4B73-A363-4515308D0754}" srcOrd="0" destOrd="0" presId="urn:microsoft.com/office/officeart/2018/2/layout/IconVerticalSolidList"/>
    <dgm:cxn modelId="{38330E66-D409-4E0C-9979-E0D125F642A3}" type="presOf" srcId="{10E242E1-BBF7-485C-85B1-BCE6E482140E}" destId="{BBEABC09-3988-4E44-BB63-FA5BF0D22346}" srcOrd="0" destOrd="0" presId="urn:microsoft.com/office/officeart/2018/2/layout/IconVerticalSolidList"/>
    <dgm:cxn modelId="{C72C2486-ED0F-4AB8-AE2E-87936D78E4C5}" srcId="{59ADD160-9F04-41E7-9CE4-1C4728DEC599}" destId="{C7AE4B74-5344-4852-85AC-4BF6FFCE3488}" srcOrd="2" destOrd="0" parTransId="{E39118CA-7409-4A11-8B35-93BC00E327E2}" sibTransId="{25BA37D8-CF60-4B92-B8CC-54A71590008B}"/>
    <dgm:cxn modelId="{DD3CCAB4-79A3-4638-AA99-3D12F12E832C}" type="presOf" srcId="{C7AE4B74-5344-4852-85AC-4BF6FFCE3488}" destId="{ED55E775-0875-4674-9B5B-3BB75CFCECE3}" srcOrd="0" destOrd="0" presId="urn:microsoft.com/office/officeart/2018/2/layout/IconVerticalSolidList"/>
    <dgm:cxn modelId="{A4DB6FCB-99A9-4FBB-BC2A-4F403C23D7A5}" srcId="{59ADD160-9F04-41E7-9CE4-1C4728DEC599}" destId="{10E242E1-BBF7-485C-85B1-BCE6E482140E}" srcOrd="0" destOrd="0" parTransId="{4E912851-A366-4632-817E-FDBC9F6719F1}" sibTransId="{3400915F-3C58-4A62-A382-A6768E45A697}"/>
    <dgm:cxn modelId="{0F04472E-04AD-417B-A9E1-FC77A0FC7A04}" type="presParOf" srcId="{EAE24D36-3FBE-4741-8E34-BB26A063FE99}" destId="{A19B34FD-CCDA-497E-B911-6D034E9F25F0}" srcOrd="0" destOrd="0" presId="urn:microsoft.com/office/officeart/2018/2/layout/IconVerticalSolidList"/>
    <dgm:cxn modelId="{10E027DA-CC7C-489C-A95D-16C948D0AE85}" type="presParOf" srcId="{A19B34FD-CCDA-497E-B911-6D034E9F25F0}" destId="{BC9B07B3-A14D-4642-8F9D-B457BD28C7D0}" srcOrd="0" destOrd="0" presId="urn:microsoft.com/office/officeart/2018/2/layout/IconVerticalSolidList"/>
    <dgm:cxn modelId="{FB8EAC73-2BBC-4625-98B5-3299CF9858D8}" type="presParOf" srcId="{A19B34FD-CCDA-497E-B911-6D034E9F25F0}" destId="{1E9CC33C-7796-424A-AE2B-EEC8A3D30159}" srcOrd="1" destOrd="0" presId="urn:microsoft.com/office/officeart/2018/2/layout/IconVerticalSolidList"/>
    <dgm:cxn modelId="{152F4B8E-7C49-4906-8B93-90E74F3DB164}" type="presParOf" srcId="{A19B34FD-CCDA-497E-B911-6D034E9F25F0}" destId="{31938A84-E16A-4FDA-A575-1DB0F6398293}" srcOrd="2" destOrd="0" presId="urn:microsoft.com/office/officeart/2018/2/layout/IconVerticalSolidList"/>
    <dgm:cxn modelId="{10A17071-2301-4557-B9CB-F80AB24391F8}" type="presParOf" srcId="{A19B34FD-CCDA-497E-B911-6D034E9F25F0}" destId="{BBEABC09-3988-4E44-BB63-FA5BF0D22346}" srcOrd="3" destOrd="0" presId="urn:microsoft.com/office/officeart/2018/2/layout/IconVerticalSolidList"/>
    <dgm:cxn modelId="{1FCF4E41-E4ED-46F9-9B0D-D9676BEC44EC}" type="presParOf" srcId="{EAE24D36-3FBE-4741-8E34-BB26A063FE99}" destId="{5EE08D2B-7625-4EFC-A2E6-CFA90AB2BB2C}" srcOrd="1" destOrd="0" presId="urn:microsoft.com/office/officeart/2018/2/layout/IconVerticalSolidList"/>
    <dgm:cxn modelId="{5E77858A-7056-46AB-8D30-0484D3DC4EA2}" type="presParOf" srcId="{EAE24D36-3FBE-4741-8E34-BB26A063FE99}" destId="{5196C531-DD7C-43AA-84D6-1F7D1BF6BB0E}" srcOrd="2" destOrd="0" presId="urn:microsoft.com/office/officeart/2018/2/layout/IconVerticalSolidList"/>
    <dgm:cxn modelId="{B0CE1AA6-5DC5-4104-AB06-593BD256EB61}" type="presParOf" srcId="{5196C531-DD7C-43AA-84D6-1F7D1BF6BB0E}" destId="{61D8967F-AC2F-4F62-A3DA-A08D4373C8CB}" srcOrd="0" destOrd="0" presId="urn:microsoft.com/office/officeart/2018/2/layout/IconVerticalSolidList"/>
    <dgm:cxn modelId="{A4DFE595-385E-4D07-81B6-907E36207C3B}" type="presParOf" srcId="{5196C531-DD7C-43AA-84D6-1F7D1BF6BB0E}" destId="{544605A8-EC7B-416E-A960-F763098E5F18}" srcOrd="1" destOrd="0" presId="urn:microsoft.com/office/officeart/2018/2/layout/IconVerticalSolidList"/>
    <dgm:cxn modelId="{D3CFC5FC-9D92-4905-939D-42689619D70C}" type="presParOf" srcId="{5196C531-DD7C-43AA-84D6-1F7D1BF6BB0E}" destId="{B57B785A-72A9-4874-BDD7-AF3ABB0AD228}" srcOrd="2" destOrd="0" presId="urn:microsoft.com/office/officeart/2018/2/layout/IconVerticalSolidList"/>
    <dgm:cxn modelId="{55EAB93A-AC9B-4D18-8460-1ABFE14B8553}" type="presParOf" srcId="{5196C531-DD7C-43AA-84D6-1F7D1BF6BB0E}" destId="{18ACD0F1-6614-4B73-A363-4515308D0754}" srcOrd="3" destOrd="0" presId="urn:microsoft.com/office/officeart/2018/2/layout/IconVerticalSolidList"/>
    <dgm:cxn modelId="{0E4E38B1-1C74-4E54-B91D-429C71466470}" type="presParOf" srcId="{EAE24D36-3FBE-4741-8E34-BB26A063FE99}" destId="{913A79B8-4F6C-4C48-A098-A01596BFB774}" srcOrd="3" destOrd="0" presId="urn:microsoft.com/office/officeart/2018/2/layout/IconVerticalSolidList"/>
    <dgm:cxn modelId="{A2367AE1-CA22-4744-8B16-891DB40C5B58}" type="presParOf" srcId="{EAE24D36-3FBE-4741-8E34-BB26A063FE99}" destId="{032ECB83-A117-44B1-A627-50033A17DB4F}" srcOrd="4" destOrd="0" presId="urn:microsoft.com/office/officeart/2018/2/layout/IconVerticalSolidList"/>
    <dgm:cxn modelId="{FF27ABAD-99AF-409B-98B3-35FF15216D81}" type="presParOf" srcId="{032ECB83-A117-44B1-A627-50033A17DB4F}" destId="{695A3B54-544F-412A-A23E-39362B41723E}" srcOrd="0" destOrd="0" presId="urn:microsoft.com/office/officeart/2018/2/layout/IconVerticalSolidList"/>
    <dgm:cxn modelId="{07F83947-946A-4C21-9933-6556FCCB96A3}" type="presParOf" srcId="{032ECB83-A117-44B1-A627-50033A17DB4F}" destId="{ADC76924-E4D1-4FA0-8EDD-CFD30FDD392C}" srcOrd="1" destOrd="0" presId="urn:microsoft.com/office/officeart/2018/2/layout/IconVerticalSolidList"/>
    <dgm:cxn modelId="{A65DBD1D-4266-4D9F-A5F1-0DDCBF40ED6F}" type="presParOf" srcId="{032ECB83-A117-44B1-A627-50033A17DB4F}" destId="{AFA848EE-EC2B-446A-879B-A51A5ECCA418}" srcOrd="2" destOrd="0" presId="urn:microsoft.com/office/officeart/2018/2/layout/IconVerticalSolidList"/>
    <dgm:cxn modelId="{459FDB36-C6E4-4D3F-B958-75F68E0C1B36}" type="presParOf" srcId="{032ECB83-A117-44B1-A627-50033A17DB4F}" destId="{ED55E775-0875-4674-9B5B-3BB75CFCEC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61B0C1-FABC-4112-B3FF-18C9954017D7}"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D14332B6-9B71-488F-B612-2F982BDB3440}">
      <dgm:prSet/>
      <dgm:spPr/>
      <dgm:t>
        <a:bodyPr/>
        <a:lstStyle/>
        <a:p>
          <a:pPr>
            <a:lnSpc>
              <a:spcPct val="100000"/>
            </a:lnSpc>
          </a:pPr>
          <a:r>
            <a:rPr lang="en-US" b="1" dirty="0">
              <a:solidFill>
                <a:schemeClr val="bg1"/>
              </a:solidFill>
            </a:rPr>
            <a:t>This project aims to address inefficiencies in supply chains by leveraging AI and data-driven insights</a:t>
          </a:r>
        </a:p>
      </dgm:t>
    </dgm:pt>
    <dgm:pt modelId="{C808850E-6D17-48E9-BA7F-C2163A2F113E}" type="parTrans" cxnId="{675900A1-34D6-45EA-9AF3-4B33B6D7C859}">
      <dgm:prSet/>
      <dgm:spPr/>
      <dgm:t>
        <a:bodyPr/>
        <a:lstStyle/>
        <a:p>
          <a:endParaRPr lang="en-US"/>
        </a:p>
      </dgm:t>
    </dgm:pt>
    <dgm:pt modelId="{C4A91A29-2896-4214-AB06-66C81C3B5969}" type="sibTrans" cxnId="{675900A1-34D6-45EA-9AF3-4B33B6D7C859}">
      <dgm:prSet/>
      <dgm:spPr/>
      <dgm:t>
        <a:bodyPr/>
        <a:lstStyle/>
        <a:p>
          <a:pPr>
            <a:lnSpc>
              <a:spcPct val="100000"/>
            </a:lnSpc>
          </a:pPr>
          <a:endParaRPr lang="en-US"/>
        </a:p>
      </dgm:t>
    </dgm:pt>
    <dgm:pt modelId="{CB010D08-0314-424D-9548-BC479EC68BD1}">
      <dgm:prSet/>
      <dgm:spPr/>
      <dgm:t>
        <a:bodyPr/>
        <a:lstStyle/>
        <a:p>
          <a:pPr>
            <a:lnSpc>
              <a:spcPct val="100000"/>
            </a:lnSpc>
          </a:pPr>
          <a:r>
            <a:rPr lang="en-US" b="1" dirty="0">
              <a:solidFill>
                <a:schemeClr val="bg1"/>
              </a:solidFill>
            </a:rPr>
            <a:t>Aim to tackle supply chain inefficiencies using data, AI, and analytics.</a:t>
          </a:r>
        </a:p>
      </dgm:t>
    </dgm:pt>
    <dgm:pt modelId="{D2BD5143-0ED2-41F5-9A23-6A18C6DAE521}" type="parTrans" cxnId="{87B95057-0DCE-4E08-91D5-3C0987D37BA2}">
      <dgm:prSet/>
      <dgm:spPr/>
      <dgm:t>
        <a:bodyPr/>
        <a:lstStyle/>
        <a:p>
          <a:endParaRPr lang="en-US"/>
        </a:p>
      </dgm:t>
    </dgm:pt>
    <dgm:pt modelId="{3E06EAEF-4C3B-453E-BF99-DE8E7FDAAA99}" type="sibTrans" cxnId="{87B95057-0DCE-4E08-91D5-3C0987D37BA2}">
      <dgm:prSet/>
      <dgm:spPr/>
      <dgm:t>
        <a:bodyPr/>
        <a:lstStyle/>
        <a:p>
          <a:pPr>
            <a:lnSpc>
              <a:spcPct val="100000"/>
            </a:lnSpc>
          </a:pPr>
          <a:endParaRPr lang="en-US"/>
        </a:p>
      </dgm:t>
    </dgm:pt>
    <dgm:pt modelId="{63FD8373-392D-4A4A-B8F4-EA8631E1B7F0}">
      <dgm:prSet/>
      <dgm:spPr/>
      <dgm:t>
        <a:bodyPr/>
        <a:lstStyle/>
        <a:p>
          <a:pPr>
            <a:lnSpc>
              <a:spcPct val="100000"/>
            </a:lnSpc>
          </a:pPr>
          <a:r>
            <a:rPr lang="en-US" b="1" dirty="0">
              <a:solidFill>
                <a:schemeClr val="bg1"/>
              </a:solidFill>
            </a:rPr>
            <a:t>Plan to predict lead times and delay risks for proactive decision-making.</a:t>
          </a:r>
        </a:p>
      </dgm:t>
    </dgm:pt>
    <dgm:pt modelId="{0172C02F-58A4-499A-B3F7-426A3F07AC60}" type="parTrans" cxnId="{E2BDFCD8-D9F3-457D-ABF6-36FBC53C6027}">
      <dgm:prSet/>
      <dgm:spPr/>
      <dgm:t>
        <a:bodyPr/>
        <a:lstStyle/>
        <a:p>
          <a:endParaRPr lang="en-US"/>
        </a:p>
      </dgm:t>
    </dgm:pt>
    <dgm:pt modelId="{A51B46BF-E080-494D-A2DA-5EC4D232812B}" type="sibTrans" cxnId="{E2BDFCD8-D9F3-457D-ABF6-36FBC53C6027}">
      <dgm:prSet/>
      <dgm:spPr/>
      <dgm:t>
        <a:bodyPr/>
        <a:lstStyle/>
        <a:p>
          <a:pPr>
            <a:lnSpc>
              <a:spcPct val="100000"/>
            </a:lnSpc>
          </a:pPr>
          <a:endParaRPr lang="en-US"/>
        </a:p>
      </dgm:t>
    </dgm:pt>
    <dgm:pt modelId="{30997995-94EA-40C1-B8E6-D3B77BF7E2E6}">
      <dgm:prSet/>
      <dgm:spPr/>
      <dgm:t>
        <a:bodyPr/>
        <a:lstStyle/>
        <a:p>
          <a:pPr>
            <a:lnSpc>
              <a:spcPct val="100000"/>
            </a:lnSpc>
          </a:pPr>
          <a:r>
            <a:rPr lang="en-US" b="1" dirty="0">
              <a:solidFill>
                <a:schemeClr val="bg1"/>
              </a:solidFill>
            </a:rPr>
            <a:t>Intend to improve inventory management and reduce costs in low-delay-risk scenarios.</a:t>
          </a:r>
        </a:p>
      </dgm:t>
    </dgm:pt>
    <dgm:pt modelId="{C7BCC1EE-FD2F-4FFE-9C4B-FA83DADF0985}" type="parTrans" cxnId="{CFB1700F-46F2-4C52-928E-BC09C57C72B0}">
      <dgm:prSet/>
      <dgm:spPr/>
      <dgm:t>
        <a:bodyPr/>
        <a:lstStyle/>
        <a:p>
          <a:endParaRPr lang="en-US"/>
        </a:p>
      </dgm:t>
    </dgm:pt>
    <dgm:pt modelId="{EEF8AD18-42E6-49A0-A8BA-95450235B36B}" type="sibTrans" cxnId="{CFB1700F-46F2-4C52-928E-BC09C57C72B0}">
      <dgm:prSet/>
      <dgm:spPr/>
      <dgm:t>
        <a:bodyPr/>
        <a:lstStyle/>
        <a:p>
          <a:pPr>
            <a:lnSpc>
              <a:spcPct val="100000"/>
            </a:lnSpc>
          </a:pPr>
          <a:endParaRPr lang="en-US"/>
        </a:p>
      </dgm:t>
    </dgm:pt>
    <dgm:pt modelId="{4253164A-60D9-449A-86BE-612E1D27920B}">
      <dgm:prSet/>
      <dgm:spPr/>
      <dgm:t>
        <a:bodyPr/>
        <a:lstStyle/>
        <a:p>
          <a:pPr>
            <a:lnSpc>
              <a:spcPct val="100000"/>
            </a:lnSpc>
          </a:pPr>
          <a:r>
            <a:rPr lang="en-US" b="1" dirty="0">
              <a:solidFill>
                <a:schemeClr val="bg1"/>
              </a:solidFill>
            </a:rPr>
            <a:t>Focus on enhancing operational efficiency and customer satisfaction.</a:t>
          </a:r>
        </a:p>
      </dgm:t>
    </dgm:pt>
    <dgm:pt modelId="{EA827CEF-57C8-4672-9B30-1ED327DF0B01}" type="parTrans" cxnId="{CB1A611A-FDBD-452D-B20C-FD0F96C9B75A}">
      <dgm:prSet/>
      <dgm:spPr/>
      <dgm:t>
        <a:bodyPr/>
        <a:lstStyle/>
        <a:p>
          <a:endParaRPr lang="en-US"/>
        </a:p>
      </dgm:t>
    </dgm:pt>
    <dgm:pt modelId="{86A039B7-63BA-4857-8E9C-6C4238965860}" type="sibTrans" cxnId="{CB1A611A-FDBD-452D-B20C-FD0F96C9B75A}">
      <dgm:prSet/>
      <dgm:spPr/>
      <dgm:t>
        <a:bodyPr/>
        <a:lstStyle/>
        <a:p>
          <a:pPr>
            <a:lnSpc>
              <a:spcPct val="100000"/>
            </a:lnSpc>
          </a:pPr>
          <a:endParaRPr lang="en-US"/>
        </a:p>
      </dgm:t>
    </dgm:pt>
    <dgm:pt modelId="{B024307A-461E-48F1-8F7A-4D17040B2960}">
      <dgm:prSet/>
      <dgm:spPr/>
      <dgm:t>
        <a:bodyPr/>
        <a:lstStyle/>
        <a:p>
          <a:pPr>
            <a:lnSpc>
              <a:spcPct val="100000"/>
            </a:lnSpc>
          </a:pPr>
          <a:r>
            <a:rPr lang="en-US" b="1" dirty="0">
              <a:solidFill>
                <a:schemeClr val="bg1"/>
              </a:solidFill>
            </a:rPr>
            <a:t>Future Scope: Integrate real-time IoT data and explore advanced AI for dynamic optimization.</a:t>
          </a:r>
        </a:p>
      </dgm:t>
    </dgm:pt>
    <dgm:pt modelId="{B8F46E4C-043B-4ECD-830A-153CE620E029}" type="parTrans" cxnId="{A0CBA715-813B-4912-A478-7EC2C68CA5AB}">
      <dgm:prSet/>
      <dgm:spPr/>
      <dgm:t>
        <a:bodyPr/>
        <a:lstStyle/>
        <a:p>
          <a:endParaRPr lang="en-US"/>
        </a:p>
      </dgm:t>
    </dgm:pt>
    <dgm:pt modelId="{2733EFF7-E2EC-44C8-9F09-73DEC4BA7402}" type="sibTrans" cxnId="{A0CBA715-813B-4912-A478-7EC2C68CA5AB}">
      <dgm:prSet/>
      <dgm:spPr/>
      <dgm:t>
        <a:bodyPr/>
        <a:lstStyle/>
        <a:p>
          <a:endParaRPr lang="en-US"/>
        </a:p>
      </dgm:t>
    </dgm:pt>
    <dgm:pt modelId="{B789181E-A366-4297-B7BB-8B3366E168FC}" type="pres">
      <dgm:prSet presAssocID="{4C61B0C1-FABC-4112-B3FF-18C9954017D7}" presName="root" presStyleCnt="0">
        <dgm:presLayoutVars>
          <dgm:dir/>
          <dgm:resizeHandles val="exact"/>
        </dgm:presLayoutVars>
      </dgm:prSet>
      <dgm:spPr/>
    </dgm:pt>
    <dgm:pt modelId="{2CCB4ACD-C919-4EE9-91B7-47734B4E9418}" type="pres">
      <dgm:prSet presAssocID="{4C61B0C1-FABC-4112-B3FF-18C9954017D7}" presName="container" presStyleCnt="0">
        <dgm:presLayoutVars>
          <dgm:dir/>
          <dgm:resizeHandles val="exact"/>
        </dgm:presLayoutVars>
      </dgm:prSet>
      <dgm:spPr/>
    </dgm:pt>
    <dgm:pt modelId="{A3E929E8-25B2-4817-BFE9-DE79A10A8312}" type="pres">
      <dgm:prSet presAssocID="{D14332B6-9B71-488F-B612-2F982BDB3440}" presName="compNode" presStyleCnt="0"/>
      <dgm:spPr/>
    </dgm:pt>
    <dgm:pt modelId="{EE3CC95D-7C57-4808-A2A5-8008554CE469}" type="pres">
      <dgm:prSet presAssocID="{D14332B6-9B71-488F-B612-2F982BDB3440}" presName="iconBgRect" presStyleLbl="bgShp" presStyleIdx="0" presStyleCnt="6"/>
      <dgm:spPr/>
    </dgm:pt>
    <dgm:pt modelId="{251FA607-374B-4DBD-808A-6E341009288A}" type="pres">
      <dgm:prSet presAssocID="{D14332B6-9B71-488F-B612-2F982BDB344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B52E54AA-312B-4736-A4E0-3B5C2F54B5AD}" type="pres">
      <dgm:prSet presAssocID="{D14332B6-9B71-488F-B612-2F982BDB3440}" presName="spaceRect" presStyleCnt="0"/>
      <dgm:spPr/>
    </dgm:pt>
    <dgm:pt modelId="{AE54E8DA-FB8A-4791-94B9-08F71DE21128}" type="pres">
      <dgm:prSet presAssocID="{D14332B6-9B71-488F-B612-2F982BDB3440}" presName="textRect" presStyleLbl="revTx" presStyleIdx="0" presStyleCnt="6">
        <dgm:presLayoutVars>
          <dgm:chMax val="1"/>
          <dgm:chPref val="1"/>
        </dgm:presLayoutVars>
      </dgm:prSet>
      <dgm:spPr/>
    </dgm:pt>
    <dgm:pt modelId="{8268D58A-FD9C-4FB5-BD9D-5CF0C2236823}" type="pres">
      <dgm:prSet presAssocID="{C4A91A29-2896-4214-AB06-66C81C3B5969}" presName="sibTrans" presStyleLbl="sibTrans2D1" presStyleIdx="0" presStyleCnt="0"/>
      <dgm:spPr/>
    </dgm:pt>
    <dgm:pt modelId="{1F694996-BC0D-46C9-9922-BF0165066F34}" type="pres">
      <dgm:prSet presAssocID="{CB010D08-0314-424D-9548-BC479EC68BD1}" presName="compNode" presStyleCnt="0"/>
      <dgm:spPr/>
    </dgm:pt>
    <dgm:pt modelId="{A4FD982D-FCE0-42A9-A2E8-AB159B8A78E0}" type="pres">
      <dgm:prSet presAssocID="{CB010D08-0314-424D-9548-BC479EC68BD1}" presName="iconBgRect" presStyleLbl="bgShp" presStyleIdx="1" presStyleCnt="6"/>
      <dgm:spPr/>
    </dgm:pt>
    <dgm:pt modelId="{8865F1EF-D21A-4097-958B-40FFFF7D1430}" type="pres">
      <dgm:prSet presAssocID="{CB010D08-0314-424D-9548-BC479EC68BD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CF88EEE5-79BB-4546-BBA4-DAB98D351E92}" type="pres">
      <dgm:prSet presAssocID="{CB010D08-0314-424D-9548-BC479EC68BD1}" presName="spaceRect" presStyleCnt="0"/>
      <dgm:spPr/>
    </dgm:pt>
    <dgm:pt modelId="{9F460152-4509-42A8-B608-A1DE29D2FEE4}" type="pres">
      <dgm:prSet presAssocID="{CB010D08-0314-424D-9548-BC479EC68BD1}" presName="textRect" presStyleLbl="revTx" presStyleIdx="1" presStyleCnt="6">
        <dgm:presLayoutVars>
          <dgm:chMax val="1"/>
          <dgm:chPref val="1"/>
        </dgm:presLayoutVars>
      </dgm:prSet>
      <dgm:spPr/>
    </dgm:pt>
    <dgm:pt modelId="{27F38136-C43A-4218-B08C-5EA11D62702E}" type="pres">
      <dgm:prSet presAssocID="{3E06EAEF-4C3B-453E-BF99-DE8E7FDAAA99}" presName="sibTrans" presStyleLbl="sibTrans2D1" presStyleIdx="0" presStyleCnt="0"/>
      <dgm:spPr/>
    </dgm:pt>
    <dgm:pt modelId="{73C7F071-ECE3-492C-A052-43A2D1E90DE8}" type="pres">
      <dgm:prSet presAssocID="{63FD8373-392D-4A4A-B8F4-EA8631E1B7F0}" presName="compNode" presStyleCnt="0"/>
      <dgm:spPr/>
    </dgm:pt>
    <dgm:pt modelId="{6ED97CFD-7F06-420C-B754-1370A5B198D9}" type="pres">
      <dgm:prSet presAssocID="{63FD8373-392D-4A4A-B8F4-EA8631E1B7F0}" presName="iconBgRect" presStyleLbl="bgShp" presStyleIdx="2" presStyleCnt="6"/>
      <dgm:spPr/>
    </dgm:pt>
    <dgm:pt modelId="{5802B29E-DD75-44DD-BB83-4A48CD8F4206}" type="pres">
      <dgm:prSet presAssocID="{63FD8373-392D-4A4A-B8F4-EA8631E1B7F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rglass"/>
        </a:ext>
      </dgm:extLst>
    </dgm:pt>
    <dgm:pt modelId="{05E21026-E6C6-4641-ABF6-B004D9B05570}" type="pres">
      <dgm:prSet presAssocID="{63FD8373-392D-4A4A-B8F4-EA8631E1B7F0}" presName="spaceRect" presStyleCnt="0"/>
      <dgm:spPr/>
    </dgm:pt>
    <dgm:pt modelId="{27D762DB-7146-4ED6-ABA4-41ACABB41323}" type="pres">
      <dgm:prSet presAssocID="{63FD8373-392D-4A4A-B8F4-EA8631E1B7F0}" presName="textRect" presStyleLbl="revTx" presStyleIdx="2" presStyleCnt="6">
        <dgm:presLayoutVars>
          <dgm:chMax val="1"/>
          <dgm:chPref val="1"/>
        </dgm:presLayoutVars>
      </dgm:prSet>
      <dgm:spPr/>
    </dgm:pt>
    <dgm:pt modelId="{3F6BBF3B-ED96-4D4B-9C8F-F0D1A39F70DC}" type="pres">
      <dgm:prSet presAssocID="{A51B46BF-E080-494D-A2DA-5EC4D232812B}" presName="sibTrans" presStyleLbl="sibTrans2D1" presStyleIdx="0" presStyleCnt="0"/>
      <dgm:spPr/>
    </dgm:pt>
    <dgm:pt modelId="{ECA781B6-BF68-401B-B519-131313B2BEB4}" type="pres">
      <dgm:prSet presAssocID="{30997995-94EA-40C1-B8E6-D3B77BF7E2E6}" presName="compNode" presStyleCnt="0"/>
      <dgm:spPr/>
    </dgm:pt>
    <dgm:pt modelId="{9B5FCCE2-CAF6-43DC-A196-419D9D76B36D}" type="pres">
      <dgm:prSet presAssocID="{30997995-94EA-40C1-B8E6-D3B77BF7E2E6}" presName="iconBgRect" presStyleLbl="bgShp" presStyleIdx="3" presStyleCnt="6"/>
      <dgm:spPr/>
    </dgm:pt>
    <dgm:pt modelId="{F8D23D23-F637-4287-A1B3-16C36EC68972}" type="pres">
      <dgm:prSet presAssocID="{30997995-94EA-40C1-B8E6-D3B77BF7E2E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7D1A5286-7E0F-4D70-B79C-D9DA22254EA0}" type="pres">
      <dgm:prSet presAssocID="{30997995-94EA-40C1-B8E6-D3B77BF7E2E6}" presName="spaceRect" presStyleCnt="0"/>
      <dgm:spPr/>
    </dgm:pt>
    <dgm:pt modelId="{01FAE340-7231-4410-A071-36BE8B10AD10}" type="pres">
      <dgm:prSet presAssocID="{30997995-94EA-40C1-B8E6-D3B77BF7E2E6}" presName="textRect" presStyleLbl="revTx" presStyleIdx="3" presStyleCnt="6">
        <dgm:presLayoutVars>
          <dgm:chMax val="1"/>
          <dgm:chPref val="1"/>
        </dgm:presLayoutVars>
      </dgm:prSet>
      <dgm:spPr/>
    </dgm:pt>
    <dgm:pt modelId="{9EE9F359-2594-4C45-ADFB-005C0040DF42}" type="pres">
      <dgm:prSet presAssocID="{EEF8AD18-42E6-49A0-A8BA-95450235B36B}" presName="sibTrans" presStyleLbl="sibTrans2D1" presStyleIdx="0" presStyleCnt="0"/>
      <dgm:spPr/>
    </dgm:pt>
    <dgm:pt modelId="{C08C68FD-D1A2-4AE5-9A71-B59058F05CC0}" type="pres">
      <dgm:prSet presAssocID="{4253164A-60D9-449A-86BE-612E1D27920B}" presName="compNode" presStyleCnt="0"/>
      <dgm:spPr/>
    </dgm:pt>
    <dgm:pt modelId="{272CF932-9F9D-4ECB-9D15-01DCC8470E62}" type="pres">
      <dgm:prSet presAssocID="{4253164A-60D9-449A-86BE-612E1D27920B}" presName="iconBgRect" presStyleLbl="bgShp" presStyleIdx="4" presStyleCnt="6"/>
      <dgm:spPr/>
    </dgm:pt>
    <dgm:pt modelId="{D07488F2-86CD-4949-8507-BFE86335378F}" type="pres">
      <dgm:prSet presAssocID="{4253164A-60D9-449A-86BE-612E1D27920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3DF614F1-CD0D-4D43-9AAB-705C71B01B5D}" type="pres">
      <dgm:prSet presAssocID="{4253164A-60D9-449A-86BE-612E1D27920B}" presName="spaceRect" presStyleCnt="0"/>
      <dgm:spPr/>
    </dgm:pt>
    <dgm:pt modelId="{A76D8E69-9A7A-43F5-86EE-A2811A36F82C}" type="pres">
      <dgm:prSet presAssocID="{4253164A-60D9-449A-86BE-612E1D27920B}" presName="textRect" presStyleLbl="revTx" presStyleIdx="4" presStyleCnt="6">
        <dgm:presLayoutVars>
          <dgm:chMax val="1"/>
          <dgm:chPref val="1"/>
        </dgm:presLayoutVars>
      </dgm:prSet>
      <dgm:spPr/>
    </dgm:pt>
    <dgm:pt modelId="{2B59427C-3D7A-4F64-B9E6-DFF0E40303D7}" type="pres">
      <dgm:prSet presAssocID="{86A039B7-63BA-4857-8E9C-6C4238965860}" presName="sibTrans" presStyleLbl="sibTrans2D1" presStyleIdx="0" presStyleCnt="0"/>
      <dgm:spPr/>
    </dgm:pt>
    <dgm:pt modelId="{5AE0DE80-9150-4369-BC07-CFC4F79B8827}" type="pres">
      <dgm:prSet presAssocID="{B024307A-461E-48F1-8F7A-4D17040B2960}" presName="compNode" presStyleCnt="0"/>
      <dgm:spPr/>
    </dgm:pt>
    <dgm:pt modelId="{AC43D84E-33C8-410F-BB53-723819C77EE7}" type="pres">
      <dgm:prSet presAssocID="{B024307A-461E-48F1-8F7A-4D17040B2960}" presName="iconBgRect" presStyleLbl="bgShp" presStyleIdx="5" presStyleCnt="6"/>
      <dgm:spPr/>
    </dgm:pt>
    <dgm:pt modelId="{4E5EC3C4-F4E9-4B65-A929-0FAFC689AF53}" type="pres">
      <dgm:prSet presAssocID="{B024307A-461E-48F1-8F7A-4D17040B296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obot"/>
        </a:ext>
      </dgm:extLst>
    </dgm:pt>
    <dgm:pt modelId="{332666EE-62CC-4D99-BB7C-F9F06B539C74}" type="pres">
      <dgm:prSet presAssocID="{B024307A-461E-48F1-8F7A-4D17040B2960}" presName="spaceRect" presStyleCnt="0"/>
      <dgm:spPr/>
    </dgm:pt>
    <dgm:pt modelId="{020DA713-4B49-4AC0-BB24-6D88A60F4866}" type="pres">
      <dgm:prSet presAssocID="{B024307A-461E-48F1-8F7A-4D17040B2960}" presName="textRect" presStyleLbl="revTx" presStyleIdx="5" presStyleCnt="6">
        <dgm:presLayoutVars>
          <dgm:chMax val="1"/>
          <dgm:chPref val="1"/>
        </dgm:presLayoutVars>
      </dgm:prSet>
      <dgm:spPr/>
    </dgm:pt>
  </dgm:ptLst>
  <dgm:cxnLst>
    <dgm:cxn modelId="{C4DF3906-0A9D-4DBF-A87E-7D6BB9EC118C}" type="presOf" srcId="{4C61B0C1-FABC-4112-B3FF-18C9954017D7}" destId="{B789181E-A366-4297-B7BB-8B3366E168FC}" srcOrd="0" destOrd="0" presId="urn:microsoft.com/office/officeart/2018/2/layout/IconCircleList"/>
    <dgm:cxn modelId="{CFB1700F-46F2-4C52-928E-BC09C57C72B0}" srcId="{4C61B0C1-FABC-4112-B3FF-18C9954017D7}" destId="{30997995-94EA-40C1-B8E6-D3B77BF7E2E6}" srcOrd="3" destOrd="0" parTransId="{C7BCC1EE-FD2F-4FFE-9C4B-FA83DADF0985}" sibTransId="{EEF8AD18-42E6-49A0-A8BA-95450235B36B}"/>
    <dgm:cxn modelId="{A0CBA715-813B-4912-A478-7EC2C68CA5AB}" srcId="{4C61B0C1-FABC-4112-B3FF-18C9954017D7}" destId="{B024307A-461E-48F1-8F7A-4D17040B2960}" srcOrd="5" destOrd="0" parTransId="{B8F46E4C-043B-4ECD-830A-153CE620E029}" sibTransId="{2733EFF7-E2EC-44C8-9F09-73DEC4BA7402}"/>
    <dgm:cxn modelId="{CB1A611A-FDBD-452D-B20C-FD0F96C9B75A}" srcId="{4C61B0C1-FABC-4112-B3FF-18C9954017D7}" destId="{4253164A-60D9-449A-86BE-612E1D27920B}" srcOrd="4" destOrd="0" parTransId="{EA827CEF-57C8-4672-9B30-1ED327DF0B01}" sibTransId="{86A039B7-63BA-4857-8E9C-6C4238965860}"/>
    <dgm:cxn modelId="{0C5D0F1B-86FD-4D20-B06C-6309DC5EA1F6}" type="presOf" srcId="{B024307A-461E-48F1-8F7A-4D17040B2960}" destId="{020DA713-4B49-4AC0-BB24-6D88A60F4866}" srcOrd="0" destOrd="0" presId="urn:microsoft.com/office/officeart/2018/2/layout/IconCircleList"/>
    <dgm:cxn modelId="{3F8EE329-41E9-4D44-8666-A010DF3DAC79}" type="presOf" srcId="{3E06EAEF-4C3B-453E-BF99-DE8E7FDAAA99}" destId="{27F38136-C43A-4218-B08C-5EA11D62702E}" srcOrd="0" destOrd="0" presId="urn:microsoft.com/office/officeart/2018/2/layout/IconCircleList"/>
    <dgm:cxn modelId="{2FD85A31-74E7-41F8-81C7-31C46ED8D1ED}" type="presOf" srcId="{86A039B7-63BA-4857-8E9C-6C4238965860}" destId="{2B59427C-3D7A-4F64-B9E6-DFF0E40303D7}" srcOrd="0" destOrd="0" presId="urn:microsoft.com/office/officeart/2018/2/layout/IconCircleList"/>
    <dgm:cxn modelId="{87B95057-0DCE-4E08-91D5-3C0987D37BA2}" srcId="{4C61B0C1-FABC-4112-B3FF-18C9954017D7}" destId="{CB010D08-0314-424D-9548-BC479EC68BD1}" srcOrd="1" destOrd="0" parTransId="{D2BD5143-0ED2-41F5-9A23-6A18C6DAE521}" sibTransId="{3E06EAEF-4C3B-453E-BF99-DE8E7FDAAA99}"/>
    <dgm:cxn modelId="{06F6D87B-889B-4D2F-BF6B-004054A460B7}" type="presOf" srcId="{30997995-94EA-40C1-B8E6-D3B77BF7E2E6}" destId="{01FAE340-7231-4410-A071-36BE8B10AD10}" srcOrd="0" destOrd="0" presId="urn:microsoft.com/office/officeart/2018/2/layout/IconCircleList"/>
    <dgm:cxn modelId="{CF94817F-461F-4BF2-A181-D78E9A8ECE90}" type="presOf" srcId="{EEF8AD18-42E6-49A0-A8BA-95450235B36B}" destId="{9EE9F359-2594-4C45-ADFB-005C0040DF42}" srcOrd="0" destOrd="0" presId="urn:microsoft.com/office/officeart/2018/2/layout/IconCircleList"/>
    <dgm:cxn modelId="{2656A78C-1AB2-45F1-A8C8-2D1BC9113797}" type="presOf" srcId="{4253164A-60D9-449A-86BE-612E1D27920B}" destId="{A76D8E69-9A7A-43F5-86EE-A2811A36F82C}" srcOrd="0" destOrd="0" presId="urn:microsoft.com/office/officeart/2018/2/layout/IconCircleList"/>
    <dgm:cxn modelId="{675900A1-34D6-45EA-9AF3-4B33B6D7C859}" srcId="{4C61B0C1-FABC-4112-B3FF-18C9954017D7}" destId="{D14332B6-9B71-488F-B612-2F982BDB3440}" srcOrd="0" destOrd="0" parTransId="{C808850E-6D17-48E9-BA7F-C2163A2F113E}" sibTransId="{C4A91A29-2896-4214-AB06-66C81C3B5969}"/>
    <dgm:cxn modelId="{D2A138BA-0277-42BA-A474-3FBC1C928E11}" type="presOf" srcId="{D14332B6-9B71-488F-B612-2F982BDB3440}" destId="{AE54E8DA-FB8A-4791-94B9-08F71DE21128}" srcOrd="0" destOrd="0" presId="urn:microsoft.com/office/officeart/2018/2/layout/IconCircleList"/>
    <dgm:cxn modelId="{07CEABD4-E89B-4A2E-8DFC-413F0647DB25}" type="presOf" srcId="{CB010D08-0314-424D-9548-BC479EC68BD1}" destId="{9F460152-4509-42A8-B608-A1DE29D2FEE4}" srcOrd="0" destOrd="0" presId="urn:microsoft.com/office/officeart/2018/2/layout/IconCircleList"/>
    <dgm:cxn modelId="{E2BDFCD8-D9F3-457D-ABF6-36FBC53C6027}" srcId="{4C61B0C1-FABC-4112-B3FF-18C9954017D7}" destId="{63FD8373-392D-4A4A-B8F4-EA8631E1B7F0}" srcOrd="2" destOrd="0" parTransId="{0172C02F-58A4-499A-B3F7-426A3F07AC60}" sibTransId="{A51B46BF-E080-494D-A2DA-5EC4D232812B}"/>
    <dgm:cxn modelId="{D0AB75EC-F679-4904-8C2E-46F1444521A4}" type="presOf" srcId="{A51B46BF-E080-494D-A2DA-5EC4D232812B}" destId="{3F6BBF3B-ED96-4D4B-9C8F-F0D1A39F70DC}" srcOrd="0" destOrd="0" presId="urn:microsoft.com/office/officeart/2018/2/layout/IconCircleList"/>
    <dgm:cxn modelId="{CC1636F5-274B-4C57-82A8-9E4FD586C717}" type="presOf" srcId="{63FD8373-392D-4A4A-B8F4-EA8631E1B7F0}" destId="{27D762DB-7146-4ED6-ABA4-41ACABB41323}" srcOrd="0" destOrd="0" presId="urn:microsoft.com/office/officeart/2018/2/layout/IconCircleList"/>
    <dgm:cxn modelId="{982C9DFC-D1F1-414F-9A53-BB28B7FE1782}" type="presOf" srcId="{C4A91A29-2896-4214-AB06-66C81C3B5969}" destId="{8268D58A-FD9C-4FB5-BD9D-5CF0C2236823}" srcOrd="0" destOrd="0" presId="urn:microsoft.com/office/officeart/2018/2/layout/IconCircleList"/>
    <dgm:cxn modelId="{08E449F4-9A45-4176-A5C8-F039851682BF}" type="presParOf" srcId="{B789181E-A366-4297-B7BB-8B3366E168FC}" destId="{2CCB4ACD-C919-4EE9-91B7-47734B4E9418}" srcOrd="0" destOrd="0" presId="urn:microsoft.com/office/officeart/2018/2/layout/IconCircleList"/>
    <dgm:cxn modelId="{5B11479C-ACD2-43D9-BFA3-A00B6CB0DACF}" type="presParOf" srcId="{2CCB4ACD-C919-4EE9-91B7-47734B4E9418}" destId="{A3E929E8-25B2-4817-BFE9-DE79A10A8312}" srcOrd="0" destOrd="0" presId="urn:microsoft.com/office/officeart/2018/2/layout/IconCircleList"/>
    <dgm:cxn modelId="{B1C08526-DF87-426A-ABDB-77766F1EBBD3}" type="presParOf" srcId="{A3E929E8-25B2-4817-BFE9-DE79A10A8312}" destId="{EE3CC95D-7C57-4808-A2A5-8008554CE469}" srcOrd="0" destOrd="0" presId="urn:microsoft.com/office/officeart/2018/2/layout/IconCircleList"/>
    <dgm:cxn modelId="{DFF1E19E-795E-4911-852E-37E9E05CFC38}" type="presParOf" srcId="{A3E929E8-25B2-4817-BFE9-DE79A10A8312}" destId="{251FA607-374B-4DBD-808A-6E341009288A}" srcOrd="1" destOrd="0" presId="urn:microsoft.com/office/officeart/2018/2/layout/IconCircleList"/>
    <dgm:cxn modelId="{3636128A-67C5-4BAC-87E9-B987753D2DF7}" type="presParOf" srcId="{A3E929E8-25B2-4817-BFE9-DE79A10A8312}" destId="{B52E54AA-312B-4736-A4E0-3B5C2F54B5AD}" srcOrd="2" destOrd="0" presId="urn:microsoft.com/office/officeart/2018/2/layout/IconCircleList"/>
    <dgm:cxn modelId="{9ABAAA3D-48CC-4163-8239-AD56E45655D2}" type="presParOf" srcId="{A3E929E8-25B2-4817-BFE9-DE79A10A8312}" destId="{AE54E8DA-FB8A-4791-94B9-08F71DE21128}" srcOrd="3" destOrd="0" presId="urn:microsoft.com/office/officeart/2018/2/layout/IconCircleList"/>
    <dgm:cxn modelId="{69CDACB2-2A7E-43F0-A508-718CB478A73B}" type="presParOf" srcId="{2CCB4ACD-C919-4EE9-91B7-47734B4E9418}" destId="{8268D58A-FD9C-4FB5-BD9D-5CF0C2236823}" srcOrd="1" destOrd="0" presId="urn:microsoft.com/office/officeart/2018/2/layout/IconCircleList"/>
    <dgm:cxn modelId="{26798718-43E3-4AED-BFB8-807357103B95}" type="presParOf" srcId="{2CCB4ACD-C919-4EE9-91B7-47734B4E9418}" destId="{1F694996-BC0D-46C9-9922-BF0165066F34}" srcOrd="2" destOrd="0" presId="urn:microsoft.com/office/officeart/2018/2/layout/IconCircleList"/>
    <dgm:cxn modelId="{7707B21F-F42B-4225-8B40-9DDD00CDB545}" type="presParOf" srcId="{1F694996-BC0D-46C9-9922-BF0165066F34}" destId="{A4FD982D-FCE0-42A9-A2E8-AB159B8A78E0}" srcOrd="0" destOrd="0" presId="urn:microsoft.com/office/officeart/2018/2/layout/IconCircleList"/>
    <dgm:cxn modelId="{3130A008-8035-4F31-B8C4-A16A0F0F0979}" type="presParOf" srcId="{1F694996-BC0D-46C9-9922-BF0165066F34}" destId="{8865F1EF-D21A-4097-958B-40FFFF7D1430}" srcOrd="1" destOrd="0" presId="urn:microsoft.com/office/officeart/2018/2/layout/IconCircleList"/>
    <dgm:cxn modelId="{A7CE13D8-482F-4EC1-8772-87D62D938FA7}" type="presParOf" srcId="{1F694996-BC0D-46C9-9922-BF0165066F34}" destId="{CF88EEE5-79BB-4546-BBA4-DAB98D351E92}" srcOrd="2" destOrd="0" presId="urn:microsoft.com/office/officeart/2018/2/layout/IconCircleList"/>
    <dgm:cxn modelId="{79FA80EC-80E2-4AA4-9902-C713DDCDA4D9}" type="presParOf" srcId="{1F694996-BC0D-46C9-9922-BF0165066F34}" destId="{9F460152-4509-42A8-B608-A1DE29D2FEE4}" srcOrd="3" destOrd="0" presId="urn:microsoft.com/office/officeart/2018/2/layout/IconCircleList"/>
    <dgm:cxn modelId="{E2C61465-2B69-4463-892F-D4F94E2FA521}" type="presParOf" srcId="{2CCB4ACD-C919-4EE9-91B7-47734B4E9418}" destId="{27F38136-C43A-4218-B08C-5EA11D62702E}" srcOrd="3" destOrd="0" presId="urn:microsoft.com/office/officeart/2018/2/layout/IconCircleList"/>
    <dgm:cxn modelId="{88DDD486-FCAC-4800-AF46-8F0BF03880AC}" type="presParOf" srcId="{2CCB4ACD-C919-4EE9-91B7-47734B4E9418}" destId="{73C7F071-ECE3-492C-A052-43A2D1E90DE8}" srcOrd="4" destOrd="0" presId="urn:microsoft.com/office/officeart/2018/2/layout/IconCircleList"/>
    <dgm:cxn modelId="{7BBDAF17-3104-4EE4-86E6-2B0EB2F36505}" type="presParOf" srcId="{73C7F071-ECE3-492C-A052-43A2D1E90DE8}" destId="{6ED97CFD-7F06-420C-B754-1370A5B198D9}" srcOrd="0" destOrd="0" presId="urn:microsoft.com/office/officeart/2018/2/layout/IconCircleList"/>
    <dgm:cxn modelId="{5F9E1B9B-ADDF-4AB0-B88F-361C85F12059}" type="presParOf" srcId="{73C7F071-ECE3-492C-A052-43A2D1E90DE8}" destId="{5802B29E-DD75-44DD-BB83-4A48CD8F4206}" srcOrd="1" destOrd="0" presId="urn:microsoft.com/office/officeart/2018/2/layout/IconCircleList"/>
    <dgm:cxn modelId="{2ABF19B1-54C1-42D0-BD14-A0E3235E9FA2}" type="presParOf" srcId="{73C7F071-ECE3-492C-A052-43A2D1E90DE8}" destId="{05E21026-E6C6-4641-ABF6-B004D9B05570}" srcOrd="2" destOrd="0" presId="urn:microsoft.com/office/officeart/2018/2/layout/IconCircleList"/>
    <dgm:cxn modelId="{B68030FF-41D2-4B8C-8003-16E0E264B084}" type="presParOf" srcId="{73C7F071-ECE3-492C-A052-43A2D1E90DE8}" destId="{27D762DB-7146-4ED6-ABA4-41ACABB41323}" srcOrd="3" destOrd="0" presId="urn:microsoft.com/office/officeart/2018/2/layout/IconCircleList"/>
    <dgm:cxn modelId="{D9796B93-5872-43C8-A484-F3ED326DE056}" type="presParOf" srcId="{2CCB4ACD-C919-4EE9-91B7-47734B4E9418}" destId="{3F6BBF3B-ED96-4D4B-9C8F-F0D1A39F70DC}" srcOrd="5" destOrd="0" presId="urn:microsoft.com/office/officeart/2018/2/layout/IconCircleList"/>
    <dgm:cxn modelId="{EC05B904-E886-4403-8C20-1E7482EA4435}" type="presParOf" srcId="{2CCB4ACD-C919-4EE9-91B7-47734B4E9418}" destId="{ECA781B6-BF68-401B-B519-131313B2BEB4}" srcOrd="6" destOrd="0" presId="urn:microsoft.com/office/officeart/2018/2/layout/IconCircleList"/>
    <dgm:cxn modelId="{4AD689F0-E9F2-41D8-AF00-F9845FF18D68}" type="presParOf" srcId="{ECA781B6-BF68-401B-B519-131313B2BEB4}" destId="{9B5FCCE2-CAF6-43DC-A196-419D9D76B36D}" srcOrd="0" destOrd="0" presId="urn:microsoft.com/office/officeart/2018/2/layout/IconCircleList"/>
    <dgm:cxn modelId="{614C34F2-E36A-460B-8177-001BA4805A18}" type="presParOf" srcId="{ECA781B6-BF68-401B-B519-131313B2BEB4}" destId="{F8D23D23-F637-4287-A1B3-16C36EC68972}" srcOrd="1" destOrd="0" presId="urn:microsoft.com/office/officeart/2018/2/layout/IconCircleList"/>
    <dgm:cxn modelId="{C47847DE-5682-4E1B-BD65-5787988AB27A}" type="presParOf" srcId="{ECA781B6-BF68-401B-B519-131313B2BEB4}" destId="{7D1A5286-7E0F-4D70-B79C-D9DA22254EA0}" srcOrd="2" destOrd="0" presId="urn:microsoft.com/office/officeart/2018/2/layout/IconCircleList"/>
    <dgm:cxn modelId="{1ECF8894-F057-4F88-A82B-68C253392FAC}" type="presParOf" srcId="{ECA781B6-BF68-401B-B519-131313B2BEB4}" destId="{01FAE340-7231-4410-A071-36BE8B10AD10}" srcOrd="3" destOrd="0" presId="urn:microsoft.com/office/officeart/2018/2/layout/IconCircleList"/>
    <dgm:cxn modelId="{17631981-D2FA-41FD-BDC5-43AF50246CAF}" type="presParOf" srcId="{2CCB4ACD-C919-4EE9-91B7-47734B4E9418}" destId="{9EE9F359-2594-4C45-ADFB-005C0040DF42}" srcOrd="7" destOrd="0" presId="urn:microsoft.com/office/officeart/2018/2/layout/IconCircleList"/>
    <dgm:cxn modelId="{E6DE0BF2-CD5F-4FAE-8AE0-16E4DE93A397}" type="presParOf" srcId="{2CCB4ACD-C919-4EE9-91B7-47734B4E9418}" destId="{C08C68FD-D1A2-4AE5-9A71-B59058F05CC0}" srcOrd="8" destOrd="0" presId="urn:microsoft.com/office/officeart/2018/2/layout/IconCircleList"/>
    <dgm:cxn modelId="{E562EAEF-FCE4-4193-8CAB-380082FA834E}" type="presParOf" srcId="{C08C68FD-D1A2-4AE5-9A71-B59058F05CC0}" destId="{272CF932-9F9D-4ECB-9D15-01DCC8470E62}" srcOrd="0" destOrd="0" presId="urn:microsoft.com/office/officeart/2018/2/layout/IconCircleList"/>
    <dgm:cxn modelId="{40C8B442-C5BC-4C65-A4E9-6BEFC006BBA7}" type="presParOf" srcId="{C08C68FD-D1A2-4AE5-9A71-B59058F05CC0}" destId="{D07488F2-86CD-4949-8507-BFE86335378F}" srcOrd="1" destOrd="0" presId="urn:microsoft.com/office/officeart/2018/2/layout/IconCircleList"/>
    <dgm:cxn modelId="{FBD08BE7-236C-433C-8D66-06BF3787194F}" type="presParOf" srcId="{C08C68FD-D1A2-4AE5-9A71-B59058F05CC0}" destId="{3DF614F1-CD0D-4D43-9AAB-705C71B01B5D}" srcOrd="2" destOrd="0" presId="urn:microsoft.com/office/officeart/2018/2/layout/IconCircleList"/>
    <dgm:cxn modelId="{658396FA-4B58-43FB-8A6F-CBADB55720D7}" type="presParOf" srcId="{C08C68FD-D1A2-4AE5-9A71-B59058F05CC0}" destId="{A76D8E69-9A7A-43F5-86EE-A2811A36F82C}" srcOrd="3" destOrd="0" presId="urn:microsoft.com/office/officeart/2018/2/layout/IconCircleList"/>
    <dgm:cxn modelId="{BE79337F-734B-4F78-8FF6-BFF7E6EA3144}" type="presParOf" srcId="{2CCB4ACD-C919-4EE9-91B7-47734B4E9418}" destId="{2B59427C-3D7A-4F64-B9E6-DFF0E40303D7}" srcOrd="9" destOrd="0" presId="urn:microsoft.com/office/officeart/2018/2/layout/IconCircleList"/>
    <dgm:cxn modelId="{6501B83C-4BF7-47BB-949E-3E87FBCD17CE}" type="presParOf" srcId="{2CCB4ACD-C919-4EE9-91B7-47734B4E9418}" destId="{5AE0DE80-9150-4369-BC07-CFC4F79B8827}" srcOrd="10" destOrd="0" presId="urn:microsoft.com/office/officeart/2018/2/layout/IconCircleList"/>
    <dgm:cxn modelId="{8565B6D2-9A84-4B07-81A8-88E51796715C}" type="presParOf" srcId="{5AE0DE80-9150-4369-BC07-CFC4F79B8827}" destId="{AC43D84E-33C8-410F-BB53-723819C77EE7}" srcOrd="0" destOrd="0" presId="urn:microsoft.com/office/officeart/2018/2/layout/IconCircleList"/>
    <dgm:cxn modelId="{5AECB28C-C2C6-4DA8-8B31-B0C3F561C60F}" type="presParOf" srcId="{5AE0DE80-9150-4369-BC07-CFC4F79B8827}" destId="{4E5EC3C4-F4E9-4B65-A929-0FAFC689AF53}" srcOrd="1" destOrd="0" presId="urn:microsoft.com/office/officeart/2018/2/layout/IconCircleList"/>
    <dgm:cxn modelId="{7C2477EB-3EA6-48EF-A350-5021DF873603}" type="presParOf" srcId="{5AE0DE80-9150-4369-BC07-CFC4F79B8827}" destId="{332666EE-62CC-4D99-BB7C-F9F06B539C74}" srcOrd="2" destOrd="0" presId="urn:microsoft.com/office/officeart/2018/2/layout/IconCircleList"/>
    <dgm:cxn modelId="{45BBA722-C152-4D17-93D1-CC988E6064E4}" type="presParOf" srcId="{5AE0DE80-9150-4369-BC07-CFC4F79B8827}" destId="{020DA713-4B49-4AC0-BB24-6D88A60F4866}" srcOrd="3" destOrd="0" presId="urn:microsoft.com/office/officeart/2018/2/layout/IconCircle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A6A2C-EAF8-4A6F-BA82-2DFDE6848A37}">
      <dsp:nvSpPr>
        <dsp:cNvPr id="0" name=""/>
        <dsp:cNvSpPr/>
      </dsp:nvSpPr>
      <dsp:spPr>
        <a:xfrm>
          <a:off x="920175" y="102687"/>
          <a:ext cx="750767" cy="75076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70155D-C016-4D27-82B7-CA8E004D2F5D}">
      <dsp:nvSpPr>
        <dsp:cNvPr id="0" name=""/>
        <dsp:cNvSpPr/>
      </dsp:nvSpPr>
      <dsp:spPr>
        <a:xfrm>
          <a:off x="1077837" y="260348"/>
          <a:ext cx="435445" cy="435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363EC4-57DA-4D4C-8D90-FE4C1F2EF9FB}">
      <dsp:nvSpPr>
        <dsp:cNvPr id="0" name=""/>
        <dsp:cNvSpPr/>
      </dsp:nvSpPr>
      <dsp:spPr>
        <a:xfrm>
          <a:off x="1831821" y="102687"/>
          <a:ext cx="1769665" cy="75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Introduction</a:t>
          </a:r>
        </a:p>
      </dsp:txBody>
      <dsp:txXfrm>
        <a:off x="1831821" y="102687"/>
        <a:ext cx="1769665" cy="750767"/>
      </dsp:txXfrm>
    </dsp:sp>
    <dsp:sp modelId="{307CEBB9-4CA4-42E4-883B-941210AA08F7}">
      <dsp:nvSpPr>
        <dsp:cNvPr id="0" name=""/>
        <dsp:cNvSpPr/>
      </dsp:nvSpPr>
      <dsp:spPr>
        <a:xfrm>
          <a:off x="3909838" y="102687"/>
          <a:ext cx="750767" cy="75076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2074D8-90EA-4CAC-A430-F6688CA39BCB}">
      <dsp:nvSpPr>
        <dsp:cNvPr id="0" name=""/>
        <dsp:cNvSpPr/>
      </dsp:nvSpPr>
      <dsp:spPr>
        <a:xfrm>
          <a:off x="4067499" y="260348"/>
          <a:ext cx="435445" cy="435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A0BEB8-5534-4ADB-9A61-1B068914763C}">
      <dsp:nvSpPr>
        <dsp:cNvPr id="0" name=""/>
        <dsp:cNvSpPr/>
      </dsp:nvSpPr>
      <dsp:spPr>
        <a:xfrm>
          <a:off x="4821484" y="102687"/>
          <a:ext cx="1769665" cy="75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Business Challenges and Impacts</a:t>
          </a:r>
        </a:p>
      </dsp:txBody>
      <dsp:txXfrm>
        <a:off x="4821484" y="102687"/>
        <a:ext cx="1769665" cy="750767"/>
      </dsp:txXfrm>
    </dsp:sp>
    <dsp:sp modelId="{487221EA-9CE5-4FFE-9A1C-BFA141100928}">
      <dsp:nvSpPr>
        <dsp:cNvPr id="0" name=""/>
        <dsp:cNvSpPr/>
      </dsp:nvSpPr>
      <dsp:spPr>
        <a:xfrm>
          <a:off x="6899501" y="102687"/>
          <a:ext cx="750767" cy="75076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EFF056-4EF9-4BCF-9A8C-086C298786CC}">
      <dsp:nvSpPr>
        <dsp:cNvPr id="0" name=""/>
        <dsp:cNvSpPr/>
      </dsp:nvSpPr>
      <dsp:spPr>
        <a:xfrm>
          <a:off x="7057162" y="260348"/>
          <a:ext cx="435445" cy="435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0D63DA-06C8-4D10-9C28-A1C129C8AC51}">
      <dsp:nvSpPr>
        <dsp:cNvPr id="0" name=""/>
        <dsp:cNvSpPr/>
      </dsp:nvSpPr>
      <dsp:spPr>
        <a:xfrm>
          <a:off x="7811147" y="102687"/>
          <a:ext cx="1769665" cy="75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Industry Trends and Data Sources</a:t>
          </a:r>
        </a:p>
      </dsp:txBody>
      <dsp:txXfrm>
        <a:off x="7811147" y="102687"/>
        <a:ext cx="1769665" cy="750767"/>
      </dsp:txXfrm>
    </dsp:sp>
    <dsp:sp modelId="{34813547-747C-46D9-A074-18B4F9EB15B5}">
      <dsp:nvSpPr>
        <dsp:cNvPr id="0" name=""/>
        <dsp:cNvSpPr/>
      </dsp:nvSpPr>
      <dsp:spPr>
        <a:xfrm>
          <a:off x="920175" y="1486492"/>
          <a:ext cx="750767" cy="75076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1D6FF5-AF9E-436F-AD21-358F1C361B5D}">
      <dsp:nvSpPr>
        <dsp:cNvPr id="0" name=""/>
        <dsp:cNvSpPr/>
      </dsp:nvSpPr>
      <dsp:spPr>
        <a:xfrm>
          <a:off x="1077837" y="1644153"/>
          <a:ext cx="435445" cy="4354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96EF29-B1C8-4A39-8E4B-D89304DAED71}">
      <dsp:nvSpPr>
        <dsp:cNvPr id="0" name=""/>
        <dsp:cNvSpPr/>
      </dsp:nvSpPr>
      <dsp:spPr>
        <a:xfrm>
          <a:off x="1831821" y="1486492"/>
          <a:ext cx="1769665" cy="75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Methodology</a:t>
          </a:r>
        </a:p>
      </dsp:txBody>
      <dsp:txXfrm>
        <a:off x="1831821" y="1486492"/>
        <a:ext cx="1769665" cy="750767"/>
      </dsp:txXfrm>
    </dsp:sp>
    <dsp:sp modelId="{F85377D8-3902-47DE-800B-22FC7B54AB48}">
      <dsp:nvSpPr>
        <dsp:cNvPr id="0" name=""/>
        <dsp:cNvSpPr/>
      </dsp:nvSpPr>
      <dsp:spPr>
        <a:xfrm>
          <a:off x="3909838" y="1486492"/>
          <a:ext cx="750767" cy="75076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236AE3-42D3-4851-8E8C-886C4FD306B2}">
      <dsp:nvSpPr>
        <dsp:cNvPr id="0" name=""/>
        <dsp:cNvSpPr/>
      </dsp:nvSpPr>
      <dsp:spPr>
        <a:xfrm>
          <a:off x="4067499" y="1644153"/>
          <a:ext cx="435445" cy="435445"/>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172BDB-EA87-4871-A74E-9C56CA99821C}">
      <dsp:nvSpPr>
        <dsp:cNvPr id="0" name=""/>
        <dsp:cNvSpPr/>
      </dsp:nvSpPr>
      <dsp:spPr>
        <a:xfrm>
          <a:off x="4821484" y="1486492"/>
          <a:ext cx="1769665" cy="75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AI Models and Techniques</a:t>
          </a:r>
        </a:p>
      </dsp:txBody>
      <dsp:txXfrm>
        <a:off x="4821484" y="1486492"/>
        <a:ext cx="1769665" cy="750767"/>
      </dsp:txXfrm>
    </dsp:sp>
    <dsp:sp modelId="{8DB17ABF-E88D-451E-B02D-38C04D0BA629}">
      <dsp:nvSpPr>
        <dsp:cNvPr id="0" name=""/>
        <dsp:cNvSpPr/>
      </dsp:nvSpPr>
      <dsp:spPr>
        <a:xfrm>
          <a:off x="6899501" y="1486492"/>
          <a:ext cx="750767" cy="75076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AF7423-A1E0-4AFD-9AA7-4CD6C08E1D1F}">
      <dsp:nvSpPr>
        <dsp:cNvPr id="0" name=""/>
        <dsp:cNvSpPr/>
      </dsp:nvSpPr>
      <dsp:spPr>
        <a:xfrm>
          <a:off x="7057162" y="1644153"/>
          <a:ext cx="435445" cy="4354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51019-0318-4ABA-9B81-39CC4B4B8F8F}">
      <dsp:nvSpPr>
        <dsp:cNvPr id="0" name=""/>
        <dsp:cNvSpPr/>
      </dsp:nvSpPr>
      <dsp:spPr>
        <a:xfrm>
          <a:off x="7811147" y="1486492"/>
          <a:ext cx="1769665" cy="75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Challenge Identification with AI &amp; Analytics Solution</a:t>
          </a:r>
        </a:p>
      </dsp:txBody>
      <dsp:txXfrm>
        <a:off x="7811147" y="1486492"/>
        <a:ext cx="1769665" cy="750767"/>
      </dsp:txXfrm>
    </dsp:sp>
    <dsp:sp modelId="{2B11ECBE-F979-4A43-B571-6DF82F4CC9F1}">
      <dsp:nvSpPr>
        <dsp:cNvPr id="0" name=""/>
        <dsp:cNvSpPr/>
      </dsp:nvSpPr>
      <dsp:spPr>
        <a:xfrm>
          <a:off x="920175" y="2870298"/>
          <a:ext cx="750767" cy="75076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34986C-A760-4E54-8DD5-374773E60766}">
      <dsp:nvSpPr>
        <dsp:cNvPr id="0" name=""/>
        <dsp:cNvSpPr/>
      </dsp:nvSpPr>
      <dsp:spPr>
        <a:xfrm>
          <a:off x="1077837" y="3027959"/>
          <a:ext cx="435445" cy="43544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7EBCC6-F43C-4635-AFF5-6FEF31569251}">
      <dsp:nvSpPr>
        <dsp:cNvPr id="0" name=""/>
        <dsp:cNvSpPr/>
      </dsp:nvSpPr>
      <dsp:spPr>
        <a:xfrm>
          <a:off x="1831821" y="2870298"/>
          <a:ext cx="1769665" cy="75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Proposed Solutions</a:t>
          </a:r>
        </a:p>
      </dsp:txBody>
      <dsp:txXfrm>
        <a:off x="1831821" y="2870298"/>
        <a:ext cx="1769665" cy="750767"/>
      </dsp:txXfrm>
    </dsp:sp>
    <dsp:sp modelId="{5A6489DE-4D56-4C3A-B22D-F52A05FF3451}">
      <dsp:nvSpPr>
        <dsp:cNvPr id="0" name=""/>
        <dsp:cNvSpPr/>
      </dsp:nvSpPr>
      <dsp:spPr>
        <a:xfrm>
          <a:off x="3909838" y="2870298"/>
          <a:ext cx="750767" cy="75076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E0F604-FAF9-468B-8A64-625D335F5EE0}">
      <dsp:nvSpPr>
        <dsp:cNvPr id="0" name=""/>
        <dsp:cNvSpPr/>
      </dsp:nvSpPr>
      <dsp:spPr>
        <a:xfrm>
          <a:off x="4067499" y="3027959"/>
          <a:ext cx="435445" cy="435445"/>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840A5F-5D7C-4AE6-B937-56EDD5F5A43A}">
      <dsp:nvSpPr>
        <dsp:cNvPr id="0" name=""/>
        <dsp:cNvSpPr/>
      </dsp:nvSpPr>
      <dsp:spPr>
        <a:xfrm>
          <a:off x="4821484" y="2870298"/>
          <a:ext cx="1769665" cy="75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Key Takeaways</a:t>
          </a:r>
        </a:p>
      </dsp:txBody>
      <dsp:txXfrm>
        <a:off x="4821484" y="2870298"/>
        <a:ext cx="1769665" cy="750767"/>
      </dsp:txXfrm>
    </dsp:sp>
    <dsp:sp modelId="{2D72399A-7B71-45A6-B61B-699DEE1E8C30}">
      <dsp:nvSpPr>
        <dsp:cNvPr id="0" name=""/>
        <dsp:cNvSpPr/>
      </dsp:nvSpPr>
      <dsp:spPr>
        <a:xfrm>
          <a:off x="6899501" y="2870298"/>
          <a:ext cx="750767" cy="75076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541FB9-C65C-4F76-BA0A-AC0543A79BA4}">
      <dsp:nvSpPr>
        <dsp:cNvPr id="0" name=""/>
        <dsp:cNvSpPr/>
      </dsp:nvSpPr>
      <dsp:spPr>
        <a:xfrm>
          <a:off x="7057162" y="3027959"/>
          <a:ext cx="435445" cy="435445"/>
        </a:xfrm>
        <a:prstGeom prst="rect">
          <a:avLst/>
        </a:prstGeom>
        <a:blipFill>
          <a:blip xmlns:r="http://schemas.openxmlformats.org/officeDocument/2006/relationships" r:embed="rId17">
            <a:extLst>
              <a:ext uri="{96DAC541-7B7A-43D3-8B79-37D633B846F1}">
                <asvg:svgBlip xmlns:asvg="http://schemas.microsoft.com/office/drawing/2016/SVG/main" r:embed="rId1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5BDF1B-7B0B-46AD-A4CC-F666EDE881AC}">
      <dsp:nvSpPr>
        <dsp:cNvPr id="0" name=""/>
        <dsp:cNvSpPr/>
      </dsp:nvSpPr>
      <dsp:spPr>
        <a:xfrm>
          <a:off x="7811147" y="2870298"/>
          <a:ext cx="1769665" cy="75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Conclusion</a:t>
          </a:r>
        </a:p>
      </dsp:txBody>
      <dsp:txXfrm>
        <a:off x="7811147" y="2870298"/>
        <a:ext cx="1769665" cy="7507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B5CCF-048B-463A-BD15-054DEBD0A5AE}">
      <dsp:nvSpPr>
        <dsp:cNvPr id="0" name=""/>
        <dsp:cNvSpPr/>
      </dsp:nvSpPr>
      <dsp:spPr>
        <a:xfrm>
          <a:off x="0" y="2822"/>
          <a:ext cx="10515600" cy="47897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ED6D9C-9786-44BD-8D9F-190F7B0879A7}">
      <dsp:nvSpPr>
        <dsp:cNvPr id="0" name=""/>
        <dsp:cNvSpPr/>
      </dsp:nvSpPr>
      <dsp:spPr>
        <a:xfrm>
          <a:off x="144889" y="110591"/>
          <a:ext cx="263436" cy="2634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23E2C1-DA23-4E92-8E8D-3511215AB662}">
      <dsp:nvSpPr>
        <dsp:cNvPr id="0" name=""/>
        <dsp:cNvSpPr/>
      </dsp:nvSpPr>
      <dsp:spPr>
        <a:xfrm>
          <a:off x="553215" y="2822"/>
          <a:ext cx="4732020" cy="47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691" tIns="50691" rIns="50691" bIns="50691" numCol="1" spcCol="1270" anchor="ctr" anchorCtr="0">
          <a:noAutofit/>
        </a:bodyPr>
        <a:lstStyle/>
        <a:p>
          <a:pPr marL="0" lvl="0" indent="0" algn="l" defTabSz="800100">
            <a:lnSpc>
              <a:spcPct val="100000"/>
            </a:lnSpc>
            <a:spcBef>
              <a:spcPct val="0"/>
            </a:spcBef>
            <a:spcAft>
              <a:spcPct val="35000"/>
            </a:spcAft>
            <a:buNone/>
          </a:pPr>
          <a:r>
            <a:rPr lang="en-US" sz="1800" b="1" kern="1200" dirty="0"/>
            <a:t>Data Collection:</a:t>
          </a:r>
          <a:endParaRPr lang="en-US" sz="1800" kern="1200" dirty="0"/>
        </a:p>
      </dsp:txBody>
      <dsp:txXfrm>
        <a:off x="553215" y="2822"/>
        <a:ext cx="4732020" cy="478974"/>
      </dsp:txXfrm>
    </dsp:sp>
    <dsp:sp modelId="{E00BEC55-A23A-4B62-8667-8FF3839AD78A}">
      <dsp:nvSpPr>
        <dsp:cNvPr id="0" name=""/>
        <dsp:cNvSpPr/>
      </dsp:nvSpPr>
      <dsp:spPr>
        <a:xfrm>
          <a:off x="5285235" y="2822"/>
          <a:ext cx="5229823" cy="47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691" tIns="50691" rIns="50691" bIns="50691" numCol="1" spcCol="1270" anchor="ctr" anchorCtr="0">
          <a:noAutofit/>
        </a:bodyPr>
        <a:lstStyle/>
        <a:p>
          <a:pPr marL="0" lvl="0" indent="0" algn="l" defTabSz="488950">
            <a:lnSpc>
              <a:spcPct val="100000"/>
            </a:lnSpc>
            <a:spcBef>
              <a:spcPct val="0"/>
            </a:spcBef>
            <a:spcAft>
              <a:spcPct val="35000"/>
            </a:spcAft>
            <a:buNone/>
          </a:pPr>
          <a:r>
            <a:rPr lang="en-US" sz="1100" kern="1200" dirty="0"/>
            <a:t>Gathered supply chain data related to lead times, transportation costs, stock levels, and shipment delays from public datasets.</a:t>
          </a:r>
        </a:p>
      </dsp:txBody>
      <dsp:txXfrm>
        <a:off x="5285235" y="2822"/>
        <a:ext cx="5229823" cy="478974"/>
      </dsp:txXfrm>
    </dsp:sp>
    <dsp:sp modelId="{41E3A83D-52D2-4CFC-8D64-754FD82130B4}">
      <dsp:nvSpPr>
        <dsp:cNvPr id="0" name=""/>
        <dsp:cNvSpPr/>
      </dsp:nvSpPr>
      <dsp:spPr>
        <a:xfrm>
          <a:off x="0" y="601540"/>
          <a:ext cx="10515600" cy="47897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D66CAF-221E-437F-931E-25FCB7F29DA1}">
      <dsp:nvSpPr>
        <dsp:cNvPr id="0" name=""/>
        <dsp:cNvSpPr/>
      </dsp:nvSpPr>
      <dsp:spPr>
        <a:xfrm>
          <a:off x="144889" y="709310"/>
          <a:ext cx="263436" cy="2634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05D1C1-1A72-4593-A25C-8EA08DF3FAB2}">
      <dsp:nvSpPr>
        <dsp:cNvPr id="0" name=""/>
        <dsp:cNvSpPr/>
      </dsp:nvSpPr>
      <dsp:spPr>
        <a:xfrm>
          <a:off x="553215" y="601540"/>
          <a:ext cx="4732020" cy="47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691" tIns="50691" rIns="50691" bIns="50691" numCol="1" spcCol="1270" anchor="ctr" anchorCtr="0">
          <a:noAutofit/>
        </a:bodyPr>
        <a:lstStyle/>
        <a:p>
          <a:pPr marL="0" lvl="0" indent="0" algn="l" defTabSz="800100">
            <a:lnSpc>
              <a:spcPct val="100000"/>
            </a:lnSpc>
            <a:spcBef>
              <a:spcPct val="0"/>
            </a:spcBef>
            <a:spcAft>
              <a:spcPct val="35000"/>
            </a:spcAft>
            <a:buNone/>
          </a:pPr>
          <a:r>
            <a:rPr lang="en-US" sz="1800" b="1" kern="1200" dirty="0"/>
            <a:t>Data Preprocessing:</a:t>
          </a:r>
          <a:endParaRPr lang="en-US" sz="1800" kern="1200" dirty="0"/>
        </a:p>
      </dsp:txBody>
      <dsp:txXfrm>
        <a:off x="553215" y="601540"/>
        <a:ext cx="4732020" cy="478974"/>
      </dsp:txXfrm>
    </dsp:sp>
    <dsp:sp modelId="{48D9742D-3F10-43DB-876C-5EEB9C6484AB}">
      <dsp:nvSpPr>
        <dsp:cNvPr id="0" name=""/>
        <dsp:cNvSpPr/>
      </dsp:nvSpPr>
      <dsp:spPr>
        <a:xfrm>
          <a:off x="5285235" y="601540"/>
          <a:ext cx="5229823" cy="47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691" tIns="50691" rIns="50691" bIns="50691" numCol="1" spcCol="1270" anchor="ctr" anchorCtr="0">
          <a:noAutofit/>
        </a:bodyPr>
        <a:lstStyle/>
        <a:p>
          <a:pPr marL="0" lvl="0" indent="0" algn="l" defTabSz="488950">
            <a:lnSpc>
              <a:spcPct val="100000"/>
            </a:lnSpc>
            <a:spcBef>
              <a:spcPct val="0"/>
            </a:spcBef>
            <a:spcAft>
              <a:spcPct val="35000"/>
            </a:spcAft>
            <a:buNone/>
          </a:pPr>
          <a:r>
            <a:rPr lang="en-US" sz="1100" kern="1200" dirty="0"/>
            <a:t>Cleaned, processed, and normalized the dataset by handling missing values, removing duplicates, and scaling numerical features.</a:t>
          </a:r>
        </a:p>
      </dsp:txBody>
      <dsp:txXfrm>
        <a:off x="5285235" y="601540"/>
        <a:ext cx="5229823" cy="478974"/>
      </dsp:txXfrm>
    </dsp:sp>
    <dsp:sp modelId="{DF0A66A5-6A48-4F15-82FE-D7266F290C68}">
      <dsp:nvSpPr>
        <dsp:cNvPr id="0" name=""/>
        <dsp:cNvSpPr/>
      </dsp:nvSpPr>
      <dsp:spPr>
        <a:xfrm>
          <a:off x="0" y="1200259"/>
          <a:ext cx="10515600" cy="47897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3A5DE9-82C1-407A-B4BD-02D90C540BD6}">
      <dsp:nvSpPr>
        <dsp:cNvPr id="0" name=""/>
        <dsp:cNvSpPr/>
      </dsp:nvSpPr>
      <dsp:spPr>
        <a:xfrm>
          <a:off x="144889" y="1308028"/>
          <a:ext cx="263436" cy="2634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A1AB56-9D3C-4D24-A9C1-ED1F91398237}">
      <dsp:nvSpPr>
        <dsp:cNvPr id="0" name=""/>
        <dsp:cNvSpPr/>
      </dsp:nvSpPr>
      <dsp:spPr>
        <a:xfrm>
          <a:off x="553215" y="1200259"/>
          <a:ext cx="4732020" cy="47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691" tIns="50691" rIns="50691" bIns="50691" numCol="1" spcCol="1270" anchor="ctr" anchorCtr="0">
          <a:noAutofit/>
        </a:bodyPr>
        <a:lstStyle/>
        <a:p>
          <a:pPr marL="0" lvl="0" indent="0" algn="l" defTabSz="800100">
            <a:lnSpc>
              <a:spcPct val="100000"/>
            </a:lnSpc>
            <a:spcBef>
              <a:spcPct val="0"/>
            </a:spcBef>
            <a:spcAft>
              <a:spcPct val="35000"/>
            </a:spcAft>
            <a:buNone/>
          </a:pPr>
          <a:r>
            <a:rPr lang="en-US" sz="1800" b="1" kern="1200" dirty="0"/>
            <a:t>Feature Engineering:</a:t>
          </a:r>
          <a:endParaRPr lang="en-US" sz="1800" kern="1200" dirty="0"/>
        </a:p>
      </dsp:txBody>
      <dsp:txXfrm>
        <a:off x="553215" y="1200259"/>
        <a:ext cx="4732020" cy="478974"/>
      </dsp:txXfrm>
    </dsp:sp>
    <dsp:sp modelId="{A107F443-8878-4D71-B9AD-C39E7703F4D5}">
      <dsp:nvSpPr>
        <dsp:cNvPr id="0" name=""/>
        <dsp:cNvSpPr/>
      </dsp:nvSpPr>
      <dsp:spPr>
        <a:xfrm>
          <a:off x="5285235" y="1200259"/>
          <a:ext cx="5229823" cy="47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691" tIns="50691" rIns="50691" bIns="50691" numCol="1" spcCol="1270" anchor="ctr" anchorCtr="0">
          <a:noAutofit/>
        </a:bodyPr>
        <a:lstStyle/>
        <a:p>
          <a:pPr marL="0" lvl="0" indent="0" algn="l" defTabSz="488950">
            <a:lnSpc>
              <a:spcPct val="100000"/>
            </a:lnSpc>
            <a:spcBef>
              <a:spcPct val="0"/>
            </a:spcBef>
            <a:spcAft>
              <a:spcPct val="35000"/>
            </a:spcAft>
            <a:buNone/>
          </a:pPr>
          <a:r>
            <a:rPr lang="en-US" sz="1100" kern="1200" dirty="0"/>
            <a:t>Created new features like </a:t>
          </a:r>
          <a:r>
            <a:rPr lang="en-US" sz="1100" b="1" kern="1200" dirty="0"/>
            <a:t>Delay Risk Score</a:t>
          </a:r>
          <a:r>
            <a:rPr lang="en-US" sz="1100" kern="1200" dirty="0"/>
            <a:t>, combining lead times, defect rates, and transportation costs for better prediction accuracy.</a:t>
          </a:r>
        </a:p>
      </dsp:txBody>
      <dsp:txXfrm>
        <a:off x="5285235" y="1200259"/>
        <a:ext cx="5229823" cy="478974"/>
      </dsp:txXfrm>
    </dsp:sp>
    <dsp:sp modelId="{861A81F9-A529-4A4B-8F1E-D859866839F2}">
      <dsp:nvSpPr>
        <dsp:cNvPr id="0" name=""/>
        <dsp:cNvSpPr/>
      </dsp:nvSpPr>
      <dsp:spPr>
        <a:xfrm>
          <a:off x="0" y="1798977"/>
          <a:ext cx="10515600" cy="47897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BA11F5-FF5D-42BD-A672-F4F2AFADF5DE}">
      <dsp:nvSpPr>
        <dsp:cNvPr id="0" name=""/>
        <dsp:cNvSpPr/>
      </dsp:nvSpPr>
      <dsp:spPr>
        <a:xfrm>
          <a:off x="144889" y="1906747"/>
          <a:ext cx="263436" cy="2634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105771-59E4-4B12-B1E5-17FFB34F7E73}">
      <dsp:nvSpPr>
        <dsp:cNvPr id="0" name=""/>
        <dsp:cNvSpPr/>
      </dsp:nvSpPr>
      <dsp:spPr>
        <a:xfrm>
          <a:off x="553215" y="1798977"/>
          <a:ext cx="4732020" cy="47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691" tIns="50691" rIns="50691" bIns="50691" numCol="1" spcCol="1270" anchor="ctr" anchorCtr="0">
          <a:noAutofit/>
        </a:bodyPr>
        <a:lstStyle/>
        <a:p>
          <a:pPr marL="0" lvl="0" indent="0" algn="l" defTabSz="800100">
            <a:lnSpc>
              <a:spcPct val="100000"/>
            </a:lnSpc>
            <a:spcBef>
              <a:spcPct val="0"/>
            </a:spcBef>
            <a:spcAft>
              <a:spcPct val="35000"/>
            </a:spcAft>
            <a:buNone/>
          </a:pPr>
          <a:r>
            <a:rPr lang="en-US" sz="1800" b="1" kern="1200" dirty="0"/>
            <a:t>Model Development:</a:t>
          </a:r>
          <a:endParaRPr lang="en-US" sz="1800" kern="1200" dirty="0"/>
        </a:p>
      </dsp:txBody>
      <dsp:txXfrm>
        <a:off x="553215" y="1798977"/>
        <a:ext cx="4732020" cy="478974"/>
      </dsp:txXfrm>
    </dsp:sp>
    <dsp:sp modelId="{7AD49EF6-39E9-4E35-B852-883F1750760B}">
      <dsp:nvSpPr>
        <dsp:cNvPr id="0" name=""/>
        <dsp:cNvSpPr/>
      </dsp:nvSpPr>
      <dsp:spPr>
        <a:xfrm>
          <a:off x="5285235" y="1798977"/>
          <a:ext cx="5229823" cy="47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691" tIns="50691" rIns="50691" bIns="50691" numCol="1" spcCol="1270" anchor="ctr" anchorCtr="0">
          <a:noAutofit/>
        </a:bodyPr>
        <a:lstStyle/>
        <a:p>
          <a:pPr marL="0" lvl="0" indent="0" algn="l" defTabSz="488950">
            <a:lnSpc>
              <a:spcPct val="100000"/>
            </a:lnSpc>
            <a:spcBef>
              <a:spcPct val="0"/>
            </a:spcBef>
            <a:spcAft>
              <a:spcPct val="35000"/>
            </a:spcAft>
            <a:buNone/>
          </a:pPr>
          <a:r>
            <a:rPr lang="en-US" sz="1100" kern="1200"/>
            <a:t>Applied machine learning models such as Random Forest Regressor, Logistic Regression, and KMeans Clustering for predictions, cost analysis, and inventory classification.</a:t>
          </a:r>
        </a:p>
      </dsp:txBody>
      <dsp:txXfrm>
        <a:off x="5285235" y="1798977"/>
        <a:ext cx="5229823" cy="478974"/>
      </dsp:txXfrm>
    </dsp:sp>
    <dsp:sp modelId="{92718620-A622-4020-922E-E4CED2F4920B}">
      <dsp:nvSpPr>
        <dsp:cNvPr id="0" name=""/>
        <dsp:cNvSpPr/>
      </dsp:nvSpPr>
      <dsp:spPr>
        <a:xfrm>
          <a:off x="0" y="2397696"/>
          <a:ext cx="10515600" cy="47897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094D8-0B8C-4E0E-A568-6DB1EFB197FE}">
      <dsp:nvSpPr>
        <dsp:cNvPr id="0" name=""/>
        <dsp:cNvSpPr/>
      </dsp:nvSpPr>
      <dsp:spPr>
        <a:xfrm>
          <a:off x="144889" y="2505465"/>
          <a:ext cx="263436" cy="2634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5C0D04-4A50-4AC5-B9B4-399CEB48583D}">
      <dsp:nvSpPr>
        <dsp:cNvPr id="0" name=""/>
        <dsp:cNvSpPr/>
      </dsp:nvSpPr>
      <dsp:spPr>
        <a:xfrm>
          <a:off x="553215" y="2397696"/>
          <a:ext cx="4732020" cy="47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691" tIns="50691" rIns="50691" bIns="50691" numCol="1" spcCol="1270" anchor="ctr" anchorCtr="0">
          <a:noAutofit/>
        </a:bodyPr>
        <a:lstStyle/>
        <a:p>
          <a:pPr marL="0" lvl="0" indent="0" algn="l" defTabSz="800100">
            <a:lnSpc>
              <a:spcPct val="100000"/>
            </a:lnSpc>
            <a:spcBef>
              <a:spcPct val="0"/>
            </a:spcBef>
            <a:spcAft>
              <a:spcPct val="35000"/>
            </a:spcAft>
            <a:buNone/>
          </a:pPr>
          <a:r>
            <a:rPr lang="en-US" sz="1800" b="1" kern="1200" dirty="0"/>
            <a:t>Model Evaluation:</a:t>
          </a:r>
          <a:endParaRPr lang="en-US" sz="1800" kern="1200" dirty="0"/>
        </a:p>
      </dsp:txBody>
      <dsp:txXfrm>
        <a:off x="553215" y="2397696"/>
        <a:ext cx="4732020" cy="478974"/>
      </dsp:txXfrm>
    </dsp:sp>
    <dsp:sp modelId="{8CA4865D-34C5-4044-BF33-E7833CE800AB}">
      <dsp:nvSpPr>
        <dsp:cNvPr id="0" name=""/>
        <dsp:cNvSpPr/>
      </dsp:nvSpPr>
      <dsp:spPr>
        <a:xfrm>
          <a:off x="5285235" y="2397696"/>
          <a:ext cx="5229823" cy="47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691" tIns="50691" rIns="50691" bIns="50691" numCol="1" spcCol="1270" anchor="ctr" anchorCtr="0">
          <a:noAutofit/>
        </a:bodyPr>
        <a:lstStyle/>
        <a:p>
          <a:pPr marL="0" lvl="0" indent="0" algn="l" defTabSz="488950">
            <a:lnSpc>
              <a:spcPct val="100000"/>
            </a:lnSpc>
            <a:spcBef>
              <a:spcPct val="0"/>
            </a:spcBef>
            <a:spcAft>
              <a:spcPct val="35000"/>
            </a:spcAft>
            <a:buNone/>
          </a:pPr>
          <a:r>
            <a:rPr lang="en-US" sz="1100" kern="1200"/>
            <a:t>Evaluated models using key performance metrics like </a:t>
          </a:r>
          <a:r>
            <a:rPr lang="en-US" sz="1100" b="1" kern="1200"/>
            <a:t>Mean Squared Error (MSE)</a:t>
          </a:r>
          <a:r>
            <a:rPr lang="en-US" sz="1100" kern="1200"/>
            <a:t>, </a:t>
          </a:r>
          <a:r>
            <a:rPr lang="en-US" sz="1100" b="1" kern="1200"/>
            <a:t>Accuracy</a:t>
          </a:r>
          <a:r>
            <a:rPr lang="en-US" sz="1100" kern="1200"/>
            <a:t>, </a:t>
          </a:r>
          <a:r>
            <a:rPr lang="en-US" sz="1100" b="1" kern="1200"/>
            <a:t>R² Score</a:t>
          </a:r>
          <a:r>
            <a:rPr lang="en-US" sz="1100" kern="1200"/>
            <a:t>, and </a:t>
          </a:r>
          <a:r>
            <a:rPr lang="en-US" sz="1100" b="1" kern="1200"/>
            <a:t>Silhouette Score</a:t>
          </a:r>
          <a:r>
            <a:rPr lang="en-US" sz="1100" kern="1200"/>
            <a:t> to ensure accuracy and reliability.</a:t>
          </a:r>
        </a:p>
      </dsp:txBody>
      <dsp:txXfrm>
        <a:off x="5285235" y="2397696"/>
        <a:ext cx="5229823" cy="478974"/>
      </dsp:txXfrm>
    </dsp:sp>
    <dsp:sp modelId="{9A469C02-1BF2-4FD4-AA03-71E266BF8331}">
      <dsp:nvSpPr>
        <dsp:cNvPr id="0" name=""/>
        <dsp:cNvSpPr/>
      </dsp:nvSpPr>
      <dsp:spPr>
        <a:xfrm>
          <a:off x="0" y="2996414"/>
          <a:ext cx="10515600" cy="47897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271236-9455-48C9-88F4-6074BA5BAC0F}">
      <dsp:nvSpPr>
        <dsp:cNvPr id="0" name=""/>
        <dsp:cNvSpPr/>
      </dsp:nvSpPr>
      <dsp:spPr>
        <a:xfrm>
          <a:off x="144889" y="3104184"/>
          <a:ext cx="263436" cy="2634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1B5725-98C5-4A7E-8B4F-65D307C1C5B7}">
      <dsp:nvSpPr>
        <dsp:cNvPr id="0" name=""/>
        <dsp:cNvSpPr/>
      </dsp:nvSpPr>
      <dsp:spPr>
        <a:xfrm>
          <a:off x="553215" y="2996414"/>
          <a:ext cx="4732020" cy="47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691" tIns="50691" rIns="50691" bIns="50691" numCol="1" spcCol="1270" anchor="ctr" anchorCtr="0">
          <a:noAutofit/>
        </a:bodyPr>
        <a:lstStyle/>
        <a:p>
          <a:pPr marL="0" lvl="0" indent="0" algn="l" defTabSz="800100">
            <a:lnSpc>
              <a:spcPct val="100000"/>
            </a:lnSpc>
            <a:spcBef>
              <a:spcPct val="0"/>
            </a:spcBef>
            <a:spcAft>
              <a:spcPct val="35000"/>
            </a:spcAft>
            <a:buNone/>
          </a:pPr>
          <a:r>
            <a:rPr lang="en-US" sz="1800" b="1" kern="1200" dirty="0"/>
            <a:t>Data Visualization and Recommendations:</a:t>
          </a:r>
          <a:endParaRPr lang="en-US" sz="1800" kern="1200" dirty="0"/>
        </a:p>
      </dsp:txBody>
      <dsp:txXfrm>
        <a:off x="553215" y="2996414"/>
        <a:ext cx="4732020" cy="478974"/>
      </dsp:txXfrm>
    </dsp:sp>
    <dsp:sp modelId="{08B42968-E4EF-4031-9ECE-9D49D6FABEC1}">
      <dsp:nvSpPr>
        <dsp:cNvPr id="0" name=""/>
        <dsp:cNvSpPr/>
      </dsp:nvSpPr>
      <dsp:spPr>
        <a:xfrm>
          <a:off x="5285235" y="2996414"/>
          <a:ext cx="5229823" cy="478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691" tIns="50691" rIns="50691" bIns="50691" numCol="1" spcCol="1270" anchor="ctr" anchorCtr="0">
          <a:noAutofit/>
        </a:bodyPr>
        <a:lstStyle/>
        <a:p>
          <a:pPr marL="0" lvl="0" indent="0" algn="l" defTabSz="488950">
            <a:lnSpc>
              <a:spcPct val="100000"/>
            </a:lnSpc>
            <a:spcBef>
              <a:spcPct val="0"/>
            </a:spcBef>
            <a:spcAft>
              <a:spcPct val="35000"/>
            </a:spcAft>
            <a:buNone/>
          </a:pPr>
          <a:r>
            <a:rPr lang="en-US" sz="1100" kern="1200"/>
            <a:t>Exported model results to </a:t>
          </a:r>
          <a:r>
            <a:rPr lang="en-US" sz="1100" b="1" kern="1200"/>
            <a:t>Tableau</a:t>
          </a:r>
          <a:r>
            <a:rPr lang="en-US" sz="1100" kern="1200"/>
            <a:t> for visualization and generated insights for actionable business recommendations.</a:t>
          </a:r>
        </a:p>
      </dsp:txBody>
      <dsp:txXfrm>
        <a:off x="5285235" y="2996414"/>
        <a:ext cx="5229823" cy="4789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A9934-BB78-4CF8-AE95-E192F4C025F8}">
      <dsp:nvSpPr>
        <dsp:cNvPr id="0" name=""/>
        <dsp:cNvSpPr/>
      </dsp:nvSpPr>
      <dsp:spPr>
        <a:xfrm>
          <a:off x="414541" y="1474"/>
          <a:ext cx="2059111" cy="1235466"/>
        </a:xfrm>
        <a:prstGeom prst="rect">
          <a:avLst/>
        </a:prstGeom>
        <a:solidFill>
          <a:schemeClr val="tx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Random Forest Regressor</a:t>
          </a:r>
          <a:endParaRPr lang="en-US" sz="1200" kern="1200" dirty="0"/>
        </a:p>
      </dsp:txBody>
      <dsp:txXfrm>
        <a:off x="414541" y="1474"/>
        <a:ext cx="2059111" cy="1235466"/>
      </dsp:txXfrm>
    </dsp:sp>
    <dsp:sp modelId="{B4CC27FB-39F8-4503-A54D-648B32D49EBB}">
      <dsp:nvSpPr>
        <dsp:cNvPr id="0" name=""/>
        <dsp:cNvSpPr/>
      </dsp:nvSpPr>
      <dsp:spPr>
        <a:xfrm>
          <a:off x="2679563" y="1474"/>
          <a:ext cx="2059111" cy="1235466"/>
        </a:xfrm>
        <a:prstGeom prst="rect">
          <a:avLst/>
        </a:prstGeom>
        <a:solidFill>
          <a:schemeClr val="tx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Used for predicting lead times based on shipment type, transportation method, and historical delays.</a:t>
          </a:r>
        </a:p>
      </dsp:txBody>
      <dsp:txXfrm>
        <a:off x="2679563" y="1474"/>
        <a:ext cx="2059111" cy="1235466"/>
      </dsp:txXfrm>
    </dsp:sp>
    <dsp:sp modelId="{27DAE112-7CE2-4C62-8117-538A65312E02}">
      <dsp:nvSpPr>
        <dsp:cNvPr id="0" name=""/>
        <dsp:cNvSpPr/>
      </dsp:nvSpPr>
      <dsp:spPr>
        <a:xfrm>
          <a:off x="4944586" y="1474"/>
          <a:ext cx="2059111" cy="1235466"/>
        </a:xfrm>
        <a:prstGeom prst="rect">
          <a:avLst/>
        </a:prstGeom>
        <a:solidFill>
          <a:schemeClr val="tx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Key Metric:</a:t>
          </a:r>
          <a:r>
            <a:rPr lang="en-US" sz="1200" kern="1200"/>
            <a:t> R² Score (0.91) and MSE (1.8 days²).</a:t>
          </a:r>
        </a:p>
      </dsp:txBody>
      <dsp:txXfrm>
        <a:off x="4944586" y="1474"/>
        <a:ext cx="2059111" cy="1235466"/>
      </dsp:txXfrm>
    </dsp:sp>
    <dsp:sp modelId="{DD984CB0-BC45-469D-9966-5B20CD021983}">
      <dsp:nvSpPr>
        <dsp:cNvPr id="0" name=""/>
        <dsp:cNvSpPr/>
      </dsp:nvSpPr>
      <dsp:spPr>
        <a:xfrm>
          <a:off x="7209609" y="1474"/>
          <a:ext cx="2059111" cy="1235466"/>
        </a:xfrm>
        <a:prstGeom prst="rect">
          <a:avLst/>
        </a:prstGeom>
        <a:solidFill>
          <a:schemeClr val="tx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Logistic Regression</a:t>
          </a:r>
          <a:endParaRPr lang="en-US" sz="1200" kern="1200" dirty="0"/>
        </a:p>
      </dsp:txBody>
      <dsp:txXfrm>
        <a:off x="7209609" y="1474"/>
        <a:ext cx="2059111" cy="1235466"/>
      </dsp:txXfrm>
    </dsp:sp>
    <dsp:sp modelId="{4DE49027-0F01-44D5-AAED-42DD86C6E003}">
      <dsp:nvSpPr>
        <dsp:cNvPr id="0" name=""/>
        <dsp:cNvSpPr/>
      </dsp:nvSpPr>
      <dsp:spPr>
        <a:xfrm>
          <a:off x="414541" y="1442853"/>
          <a:ext cx="2059111" cy="1235466"/>
        </a:xfrm>
        <a:prstGeom prst="rect">
          <a:avLst/>
        </a:prstGeom>
        <a:solidFill>
          <a:schemeClr val="tx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Applied for classifying shipments as "High Cost" or "Low Cost" based on transportation type and delay risk.</a:t>
          </a:r>
        </a:p>
      </dsp:txBody>
      <dsp:txXfrm>
        <a:off x="414541" y="1442853"/>
        <a:ext cx="2059111" cy="1235466"/>
      </dsp:txXfrm>
    </dsp:sp>
    <dsp:sp modelId="{288CA3A2-2889-4A51-95B5-4A5FE6CEB9DB}">
      <dsp:nvSpPr>
        <dsp:cNvPr id="0" name=""/>
        <dsp:cNvSpPr/>
      </dsp:nvSpPr>
      <dsp:spPr>
        <a:xfrm>
          <a:off x="2679563" y="1442853"/>
          <a:ext cx="2059111" cy="1235466"/>
        </a:xfrm>
        <a:prstGeom prst="rect">
          <a:avLst/>
        </a:prstGeom>
        <a:solidFill>
          <a:schemeClr val="tx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Key Metric:</a:t>
          </a:r>
          <a:r>
            <a:rPr lang="en-US" sz="1200" kern="1200"/>
            <a:t> Accuracy (86%) and F1 Score (0.835).</a:t>
          </a:r>
        </a:p>
      </dsp:txBody>
      <dsp:txXfrm>
        <a:off x="2679563" y="1442853"/>
        <a:ext cx="2059111" cy="1235466"/>
      </dsp:txXfrm>
    </dsp:sp>
    <dsp:sp modelId="{B2238481-65F5-4774-A548-11D2B0B4E004}">
      <dsp:nvSpPr>
        <dsp:cNvPr id="0" name=""/>
        <dsp:cNvSpPr/>
      </dsp:nvSpPr>
      <dsp:spPr>
        <a:xfrm>
          <a:off x="4944586" y="1442853"/>
          <a:ext cx="2059111" cy="1235466"/>
        </a:xfrm>
        <a:prstGeom prst="rect">
          <a:avLst/>
        </a:prstGeom>
        <a:solidFill>
          <a:schemeClr val="tx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KMeans Clustering:</a:t>
          </a:r>
          <a:endParaRPr lang="en-US" sz="1200" kern="1200"/>
        </a:p>
      </dsp:txBody>
      <dsp:txXfrm>
        <a:off x="4944586" y="1442853"/>
        <a:ext cx="2059111" cy="1235466"/>
      </dsp:txXfrm>
    </dsp:sp>
    <dsp:sp modelId="{E6374C71-0187-4B45-AF5B-5F80555E17AA}">
      <dsp:nvSpPr>
        <dsp:cNvPr id="0" name=""/>
        <dsp:cNvSpPr/>
      </dsp:nvSpPr>
      <dsp:spPr>
        <a:xfrm>
          <a:off x="7209609" y="1442853"/>
          <a:ext cx="2059111" cy="1235466"/>
        </a:xfrm>
        <a:prstGeom prst="rect">
          <a:avLst/>
        </a:prstGeom>
        <a:solidFill>
          <a:schemeClr val="tx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Performed inventory clustering based on stock levels, defect rates, and revenue generated.</a:t>
          </a:r>
        </a:p>
      </dsp:txBody>
      <dsp:txXfrm>
        <a:off x="7209609" y="1442853"/>
        <a:ext cx="2059111" cy="1235466"/>
      </dsp:txXfrm>
    </dsp:sp>
    <dsp:sp modelId="{A55B9DC0-7643-433F-A2C3-F19776A72661}">
      <dsp:nvSpPr>
        <dsp:cNvPr id="0" name=""/>
        <dsp:cNvSpPr/>
      </dsp:nvSpPr>
      <dsp:spPr>
        <a:xfrm>
          <a:off x="1547052" y="2884231"/>
          <a:ext cx="2059111" cy="1235466"/>
        </a:xfrm>
        <a:prstGeom prst="rect">
          <a:avLst/>
        </a:prstGeom>
        <a:solidFill>
          <a:schemeClr val="tx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Key Metric:</a:t>
          </a:r>
          <a:r>
            <a:rPr lang="en-US" sz="1200" kern="1200"/>
            <a:t> Silhouette Score (0.65) and WCSS (4,567).</a:t>
          </a:r>
        </a:p>
      </dsp:txBody>
      <dsp:txXfrm>
        <a:off x="1547052" y="2884231"/>
        <a:ext cx="2059111" cy="1235466"/>
      </dsp:txXfrm>
    </dsp:sp>
    <dsp:sp modelId="{AC48B7FD-4E9F-4806-ADCC-7A0031B71FE6}">
      <dsp:nvSpPr>
        <dsp:cNvPr id="0" name=""/>
        <dsp:cNvSpPr/>
      </dsp:nvSpPr>
      <dsp:spPr>
        <a:xfrm>
          <a:off x="3812075" y="2884231"/>
          <a:ext cx="2059111" cy="1235466"/>
        </a:xfrm>
        <a:prstGeom prst="rect">
          <a:avLst/>
        </a:prstGeom>
        <a:solidFill>
          <a:schemeClr val="tx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Decision-Making Algorithm (Integrated Model):</a:t>
          </a:r>
          <a:endParaRPr lang="en-US" sz="1200" kern="1200"/>
        </a:p>
      </dsp:txBody>
      <dsp:txXfrm>
        <a:off x="3812075" y="2884231"/>
        <a:ext cx="2059111" cy="1235466"/>
      </dsp:txXfrm>
    </dsp:sp>
    <dsp:sp modelId="{EC5012D7-24AB-432A-9222-0F05C19B68C7}">
      <dsp:nvSpPr>
        <dsp:cNvPr id="0" name=""/>
        <dsp:cNvSpPr/>
      </dsp:nvSpPr>
      <dsp:spPr>
        <a:xfrm>
          <a:off x="6077097" y="2884231"/>
          <a:ext cx="2059111" cy="1235466"/>
        </a:xfrm>
        <a:prstGeom prst="rect">
          <a:avLst/>
        </a:prstGeom>
        <a:solidFill>
          <a:schemeClr val="tx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Combined </a:t>
          </a:r>
          <a:r>
            <a:rPr lang="en-US" sz="1200" b="1" kern="1200"/>
            <a:t>Delay Risk</a:t>
          </a:r>
          <a:r>
            <a:rPr lang="en-US" sz="1200" kern="1200"/>
            <a:t> and </a:t>
          </a:r>
          <a:r>
            <a:rPr lang="en-US" sz="1200" b="1" kern="1200"/>
            <a:t>Cost Models</a:t>
          </a:r>
          <a:r>
            <a:rPr lang="en-US" sz="1200" kern="1200"/>
            <a:t> to recommend the best transportation method for each region, ensuring cost-effectiveness and timely deliveries.</a:t>
          </a:r>
        </a:p>
      </dsp:txBody>
      <dsp:txXfrm>
        <a:off x="6077097" y="2884231"/>
        <a:ext cx="2059111" cy="12354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07B3-A14D-4642-8F9D-B457BD28C7D0}">
      <dsp:nvSpPr>
        <dsp:cNvPr id="0" name=""/>
        <dsp:cNvSpPr/>
      </dsp:nvSpPr>
      <dsp:spPr>
        <a:xfrm>
          <a:off x="0" y="424"/>
          <a:ext cx="10515600" cy="99353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9CC33C-7796-424A-AE2B-EEC8A3D30159}">
      <dsp:nvSpPr>
        <dsp:cNvPr id="0" name=""/>
        <dsp:cNvSpPr/>
      </dsp:nvSpPr>
      <dsp:spPr>
        <a:xfrm>
          <a:off x="300543" y="223969"/>
          <a:ext cx="546442" cy="5464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EABC09-3988-4E44-BB63-FA5BF0D22346}">
      <dsp:nvSpPr>
        <dsp:cNvPr id="0" name=""/>
        <dsp:cNvSpPr/>
      </dsp:nvSpPr>
      <dsp:spPr>
        <a:xfrm>
          <a:off x="1147529" y="424"/>
          <a:ext cx="9368070" cy="993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49" tIns="105149" rIns="105149" bIns="105149" numCol="1" spcCol="1270" anchor="ctr" anchorCtr="0">
          <a:noAutofit/>
        </a:bodyPr>
        <a:lstStyle/>
        <a:p>
          <a:pPr marL="0" lvl="0" indent="0" algn="l" defTabSz="1111250">
            <a:lnSpc>
              <a:spcPct val="90000"/>
            </a:lnSpc>
            <a:spcBef>
              <a:spcPct val="0"/>
            </a:spcBef>
            <a:spcAft>
              <a:spcPct val="35000"/>
            </a:spcAft>
            <a:buNone/>
          </a:pPr>
          <a:r>
            <a:rPr lang="en-US" sz="2500" b="1" kern="1200"/>
            <a:t>Cost Savings:</a:t>
          </a:r>
          <a:r>
            <a:rPr lang="en-US" sz="2500" kern="1200"/>
            <a:t> 15% reduction in transportation costs through optimized shipping methods.</a:t>
          </a:r>
        </a:p>
      </dsp:txBody>
      <dsp:txXfrm>
        <a:off x="1147529" y="424"/>
        <a:ext cx="9368070" cy="993532"/>
      </dsp:txXfrm>
    </dsp:sp>
    <dsp:sp modelId="{61D8967F-AC2F-4F62-A3DA-A08D4373C8CB}">
      <dsp:nvSpPr>
        <dsp:cNvPr id="0" name=""/>
        <dsp:cNvSpPr/>
      </dsp:nvSpPr>
      <dsp:spPr>
        <a:xfrm>
          <a:off x="0" y="1242339"/>
          <a:ext cx="10515600" cy="99353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4605A8-EC7B-416E-A960-F763098E5F18}">
      <dsp:nvSpPr>
        <dsp:cNvPr id="0" name=""/>
        <dsp:cNvSpPr/>
      </dsp:nvSpPr>
      <dsp:spPr>
        <a:xfrm>
          <a:off x="300543" y="1465884"/>
          <a:ext cx="546442" cy="5464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ACD0F1-6614-4B73-A363-4515308D0754}">
      <dsp:nvSpPr>
        <dsp:cNvPr id="0" name=""/>
        <dsp:cNvSpPr/>
      </dsp:nvSpPr>
      <dsp:spPr>
        <a:xfrm>
          <a:off x="1147529" y="1242339"/>
          <a:ext cx="9368070" cy="993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49" tIns="105149" rIns="105149" bIns="105149" numCol="1" spcCol="1270" anchor="ctr" anchorCtr="0">
          <a:noAutofit/>
        </a:bodyPr>
        <a:lstStyle/>
        <a:p>
          <a:pPr marL="0" lvl="0" indent="0" algn="l" defTabSz="1111250">
            <a:lnSpc>
              <a:spcPct val="90000"/>
            </a:lnSpc>
            <a:spcBef>
              <a:spcPct val="0"/>
            </a:spcBef>
            <a:spcAft>
              <a:spcPct val="35000"/>
            </a:spcAft>
            <a:buNone/>
          </a:pPr>
          <a:r>
            <a:rPr lang="en-US" sz="2500" b="1" kern="1200"/>
            <a:t>Inventory Balance:</a:t>
          </a:r>
          <a:r>
            <a:rPr lang="en-US" sz="2500" kern="1200"/>
            <a:t> 20% reduction in stockouts and overstocking through predictive planning.</a:t>
          </a:r>
        </a:p>
      </dsp:txBody>
      <dsp:txXfrm>
        <a:off x="1147529" y="1242339"/>
        <a:ext cx="9368070" cy="993532"/>
      </dsp:txXfrm>
    </dsp:sp>
    <dsp:sp modelId="{695A3B54-544F-412A-A23E-39362B41723E}">
      <dsp:nvSpPr>
        <dsp:cNvPr id="0" name=""/>
        <dsp:cNvSpPr/>
      </dsp:nvSpPr>
      <dsp:spPr>
        <a:xfrm>
          <a:off x="0" y="2484255"/>
          <a:ext cx="10515600" cy="99353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76924-E4D1-4FA0-8EDD-CFD30FDD392C}">
      <dsp:nvSpPr>
        <dsp:cNvPr id="0" name=""/>
        <dsp:cNvSpPr/>
      </dsp:nvSpPr>
      <dsp:spPr>
        <a:xfrm>
          <a:off x="300543" y="2707799"/>
          <a:ext cx="546442" cy="5464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55E775-0875-4674-9B5B-3BB75CFCECE3}">
      <dsp:nvSpPr>
        <dsp:cNvPr id="0" name=""/>
        <dsp:cNvSpPr/>
      </dsp:nvSpPr>
      <dsp:spPr>
        <a:xfrm>
          <a:off x="1147529" y="2484255"/>
          <a:ext cx="9368070" cy="993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49" tIns="105149" rIns="105149" bIns="105149" numCol="1" spcCol="1270" anchor="ctr" anchorCtr="0">
          <a:noAutofit/>
        </a:bodyPr>
        <a:lstStyle/>
        <a:p>
          <a:pPr marL="0" lvl="0" indent="0" algn="l" defTabSz="1111250">
            <a:lnSpc>
              <a:spcPct val="90000"/>
            </a:lnSpc>
            <a:spcBef>
              <a:spcPct val="0"/>
            </a:spcBef>
            <a:spcAft>
              <a:spcPct val="35000"/>
            </a:spcAft>
            <a:buNone/>
          </a:pPr>
          <a:r>
            <a:rPr lang="en-US" sz="2500" b="1" kern="1200"/>
            <a:t>Operational Efficiency:</a:t>
          </a:r>
          <a:r>
            <a:rPr lang="en-US" sz="2500" kern="1200"/>
            <a:t> Improved lead times by 30% with efficient logistics and real-time tracking.</a:t>
          </a:r>
        </a:p>
      </dsp:txBody>
      <dsp:txXfrm>
        <a:off x="1147529" y="2484255"/>
        <a:ext cx="9368070" cy="9935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CC95D-7C57-4808-A2A5-8008554CE469}">
      <dsp:nvSpPr>
        <dsp:cNvPr id="0" name=""/>
        <dsp:cNvSpPr/>
      </dsp:nvSpPr>
      <dsp:spPr>
        <a:xfrm>
          <a:off x="82613" y="546211"/>
          <a:ext cx="897246" cy="897246"/>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1FA607-374B-4DBD-808A-6E341009288A}">
      <dsp:nvSpPr>
        <dsp:cNvPr id="0" name=""/>
        <dsp:cNvSpPr/>
      </dsp:nvSpPr>
      <dsp:spPr>
        <a:xfrm>
          <a:off x="271034" y="734633"/>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54E8DA-FB8A-4791-94B9-08F71DE21128}">
      <dsp:nvSpPr>
        <dsp:cNvPr id="0" name=""/>
        <dsp:cNvSpPr/>
      </dsp:nvSpPr>
      <dsp:spPr>
        <a:xfrm>
          <a:off x="1172126" y="546211"/>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solidFill>
                <a:schemeClr val="bg1"/>
              </a:solidFill>
            </a:rPr>
            <a:t>This project aims to address inefficiencies in supply chains by leveraging AI and data-driven insights</a:t>
          </a:r>
        </a:p>
      </dsp:txBody>
      <dsp:txXfrm>
        <a:off x="1172126" y="546211"/>
        <a:ext cx="2114937" cy="897246"/>
      </dsp:txXfrm>
    </dsp:sp>
    <dsp:sp modelId="{A4FD982D-FCE0-42A9-A2E8-AB159B8A78E0}">
      <dsp:nvSpPr>
        <dsp:cNvPr id="0" name=""/>
        <dsp:cNvSpPr/>
      </dsp:nvSpPr>
      <dsp:spPr>
        <a:xfrm>
          <a:off x="3655575" y="546211"/>
          <a:ext cx="897246" cy="897246"/>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65F1EF-D21A-4097-958B-40FFFF7D1430}">
      <dsp:nvSpPr>
        <dsp:cNvPr id="0" name=""/>
        <dsp:cNvSpPr/>
      </dsp:nvSpPr>
      <dsp:spPr>
        <a:xfrm>
          <a:off x="3843996" y="734633"/>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460152-4509-42A8-B608-A1DE29D2FEE4}">
      <dsp:nvSpPr>
        <dsp:cNvPr id="0" name=""/>
        <dsp:cNvSpPr/>
      </dsp:nvSpPr>
      <dsp:spPr>
        <a:xfrm>
          <a:off x="4745088" y="546211"/>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solidFill>
                <a:schemeClr val="bg1"/>
              </a:solidFill>
            </a:rPr>
            <a:t>Aim to tackle supply chain inefficiencies using data, AI, and analytics.</a:t>
          </a:r>
        </a:p>
      </dsp:txBody>
      <dsp:txXfrm>
        <a:off x="4745088" y="546211"/>
        <a:ext cx="2114937" cy="897246"/>
      </dsp:txXfrm>
    </dsp:sp>
    <dsp:sp modelId="{6ED97CFD-7F06-420C-B754-1370A5B198D9}">
      <dsp:nvSpPr>
        <dsp:cNvPr id="0" name=""/>
        <dsp:cNvSpPr/>
      </dsp:nvSpPr>
      <dsp:spPr>
        <a:xfrm>
          <a:off x="7228536" y="546211"/>
          <a:ext cx="897246" cy="897246"/>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02B29E-DD75-44DD-BB83-4A48CD8F4206}">
      <dsp:nvSpPr>
        <dsp:cNvPr id="0" name=""/>
        <dsp:cNvSpPr/>
      </dsp:nvSpPr>
      <dsp:spPr>
        <a:xfrm>
          <a:off x="7416958" y="734633"/>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D762DB-7146-4ED6-ABA4-41ACABB41323}">
      <dsp:nvSpPr>
        <dsp:cNvPr id="0" name=""/>
        <dsp:cNvSpPr/>
      </dsp:nvSpPr>
      <dsp:spPr>
        <a:xfrm>
          <a:off x="8318049" y="546211"/>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solidFill>
                <a:schemeClr val="bg1"/>
              </a:solidFill>
            </a:rPr>
            <a:t>Plan to predict lead times and delay risks for proactive decision-making.</a:t>
          </a:r>
        </a:p>
      </dsp:txBody>
      <dsp:txXfrm>
        <a:off x="8318049" y="546211"/>
        <a:ext cx="2114937" cy="897246"/>
      </dsp:txXfrm>
    </dsp:sp>
    <dsp:sp modelId="{9B5FCCE2-CAF6-43DC-A196-419D9D76B36D}">
      <dsp:nvSpPr>
        <dsp:cNvPr id="0" name=""/>
        <dsp:cNvSpPr/>
      </dsp:nvSpPr>
      <dsp:spPr>
        <a:xfrm>
          <a:off x="82613" y="2034754"/>
          <a:ext cx="897246" cy="897246"/>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D23D23-F637-4287-A1B3-16C36EC68972}">
      <dsp:nvSpPr>
        <dsp:cNvPr id="0" name=""/>
        <dsp:cNvSpPr/>
      </dsp:nvSpPr>
      <dsp:spPr>
        <a:xfrm>
          <a:off x="271034" y="2223175"/>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FAE340-7231-4410-A071-36BE8B10AD10}">
      <dsp:nvSpPr>
        <dsp:cNvPr id="0" name=""/>
        <dsp:cNvSpPr/>
      </dsp:nvSpPr>
      <dsp:spPr>
        <a:xfrm>
          <a:off x="1172126" y="2034754"/>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solidFill>
                <a:schemeClr val="bg1"/>
              </a:solidFill>
            </a:rPr>
            <a:t>Intend to improve inventory management and reduce costs in low-delay-risk scenarios.</a:t>
          </a:r>
        </a:p>
      </dsp:txBody>
      <dsp:txXfrm>
        <a:off x="1172126" y="2034754"/>
        <a:ext cx="2114937" cy="897246"/>
      </dsp:txXfrm>
    </dsp:sp>
    <dsp:sp modelId="{272CF932-9F9D-4ECB-9D15-01DCC8470E62}">
      <dsp:nvSpPr>
        <dsp:cNvPr id="0" name=""/>
        <dsp:cNvSpPr/>
      </dsp:nvSpPr>
      <dsp:spPr>
        <a:xfrm>
          <a:off x="3655575" y="2034754"/>
          <a:ext cx="897246" cy="897246"/>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7488F2-86CD-4949-8507-BFE86335378F}">
      <dsp:nvSpPr>
        <dsp:cNvPr id="0" name=""/>
        <dsp:cNvSpPr/>
      </dsp:nvSpPr>
      <dsp:spPr>
        <a:xfrm>
          <a:off x="3843996" y="2223175"/>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6D8E69-9A7A-43F5-86EE-A2811A36F82C}">
      <dsp:nvSpPr>
        <dsp:cNvPr id="0" name=""/>
        <dsp:cNvSpPr/>
      </dsp:nvSpPr>
      <dsp:spPr>
        <a:xfrm>
          <a:off x="4745088" y="2034754"/>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solidFill>
                <a:schemeClr val="bg1"/>
              </a:solidFill>
            </a:rPr>
            <a:t>Focus on enhancing operational efficiency and customer satisfaction.</a:t>
          </a:r>
        </a:p>
      </dsp:txBody>
      <dsp:txXfrm>
        <a:off x="4745088" y="2034754"/>
        <a:ext cx="2114937" cy="897246"/>
      </dsp:txXfrm>
    </dsp:sp>
    <dsp:sp modelId="{AC43D84E-33C8-410F-BB53-723819C77EE7}">
      <dsp:nvSpPr>
        <dsp:cNvPr id="0" name=""/>
        <dsp:cNvSpPr/>
      </dsp:nvSpPr>
      <dsp:spPr>
        <a:xfrm>
          <a:off x="7228536" y="2034754"/>
          <a:ext cx="897246" cy="897246"/>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5EC3C4-F4E9-4B65-A929-0FAFC689AF53}">
      <dsp:nvSpPr>
        <dsp:cNvPr id="0" name=""/>
        <dsp:cNvSpPr/>
      </dsp:nvSpPr>
      <dsp:spPr>
        <a:xfrm>
          <a:off x="7416958" y="2223175"/>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0DA713-4B49-4AC0-BB24-6D88A60F4866}">
      <dsp:nvSpPr>
        <dsp:cNvPr id="0" name=""/>
        <dsp:cNvSpPr/>
      </dsp:nvSpPr>
      <dsp:spPr>
        <a:xfrm>
          <a:off x="8318049" y="2034754"/>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solidFill>
                <a:schemeClr val="bg1"/>
              </a:solidFill>
            </a:rPr>
            <a:t>Future Scope: Integrate real-time IoT data and explore advanced AI for dynamic optimization.</a:t>
          </a:r>
        </a:p>
      </dsp:txBody>
      <dsp:txXfrm>
        <a:off x="8318049" y="2034754"/>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12/7/2024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Introduction on Supply chain : </a:t>
            </a:r>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86AA2-53BE-FB29-EE43-4AECF5FADB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A3F79-4010-8725-6902-9B4C7F6A17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13D80D-E3E5-CACD-A8F6-EBCEBF18078A}"/>
              </a:ext>
            </a:extLst>
          </p:cNvPr>
          <p:cNvSpPr>
            <a:spLocks noGrp="1"/>
          </p:cNvSpPr>
          <p:nvPr>
            <p:ph type="body" idx="1"/>
          </p:nvPr>
        </p:nvSpPr>
        <p:spPr/>
        <p:txBody>
          <a:bodyPr/>
          <a:lstStyle/>
          <a:p>
            <a:r>
              <a:rPr lang="en-US" dirty="0"/>
              <a:t>This scatter plot illustrates the relationship between transportation costs and delay risks for various modes. It reveals that sea transport is both cost-effective and has lower delay risks compared to road and air. This insight is crucial for optimizing non-time-sensitive shipments.</a:t>
            </a:r>
          </a:p>
        </p:txBody>
      </p:sp>
      <p:sp>
        <p:nvSpPr>
          <p:cNvPr id="4" name="Slide Number Placeholder 3">
            <a:extLst>
              <a:ext uri="{FF2B5EF4-FFF2-40B4-BE49-F238E27FC236}">
                <a16:creationId xmlns:a16="http://schemas.microsoft.com/office/drawing/2014/main" id="{81A2F502-8615-A23D-41F9-1B13041D95AC}"/>
              </a:ext>
            </a:extLst>
          </p:cNvPr>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351141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7F932-7348-6795-35F6-B8F85F4DA8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C9D92A-F500-B652-7559-C2164B9563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ECE1BA-8074-E251-4819-0E3E77AF417F}"/>
              </a:ext>
            </a:extLst>
          </p:cNvPr>
          <p:cNvSpPr>
            <a:spLocks noGrp="1"/>
          </p:cNvSpPr>
          <p:nvPr>
            <p:ph type="body" idx="1"/>
          </p:nvPr>
        </p:nvSpPr>
        <p:spPr/>
        <p:txBody>
          <a:bodyPr/>
          <a:lstStyle/>
          <a:p>
            <a:endParaRPr lang="en-US" dirty="0"/>
          </a:p>
          <a:p>
            <a:r>
              <a:rPr lang="en-US" dirty="0"/>
              <a:t>This chart summarizes the best transportation mode for each city, considering delay risks and costs. It provides actionable insights by identifying the optimal mode for each location, helping to balance cost and reliability for effective supply chain operation</a:t>
            </a:r>
          </a:p>
        </p:txBody>
      </p:sp>
      <p:sp>
        <p:nvSpPr>
          <p:cNvPr id="4" name="Slide Number Placeholder 3">
            <a:extLst>
              <a:ext uri="{FF2B5EF4-FFF2-40B4-BE49-F238E27FC236}">
                <a16:creationId xmlns:a16="http://schemas.microsoft.com/office/drawing/2014/main" id="{C6995313-142D-F6D2-3825-AF3038ED4B38}"/>
              </a:ext>
            </a:extLst>
          </p:cNvPr>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425316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078FF-506F-7205-AB38-C4BA41B5CF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C68A2F-030E-9434-42C5-79E86D2DF5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4AD9DE-5EDF-4DDE-C7F2-F025C8F69DA3}"/>
              </a:ext>
            </a:extLst>
          </p:cNvPr>
          <p:cNvSpPr>
            <a:spLocks noGrp="1"/>
          </p:cNvSpPr>
          <p:nvPr>
            <p:ph type="body" idx="1"/>
          </p:nvPr>
        </p:nvSpPr>
        <p:spPr/>
        <p:txBody>
          <a:bodyPr/>
          <a:lstStyle/>
          <a:p>
            <a:r>
              <a:rPr lang="en-US" dirty="0"/>
              <a:t>Another challenge is inventory mismanagement, which leads to overstock or stockouts. The scatter plot highlights locations like Mumbai, where high defect rates and stock levels contribute to inefficiencies. This visualization helps identify imbalances in inventory management across locations.</a:t>
            </a:r>
          </a:p>
        </p:txBody>
      </p:sp>
      <p:sp>
        <p:nvSpPr>
          <p:cNvPr id="4" name="Slide Number Placeholder 3">
            <a:extLst>
              <a:ext uri="{FF2B5EF4-FFF2-40B4-BE49-F238E27FC236}">
                <a16:creationId xmlns:a16="http://schemas.microsoft.com/office/drawing/2014/main" id="{F8BCEF5D-7036-7815-6BC0-7BE73928CFA3}"/>
              </a:ext>
            </a:extLst>
          </p:cNvPr>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2774866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13542-1464-531C-9DEA-8144E798DF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D676D1-F6F7-EFE5-4F94-4606556BF5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BFBA91-BE86-8B0F-13B6-B16D7DE5D9A0}"/>
              </a:ext>
            </a:extLst>
          </p:cNvPr>
          <p:cNvSpPr>
            <a:spLocks noGrp="1"/>
          </p:cNvSpPr>
          <p:nvPr>
            <p:ph type="body" idx="1"/>
          </p:nvPr>
        </p:nvSpPr>
        <p:spPr/>
        <p:txBody>
          <a:bodyPr/>
          <a:lstStyle/>
          <a:p>
            <a:r>
              <a:rPr lang="en-US" dirty="0"/>
              <a:t>The clustering visualization groups locations based on stock levels, defect rates, and revenue generation. It segments regions into actionable clusters, helping us tailor inventory management strategies to balance supply and demand while minimizing costs and risks</a:t>
            </a:r>
          </a:p>
        </p:txBody>
      </p:sp>
      <p:sp>
        <p:nvSpPr>
          <p:cNvPr id="4" name="Slide Number Placeholder 3">
            <a:extLst>
              <a:ext uri="{FF2B5EF4-FFF2-40B4-BE49-F238E27FC236}">
                <a16:creationId xmlns:a16="http://schemas.microsoft.com/office/drawing/2014/main" id="{48A6EE6A-BA1F-F0CA-5D05-BE5E604D8D93}"/>
              </a:ext>
            </a:extLst>
          </p:cNvPr>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818390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008EF-28A3-35AF-9968-0F257962FF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921D4B-8446-4EF0-F26A-AEAB65AC62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481999-7016-89E5-D837-8C0326C1E87A}"/>
              </a:ext>
            </a:extLst>
          </p:cNvPr>
          <p:cNvSpPr>
            <a:spLocks noGrp="1"/>
          </p:cNvSpPr>
          <p:nvPr>
            <p:ph type="body" idx="1"/>
          </p:nvPr>
        </p:nvSpPr>
        <p:spPr/>
        <p:txBody>
          <a:bodyPr/>
          <a:lstStyle/>
          <a:p>
            <a:r>
              <a:rPr lang="en-US" dirty="0"/>
              <a:t>So to conclude This project aims to tackle supply chain inefficiencies by leveraging data, AI, and analytics. We developed predictive models to forecast lead times and delay risks and provided actionable insights for optimizing transportation and inventory. Future work includes integrating real-time IoT data and exploring advanced AI for dynamic optimization</a:t>
            </a:r>
          </a:p>
        </p:txBody>
      </p:sp>
      <p:sp>
        <p:nvSpPr>
          <p:cNvPr id="4" name="Slide Number Placeholder 3">
            <a:extLst>
              <a:ext uri="{FF2B5EF4-FFF2-40B4-BE49-F238E27FC236}">
                <a16:creationId xmlns:a16="http://schemas.microsoft.com/office/drawing/2014/main" id="{2C8A5C5A-6488-6BEA-6E45-80EEE5EB3586}"/>
              </a:ext>
            </a:extLst>
          </p:cNvPr>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1468320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542893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DC32A-E02C-EEDF-DA9E-9C3FA7F818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3F5987-A7DD-5AF7-81DA-C0C4457DDE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B9C6F7-0D91-10A2-BFB8-9B2871609EFF}"/>
              </a:ext>
            </a:extLst>
          </p:cNvPr>
          <p:cNvSpPr>
            <a:spLocks noGrp="1"/>
          </p:cNvSpPr>
          <p:nvPr>
            <p:ph type="body" idx="1"/>
          </p:nvPr>
        </p:nvSpPr>
        <p:spPr/>
        <p:txBody>
          <a:bodyPr/>
          <a:lstStyle/>
          <a:p>
            <a:r>
              <a:rPr lang="en-US" b="1" dirty="0"/>
              <a:t>Business Problem</a:t>
            </a:r>
          </a:p>
          <a:p>
            <a:r>
              <a:rPr lang="en-US" dirty="0"/>
              <a:t>“Supply chains often face challenges like delays in shipments, poor inventory management, high transportation costs, and quality issues. These problems make it hard for businesses to operate smoothly and deliver products on time.”</a:t>
            </a:r>
          </a:p>
          <a:p>
            <a:r>
              <a:rPr lang="en-US" b="1" dirty="0"/>
              <a:t>Impact of Inefficiencies</a:t>
            </a:r>
          </a:p>
          <a:p>
            <a:r>
              <a:rPr lang="en-US" dirty="0"/>
              <a:t>“These inefficiencies lead to higher costs for the company and unhappy customers, who may stop trusting the brand. In the long run, this can reduce profits and hurt the overall growth of the business.</a:t>
            </a:r>
          </a:p>
          <a:p>
            <a:endParaRPr lang="en-US" dirty="0"/>
          </a:p>
          <a:p>
            <a:r>
              <a:rPr lang="en-US" dirty="0"/>
              <a:t>Our objective is to address these issues using data, AI, and analytics to create more efficient and predictive supply chain solutions.”</a:t>
            </a:r>
          </a:p>
          <a:p>
            <a:endParaRPr lang="en-US" dirty="0"/>
          </a:p>
        </p:txBody>
      </p:sp>
      <p:sp>
        <p:nvSpPr>
          <p:cNvPr id="4" name="Slide Number Placeholder 3">
            <a:extLst>
              <a:ext uri="{FF2B5EF4-FFF2-40B4-BE49-F238E27FC236}">
                <a16:creationId xmlns:a16="http://schemas.microsoft.com/office/drawing/2014/main" id="{530B057F-BF11-B68F-B25E-C2E9B1AF58D0}"/>
              </a:ext>
            </a:extLst>
          </p:cNvPr>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309167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 and analytics are becoming essential in supply chain management, allowing businesses to predict potential delays and optimize operations. Companies are focusing more on using these tools to reduce costs, streamline processes, and maintain better quality control.</a:t>
            </a:r>
            <a:br>
              <a:rPr lang="en-US" dirty="0"/>
            </a:br>
            <a:r>
              <a:rPr lang="en-US" b="0" i="0" dirty="0">
                <a:solidFill>
                  <a:srgbClr val="3C4043"/>
                </a:solidFill>
                <a:effectLst/>
                <a:latin typeface="Inter"/>
              </a:rPr>
              <a:t>.</a:t>
            </a:r>
            <a:br>
              <a:rPr lang="en-US" b="0" i="0" dirty="0">
                <a:solidFill>
                  <a:srgbClr val="3C4043"/>
                </a:solidFill>
                <a:effectLst/>
                <a:latin typeface="Inter"/>
              </a:rPr>
            </a:br>
            <a:br>
              <a:rPr lang="en-US" b="0" i="0" dirty="0">
                <a:solidFill>
                  <a:srgbClr val="3C4043"/>
                </a:solidFill>
                <a:effectLst/>
                <a:latin typeface="Inter"/>
              </a:rPr>
            </a:br>
            <a:r>
              <a:rPr lang="en-US" b="0" i="0" dirty="0">
                <a:solidFill>
                  <a:srgbClr val="3C4043"/>
                </a:solidFill>
                <a:effectLst/>
                <a:latin typeface="Inter"/>
              </a:rPr>
              <a:t>This dataset we collected from a Fashion and Beauty startup. The dataset is based on the supply chain of Makeup products. Some of the features in the dataset: </a:t>
            </a:r>
            <a:br>
              <a:rPr lang="en-US" b="0" i="0" dirty="0">
                <a:solidFill>
                  <a:srgbClr val="3C4043"/>
                </a:solidFill>
                <a:effectLst/>
                <a:latin typeface="Inter"/>
              </a:rPr>
            </a:br>
            <a:br>
              <a:rPr lang="en-US" b="0" i="0" dirty="0">
                <a:solidFill>
                  <a:srgbClr val="3C4043"/>
                </a:solidFill>
                <a:effectLst/>
                <a:latin typeface="Inter"/>
              </a:rPr>
            </a:br>
            <a:r>
              <a:rPr lang="en-US" dirty="0"/>
              <a:t>Our analysis shows that integrating AI and analytics into supply chains can significantly boost efficiency, reduce delays, and improve customer satisfaction, making them powerful tools for modern supply chain management.”</a:t>
            </a:r>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started with data preprocessing and exploratory analysis to clean and prepare the dataset for modeling. Key features such as lead times, defect rates, and costs were normalized using the MinMaxScaler for consistency. Through visualizations, we identified key trends and correlations that guided the next steps of the project.</a:t>
            </a:r>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177179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challenge identified was shipment delays in specific regions, significantly impacting delivery timelines. This bar chart highlights lead time and delay risk by location, emphasizing areas like Chennai with high delays. This analysis allowed us to focus on optimizing transportation modes for these regions</a:t>
            </a:r>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3543354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DA6AC-5910-CAF6-8C2F-F83416B114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900DD-BC6C-C1EB-D4F2-0AF06F2ABF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D12D7A-36E9-E7C2-21C3-2642C14C9DA8}"/>
              </a:ext>
            </a:extLst>
          </p:cNvPr>
          <p:cNvSpPr>
            <a:spLocks noGrp="1"/>
          </p:cNvSpPr>
          <p:nvPr>
            <p:ph type="body" idx="1"/>
          </p:nvPr>
        </p:nvSpPr>
        <p:spPr/>
        <p:txBody>
          <a:bodyPr/>
          <a:lstStyle/>
          <a:p>
            <a:r>
              <a:rPr lang="en-US" dirty="0"/>
              <a:t>The scatter plot validates our lead time prediction model by comparing actual vs. predicted lead times. The close alignment between these values demonstrates the model’s accuracy in forecasting delays, enabling proactive interventions to improve supply chain efficiency.</a:t>
            </a:r>
          </a:p>
        </p:txBody>
      </p:sp>
      <p:sp>
        <p:nvSpPr>
          <p:cNvPr id="4" name="Slide Number Placeholder 3">
            <a:extLst>
              <a:ext uri="{FF2B5EF4-FFF2-40B4-BE49-F238E27FC236}">
                <a16:creationId xmlns:a16="http://schemas.microsoft.com/office/drawing/2014/main" id="{904AC326-AA80-F5B5-C6A3-46AAE81AD4F3}"/>
              </a:ext>
            </a:extLst>
          </p:cNvPr>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2763355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4CFB6-7ED3-78EA-2FC1-AB9BFAF57A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3B56D0-8162-1FBE-1EF1-EAF881770C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D5628F-EEA5-9FDD-01F0-A920411AF00B}"/>
              </a:ext>
            </a:extLst>
          </p:cNvPr>
          <p:cNvSpPr>
            <a:spLocks noGrp="1"/>
          </p:cNvSpPr>
          <p:nvPr>
            <p:ph type="body" idx="1"/>
          </p:nvPr>
        </p:nvSpPr>
        <p:spPr/>
        <p:txBody>
          <a:bodyPr/>
          <a:lstStyle/>
          <a:p>
            <a:r>
              <a:rPr lang="en-US" dirty="0"/>
              <a:t>Another major challenge: increasing transportation costs, which are significantly adding to operational expenses. The bar chart compares average costs across transportation modes, showing that road transport incurs the highest costs, while sea transport is the most cost-effective option</a:t>
            </a:r>
          </a:p>
        </p:txBody>
      </p:sp>
      <p:sp>
        <p:nvSpPr>
          <p:cNvPr id="4" name="Slide Number Placeholder 3">
            <a:extLst>
              <a:ext uri="{FF2B5EF4-FFF2-40B4-BE49-F238E27FC236}">
                <a16:creationId xmlns:a16="http://schemas.microsoft.com/office/drawing/2014/main" id="{E08C8F73-51F9-8777-631E-08CE03964F82}"/>
              </a:ext>
            </a:extLst>
          </p:cNvPr>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589942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321869" y="579120"/>
            <a:ext cx="11548261" cy="3945988"/>
          </a:xfrm>
        </p:spPr>
        <p:txBody>
          <a:bodyPr anchor="ctr">
            <a:normAutofit/>
          </a:bodyPr>
          <a:lstStyle/>
          <a:p>
            <a:r>
              <a:rPr lang="en-US" sz="5600" b="1" dirty="0"/>
              <a:t>Optimizing Supply Chain Efficiency using data analytics &amp; ai For a Beauty startup </a:t>
            </a:r>
          </a:p>
        </p:txBody>
      </p:sp>
      <p:sp>
        <p:nvSpPr>
          <p:cNvPr id="2" name="Subtitle 1">
            <a:extLst>
              <a:ext uri="{FF2B5EF4-FFF2-40B4-BE49-F238E27FC236}">
                <a16:creationId xmlns:a16="http://schemas.microsoft.com/office/drawing/2014/main" id="{DFD5022F-5C1D-B2D1-C998-D00338D0F448}"/>
              </a:ext>
            </a:extLst>
          </p:cNvPr>
          <p:cNvSpPr>
            <a:spLocks noGrp="1"/>
          </p:cNvSpPr>
          <p:nvPr>
            <p:ph type="subTitle" idx="1"/>
          </p:nvPr>
        </p:nvSpPr>
        <p:spPr>
          <a:xfrm>
            <a:off x="307826" y="5207907"/>
            <a:ext cx="11562303" cy="2387865"/>
          </a:xfrm>
        </p:spPr>
        <p:txBody>
          <a:bodyPr/>
          <a:lstStyle/>
          <a:p>
            <a:r>
              <a:rPr lang="en-US" sz="2000" dirty="0"/>
              <a:t>Presented by</a:t>
            </a:r>
          </a:p>
          <a:p>
            <a:r>
              <a:rPr lang="en-US" sz="2000" dirty="0"/>
              <a:t>Team 10</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C690D-6976-69C7-E125-46CF4E6813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A03245-26E8-DABA-7719-595BD8E8026C}"/>
              </a:ext>
            </a:extLst>
          </p:cNvPr>
          <p:cNvSpPr>
            <a:spLocks noGrp="1"/>
          </p:cNvSpPr>
          <p:nvPr>
            <p:ph type="title"/>
          </p:nvPr>
        </p:nvSpPr>
        <p:spPr>
          <a:xfrm>
            <a:off x="3305669" y="113097"/>
            <a:ext cx="7420819" cy="1656304"/>
          </a:xfrm>
        </p:spPr>
        <p:txBody>
          <a:bodyPr anchor="b">
            <a:normAutofit/>
          </a:bodyPr>
          <a:lstStyle/>
          <a:p>
            <a:pPr algn="ctr"/>
            <a:r>
              <a:rPr lang="en-US" sz="2800" b="1" dirty="0"/>
              <a:t>KEY CHALLENGE 2 :Rising Transportation Costs Adding to Operational Expenses</a:t>
            </a:r>
          </a:p>
        </p:txBody>
      </p:sp>
      <p:sp>
        <p:nvSpPr>
          <p:cNvPr id="10" name="Slide Number Placeholder 3">
            <a:extLst>
              <a:ext uri="{FF2B5EF4-FFF2-40B4-BE49-F238E27FC236}">
                <a16:creationId xmlns:a16="http://schemas.microsoft.com/office/drawing/2014/main" id="{53747181-9854-1D44-10F3-3E1894ED5223}"/>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10</a:t>
            </a:fld>
            <a:endParaRPr lang="en-US"/>
          </a:p>
        </p:txBody>
      </p:sp>
      <p:sp>
        <p:nvSpPr>
          <p:cNvPr id="9" name="TextBox 8">
            <a:extLst>
              <a:ext uri="{FF2B5EF4-FFF2-40B4-BE49-F238E27FC236}">
                <a16:creationId xmlns:a16="http://schemas.microsoft.com/office/drawing/2014/main" id="{3E87E809-210E-747E-9C9B-6414F64EAB88}"/>
              </a:ext>
            </a:extLst>
          </p:cNvPr>
          <p:cNvSpPr txBox="1"/>
          <p:nvPr/>
        </p:nvSpPr>
        <p:spPr>
          <a:xfrm>
            <a:off x="175846" y="941249"/>
            <a:ext cx="2004646" cy="923330"/>
          </a:xfrm>
          <a:prstGeom prst="rect">
            <a:avLst/>
          </a:prstGeom>
          <a:noFill/>
        </p:spPr>
        <p:txBody>
          <a:bodyPr wrap="square">
            <a:spAutoFit/>
          </a:bodyPr>
          <a:lstStyle/>
          <a:p>
            <a:pPr algn="ctr"/>
            <a:r>
              <a:rPr lang="en-US" b="1" dirty="0">
                <a:solidFill>
                  <a:schemeClr val="bg1"/>
                </a:solidFill>
              </a:rPr>
              <a:t>Analytics solution and Insights</a:t>
            </a:r>
          </a:p>
        </p:txBody>
      </p:sp>
      <p:pic>
        <p:nvPicPr>
          <p:cNvPr id="4" name="Picture 3">
            <a:extLst>
              <a:ext uri="{FF2B5EF4-FFF2-40B4-BE49-F238E27FC236}">
                <a16:creationId xmlns:a16="http://schemas.microsoft.com/office/drawing/2014/main" id="{924B256A-1B6C-06AB-FCA4-38014539D730}"/>
              </a:ext>
            </a:extLst>
          </p:cNvPr>
          <p:cNvPicPr>
            <a:picLocks noChangeAspect="1"/>
          </p:cNvPicPr>
          <p:nvPr/>
        </p:nvPicPr>
        <p:blipFill>
          <a:blip r:embed="rId3"/>
          <a:stretch>
            <a:fillRect/>
          </a:stretch>
        </p:blipFill>
        <p:spPr>
          <a:xfrm>
            <a:off x="3051030" y="2125467"/>
            <a:ext cx="8387096" cy="4465856"/>
          </a:xfrm>
          <a:prstGeom prst="rect">
            <a:avLst/>
          </a:prstGeom>
        </p:spPr>
      </p:pic>
    </p:spTree>
    <p:extLst>
      <p:ext uri="{BB962C8B-B14F-4D97-AF65-F5344CB8AC3E}">
        <p14:creationId xmlns:p14="http://schemas.microsoft.com/office/powerpoint/2010/main" val="1605865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3CDC7-29D3-9364-064E-FC18E2EB29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DFC7B5-819B-6E1B-3880-EAB81B0BBBD0}"/>
              </a:ext>
            </a:extLst>
          </p:cNvPr>
          <p:cNvSpPr>
            <a:spLocks noGrp="1"/>
          </p:cNvSpPr>
          <p:nvPr>
            <p:ph type="title"/>
          </p:nvPr>
        </p:nvSpPr>
        <p:spPr>
          <a:xfrm>
            <a:off x="741680" y="430482"/>
            <a:ext cx="10500989" cy="1327464"/>
          </a:xfrm>
        </p:spPr>
        <p:txBody>
          <a:bodyPr vert="horz" lIns="91440" tIns="45720" rIns="91440" bIns="45720" rtlCol="0" anchor="b">
            <a:normAutofit/>
          </a:bodyPr>
          <a:lstStyle/>
          <a:p>
            <a:pPr algn="ctr"/>
            <a:r>
              <a:rPr lang="en-US" kern="1200" cap="all" spc="0" baseline="0" dirty="0">
                <a:latin typeface="+mj-lt"/>
                <a:ea typeface="+mj-ea"/>
                <a:cs typeface="Biome" panose="020B0503030204020804" pitchFamily="34" charset="0"/>
              </a:rPr>
              <a:t>Solution</a:t>
            </a:r>
          </a:p>
        </p:txBody>
      </p:sp>
      <p:sp>
        <p:nvSpPr>
          <p:cNvPr id="9" name="TextBox 8">
            <a:extLst>
              <a:ext uri="{FF2B5EF4-FFF2-40B4-BE49-F238E27FC236}">
                <a16:creationId xmlns:a16="http://schemas.microsoft.com/office/drawing/2014/main" id="{8D0938A6-045A-5433-6C84-6B06766658B1}"/>
              </a:ext>
            </a:extLst>
          </p:cNvPr>
          <p:cNvSpPr txBox="1"/>
          <p:nvPr/>
        </p:nvSpPr>
        <p:spPr>
          <a:xfrm>
            <a:off x="807038" y="2465539"/>
            <a:ext cx="3774587" cy="3723753"/>
          </a:xfrm>
          <a:prstGeom prst="rect">
            <a:avLst/>
          </a:prstGeom>
        </p:spPr>
        <p:txBody>
          <a:bodyPr vert="horz" lIns="91440" tIns="45720" rIns="91440" bIns="45720" rtlCol="0">
            <a:normAutofit/>
          </a:bodyPr>
          <a:lstStyle/>
          <a:p>
            <a:pPr marL="342900" indent="-342900">
              <a:lnSpc>
                <a:spcPct val="120000"/>
              </a:lnSpc>
              <a:spcBef>
                <a:spcPts val="1000"/>
              </a:spcBef>
              <a:buClr>
                <a:schemeClr val="accent3">
                  <a:lumMod val="75000"/>
                </a:schemeClr>
              </a:buClr>
              <a:buFont typeface="+mj-lt"/>
              <a:buAutoNum type="arabicPeriod"/>
            </a:pPr>
            <a:r>
              <a:rPr lang="en-US" baseline="0">
                <a:solidFill>
                  <a:schemeClr val="bg1"/>
                </a:solidFill>
              </a:rPr>
              <a:t>This scatter plot analyzes the relationship between transportation costs and delay risks for each mode.</a:t>
            </a:r>
          </a:p>
          <a:p>
            <a:pPr marL="342900" indent="-342900">
              <a:lnSpc>
                <a:spcPct val="120000"/>
              </a:lnSpc>
              <a:spcBef>
                <a:spcPts val="1000"/>
              </a:spcBef>
              <a:buClr>
                <a:schemeClr val="accent3">
                  <a:lumMod val="75000"/>
                </a:schemeClr>
              </a:buClr>
              <a:buFont typeface="+mj-lt"/>
              <a:buAutoNum type="arabicPeriod"/>
            </a:pPr>
            <a:r>
              <a:rPr lang="en-US" baseline="0">
                <a:solidFill>
                  <a:schemeClr val="bg1"/>
                </a:solidFill>
              </a:rPr>
              <a:t>It shows that sea transport is cost-effective and has low delay risks, making it a viable option for non-time-sensitive goods.</a:t>
            </a:r>
            <a:endParaRPr lang="en-US" baseline="0" dirty="0">
              <a:solidFill>
                <a:schemeClr val="bg1"/>
              </a:solidFill>
            </a:endParaRPr>
          </a:p>
        </p:txBody>
      </p:sp>
      <p:pic>
        <p:nvPicPr>
          <p:cNvPr id="13" name="Picture 12">
            <a:extLst>
              <a:ext uri="{FF2B5EF4-FFF2-40B4-BE49-F238E27FC236}">
                <a16:creationId xmlns:a16="http://schemas.microsoft.com/office/drawing/2014/main" id="{B594FCC1-DDE3-1D09-A842-D698ED45CE90}"/>
              </a:ext>
            </a:extLst>
          </p:cNvPr>
          <p:cNvPicPr>
            <a:picLocks noChangeAspect="1"/>
          </p:cNvPicPr>
          <p:nvPr/>
        </p:nvPicPr>
        <p:blipFill>
          <a:blip r:embed="rId3"/>
          <a:stretch>
            <a:fillRect/>
          </a:stretch>
        </p:blipFill>
        <p:spPr>
          <a:xfrm>
            <a:off x="4627837" y="2333569"/>
            <a:ext cx="7059249" cy="3892629"/>
          </a:xfrm>
          <a:prstGeom prst="rect">
            <a:avLst/>
          </a:prstGeom>
          <a:noFill/>
        </p:spPr>
      </p:pic>
      <p:sp>
        <p:nvSpPr>
          <p:cNvPr id="10" name="Slide Number Placeholder 3">
            <a:extLst>
              <a:ext uri="{FF2B5EF4-FFF2-40B4-BE49-F238E27FC236}">
                <a16:creationId xmlns:a16="http://schemas.microsoft.com/office/drawing/2014/main" id="{060B8369-3BB1-0350-AC18-79D5028C6EB3}"/>
              </a:ext>
            </a:extLst>
          </p:cNvPr>
          <p:cNvSpPr>
            <a:spLocks noGrp="1"/>
          </p:cNvSpPr>
          <p:nvPr>
            <p:ph type="sldNum" sz="quarter" idx="12"/>
          </p:nvPr>
        </p:nvSpPr>
        <p:spPr>
          <a:xfrm>
            <a:off x="9140971" y="6226198"/>
            <a:ext cx="2743200" cy="365125"/>
          </a:xfrm>
        </p:spPr>
        <p:txBody>
          <a:bodyPr vert="horz" lIns="91440" tIns="45720" rIns="91440" bIns="45720" rtlCol="0" anchor="ctr">
            <a:normAutofit/>
          </a:bodyPr>
          <a:lstStyle/>
          <a:p>
            <a:pPr>
              <a:spcAft>
                <a:spcPts val="600"/>
              </a:spcAft>
            </a:pPr>
            <a:fld id="{FE024F78-56A6-7740-B68D-8D4D026EDF3F}" type="slidenum">
              <a:rPr lang="en-US" smtClean="0"/>
              <a:pPr>
                <a:spcAft>
                  <a:spcPts val="600"/>
                </a:spcAft>
              </a:pPr>
              <a:t>11</a:t>
            </a:fld>
            <a:endParaRPr lang="en-US"/>
          </a:p>
        </p:txBody>
      </p:sp>
    </p:spTree>
    <p:extLst>
      <p:ext uri="{BB962C8B-B14F-4D97-AF65-F5344CB8AC3E}">
        <p14:creationId xmlns:p14="http://schemas.microsoft.com/office/powerpoint/2010/main" val="1931879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621AC-21ED-FC1A-FB74-7CF686F158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DC2696-CFDE-BCA6-E42D-18A93F8FBDF4}"/>
              </a:ext>
            </a:extLst>
          </p:cNvPr>
          <p:cNvSpPr>
            <a:spLocks noGrp="1"/>
          </p:cNvSpPr>
          <p:nvPr>
            <p:ph type="title"/>
          </p:nvPr>
        </p:nvSpPr>
        <p:spPr>
          <a:xfrm>
            <a:off x="741680" y="430482"/>
            <a:ext cx="10500989" cy="1327464"/>
          </a:xfrm>
        </p:spPr>
        <p:txBody>
          <a:bodyPr vert="horz" lIns="91440" tIns="45720" rIns="91440" bIns="45720" rtlCol="0" anchor="b">
            <a:normAutofit/>
          </a:bodyPr>
          <a:lstStyle/>
          <a:p>
            <a:pPr algn="ctr"/>
            <a:r>
              <a:rPr lang="en-US" b="1" kern="1200" cap="all" spc="0" baseline="0" dirty="0">
                <a:latin typeface="+mj-lt"/>
                <a:ea typeface="+mj-ea"/>
                <a:cs typeface="Biome" panose="020B0503030204020804" pitchFamily="34" charset="0"/>
              </a:rPr>
              <a:t>Solution</a:t>
            </a:r>
          </a:p>
        </p:txBody>
      </p:sp>
      <p:sp>
        <p:nvSpPr>
          <p:cNvPr id="9" name="TextBox 8">
            <a:extLst>
              <a:ext uri="{FF2B5EF4-FFF2-40B4-BE49-F238E27FC236}">
                <a16:creationId xmlns:a16="http://schemas.microsoft.com/office/drawing/2014/main" id="{CE45BBDB-B65A-359D-8536-91A653624E7D}"/>
              </a:ext>
            </a:extLst>
          </p:cNvPr>
          <p:cNvSpPr txBox="1"/>
          <p:nvPr/>
        </p:nvSpPr>
        <p:spPr>
          <a:xfrm>
            <a:off x="807038" y="2465539"/>
            <a:ext cx="3774587" cy="3723753"/>
          </a:xfrm>
          <a:prstGeom prst="rect">
            <a:avLst/>
          </a:prstGeom>
        </p:spPr>
        <p:txBody>
          <a:bodyPr vert="horz" lIns="91440" tIns="45720" rIns="91440" bIns="45720" rtlCol="0">
            <a:normAutofit/>
          </a:bodyPr>
          <a:lstStyle/>
          <a:p>
            <a:pPr marL="342900" indent="-342900">
              <a:lnSpc>
                <a:spcPct val="120000"/>
              </a:lnSpc>
              <a:spcBef>
                <a:spcPts val="1000"/>
              </a:spcBef>
              <a:buClr>
                <a:schemeClr val="accent3">
                  <a:lumMod val="75000"/>
                </a:schemeClr>
              </a:buClr>
              <a:buFont typeface="+mj-lt"/>
              <a:buAutoNum type="arabicPeriod"/>
            </a:pPr>
            <a:r>
              <a:rPr lang="en-US" sz="2000" dirty="0">
                <a:solidFill>
                  <a:schemeClr val="bg1"/>
                </a:solidFill>
              </a:rPr>
              <a:t>The best transportation method for each city based on delay risks and Costs.</a:t>
            </a:r>
            <a:endParaRPr lang="en-US" sz="2000" baseline="0" dirty="0">
              <a:solidFill>
                <a:schemeClr val="bg1"/>
              </a:solidFill>
            </a:endParaRPr>
          </a:p>
        </p:txBody>
      </p:sp>
      <p:pic>
        <p:nvPicPr>
          <p:cNvPr id="4" name="Picture 3">
            <a:extLst>
              <a:ext uri="{FF2B5EF4-FFF2-40B4-BE49-F238E27FC236}">
                <a16:creationId xmlns:a16="http://schemas.microsoft.com/office/drawing/2014/main" id="{6F02B704-9696-2185-1575-DFE4422FB08C}"/>
              </a:ext>
            </a:extLst>
          </p:cNvPr>
          <p:cNvPicPr>
            <a:picLocks noChangeAspect="1"/>
          </p:cNvPicPr>
          <p:nvPr/>
        </p:nvPicPr>
        <p:blipFill>
          <a:blip r:embed="rId3"/>
          <a:srcRect r="2" b="3731"/>
          <a:stretch/>
        </p:blipFill>
        <p:spPr>
          <a:xfrm>
            <a:off x="4483954" y="2203939"/>
            <a:ext cx="6758715" cy="3985354"/>
          </a:xfrm>
          <a:prstGeom prst="rect">
            <a:avLst/>
          </a:prstGeom>
          <a:noFill/>
        </p:spPr>
      </p:pic>
      <p:sp>
        <p:nvSpPr>
          <p:cNvPr id="10" name="Slide Number Placeholder 3">
            <a:extLst>
              <a:ext uri="{FF2B5EF4-FFF2-40B4-BE49-F238E27FC236}">
                <a16:creationId xmlns:a16="http://schemas.microsoft.com/office/drawing/2014/main" id="{18877B9B-7AA1-882C-370B-83B479C48BE3}"/>
              </a:ext>
            </a:extLst>
          </p:cNvPr>
          <p:cNvSpPr>
            <a:spLocks noGrp="1"/>
          </p:cNvSpPr>
          <p:nvPr>
            <p:ph type="sldNum" sz="quarter" idx="12"/>
          </p:nvPr>
        </p:nvSpPr>
        <p:spPr>
          <a:xfrm>
            <a:off x="9140971" y="6226198"/>
            <a:ext cx="2743200" cy="365125"/>
          </a:xfrm>
        </p:spPr>
        <p:txBody>
          <a:bodyPr vert="horz" lIns="91440" tIns="45720" rIns="91440" bIns="45720" rtlCol="0" anchor="ctr">
            <a:normAutofit/>
          </a:bodyPr>
          <a:lstStyle/>
          <a:p>
            <a:pPr>
              <a:spcAft>
                <a:spcPts val="600"/>
              </a:spcAft>
            </a:pPr>
            <a:fld id="{FE024F78-56A6-7740-B68D-8D4D026EDF3F}" type="slidenum">
              <a:rPr lang="en-US" smtClean="0"/>
              <a:pPr>
                <a:spcAft>
                  <a:spcPts val="600"/>
                </a:spcAft>
              </a:pPr>
              <a:t>12</a:t>
            </a:fld>
            <a:endParaRPr lang="en-US"/>
          </a:p>
        </p:txBody>
      </p:sp>
    </p:spTree>
    <p:extLst>
      <p:ext uri="{BB962C8B-B14F-4D97-AF65-F5344CB8AC3E}">
        <p14:creationId xmlns:p14="http://schemas.microsoft.com/office/powerpoint/2010/main" val="676519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32392-DA13-AD8E-7990-8F03E9A44F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F03D61-6BB6-5E1A-F1C3-7FFA883D7740}"/>
              </a:ext>
            </a:extLst>
          </p:cNvPr>
          <p:cNvSpPr>
            <a:spLocks noGrp="1"/>
          </p:cNvSpPr>
          <p:nvPr>
            <p:ph type="title"/>
          </p:nvPr>
        </p:nvSpPr>
        <p:spPr>
          <a:xfrm>
            <a:off x="3305669" y="113097"/>
            <a:ext cx="7420819" cy="1656304"/>
          </a:xfrm>
        </p:spPr>
        <p:txBody>
          <a:bodyPr anchor="b">
            <a:normAutofit/>
          </a:bodyPr>
          <a:lstStyle/>
          <a:p>
            <a:pPr algn="ctr"/>
            <a:r>
              <a:rPr lang="en-US" sz="2800" b="1" dirty="0"/>
              <a:t>KEY CHALLENGE 3: Inventory Mismanagement Causing Overstock or Stockouts</a:t>
            </a:r>
          </a:p>
        </p:txBody>
      </p:sp>
      <p:sp>
        <p:nvSpPr>
          <p:cNvPr id="10" name="Slide Number Placeholder 3">
            <a:extLst>
              <a:ext uri="{FF2B5EF4-FFF2-40B4-BE49-F238E27FC236}">
                <a16:creationId xmlns:a16="http://schemas.microsoft.com/office/drawing/2014/main" id="{55639433-648E-1657-A0B0-34D21B8E2368}"/>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13</a:t>
            </a:fld>
            <a:endParaRPr lang="en-US"/>
          </a:p>
        </p:txBody>
      </p:sp>
      <p:sp>
        <p:nvSpPr>
          <p:cNvPr id="5" name="TextBox 4">
            <a:extLst>
              <a:ext uri="{FF2B5EF4-FFF2-40B4-BE49-F238E27FC236}">
                <a16:creationId xmlns:a16="http://schemas.microsoft.com/office/drawing/2014/main" id="{A23F2D6F-6F82-8BA0-F66F-00B781086DD3}"/>
              </a:ext>
            </a:extLst>
          </p:cNvPr>
          <p:cNvSpPr txBox="1"/>
          <p:nvPr/>
        </p:nvSpPr>
        <p:spPr>
          <a:xfrm>
            <a:off x="199292" y="914400"/>
            <a:ext cx="2086708" cy="923330"/>
          </a:xfrm>
          <a:prstGeom prst="rect">
            <a:avLst/>
          </a:prstGeom>
          <a:noFill/>
        </p:spPr>
        <p:txBody>
          <a:bodyPr wrap="square" rtlCol="0">
            <a:spAutoFit/>
          </a:bodyPr>
          <a:lstStyle/>
          <a:p>
            <a:pPr algn="ctr"/>
            <a:r>
              <a:rPr lang="en-US" b="1" dirty="0">
                <a:solidFill>
                  <a:schemeClr val="bg1"/>
                </a:solidFill>
              </a:rPr>
              <a:t>Analytics solution and Insights</a:t>
            </a:r>
          </a:p>
        </p:txBody>
      </p:sp>
      <p:pic>
        <p:nvPicPr>
          <p:cNvPr id="6" name="Picture 5">
            <a:extLst>
              <a:ext uri="{FF2B5EF4-FFF2-40B4-BE49-F238E27FC236}">
                <a16:creationId xmlns:a16="http://schemas.microsoft.com/office/drawing/2014/main" id="{C7AD2E24-2911-EEFD-5324-A3290F347842}"/>
              </a:ext>
            </a:extLst>
          </p:cNvPr>
          <p:cNvPicPr>
            <a:picLocks noChangeAspect="1"/>
          </p:cNvPicPr>
          <p:nvPr/>
        </p:nvPicPr>
        <p:blipFill>
          <a:blip r:embed="rId3"/>
          <a:stretch>
            <a:fillRect/>
          </a:stretch>
        </p:blipFill>
        <p:spPr>
          <a:xfrm>
            <a:off x="3305668" y="2257014"/>
            <a:ext cx="7749193" cy="4334309"/>
          </a:xfrm>
          <a:prstGeom prst="rect">
            <a:avLst/>
          </a:prstGeom>
        </p:spPr>
      </p:pic>
    </p:spTree>
    <p:extLst>
      <p:ext uri="{BB962C8B-B14F-4D97-AF65-F5344CB8AC3E}">
        <p14:creationId xmlns:p14="http://schemas.microsoft.com/office/powerpoint/2010/main" val="2351639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3741E-8CC2-4A78-A94F-BB2F0DD7CE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011D12-BB03-1F62-43C0-12AF36720563}"/>
              </a:ext>
            </a:extLst>
          </p:cNvPr>
          <p:cNvSpPr>
            <a:spLocks noGrp="1"/>
          </p:cNvSpPr>
          <p:nvPr>
            <p:ph type="title"/>
          </p:nvPr>
        </p:nvSpPr>
        <p:spPr>
          <a:xfrm>
            <a:off x="741680" y="430482"/>
            <a:ext cx="10500989" cy="1327464"/>
          </a:xfrm>
        </p:spPr>
        <p:txBody>
          <a:bodyPr vert="horz" lIns="91440" tIns="45720" rIns="91440" bIns="45720" rtlCol="0" anchor="b">
            <a:normAutofit/>
          </a:bodyPr>
          <a:lstStyle/>
          <a:p>
            <a:pPr algn="ctr"/>
            <a:r>
              <a:rPr lang="en-US" b="1" kern="1200" cap="all" spc="0" baseline="0" dirty="0">
                <a:latin typeface="+mj-lt"/>
                <a:ea typeface="+mj-ea"/>
                <a:cs typeface="Biome" panose="020B0503030204020804" pitchFamily="34" charset="0"/>
              </a:rPr>
              <a:t>solution</a:t>
            </a:r>
          </a:p>
        </p:txBody>
      </p:sp>
      <p:sp>
        <p:nvSpPr>
          <p:cNvPr id="5" name="TextBox 4">
            <a:extLst>
              <a:ext uri="{FF2B5EF4-FFF2-40B4-BE49-F238E27FC236}">
                <a16:creationId xmlns:a16="http://schemas.microsoft.com/office/drawing/2014/main" id="{0819318F-1EE7-9452-8E2D-3BB7D332827F}"/>
              </a:ext>
            </a:extLst>
          </p:cNvPr>
          <p:cNvSpPr txBox="1"/>
          <p:nvPr/>
        </p:nvSpPr>
        <p:spPr>
          <a:xfrm>
            <a:off x="807038" y="2465539"/>
            <a:ext cx="3774587" cy="3723753"/>
          </a:xfrm>
          <a:prstGeom prst="rect">
            <a:avLst/>
          </a:prstGeom>
        </p:spPr>
        <p:txBody>
          <a:bodyPr vert="horz" lIns="91440" tIns="45720" rIns="91440" bIns="45720" rtlCol="0">
            <a:normAutofit/>
          </a:bodyPr>
          <a:lstStyle/>
          <a:p>
            <a:pPr marL="342900" indent="-342900">
              <a:lnSpc>
                <a:spcPct val="120000"/>
              </a:lnSpc>
              <a:spcBef>
                <a:spcPts val="1000"/>
              </a:spcBef>
              <a:buClr>
                <a:schemeClr val="accent3">
                  <a:lumMod val="75000"/>
                </a:schemeClr>
              </a:buClr>
              <a:buFont typeface="+mj-lt"/>
              <a:buAutoNum type="arabicPeriod"/>
            </a:pPr>
            <a:r>
              <a:rPr lang="en-US" baseline="0">
                <a:solidFill>
                  <a:schemeClr val="bg1"/>
                </a:solidFill>
              </a:rPr>
              <a:t>The clustering visualization segments locations into clusters based on stock levels, defect rates, and revenue generation</a:t>
            </a:r>
          </a:p>
          <a:p>
            <a:pPr marL="342900" indent="-342900">
              <a:lnSpc>
                <a:spcPct val="120000"/>
              </a:lnSpc>
              <a:spcBef>
                <a:spcPts val="1000"/>
              </a:spcBef>
              <a:buClr>
                <a:schemeClr val="accent3">
                  <a:lumMod val="75000"/>
                </a:schemeClr>
              </a:buClr>
              <a:buFont typeface="+mj-lt"/>
              <a:buAutoNum type="arabicPeriod"/>
            </a:pPr>
            <a:r>
              <a:rPr lang="en-US" baseline="0">
                <a:solidFill>
                  <a:schemeClr val="bg1"/>
                </a:solidFill>
              </a:rPr>
              <a:t>It provides actionable insights for tailored inventory management strategies.</a:t>
            </a:r>
            <a:endParaRPr lang="en-US" baseline="0" dirty="0">
              <a:solidFill>
                <a:schemeClr val="bg1"/>
              </a:solidFill>
            </a:endParaRPr>
          </a:p>
        </p:txBody>
      </p:sp>
      <p:pic>
        <p:nvPicPr>
          <p:cNvPr id="8" name="Picture 7">
            <a:extLst>
              <a:ext uri="{FF2B5EF4-FFF2-40B4-BE49-F238E27FC236}">
                <a16:creationId xmlns:a16="http://schemas.microsoft.com/office/drawing/2014/main" id="{E847FA27-8B74-D146-223D-768F09D26705}"/>
              </a:ext>
            </a:extLst>
          </p:cNvPr>
          <p:cNvPicPr>
            <a:picLocks noChangeAspect="1"/>
          </p:cNvPicPr>
          <p:nvPr/>
        </p:nvPicPr>
        <p:blipFill>
          <a:blip r:embed="rId3"/>
          <a:stretch>
            <a:fillRect/>
          </a:stretch>
        </p:blipFill>
        <p:spPr>
          <a:xfrm>
            <a:off x="4513227" y="2152149"/>
            <a:ext cx="6871735" cy="4037143"/>
          </a:xfrm>
          <a:prstGeom prst="rect">
            <a:avLst/>
          </a:prstGeom>
          <a:noFill/>
        </p:spPr>
      </p:pic>
      <p:sp>
        <p:nvSpPr>
          <p:cNvPr id="10" name="Slide Number Placeholder 3">
            <a:extLst>
              <a:ext uri="{FF2B5EF4-FFF2-40B4-BE49-F238E27FC236}">
                <a16:creationId xmlns:a16="http://schemas.microsoft.com/office/drawing/2014/main" id="{7A2030AB-2D3F-03EA-F68B-42793E761334}"/>
              </a:ext>
            </a:extLst>
          </p:cNvPr>
          <p:cNvSpPr>
            <a:spLocks noGrp="1"/>
          </p:cNvSpPr>
          <p:nvPr>
            <p:ph type="sldNum" sz="quarter" idx="12"/>
          </p:nvPr>
        </p:nvSpPr>
        <p:spPr>
          <a:xfrm>
            <a:off x="9140971" y="6226198"/>
            <a:ext cx="2743200" cy="365125"/>
          </a:xfrm>
        </p:spPr>
        <p:txBody>
          <a:bodyPr vert="horz" lIns="91440" tIns="45720" rIns="91440" bIns="45720" rtlCol="0" anchor="ctr">
            <a:normAutofit/>
          </a:bodyPr>
          <a:lstStyle/>
          <a:p>
            <a:pPr>
              <a:spcAft>
                <a:spcPts val="600"/>
              </a:spcAft>
            </a:pPr>
            <a:fld id="{FE024F78-56A6-7740-B68D-8D4D026EDF3F}" type="slidenum">
              <a:rPr lang="en-US" smtClean="0"/>
              <a:pPr>
                <a:spcAft>
                  <a:spcPts val="600"/>
                </a:spcAft>
              </a:pPr>
              <a:t>14</a:t>
            </a:fld>
            <a:endParaRPr lang="en-US"/>
          </a:p>
        </p:txBody>
      </p:sp>
    </p:spTree>
    <p:extLst>
      <p:ext uri="{BB962C8B-B14F-4D97-AF65-F5344CB8AC3E}">
        <p14:creationId xmlns:p14="http://schemas.microsoft.com/office/powerpoint/2010/main" val="3435719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E8EF-4D4D-5365-2C3C-00741CE0A123}"/>
              </a:ext>
            </a:extLst>
          </p:cNvPr>
          <p:cNvSpPr>
            <a:spLocks noGrp="1"/>
          </p:cNvSpPr>
          <p:nvPr>
            <p:ph type="title"/>
          </p:nvPr>
        </p:nvSpPr>
        <p:spPr/>
        <p:txBody>
          <a:bodyPr/>
          <a:lstStyle/>
          <a:p>
            <a:pPr algn="ctr"/>
            <a:r>
              <a:rPr lang="en-US" b="1" dirty="0"/>
              <a:t>Proposed Solutions</a:t>
            </a:r>
          </a:p>
        </p:txBody>
      </p:sp>
      <p:sp>
        <p:nvSpPr>
          <p:cNvPr id="3" name="Content Placeholder 2">
            <a:extLst>
              <a:ext uri="{FF2B5EF4-FFF2-40B4-BE49-F238E27FC236}">
                <a16:creationId xmlns:a16="http://schemas.microsoft.com/office/drawing/2014/main" id="{C5FA720F-E9AD-6466-03BC-68E965B1FE34}"/>
              </a:ext>
            </a:extLst>
          </p:cNvPr>
          <p:cNvSpPr>
            <a:spLocks noGrp="1"/>
          </p:cNvSpPr>
          <p:nvPr>
            <p:ph sz="quarter" idx="35"/>
          </p:nvPr>
        </p:nvSpPr>
        <p:spPr>
          <a:xfrm>
            <a:off x="807038" y="2086709"/>
            <a:ext cx="10500989" cy="4102584"/>
          </a:xfrm>
        </p:spPr>
        <p:txBody>
          <a:bodyPr/>
          <a:lstStyle/>
          <a:p>
            <a:pPr marL="0" indent="0">
              <a:buNone/>
            </a:pPr>
            <a:r>
              <a:rPr lang="en-US" b="1" dirty="0"/>
              <a:t>1. Shipment Delays:</a:t>
            </a:r>
            <a:endParaRPr lang="en-US" dirty="0"/>
          </a:p>
          <a:p>
            <a:pPr>
              <a:buFont typeface="Arial" panose="020B0604020202020204" pitchFamily="34" charset="0"/>
              <a:buChar char="•"/>
            </a:pPr>
            <a:r>
              <a:rPr lang="en-US" dirty="0"/>
              <a:t>Use rail transport for high-delay regions (Chennai, Bangalore).</a:t>
            </a:r>
          </a:p>
          <a:p>
            <a:pPr>
              <a:buFont typeface="Arial" panose="020B0604020202020204" pitchFamily="34" charset="0"/>
              <a:buChar char="•"/>
            </a:pPr>
            <a:r>
              <a:rPr lang="en-US" dirty="0"/>
              <a:t>Optimize routes and improve logistics planning.</a:t>
            </a:r>
          </a:p>
          <a:p>
            <a:pPr marL="0" indent="0">
              <a:buNone/>
            </a:pPr>
            <a:r>
              <a:rPr lang="en-US" b="1" dirty="0"/>
              <a:t>2. Inventory Mismanagement:</a:t>
            </a:r>
            <a:endParaRPr lang="en-US" dirty="0"/>
          </a:p>
          <a:p>
            <a:pPr>
              <a:buFont typeface="Arial" panose="020B0604020202020204" pitchFamily="34" charset="0"/>
              <a:buChar char="•"/>
            </a:pPr>
            <a:r>
              <a:rPr lang="en-US" dirty="0"/>
              <a:t>Redistribute stock from Kolkata to understocked regions.</a:t>
            </a:r>
          </a:p>
          <a:p>
            <a:pPr>
              <a:buFont typeface="Arial" panose="020B0604020202020204" pitchFamily="34" charset="0"/>
              <a:buChar char="•"/>
            </a:pPr>
            <a:r>
              <a:rPr lang="en-US" dirty="0"/>
              <a:t>Apply predictive inventory models for better stock management.</a:t>
            </a:r>
          </a:p>
          <a:p>
            <a:pPr marL="0" indent="0">
              <a:buNone/>
            </a:pPr>
            <a:r>
              <a:rPr lang="en-US" b="1" dirty="0"/>
              <a:t>3. Transportation Costs:</a:t>
            </a:r>
            <a:endParaRPr lang="en-US" dirty="0"/>
          </a:p>
          <a:p>
            <a:pPr>
              <a:buFont typeface="Arial" panose="020B0604020202020204" pitchFamily="34" charset="0"/>
              <a:buChar char="•"/>
            </a:pPr>
            <a:r>
              <a:rPr lang="en-US" dirty="0"/>
              <a:t>Shift shipments from air to rail for non-urgent deliveries.</a:t>
            </a:r>
          </a:p>
          <a:p>
            <a:pPr>
              <a:buFont typeface="Arial" panose="020B0604020202020204" pitchFamily="34" charset="0"/>
              <a:buChar char="•"/>
            </a:pPr>
            <a:r>
              <a:rPr lang="en-US" dirty="0"/>
              <a:t>Use road transport for shorter routes (Delhi, Mumbai)</a:t>
            </a:r>
          </a:p>
          <a:p>
            <a:endParaRPr lang="en-US" dirty="0"/>
          </a:p>
        </p:txBody>
      </p:sp>
      <p:sp>
        <p:nvSpPr>
          <p:cNvPr id="5" name="Slide Number Placeholder 4">
            <a:extLst>
              <a:ext uri="{FF2B5EF4-FFF2-40B4-BE49-F238E27FC236}">
                <a16:creationId xmlns:a16="http://schemas.microsoft.com/office/drawing/2014/main" id="{1245A743-A69D-C2B5-D288-BFB9620A83F4}"/>
              </a:ext>
            </a:extLst>
          </p:cNvPr>
          <p:cNvSpPr>
            <a:spLocks noGrp="1"/>
          </p:cNvSpPr>
          <p:nvPr>
            <p:ph type="sldNum" sz="quarter" idx="12"/>
          </p:nvPr>
        </p:nvSpPr>
        <p:spPr/>
        <p:txBody>
          <a:bodyPr/>
          <a:lstStyle/>
          <a:p>
            <a:fld id="{FE024F78-56A6-7740-B68D-8D4D026EDF3F}" type="slidenum">
              <a:rPr lang="en-US" smtClean="0"/>
              <a:pPr/>
              <a:t>15</a:t>
            </a:fld>
            <a:endParaRPr lang="en-US" dirty="0"/>
          </a:p>
        </p:txBody>
      </p:sp>
    </p:spTree>
    <p:extLst>
      <p:ext uri="{BB962C8B-B14F-4D97-AF65-F5344CB8AC3E}">
        <p14:creationId xmlns:p14="http://schemas.microsoft.com/office/powerpoint/2010/main" val="1926720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60D8-C757-2313-B2AB-D2D2A66296B7}"/>
              </a:ext>
            </a:extLst>
          </p:cNvPr>
          <p:cNvSpPr>
            <a:spLocks noGrp="1"/>
          </p:cNvSpPr>
          <p:nvPr>
            <p:ph type="title"/>
          </p:nvPr>
        </p:nvSpPr>
        <p:spPr>
          <a:xfrm>
            <a:off x="835370" y="643842"/>
            <a:ext cx="10515601" cy="1140849"/>
          </a:xfrm>
        </p:spPr>
        <p:txBody>
          <a:bodyPr anchor="b">
            <a:normAutofit/>
          </a:bodyPr>
          <a:lstStyle/>
          <a:p>
            <a:pPr algn="ctr"/>
            <a:r>
              <a:rPr lang="en-US" dirty="0"/>
              <a:t>Key Takeaways</a:t>
            </a:r>
          </a:p>
        </p:txBody>
      </p:sp>
      <p:sp>
        <p:nvSpPr>
          <p:cNvPr id="5" name="Slide Number Placeholder 4">
            <a:extLst>
              <a:ext uri="{FF2B5EF4-FFF2-40B4-BE49-F238E27FC236}">
                <a16:creationId xmlns:a16="http://schemas.microsoft.com/office/drawing/2014/main" id="{9829DB77-2817-0974-BF96-53DA784F6F91}"/>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16</a:t>
            </a:fld>
            <a:endParaRPr lang="en-US"/>
          </a:p>
        </p:txBody>
      </p:sp>
      <p:graphicFrame>
        <p:nvGraphicFramePr>
          <p:cNvPr id="7" name="Content Placeholder 2">
            <a:extLst>
              <a:ext uri="{FF2B5EF4-FFF2-40B4-BE49-F238E27FC236}">
                <a16:creationId xmlns:a16="http://schemas.microsoft.com/office/drawing/2014/main" id="{55BB189C-E2DD-C5AE-C7DC-C04F43A736B5}"/>
              </a:ext>
            </a:extLst>
          </p:cNvPr>
          <p:cNvGraphicFramePr>
            <a:graphicFrameLocks noGrp="1"/>
          </p:cNvGraphicFramePr>
          <p:nvPr>
            <p:ph type="tbl" sz="quarter" idx="13"/>
            <p:extLst>
              <p:ext uri="{D42A27DB-BD31-4B8C-83A1-F6EECF244321}">
                <p14:modId xmlns:p14="http://schemas.microsoft.com/office/powerpoint/2010/main" val="1363714832"/>
              </p:ext>
            </p:extLst>
          </p:nvPr>
        </p:nvGraphicFramePr>
        <p:xfrm>
          <a:off x="835025" y="2560638"/>
          <a:ext cx="10515600" cy="3478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6469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8B388-58B8-4FDE-85EE-B3A72C645C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97F5B6-E375-9CD9-6364-B6FB49025A0C}"/>
              </a:ext>
            </a:extLst>
          </p:cNvPr>
          <p:cNvSpPr>
            <a:spLocks noGrp="1"/>
          </p:cNvSpPr>
          <p:nvPr>
            <p:ph type="title"/>
          </p:nvPr>
        </p:nvSpPr>
        <p:spPr>
          <a:xfrm>
            <a:off x="835370" y="643842"/>
            <a:ext cx="10515601" cy="1140849"/>
          </a:xfrm>
        </p:spPr>
        <p:txBody>
          <a:bodyPr anchor="b">
            <a:normAutofit/>
          </a:bodyPr>
          <a:lstStyle/>
          <a:p>
            <a:pPr algn="ctr"/>
            <a:r>
              <a:rPr lang="en-US" dirty="0"/>
              <a:t>Conclusion</a:t>
            </a:r>
          </a:p>
        </p:txBody>
      </p:sp>
      <p:sp>
        <p:nvSpPr>
          <p:cNvPr id="4" name="Slide Number Placeholder 3">
            <a:extLst>
              <a:ext uri="{FF2B5EF4-FFF2-40B4-BE49-F238E27FC236}">
                <a16:creationId xmlns:a16="http://schemas.microsoft.com/office/drawing/2014/main" id="{CB5CF3B9-8206-8EC8-334E-DFA34E23B7AB}"/>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17</a:t>
            </a:fld>
            <a:endParaRPr lang="en-US"/>
          </a:p>
        </p:txBody>
      </p:sp>
      <p:graphicFrame>
        <p:nvGraphicFramePr>
          <p:cNvPr id="6" name="Content Placeholder 2">
            <a:extLst>
              <a:ext uri="{FF2B5EF4-FFF2-40B4-BE49-F238E27FC236}">
                <a16:creationId xmlns:a16="http://schemas.microsoft.com/office/drawing/2014/main" id="{34861247-5469-105A-4A48-5D53690111EC}"/>
              </a:ext>
            </a:extLst>
          </p:cNvPr>
          <p:cNvGraphicFramePr>
            <a:graphicFrameLocks noGrp="1"/>
          </p:cNvGraphicFramePr>
          <p:nvPr>
            <p:ph type="tbl" sz="quarter" idx="13"/>
            <p:extLst>
              <p:ext uri="{D42A27DB-BD31-4B8C-83A1-F6EECF244321}">
                <p14:modId xmlns:p14="http://schemas.microsoft.com/office/powerpoint/2010/main" val="3272335627"/>
              </p:ext>
            </p:extLst>
          </p:nvPr>
        </p:nvGraphicFramePr>
        <p:xfrm>
          <a:off x="835025" y="2560638"/>
          <a:ext cx="10515600" cy="3478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0320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6A37-9C47-2B3D-A91D-5FC692A4E27C}"/>
              </a:ext>
            </a:extLst>
          </p:cNvPr>
          <p:cNvSpPr>
            <a:spLocks noGrp="1"/>
          </p:cNvSpPr>
          <p:nvPr>
            <p:ph type="title"/>
          </p:nvPr>
        </p:nvSpPr>
        <p:spPr>
          <a:xfrm>
            <a:off x="3" y="1821180"/>
            <a:ext cx="12191994" cy="3215641"/>
          </a:xfrm>
        </p:spPr>
        <p:txBody>
          <a:bodyPr anchor="ctr">
            <a:normAutofit/>
          </a:bodyPr>
          <a:lstStyle/>
          <a:p>
            <a:r>
              <a:rPr lang="en-US" b="1" dirty="0"/>
              <a:t>Thankyou </a:t>
            </a:r>
            <a:r>
              <a:rPr lang="en-US" b="1" dirty="0">
                <a:sym typeface="Wingdings" panose="05000000000000000000" pitchFamily="2" charset="2"/>
              </a:rPr>
              <a:t></a:t>
            </a:r>
            <a:endParaRPr lang="en-US" b="1" dirty="0"/>
          </a:p>
        </p:txBody>
      </p:sp>
      <p:sp>
        <p:nvSpPr>
          <p:cNvPr id="5" name="Slide Number Placeholder 4" hidden="1">
            <a:extLst>
              <a:ext uri="{FF2B5EF4-FFF2-40B4-BE49-F238E27FC236}">
                <a16:creationId xmlns:a16="http://schemas.microsoft.com/office/drawing/2014/main" id="{A5F5ADA2-2B50-C535-CD1B-18AB91BB887D}"/>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18</a:t>
            </a:fld>
            <a:endParaRPr lang="en-US"/>
          </a:p>
        </p:txBody>
      </p:sp>
    </p:spTree>
    <p:extLst>
      <p:ext uri="{BB962C8B-B14F-4D97-AF65-F5344CB8AC3E}">
        <p14:creationId xmlns:p14="http://schemas.microsoft.com/office/powerpoint/2010/main" val="2531569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741680" y="430482"/>
            <a:ext cx="10500989" cy="1327464"/>
          </a:xfrm>
        </p:spPr>
        <p:txBody>
          <a:bodyPr anchor="b">
            <a:normAutofit/>
          </a:bodyPr>
          <a:lstStyle/>
          <a:p>
            <a:pPr algn="ctr"/>
            <a:r>
              <a:rPr lang="en-US" b="1" dirty="0"/>
              <a:t>Agenda</a:t>
            </a:r>
          </a:p>
        </p:txBody>
      </p:sp>
      <p:sp>
        <p:nvSpPr>
          <p:cNvPr id="37" name="Slide Number Placeholder 3">
            <a:extLst>
              <a:ext uri="{FF2B5EF4-FFF2-40B4-BE49-F238E27FC236}">
                <a16:creationId xmlns:a16="http://schemas.microsoft.com/office/drawing/2014/main" id="{9A924792-1706-1905-48AA-E04BADAE9387}"/>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2</a:t>
            </a:fld>
            <a:endParaRPr lang="en-US"/>
          </a:p>
        </p:txBody>
      </p:sp>
      <p:graphicFrame>
        <p:nvGraphicFramePr>
          <p:cNvPr id="33" name="Text Placeholder 3">
            <a:extLst>
              <a:ext uri="{FF2B5EF4-FFF2-40B4-BE49-F238E27FC236}">
                <a16:creationId xmlns:a16="http://schemas.microsoft.com/office/drawing/2014/main" id="{5AA1289E-CD22-E8CD-E413-8E84D3BC7AF0}"/>
              </a:ext>
            </a:extLst>
          </p:cNvPr>
          <p:cNvGraphicFramePr>
            <a:graphicFrameLocks noGrp="1"/>
          </p:cNvGraphicFramePr>
          <p:nvPr>
            <p:ph sz="quarter" idx="36"/>
            <p:extLst>
              <p:ext uri="{D42A27DB-BD31-4B8C-83A1-F6EECF244321}">
                <p14:modId xmlns:p14="http://schemas.microsoft.com/office/powerpoint/2010/main" val="1799802767"/>
              </p:ext>
            </p:extLst>
          </p:nvPr>
        </p:nvGraphicFramePr>
        <p:xfrm>
          <a:off x="741680" y="2465539"/>
          <a:ext cx="10500989" cy="3723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35BA-B0AD-81DC-F590-06FB63B37EC8}"/>
              </a:ext>
            </a:extLst>
          </p:cNvPr>
          <p:cNvSpPr>
            <a:spLocks noGrp="1"/>
          </p:cNvSpPr>
          <p:nvPr>
            <p:ph type="title"/>
          </p:nvPr>
        </p:nvSpPr>
        <p:spPr/>
        <p:txBody>
          <a:bodyPr/>
          <a:lstStyle/>
          <a:p>
            <a:pPr algn="ctr"/>
            <a:r>
              <a:rPr lang="en-US" b="1"/>
              <a:t>Introduction</a:t>
            </a:r>
            <a:endParaRPr lang="en-US" b="1" dirty="0"/>
          </a:p>
        </p:txBody>
      </p:sp>
      <p:sp>
        <p:nvSpPr>
          <p:cNvPr id="3" name="Table Placeholder 2">
            <a:extLst>
              <a:ext uri="{FF2B5EF4-FFF2-40B4-BE49-F238E27FC236}">
                <a16:creationId xmlns:a16="http://schemas.microsoft.com/office/drawing/2014/main" id="{DFD3C97F-DC83-3F74-4E97-9D007BAA5A3B}"/>
              </a:ext>
            </a:extLst>
          </p:cNvPr>
          <p:cNvSpPr>
            <a:spLocks noGrp="1"/>
          </p:cNvSpPr>
          <p:nvPr>
            <p:ph type="tbl" sz="quarter" idx="13"/>
          </p:nvPr>
        </p:nvSpPr>
        <p:spPr>
          <a:xfrm>
            <a:off x="835371" y="2056545"/>
            <a:ext cx="10515600" cy="4367702"/>
          </a:xfrm>
        </p:spPr>
        <p:txBody>
          <a:bodyPr/>
          <a:lstStyle/>
          <a:p>
            <a:r>
              <a:rPr lang="en-US" sz="1600" b="1" dirty="0">
                <a:solidFill>
                  <a:schemeClr val="bg1"/>
                </a:solidFill>
              </a:rPr>
              <a:t>Context:</a:t>
            </a:r>
            <a:br>
              <a:rPr lang="en-US" sz="1600" dirty="0">
                <a:solidFill>
                  <a:schemeClr val="bg1"/>
                </a:solidFill>
              </a:rPr>
            </a:br>
            <a:r>
              <a:rPr lang="en-US" sz="1600" dirty="0">
                <a:solidFill>
                  <a:schemeClr val="bg1"/>
                </a:solidFill>
              </a:rPr>
              <a:t>In today’s fast-evolving supply chain environment, businesses face challenges like shipment delays, inventory mismanagement, and rising transportation costs. These challenges directly impact customer satisfaction, operational efficiency, and business profitability.</a:t>
            </a:r>
          </a:p>
          <a:p>
            <a:endParaRPr lang="en-US" sz="1600" b="1" dirty="0">
              <a:solidFill>
                <a:schemeClr val="bg1"/>
              </a:solidFill>
            </a:endParaRPr>
          </a:p>
          <a:p>
            <a:r>
              <a:rPr lang="en-US" sz="1600" b="1" dirty="0">
                <a:solidFill>
                  <a:schemeClr val="bg1"/>
                </a:solidFill>
              </a:rPr>
              <a:t>Objective:</a:t>
            </a:r>
            <a:br>
              <a:rPr lang="en-US" sz="1600" dirty="0">
                <a:solidFill>
                  <a:schemeClr val="bg1"/>
                </a:solidFill>
              </a:rPr>
            </a:br>
            <a:r>
              <a:rPr lang="en-US" sz="1600" dirty="0">
                <a:solidFill>
                  <a:schemeClr val="bg1"/>
                </a:solidFill>
              </a:rPr>
              <a:t>This project aims to optimize supply chain operations by leveraging data analytics, AI-driven models, and predictive analysis to address key business issues such as:</a:t>
            </a:r>
          </a:p>
          <a:p>
            <a:pPr>
              <a:buFont typeface="Arial" panose="020B0604020202020204" pitchFamily="34" charset="0"/>
              <a:buChar char="•"/>
            </a:pPr>
            <a:r>
              <a:rPr lang="en-US" sz="1600" dirty="0">
                <a:solidFill>
                  <a:schemeClr val="bg1"/>
                </a:solidFill>
              </a:rPr>
              <a:t>Reducing shipment delays</a:t>
            </a:r>
          </a:p>
          <a:p>
            <a:pPr>
              <a:buFont typeface="Arial" panose="020B0604020202020204" pitchFamily="34" charset="0"/>
              <a:buChar char="•"/>
            </a:pPr>
            <a:r>
              <a:rPr lang="en-US" sz="1600" dirty="0">
                <a:solidFill>
                  <a:schemeClr val="bg1"/>
                </a:solidFill>
              </a:rPr>
              <a:t>Resolving inventory mismanagement</a:t>
            </a:r>
          </a:p>
          <a:p>
            <a:pPr>
              <a:buFont typeface="Arial" panose="020B0604020202020204" pitchFamily="34" charset="0"/>
              <a:buChar char="•"/>
            </a:pPr>
            <a:r>
              <a:rPr lang="en-US" sz="1600" dirty="0">
                <a:solidFill>
                  <a:schemeClr val="bg1"/>
                </a:solidFill>
              </a:rPr>
              <a:t>Minimizing transportation costs</a:t>
            </a:r>
          </a:p>
          <a:p>
            <a:pPr>
              <a:buFont typeface="Arial" panose="020B0604020202020204" pitchFamily="34" charset="0"/>
              <a:buChar char="•"/>
            </a:pPr>
            <a:endParaRPr lang="en-US" sz="1600" dirty="0">
              <a:solidFill>
                <a:schemeClr val="bg1"/>
              </a:solidFill>
            </a:endParaRPr>
          </a:p>
          <a:p>
            <a:r>
              <a:rPr lang="en-US" sz="1600" b="1" dirty="0">
                <a:solidFill>
                  <a:schemeClr val="bg1"/>
                </a:solidFill>
              </a:rPr>
              <a:t>Approach:</a:t>
            </a:r>
            <a:br>
              <a:rPr lang="en-US" sz="1600" dirty="0">
                <a:solidFill>
                  <a:schemeClr val="bg1"/>
                </a:solidFill>
              </a:rPr>
            </a:br>
            <a:r>
              <a:rPr lang="en-US" sz="1600" dirty="0">
                <a:solidFill>
                  <a:schemeClr val="bg1"/>
                </a:solidFill>
              </a:rPr>
              <a:t>We utilized machine learning models, including Random Forest Regressor, Logistic Regression, and </a:t>
            </a:r>
            <a:r>
              <a:rPr lang="en-US" sz="1600" dirty="0" err="1">
                <a:solidFill>
                  <a:schemeClr val="bg1"/>
                </a:solidFill>
              </a:rPr>
              <a:t>KMeans</a:t>
            </a:r>
            <a:r>
              <a:rPr lang="en-US" sz="1600" dirty="0">
                <a:solidFill>
                  <a:schemeClr val="bg1"/>
                </a:solidFill>
              </a:rPr>
              <a:t> Clustering, alongside Tableau visualizations to provide actionable insights.</a:t>
            </a:r>
          </a:p>
        </p:txBody>
      </p:sp>
      <p:sp>
        <p:nvSpPr>
          <p:cNvPr id="4" name="Slide Number Placeholder 3">
            <a:extLst>
              <a:ext uri="{FF2B5EF4-FFF2-40B4-BE49-F238E27FC236}">
                <a16:creationId xmlns:a16="http://schemas.microsoft.com/office/drawing/2014/main" id="{57443CE6-4CC7-F85D-2583-C589A691D3D3}"/>
              </a:ext>
            </a:extLst>
          </p:cNvPr>
          <p:cNvSpPr>
            <a:spLocks noGrp="1"/>
          </p:cNvSpPr>
          <p:nvPr>
            <p:ph type="sldNum" sz="quarter" idx="12"/>
          </p:nvPr>
        </p:nvSpPr>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2353360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73C35-2E79-7DEC-3620-4C218E7E20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61204B-C945-A585-8B94-3E270912AAF6}"/>
              </a:ext>
            </a:extLst>
          </p:cNvPr>
          <p:cNvSpPr>
            <a:spLocks noGrp="1"/>
          </p:cNvSpPr>
          <p:nvPr>
            <p:ph type="title"/>
          </p:nvPr>
        </p:nvSpPr>
        <p:spPr>
          <a:xfrm>
            <a:off x="733562" y="433906"/>
            <a:ext cx="10515601" cy="1327464"/>
          </a:xfrm>
        </p:spPr>
        <p:txBody>
          <a:bodyPr vert="horz" lIns="91440" tIns="45720" rIns="91440" bIns="45720" rtlCol="0" anchor="b">
            <a:normAutofit/>
          </a:bodyPr>
          <a:lstStyle/>
          <a:p>
            <a:pPr algn="ctr"/>
            <a:r>
              <a:rPr lang="en-US" b="1" kern="1200" cap="all" spc="0" baseline="0" dirty="0">
                <a:latin typeface="+mj-lt"/>
                <a:ea typeface="+mj-ea"/>
                <a:cs typeface="Biome" panose="020B0503030204020804" pitchFamily="34" charset="0"/>
              </a:rPr>
              <a:t>Business challenges &amp; impacts</a:t>
            </a:r>
          </a:p>
        </p:txBody>
      </p:sp>
      <p:sp>
        <p:nvSpPr>
          <p:cNvPr id="9" name="TextBox 8">
            <a:extLst>
              <a:ext uri="{FF2B5EF4-FFF2-40B4-BE49-F238E27FC236}">
                <a16:creationId xmlns:a16="http://schemas.microsoft.com/office/drawing/2014/main" id="{E3F1DF32-61E7-2BD7-D866-B250C0141075}"/>
              </a:ext>
            </a:extLst>
          </p:cNvPr>
          <p:cNvSpPr txBox="1"/>
          <p:nvPr/>
        </p:nvSpPr>
        <p:spPr>
          <a:xfrm>
            <a:off x="814302" y="2465535"/>
            <a:ext cx="7303538" cy="3427265"/>
          </a:xfrm>
          <a:prstGeom prst="rect">
            <a:avLst/>
          </a:prstGeom>
        </p:spPr>
        <p:txBody>
          <a:bodyPr vert="horz" lIns="91440" tIns="45720" rIns="91440" bIns="45720" rtlCol="0">
            <a:normAutofit/>
          </a:bodyPr>
          <a:lstStyle/>
          <a:p>
            <a:pPr>
              <a:lnSpc>
                <a:spcPct val="110000"/>
              </a:lnSpc>
              <a:spcBef>
                <a:spcPts val="1000"/>
              </a:spcBef>
              <a:buClr>
                <a:schemeClr val="accent3"/>
              </a:buClr>
            </a:pPr>
            <a:r>
              <a:rPr lang="en-US" sz="1400" baseline="0" dirty="0">
                <a:solidFill>
                  <a:schemeClr val="bg1"/>
                </a:solidFill>
              </a:rPr>
              <a:t>1. </a:t>
            </a:r>
            <a:r>
              <a:rPr lang="en-US" sz="1400" b="1" baseline="0" dirty="0">
                <a:solidFill>
                  <a:schemeClr val="bg1"/>
                </a:solidFill>
              </a:rPr>
              <a:t>Shipment Delays:</a:t>
            </a:r>
          </a:p>
          <a:p>
            <a:pPr marL="283464" indent="-283464">
              <a:lnSpc>
                <a:spcPct val="110000"/>
              </a:lnSpc>
              <a:spcBef>
                <a:spcPts val="1000"/>
              </a:spcBef>
              <a:buClr>
                <a:schemeClr val="accent3"/>
              </a:buClr>
              <a:buFont typeface="Arial" panose="020B0604020202020204" pitchFamily="34" charset="0"/>
              <a:buChar char="•"/>
            </a:pPr>
            <a:r>
              <a:rPr lang="en-US" sz="1400" baseline="0" dirty="0">
                <a:solidFill>
                  <a:schemeClr val="bg1"/>
                </a:solidFill>
              </a:rPr>
              <a:t>         How can we address shipment delays in specific regions that impact delivery timelines?</a:t>
            </a:r>
          </a:p>
          <a:p>
            <a:pPr>
              <a:lnSpc>
                <a:spcPct val="110000"/>
              </a:lnSpc>
              <a:spcBef>
                <a:spcPts val="1000"/>
              </a:spcBef>
              <a:buClr>
                <a:schemeClr val="accent3"/>
              </a:buClr>
            </a:pPr>
            <a:endParaRPr lang="en-US" sz="1400" dirty="0">
              <a:solidFill>
                <a:schemeClr val="bg1"/>
              </a:solidFill>
            </a:endParaRPr>
          </a:p>
          <a:p>
            <a:pPr>
              <a:lnSpc>
                <a:spcPct val="110000"/>
              </a:lnSpc>
              <a:spcBef>
                <a:spcPts val="1000"/>
              </a:spcBef>
              <a:buClr>
                <a:schemeClr val="accent3"/>
              </a:buClr>
            </a:pPr>
            <a:r>
              <a:rPr lang="en-US" sz="1400" baseline="0" dirty="0">
                <a:solidFill>
                  <a:schemeClr val="bg1"/>
                </a:solidFill>
              </a:rPr>
              <a:t>2. </a:t>
            </a:r>
            <a:r>
              <a:rPr lang="en-US" sz="1400" b="1" baseline="0" dirty="0">
                <a:solidFill>
                  <a:schemeClr val="bg1"/>
                </a:solidFill>
              </a:rPr>
              <a:t>Inventory Mismanagement:</a:t>
            </a:r>
          </a:p>
          <a:p>
            <a:pPr marL="283464" indent="-283464">
              <a:lnSpc>
                <a:spcPct val="110000"/>
              </a:lnSpc>
              <a:spcBef>
                <a:spcPts val="1000"/>
              </a:spcBef>
              <a:buClr>
                <a:schemeClr val="accent3"/>
              </a:buClr>
              <a:buFont typeface="Arial" panose="020B0604020202020204" pitchFamily="34" charset="0"/>
              <a:buChar char="•"/>
            </a:pPr>
            <a:r>
              <a:rPr lang="en-US" sz="1400" baseline="0" dirty="0">
                <a:solidFill>
                  <a:schemeClr val="bg1"/>
                </a:solidFill>
              </a:rPr>
              <a:t>        What strategies can help resolve inventory mismanagement to avoid overstock or stockouts?</a:t>
            </a:r>
          </a:p>
          <a:p>
            <a:pPr marL="283464" indent="-283464">
              <a:lnSpc>
                <a:spcPct val="110000"/>
              </a:lnSpc>
              <a:spcBef>
                <a:spcPts val="1000"/>
              </a:spcBef>
              <a:buClr>
                <a:schemeClr val="accent3"/>
              </a:buClr>
              <a:buFont typeface="Arial" panose="020B0604020202020204" pitchFamily="34" charset="0"/>
              <a:buChar char="•"/>
            </a:pPr>
            <a:endParaRPr lang="en-US" sz="1400" baseline="0" dirty="0">
              <a:solidFill>
                <a:schemeClr val="bg1"/>
              </a:solidFill>
            </a:endParaRPr>
          </a:p>
          <a:p>
            <a:pPr>
              <a:lnSpc>
                <a:spcPct val="110000"/>
              </a:lnSpc>
              <a:spcBef>
                <a:spcPts val="1000"/>
              </a:spcBef>
              <a:buClr>
                <a:schemeClr val="accent3"/>
              </a:buClr>
            </a:pPr>
            <a:r>
              <a:rPr lang="en-US" sz="1400" baseline="0" dirty="0">
                <a:solidFill>
                  <a:schemeClr val="bg1"/>
                </a:solidFill>
              </a:rPr>
              <a:t>3. </a:t>
            </a:r>
            <a:r>
              <a:rPr lang="en-US" sz="1400" b="1" baseline="0" dirty="0">
                <a:solidFill>
                  <a:schemeClr val="bg1"/>
                </a:solidFill>
              </a:rPr>
              <a:t>Rising Transportation Costs:</a:t>
            </a:r>
          </a:p>
          <a:p>
            <a:pPr marL="283464" indent="-283464">
              <a:lnSpc>
                <a:spcPct val="110000"/>
              </a:lnSpc>
              <a:spcBef>
                <a:spcPts val="1000"/>
              </a:spcBef>
              <a:buClr>
                <a:schemeClr val="accent3"/>
              </a:buClr>
              <a:buFont typeface="Arial" panose="020B0604020202020204" pitchFamily="34" charset="0"/>
              <a:buChar char="•"/>
            </a:pPr>
            <a:r>
              <a:rPr lang="en-US" sz="1400" baseline="0" dirty="0">
                <a:solidFill>
                  <a:schemeClr val="bg1"/>
                </a:solidFill>
              </a:rPr>
              <a:t>        How can we reduce rising transportation costs to minimize operational expenses?</a:t>
            </a:r>
          </a:p>
        </p:txBody>
      </p:sp>
      <p:sp>
        <p:nvSpPr>
          <p:cNvPr id="7" name="TextBox 6">
            <a:extLst>
              <a:ext uri="{FF2B5EF4-FFF2-40B4-BE49-F238E27FC236}">
                <a16:creationId xmlns:a16="http://schemas.microsoft.com/office/drawing/2014/main" id="{2F0EACB9-AD55-51FF-DADD-71EDF83685ED}"/>
              </a:ext>
            </a:extLst>
          </p:cNvPr>
          <p:cNvSpPr txBox="1"/>
          <p:nvPr/>
        </p:nvSpPr>
        <p:spPr>
          <a:xfrm>
            <a:off x="8392160" y="2465388"/>
            <a:ext cx="2856865" cy="3427412"/>
          </a:xfrm>
          <a:prstGeom prst="rect">
            <a:avLst/>
          </a:prstGeom>
        </p:spPr>
        <p:txBody>
          <a:bodyPr vert="horz" lIns="91440" tIns="45720" rIns="91440" bIns="45720" rtlCol="0">
            <a:normAutofit/>
          </a:bodyPr>
          <a:lstStyle/>
          <a:p>
            <a:pPr>
              <a:lnSpc>
                <a:spcPct val="120000"/>
              </a:lnSpc>
              <a:spcBef>
                <a:spcPts val="1000"/>
              </a:spcBef>
            </a:pPr>
            <a:r>
              <a:rPr lang="en-US" b="1" dirty="0">
                <a:solidFill>
                  <a:schemeClr val="bg1"/>
                </a:solidFill>
              </a:rPr>
              <a:t>Impact of Inefficiencies:</a:t>
            </a:r>
          </a:p>
          <a:p>
            <a:pPr marL="285750" lvl="2" indent="-285750">
              <a:lnSpc>
                <a:spcPct val="120000"/>
              </a:lnSpc>
              <a:spcBef>
                <a:spcPts val="1000"/>
              </a:spcBef>
              <a:buFont typeface="Wingdings" panose="05000000000000000000" pitchFamily="2" charset="2"/>
              <a:buChar char="Ø"/>
            </a:pPr>
            <a:r>
              <a:rPr lang="en-US" dirty="0">
                <a:solidFill>
                  <a:schemeClr val="bg1"/>
                </a:solidFill>
              </a:rPr>
              <a:t>Increased operational costs</a:t>
            </a:r>
          </a:p>
          <a:p>
            <a:pPr marL="285750" lvl="2" indent="-285750">
              <a:lnSpc>
                <a:spcPct val="120000"/>
              </a:lnSpc>
              <a:spcBef>
                <a:spcPts val="1000"/>
              </a:spcBef>
              <a:buFont typeface="Wingdings" panose="05000000000000000000" pitchFamily="2" charset="2"/>
              <a:buChar char="Ø"/>
            </a:pPr>
            <a:r>
              <a:rPr lang="en-US" dirty="0">
                <a:solidFill>
                  <a:schemeClr val="bg1"/>
                </a:solidFill>
              </a:rPr>
              <a:t>Reduced customer satisfaction</a:t>
            </a:r>
          </a:p>
          <a:p>
            <a:pPr marL="285750" lvl="2" indent="-285750">
              <a:lnSpc>
                <a:spcPct val="120000"/>
              </a:lnSpc>
              <a:spcBef>
                <a:spcPts val="1000"/>
              </a:spcBef>
              <a:buFont typeface="Wingdings" panose="05000000000000000000" pitchFamily="2" charset="2"/>
              <a:buChar char="Ø"/>
            </a:pPr>
            <a:r>
              <a:rPr lang="en-US" dirty="0">
                <a:solidFill>
                  <a:schemeClr val="bg1"/>
                </a:solidFill>
              </a:rPr>
              <a:t>Negative effect on profitability</a:t>
            </a:r>
          </a:p>
          <a:p>
            <a:pPr>
              <a:lnSpc>
                <a:spcPct val="120000"/>
              </a:lnSpc>
              <a:spcBef>
                <a:spcPts val="1000"/>
              </a:spcBef>
            </a:pPr>
            <a:r>
              <a:rPr lang="en-US" dirty="0">
                <a:solidFill>
                  <a:schemeClr val="bg1"/>
                </a:solidFill>
              </a:rPr>
              <a:t>	</a:t>
            </a:r>
          </a:p>
        </p:txBody>
      </p:sp>
      <p:sp>
        <p:nvSpPr>
          <p:cNvPr id="3" name="Slide Number Placeholder 2">
            <a:extLst>
              <a:ext uri="{FF2B5EF4-FFF2-40B4-BE49-F238E27FC236}">
                <a16:creationId xmlns:a16="http://schemas.microsoft.com/office/drawing/2014/main" id="{7B68E6B6-B946-CF68-8D09-C79D152E45BF}"/>
              </a:ext>
            </a:extLst>
          </p:cNvPr>
          <p:cNvSpPr>
            <a:spLocks noGrp="1"/>
          </p:cNvSpPr>
          <p:nvPr>
            <p:ph type="sldNum" sz="quarter" idx="12"/>
          </p:nvPr>
        </p:nvSpPr>
        <p:spPr>
          <a:xfrm>
            <a:off x="9140971" y="6226198"/>
            <a:ext cx="2743200" cy="365125"/>
          </a:xfrm>
        </p:spPr>
        <p:txBody>
          <a:bodyPr vert="horz" lIns="91440" tIns="45720" rIns="91440" bIns="45720" rtlCol="0" anchor="ctr">
            <a:normAutofit/>
          </a:bodyPr>
          <a:lstStyle/>
          <a:p>
            <a:pPr>
              <a:spcAft>
                <a:spcPts val="600"/>
              </a:spcAft>
            </a:pPr>
            <a:fld id="{FE024F78-56A6-7740-B68D-8D4D026EDF3F}" type="slidenum">
              <a:rPr lang="en-US" smtClean="0"/>
              <a:pPr>
                <a:spcAft>
                  <a:spcPts val="600"/>
                </a:spcAft>
              </a:pPr>
              <a:t>4</a:t>
            </a:fld>
            <a:endParaRPr lang="en-US"/>
          </a:p>
        </p:txBody>
      </p:sp>
    </p:spTree>
    <p:extLst>
      <p:ext uri="{BB962C8B-B14F-4D97-AF65-F5344CB8AC3E}">
        <p14:creationId xmlns:p14="http://schemas.microsoft.com/office/powerpoint/2010/main" val="367884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741680" y="430482"/>
            <a:ext cx="10500989" cy="1327464"/>
          </a:xfrm>
        </p:spPr>
        <p:txBody>
          <a:bodyPr anchor="b">
            <a:normAutofit/>
          </a:bodyPr>
          <a:lstStyle/>
          <a:p>
            <a:pPr algn="ctr"/>
            <a:r>
              <a:rPr lang="en-US" b="1"/>
              <a:t>Industry Trends and Data Sources</a:t>
            </a:r>
            <a:endParaRPr lang="en-US" b="1" dirty="0"/>
          </a:p>
        </p:txBody>
      </p:sp>
      <p:pic>
        <p:nvPicPr>
          <p:cNvPr id="2050" name="Picture 2" descr="What are the Top Supply Chain Trends for 2023?">
            <a:extLst>
              <a:ext uri="{FF2B5EF4-FFF2-40B4-BE49-F238E27FC236}">
                <a16:creationId xmlns:a16="http://schemas.microsoft.com/office/drawing/2014/main" id="{62E4A705-02DC-B894-C816-DFA743AC92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832" r="19150"/>
          <a:stretch/>
        </p:blipFill>
        <p:spPr bwMode="auto">
          <a:xfrm>
            <a:off x="807038" y="2465539"/>
            <a:ext cx="3774587" cy="372375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74160DFF-2E7E-7A22-819A-C011020DFF01}"/>
              </a:ext>
            </a:extLst>
          </p:cNvPr>
          <p:cNvSpPr>
            <a:spLocks noGrp="1"/>
          </p:cNvSpPr>
          <p:nvPr>
            <p:ph sz="quarter" idx="36"/>
          </p:nvPr>
        </p:nvSpPr>
        <p:spPr>
          <a:xfrm>
            <a:off x="4927600" y="2465539"/>
            <a:ext cx="6315069" cy="3723753"/>
          </a:xfrm>
        </p:spPr>
        <p:txBody>
          <a:bodyPr>
            <a:normAutofit/>
          </a:bodyPr>
          <a:lstStyle/>
          <a:p>
            <a:pPr>
              <a:lnSpc>
                <a:spcPct val="110000"/>
              </a:lnSpc>
            </a:pPr>
            <a:r>
              <a:rPr lang="en-US" b="1" dirty="0"/>
              <a:t>Industry Trends :</a:t>
            </a:r>
            <a:br>
              <a:rPr lang="en-US" dirty="0"/>
            </a:br>
            <a:r>
              <a:rPr lang="en-US" dirty="0"/>
              <a:t>Growing adoption of AI and analytics in supply chain management for predictive capabilities.</a:t>
            </a:r>
          </a:p>
          <a:p>
            <a:pPr>
              <a:lnSpc>
                <a:spcPct val="110000"/>
              </a:lnSpc>
            </a:pPr>
            <a:r>
              <a:rPr lang="en-US" dirty="0"/>
              <a:t>Focus on reducing costs and improving quality control.</a:t>
            </a:r>
          </a:p>
          <a:p>
            <a:pPr marL="0" indent="0">
              <a:lnSpc>
                <a:spcPct val="110000"/>
              </a:lnSpc>
              <a:buNone/>
            </a:pPr>
            <a:endParaRPr lang="en-US" dirty="0"/>
          </a:p>
          <a:p>
            <a:pPr marL="0" indent="0">
              <a:lnSpc>
                <a:spcPct val="110000"/>
              </a:lnSpc>
              <a:buNone/>
            </a:pPr>
            <a:r>
              <a:rPr lang="en-US" b="1" dirty="0"/>
              <a:t>Data Source :</a:t>
            </a:r>
          </a:p>
          <a:p>
            <a:pPr>
              <a:lnSpc>
                <a:spcPct val="110000"/>
              </a:lnSpc>
            </a:pPr>
            <a:r>
              <a:rPr lang="en-US" dirty="0"/>
              <a:t>Collected from a Fashion and Beauty startup. The dataset is based on the supply chain of Makeup products</a:t>
            </a:r>
            <a:r>
              <a:rPr lang="en-US" b="0" i="0" dirty="0">
                <a:effectLst/>
              </a:rPr>
              <a:t>. </a:t>
            </a:r>
          </a:p>
          <a:p>
            <a:pPr>
              <a:lnSpc>
                <a:spcPct val="110000"/>
              </a:lnSpc>
            </a:pPr>
            <a:r>
              <a:rPr lang="en-US" b="1" dirty="0"/>
              <a:t>Dataset Features : </a:t>
            </a:r>
            <a:r>
              <a:rPr lang="en-US" dirty="0"/>
              <a:t>Supplier Name, Cost, lead times, defect rates, transportation modes etc.. </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5</a:t>
            </a:fld>
            <a:endParaRPr lang="en-US"/>
          </a:p>
        </p:txBody>
      </p:sp>
    </p:spTree>
    <p:extLst>
      <p:ext uri="{BB962C8B-B14F-4D97-AF65-F5344CB8AC3E}">
        <p14:creationId xmlns:p14="http://schemas.microsoft.com/office/powerpoint/2010/main" val="196263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835370" y="643842"/>
            <a:ext cx="10515601" cy="1140849"/>
          </a:xfrm>
        </p:spPr>
        <p:txBody>
          <a:bodyPr anchor="b">
            <a:normAutofit/>
          </a:bodyPr>
          <a:lstStyle/>
          <a:p>
            <a:pPr algn="ctr"/>
            <a:r>
              <a:rPr lang="en-US" b="1"/>
              <a:t>Methodology</a:t>
            </a:r>
            <a:endParaRPr lang="en-US" b="1"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6</a:t>
            </a:fld>
            <a:endParaRPr lang="en-US"/>
          </a:p>
        </p:txBody>
      </p:sp>
      <p:graphicFrame>
        <p:nvGraphicFramePr>
          <p:cNvPr id="7" name="Rectangle 1">
            <a:extLst>
              <a:ext uri="{FF2B5EF4-FFF2-40B4-BE49-F238E27FC236}">
                <a16:creationId xmlns:a16="http://schemas.microsoft.com/office/drawing/2014/main" id="{78544131-7092-0840-8AEE-EC61545DAFC8}"/>
              </a:ext>
            </a:extLst>
          </p:cNvPr>
          <p:cNvGraphicFramePr>
            <a:graphicFrameLocks noGrp="1"/>
          </p:cNvGraphicFramePr>
          <p:nvPr>
            <p:ph type="tbl" sz="quarter" idx="13"/>
            <p:extLst>
              <p:ext uri="{D42A27DB-BD31-4B8C-83A1-F6EECF244321}">
                <p14:modId xmlns:p14="http://schemas.microsoft.com/office/powerpoint/2010/main" val="3395697640"/>
              </p:ext>
            </p:extLst>
          </p:nvPr>
        </p:nvGraphicFramePr>
        <p:xfrm>
          <a:off x="835025" y="2560638"/>
          <a:ext cx="10515600" cy="3478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695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E1FE-BC3F-B026-D910-EECDAD6222F1}"/>
              </a:ext>
            </a:extLst>
          </p:cNvPr>
          <p:cNvSpPr>
            <a:spLocks noGrp="1"/>
          </p:cNvSpPr>
          <p:nvPr>
            <p:ph type="title"/>
          </p:nvPr>
        </p:nvSpPr>
        <p:spPr>
          <a:xfrm>
            <a:off x="3305669" y="113097"/>
            <a:ext cx="7420819" cy="1656304"/>
          </a:xfrm>
        </p:spPr>
        <p:txBody>
          <a:bodyPr anchor="b">
            <a:normAutofit/>
          </a:bodyPr>
          <a:lstStyle/>
          <a:p>
            <a:pPr algn="ctr"/>
            <a:r>
              <a:rPr lang="en-US" dirty="0"/>
              <a:t>AI Models and Techniques</a:t>
            </a:r>
          </a:p>
        </p:txBody>
      </p:sp>
      <p:sp>
        <p:nvSpPr>
          <p:cNvPr id="4" name="Slide Number Placeholder 3">
            <a:extLst>
              <a:ext uri="{FF2B5EF4-FFF2-40B4-BE49-F238E27FC236}">
                <a16:creationId xmlns:a16="http://schemas.microsoft.com/office/drawing/2014/main" id="{368E07DB-DB59-4C37-CAC2-424149AADBE7}"/>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7</a:t>
            </a:fld>
            <a:endParaRPr lang="en-US"/>
          </a:p>
        </p:txBody>
      </p:sp>
      <p:graphicFrame>
        <p:nvGraphicFramePr>
          <p:cNvPr id="8" name="Table Placeholder 2">
            <a:extLst>
              <a:ext uri="{FF2B5EF4-FFF2-40B4-BE49-F238E27FC236}">
                <a16:creationId xmlns:a16="http://schemas.microsoft.com/office/drawing/2014/main" id="{4CA5B569-3366-53CD-10AD-8F190F1317EE}"/>
              </a:ext>
            </a:extLst>
          </p:cNvPr>
          <p:cNvGraphicFramePr/>
          <p:nvPr>
            <p:extLst>
              <p:ext uri="{D42A27DB-BD31-4B8C-83A1-F6EECF244321}">
                <p14:modId xmlns:p14="http://schemas.microsoft.com/office/powerpoint/2010/main" val="964762922"/>
              </p:ext>
            </p:extLst>
          </p:nvPr>
        </p:nvGraphicFramePr>
        <p:xfrm>
          <a:off x="2508738" y="2470150"/>
          <a:ext cx="9683262" cy="41211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2305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30693-40E9-C8AA-DDE7-875120D2F763}"/>
              </a:ext>
            </a:extLst>
          </p:cNvPr>
          <p:cNvSpPr>
            <a:spLocks noGrp="1"/>
          </p:cNvSpPr>
          <p:nvPr>
            <p:ph type="title"/>
          </p:nvPr>
        </p:nvSpPr>
        <p:spPr>
          <a:xfrm>
            <a:off x="3305669" y="113097"/>
            <a:ext cx="7420819" cy="1656304"/>
          </a:xfrm>
        </p:spPr>
        <p:txBody>
          <a:bodyPr anchor="b">
            <a:normAutofit/>
          </a:bodyPr>
          <a:lstStyle/>
          <a:p>
            <a:pPr algn="ctr"/>
            <a:r>
              <a:rPr lang="en-US" sz="2400" b="1" dirty="0"/>
              <a:t>KEY CHALLENGE 1 : Shipment Delays in Specific Regions Impacting Delivery Timelines</a:t>
            </a:r>
          </a:p>
        </p:txBody>
      </p:sp>
      <p:sp>
        <p:nvSpPr>
          <p:cNvPr id="10" name="Slide Number Placeholder 3">
            <a:extLst>
              <a:ext uri="{FF2B5EF4-FFF2-40B4-BE49-F238E27FC236}">
                <a16:creationId xmlns:a16="http://schemas.microsoft.com/office/drawing/2014/main" id="{8A19B051-6022-CB4E-FDFE-30FD1C425BF2}"/>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8</a:t>
            </a:fld>
            <a:endParaRPr lang="en-US"/>
          </a:p>
        </p:txBody>
      </p:sp>
      <p:sp>
        <p:nvSpPr>
          <p:cNvPr id="6" name="TextBox 5">
            <a:extLst>
              <a:ext uri="{FF2B5EF4-FFF2-40B4-BE49-F238E27FC236}">
                <a16:creationId xmlns:a16="http://schemas.microsoft.com/office/drawing/2014/main" id="{A989EE88-AC0D-5477-D161-FAAF681A373E}"/>
              </a:ext>
            </a:extLst>
          </p:cNvPr>
          <p:cNvSpPr txBox="1"/>
          <p:nvPr/>
        </p:nvSpPr>
        <p:spPr>
          <a:xfrm>
            <a:off x="199292" y="914400"/>
            <a:ext cx="2086708" cy="923330"/>
          </a:xfrm>
          <a:prstGeom prst="rect">
            <a:avLst/>
          </a:prstGeom>
          <a:noFill/>
        </p:spPr>
        <p:txBody>
          <a:bodyPr wrap="square" rtlCol="0">
            <a:spAutoFit/>
          </a:bodyPr>
          <a:lstStyle/>
          <a:p>
            <a:pPr algn="ctr"/>
            <a:r>
              <a:rPr lang="en-US" b="1" dirty="0">
                <a:solidFill>
                  <a:schemeClr val="bg1"/>
                </a:solidFill>
              </a:rPr>
              <a:t>Analytics solution and Insights</a:t>
            </a:r>
          </a:p>
        </p:txBody>
      </p:sp>
      <p:sp>
        <p:nvSpPr>
          <p:cNvPr id="4" name="Content Placeholder 3">
            <a:extLst>
              <a:ext uri="{FF2B5EF4-FFF2-40B4-BE49-F238E27FC236}">
                <a16:creationId xmlns:a16="http://schemas.microsoft.com/office/drawing/2014/main" id="{AAB7BD81-C013-6E9B-8CA5-5BC425CBD942}"/>
              </a:ext>
            </a:extLst>
          </p:cNvPr>
          <p:cNvSpPr>
            <a:spLocks noGrp="1"/>
          </p:cNvSpPr>
          <p:nvPr>
            <p:ph sz="quarter" idx="31"/>
          </p:nvPr>
        </p:nvSpPr>
        <p:spPr/>
        <p:txBody>
          <a:bodyPr/>
          <a:lstStyle/>
          <a:p>
            <a:endParaRPr lang="en-US"/>
          </a:p>
        </p:txBody>
      </p:sp>
      <p:pic>
        <p:nvPicPr>
          <p:cNvPr id="8" name="Picture 7">
            <a:extLst>
              <a:ext uri="{FF2B5EF4-FFF2-40B4-BE49-F238E27FC236}">
                <a16:creationId xmlns:a16="http://schemas.microsoft.com/office/drawing/2014/main" id="{58A2ABF1-69E1-B345-16B9-F78DE609E316}"/>
              </a:ext>
            </a:extLst>
          </p:cNvPr>
          <p:cNvPicPr>
            <a:picLocks noChangeAspect="1"/>
          </p:cNvPicPr>
          <p:nvPr/>
        </p:nvPicPr>
        <p:blipFill>
          <a:blip r:embed="rId3"/>
          <a:stretch>
            <a:fillRect/>
          </a:stretch>
        </p:blipFill>
        <p:spPr>
          <a:xfrm>
            <a:off x="3202633" y="2181211"/>
            <a:ext cx="8063244" cy="4416056"/>
          </a:xfrm>
          <a:prstGeom prst="rect">
            <a:avLst/>
          </a:prstGeom>
        </p:spPr>
      </p:pic>
    </p:spTree>
    <p:extLst>
      <p:ext uri="{BB962C8B-B14F-4D97-AF65-F5344CB8AC3E}">
        <p14:creationId xmlns:p14="http://schemas.microsoft.com/office/powerpoint/2010/main" val="4189860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9E3D2-D363-AAC2-2C9E-58509E77D3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13DB04-E041-09E9-5FA4-DA4B8E7A3A8C}"/>
              </a:ext>
            </a:extLst>
          </p:cNvPr>
          <p:cNvSpPr>
            <a:spLocks noGrp="1"/>
          </p:cNvSpPr>
          <p:nvPr>
            <p:ph type="title"/>
          </p:nvPr>
        </p:nvSpPr>
        <p:spPr>
          <a:xfrm>
            <a:off x="741680" y="430482"/>
            <a:ext cx="10500989" cy="1327464"/>
          </a:xfrm>
        </p:spPr>
        <p:txBody>
          <a:bodyPr vert="horz" lIns="91440" tIns="45720" rIns="91440" bIns="45720" rtlCol="0" anchor="b">
            <a:normAutofit/>
          </a:bodyPr>
          <a:lstStyle/>
          <a:p>
            <a:pPr algn="ctr"/>
            <a:r>
              <a:rPr lang="en-US" b="1" kern="1200" cap="all" spc="0" baseline="0" dirty="0">
                <a:latin typeface="+mj-lt"/>
                <a:ea typeface="+mj-ea"/>
                <a:cs typeface="Biome" panose="020B0503030204020804" pitchFamily="34" charset="0"/>
              </a:rPr>
              <a:t>Solution</a:t>
            </a:r>
          </a:p>
        </p:txBody>
      </p:sp>
      <p:sp>
        <p:nvSpPr>
          <p:cNvPr id="6" name="TextBox 5">
            <a:extLst>
              <a:ext uri="{FF2B5EF4-FFF2-40B4-BE49-F238E27FC236}">
                <a16:creationId xmlns:a16="http://schemas.microsoft.com/office/drawing/2014/main" id="{3262963E-8C53-7B94-33F2-D3275F78CF2F}"/>
              </a:ext>
            </a:extLst>
          </p:cNvPr>
          <p:cNvSpPr txBox="1"/>
          <p:nvPr/>
        </p:nvSpPr>
        <p:spPr>
          <a:xfrm>
            <a:off x="807038" y="2465539"/>
            <a:ext cx="3774587" cy="3723753"/>
          </a:xfrm>
          <a:prstGeom prst="rect">
            <a:avLst/>
          </a:prstGeom>
        </p:spPr>
        <p:txBody>
          <a:bodyPr vert="horz" lIns="91440" tIns="45720" rIns="91440" bIns="45720" rtlCol="0">
            <a:normAutofit/>
          </a:bodyPr>
          <a:lstStyle/>
          <a:p>
            <a:pPr marL="342900" indent="-342900">
              <a:lnSpc>
                <a:spcPct val="120000"/>
              </a:lnSpc>
              <a:spcBef>
                <a:spcPts val="1000"/>
              </a:spcBef>
              <a:buClr>
                <a:schemeClr val="accent3">
                  <a:lumMod val="75000"/>
                </a:schemeClr>
              </a:buClr>
              <a:buFont typeface="+mj-lt"/>
              <a:buAutoNum type="arabicPeriod"/>
            </a:pPr>
            <a:r>
              <a:rPr lang="en-US" baseline="0" dirty="0">
                <a:solidFill>
                  <a:schemeClr val="bg1"/>
                </a:solidFill>
              </a:rPr>
              <a:t>This scatter plot validates the accuracy of the lead time prediction model by comparing predicted lead times against actual lead times.</a:t>
            </a:r>
          </a:p>
          <a:p>
            <a:pPr marL="342900" indent="-342900">
              <a:lnSpc>
                <a:spcPct val="120000"/>
              </a:lnSpc>
              <a:spcBef>
                <a:spcPts val="1000"/>
              </a:spcBef>
              <a:buClr>
                <a:schemeClr val="accent3">
                  <a:lumMod val="75000"/>
                </a:schemeClr>
              </a:buClr>
              <a:buFont typeface="+mj-lt"/>
              <a:buAutoNum type="arabicPeriod"/>
            </a:pPr>
            <a:r>
              <a:rPr lang="en-US" baseline="0" dirty="0">
                <a:solidFill>
                  <a:schemeClr val="bg1"/>
                </a:solidFill>
              </a:rPr>
              <a:t>It emphasizes the model’s ability to forecast delays and enable proactive interventions.</a:t>
            </a:r>
          </a:p>
        </p:txBody>
      </p:sp>
      <p:pic>
        <p:nvPicPr>
          <p:cNvPr id="13" name="Picture 12">
            <a:extLst>
              <a:ext uri="{FF2B5EF4-FFF2-40B4-BE49-F238E27FC236}">
                <a16:creationId xmlns:a16="http://schemas.microsoft.com/office/drawing/2014/main" id="{8FA47629-1DE8-7DC5-ADF4-7247C7B7759F}"/>
              </a:ext>
            </a:extLst>
          </p:cNvPr>
          <p:cNvPicPr>
            <a:picLocks noChangeAspect="1"/>
          </p:cNvPicPr>
          <p:nvPr/>
        </p:nvPicPr>
        <p:blipFill>
          <a:blip r:embed="rId3"/>
          <a:stretch>
            <a:fillRect/>
          </a:stretch>
        </p:blipFill>
        <p:spPr>
          <a:xfrm>
            <a:off x="4583588" y="2332413"/>
            <a:ext cx="6801374" cy="3723753"/>
          </a:xfrm>
          <a:prstGeom prst="rect">
            <a:avLst/>
          </a:prstGeom>
          <a:noFill/>
        </p:spPr>
      </p:pic>
      <p:sp>
        <p:nvSpPr>
          <p:cNvPr id="10" name="Slide Number Placeholder 3">
            <a:extLst>
              <a:ext uri="{FF2B5EF4-FFF2-40B4-BE49-F238E27FC236}">
                <a16:creationId xmlns:a16="http://schemas.microsoft.com/office/drawing/2014/main" id="{5A02669D-2D75-7B36-9555-CDAD5BD0E3C3}"/>
              </a:ext>
            </a:extLst>
          </p:cNvPr>
          <p:cNvSpPr>
            <a:spLocks noGrp="1"/>
          </p:cNvSpPr>
          <p:nvPr>
            <p:ph type="sldNum" sz="quarter" idx="12"/>
          </p:nvPr>
        </p:nvSpPr>
        <p:spPr>
          <a:xfrm>
            <a:off x="9140971" y="6226198"/>
            <a:ext cx="2743200" cy="365125"/>
          </a:xfrm>
        </p:spPr>
        <p:txBody>
          <a:bodyPr vert="horz" lIns="91440" tIns="45720" rIns="91440" bIns="45720" rtlCol="0" anchor="ctr">
            <a:normAutofit/>
          </a:bodyPr>
          <a:lstStyle/>
          <a:p>
            <a:pPr>
              <a:spcAft>
                <a:spcPts val="600"/>
              </a:spcAft>
            </a:pPr>
            <a:fld id="{FE024F78-56A6-7740-B68D-8D4D026EDF3F}" type="slidenum">
              <a:rPr lang="en-US" smtClean="0"/>
              <a:pPr>
                <a:spcAft>
                  <a:spcPts val="600"/>
                </a:spcAft>
              </a:pPr>
              <a:t>9</a:t>
            </a:fld>
            <a:endParaRPr lang="en-US"/>
          </a:p>
        </p:txBody>
      </p:sp>
    </p:spTree>
    <p:extLst>
      <p:ext uri="{BB962C8B-B14F-4D97-AF65-F5344CB8AC3E}">
        <p14:creationId xmlns:p14="http://schemas.microsoft.com/office/powerpoint/2010/main" val="3400656167"/>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findings presentation</Template>
  <TotalTime>3038</TotalTime>
  <Words>1624</Words>
  <Application>Microsoft Office PowerPoint</Application>
  <PresentationFormat>Widescreen</PresentationFormat>
  <Paragraphs>157</Paragraphs>
  <Slides>18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Nova</vt:lpstr>
      <vt:lpstr>Biome</vt:lpstr>
      <vt:lpstr>Calibri</vt:lpstr>
      <vt:lpstr>Inter</vt:lpstr>
      <vt:lpstr>Wingdings</vt:lpstr>
      <vt:lpstr>Custom</vt:lpstr>
      <vt:lpstr>Optimizing Supply Chain Efficiency using data analytics &amp; ai For a Beauty startup </vt:lpstr>
      <vt:lpstr>Agenda</vt:lpstr>
      <vt:lpstr>Introduction</vt:lpstr>
      <vt:lpstr>Business challenges &amp; impacts</vt:lpstr>
      <vt:lpstr>Industry Trends and Data Sources</vt:lpstr>
      <vt:lpstr>Methodology</vt:lpstr>
      <vt:lpstr>AI Models and Techniques</vt:lpstr>
      <vt:lpstr>KEY CHALLENGE 1 : Shipment Delays in Specific Regions Impacting Delivery Timelines</vt:lpstr>
      <vt:lpstr>Solution</vt:lpstr>
      <vt:lpstr>KEY CHALLENGE 2 :Rising Transportation Costs Adding to Operational Expenses</vt:lpstr>
      <vt:lpstr>Solution</vt:lpstr>
      <vt:lpstr>Solution</vt:lpstr>
      <vt:lpstr>KEY CHALLENGE 3: Inventory Mismanagement Causing Overstock or Stockouts</vt:lpstr>
      <vt:lpstr>solution</vt:lpstr>
      <vt:lpstr>Proposed Solutions</vt:lpstr>
      <vt:lpstr>Key Takeaways</vt:lpstr>
      <vt:lpstr>Conclusion</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shyam prasad</dc:creator>
  <cp:lastModifiedBy>Seshireddy S</cp:lastModifiedBy>
  <cp:revision>14</cp:revision>
  <dcterms:created xsi:type="dcterms:W3CDTF">2024-11-22T00:22:01Z</dcterms:created>
  <dcterms:modified xsi:type="dcterms:W3CDTF">2024-12-08T03:35:41Z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