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T%20PATRA\AppData\Roaming\Microsoft\Excel\Hr_1_copy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T%20PATRA\AppData\Roaming\Microsoft\Excel\Hr_1_copy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T%20PATRA\Downloads\Project%203%20-%20HR%20Analytics%20(8%20AM%20-%209%20AM)\Project%203%20-%20HR%20Analytics%20(8%20AM%20-%209%20AM)\Hr_1_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IT%20PATRA\Downloads\Project%203%20-%20HR%20Analytics%20(8%20AM%20-%209%20AM)\Project%203%20-%20HR%20Analytics%20(8%20AM%20-%209%20AM)\Hr_1_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 monthly income</a:t>
            </a:r>
            <a:r>
              <a:rPr lang="en-US" baseline="0" dirty="0"/>
              <a:t> vs</a:t>
            </a:r>
            <a:r>
              <a:rPr lang="en-US" dirty="0"/>
              <a:t> Attrition Rate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</c:pivotFmt>
      <c:pivotFmt>
        <c:idx val="7"/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Average of Monthly Income</c:v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96A-444F-88CF-0D79EC2786A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96A-444F-88CF-0D79EC2786A5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Sales</c:v>
              </c:pt>
              <c:pt idx="1">
                <c:v>Support</c:v>
              </c:pt>
              <c:pt idx="2">
                <c:v>Human Resources</c:v>
              </c:pt>
              <c:pt idx="3">
                <c:v>Hardware</c:v>
              </c:pt>
              <c:pt idx="4">
                <c:v>Software</c:v>
              </c:pt>
              <c:pt idx="5">
                <c:v>Research &amp; Development</c:v>
              </c:pt>
            </c:strLit>
          </c:cat>
          <c:val>
            <c:numLit>
              <c:formatCode>General</c:formatCode>
              <c:ptCount val="6"/>
              <c:pt idx="0">
                <c:v>26118.753460309948</c:v>
              </c:pt>
              <c:pt idx="1">
                <c:v>26065.201926550271</c:v>
              </c:pt>
              <c:pt idx="2">
                <c:v>26058.44547398432</c:v>
              </c:pt>
              <c:pt idx="3">
                <c:v>26028.070265638387</c:v>
              </c:pt>
              <c:pt idx="4">
                <c:v>26026.253958733207</c:v>
              </c:pt>
              <c:pt idx="5">
                <c:v>25796.079456665466</c:v>
              </c:pt>
            </c:numLit>
          </c:val>
          <c:extLst>
            <c:ext xmlns:c16="http://schemas.microsoft.com/office/drawing/2014/chart" uri="{C3380CC4-5D6E-409C-BE32-E72D297353CC}">
              <c16:uniqueId val="{00000002-E96A-444F-88CF-0D79EC278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72084911"/>
        <c:axId val="1008367039"/>
      </c:barChart>
      <c:lineChart>
        <c:grouping val="standard"/>
        <c:varyColors val="0"/>
        <c:ser>
          <c:idx val="1"/>
          <c:order val="1"/>
          <c:tx>
            <c:v>average attrition rate</c:v>
          </c:tx>
          <c:spPr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</c:marker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Sales</c:v>
              </c:pt>
              <c:pt idx="1">
                <c:v>Support</c:v>
              </c:pt>
              <c:pt idx="2">
                <c:v>Human Resources</c:v>
              </c:pt>
              <c:pt idx="3">
                <c:v>Hardware</c:v>
              </c:pt>
              <c:pt idx="4">
                <c:v>Software</c:v>
              </c:pt>
              <c:pt idx="5">
                <c:v>Research &amp; Development</c:v>
              </c:pt>
            </c:strLit>
          </c:cat>
          <c:val>
            <c:numLit>
              <c:formatCode>General</c:formatCode>
              <c:ptCount val="6"/>
              <c:pt idx="0">
                <c:v>0.50017745179226314</c:v>
              </c:pt>
              <c:pt idx="1">
                <c:v>0.5018663455749548</c:v>
              </c:pt>
              <c:pt idx="2">
                <c:v>0.49857448325017817</c:v>
              </c:pt>
              <c:pt idx="3">
                <c:v>0.49443016281062552</c:v>
              </c:pt>
              <c:pt idx="4">
                <c:v>0.50539827255278313</c:v>
              </c:pt>
              <c:pt idx="5">
                <c:v>0.51208077893977644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3-E96A-444F-88CF-0D79EC278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2070511"/>
        <c:axId val="887532543"/>
      </c:lineChart>
      <c:catAx>
        <c:axId val="9720849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367039"/>
        <c:crosses val="autoZero"/>
        <c:auto val="1"/>
        <c:lblAlgn val="ctr"/>
        <c:lblOffset val="100"/>
        <c:noMultiLvlLbl val="0"/>
        <c:extLst/>
      </c:catAx>
      <c:valAx>
        <c:axId val="100836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084911"/>
        <c:crosses val="autoZero"/>
        <c:crossBetween val="between"/>
        <c:extLst/>
      </c:valAx>
      <c:valAx>
        <c:axId val="887532543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070511"/>
        <c:crosses val="max"/>
        <c:crossBetween val="between"/>
      </c:valAx>
      <c:catAx>
        <c:axId val="972070511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887532543"/>
        <c:crosses val="autoZero"/>
        <c:auto val="1"/>
        <c:lblAlgn val="ctr"/>
        <c:lblOffset val="100"/>
        <c:noMultiLvlLbl val="0"/>
        <c:extLst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141-4190-998D-998F3C0DEBE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141-4190-998D-998F3C0DEBE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141-4190-998D-998F3C0DEBE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141-4190-998D-998F3C0DEBE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141-4190-998D-998F3C0DEBE7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D141-4190-998D-998F3C0DEBE7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6"/>
              <c:pt idx="0">
                <c:v>Research &amp; Development</c:v>
              </c:pt>
              <c:pt idx="1">
                <c:v>Human Resources</c:v>
              </c:pt>
              <c:pt idx="2">
                <c:v>Hardware</c:v>
              </c:pt>
              <c:pt idx="3">
                <c:v>Support</c:v>
              </c:pt>
              <c:pt idx="4">
                <c:v>Sales</c:v>
              </c:pt>
              <c:pt idx="5">
                <c:v>Software</c:v>
              </c:pt>
            </c:strLit>
          </c:cat>
          <c:val>
            <c:numLit>
              <c:formatCode>General</c:formatCode>
              <c:ptCount val="6"/>
              <c:pt idx="0">
                <c:v>20.298473374203631</c:v>
              </c:pt>
              <c:pt idx="1">
                <c:v>20.453670705630792</c:v>
              </c:pt>
              <c:pt idx="2">
                <c:v>20.479373240298692</c:v>
              </c:pt>
              <c:pt idx="3">
                <c:v>20.484527393136666</c:v>
              </c:pt>
              <c:pt idx="4">
                <c:v>20.617768839465278</c:v>
              </c:pt>
              <c:pt idx="5">
                <c:v>20.645273512476006</c:v>
              </c:pt>
            </c:numLit>
          </c:val>
          <c:extLst>
            <c:ext xmlns:c16="http://schemas.microsoft.com/office/drawing/2014/chart" uri="{C3380CC4-5D6E-409C-BE32-E72D297353CC}">
              <c16:uniqueId val="{00000006-D141-4190-998D-998F3C0DEB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08095071"/>
        <c:axId val="1608837647"/>
      </c:barChart>
      <c:valAx>
        <c:axId val="1608837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095071"/>
        <c:crosses val="autoZero"/>
        <c:crossBetween val="between"/>
        <c:extLst/>
      </c:valAx>
      <c:catAx>
        <c:axId val="70809507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837647"/>
        <c:crosses val="autoZero"/>
        <c:auto val="1"/>
        <c:lblAlgn val="ctr"/>
        <c:lblOffset val="100"/>
        <c:noMultiLvlLbl val="0"/>
        <c:extLst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[Hr_1_copy.xlsx]PivotChartTable5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Research Scientist</c:v>
              </c:pt>
              <c:pt idx="1">
                <c:v>Developer</c:v>
              </c:pt>
              <c:pt idx="2">
                <c:v>Healthcare Representative</c:v>
              </c:pt>
              <c:pt idx="3">
                <c:v>Human Resources</c:v>
              </c:pt>
              <c:pt idx="4">
                <c:v>Manufacturing Director</c:v>
              </c:pt>
              <c:pt idx="5">
                <c:v>Sales Representative</c:v>
              </c:pt>
              <c:pt idx="6">
                <c:v>Manager</c:v>
              </c:pt>
              <c:pt idx="7">
                <c:v>Research Director</c:v>
              </c:pt>
              <c:pt idx="8">
                <c:v>Laboratory Technician</c:v>
              </c:pt>
              <c:pt idx="9">
                <c:v>Sales Executive</c:v>
              </c:pt>
            </c:strLit>
          </c:cat>
          <c:val>
            <c:numLit>
              <c:formatCode>General</c:formatCode>
              <c:ptCount val="10"/>
              <c:pt idx="0">
                <c:v>2.5139331210191083</c:v>
              </c:pt>
              <c:pt idx="1">
                <c:v>2.5113340020060182</c:v>
              </c:pt>
              <c:pt idx="2">
                <c:v>2.5066402378592665</c:v>
              </c:pt>
              <c:pt idx="3">
                <c:v>2.5052759740259742</c:v>
              </c:pt>
              <c:pt idx="4">
                <c:v>2.5016083634901487</c:v>
              </c:pt>
              <c:pt idx="5">
                <c:v>2.4989041641761305</c:v>
              </c:pt>
              <c:pt idx="6">
                <c:v>2.4966243050039716</c:v>
              </c:pt>
              <c:pt idx="7">
                <c:v>2.4938296178343951</c:v>
              </c:pt>
              <c:pt idx="8">
                <c:v>2.4904315960912053</c:v>
              </c:pt>
              <c:pt idx="9">
                <c:v>2.4688303977834951</c:v>
              </c:pt>
            </c:numLit>
          </c:val>
          <c:extLst>
            <c:ext xmlns:c16="http://schemas.microsoft.com/office/drawing/2014/chart" uri="{C3380CC4-5D6E-409C-BE32-E72D297353CC}">
              <c16:uniqueId val="{00000000-17BC-49E5-BC54-670BE2E3AB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0534319"/>
        <c:axId val="1749147439"/>
      </c:barChart>
      <c:catAx>
        <c:axId val="194053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147439"/>
        <c:crosses val="autoZero"/>
        <c:auto val="1"/>
        <c:lblAlgn val="ctr"/>
        <c:lblOffset val="100"/>
        <c:noMultiLvlLbl val="0"/>
        <c:extLst/>
      </c:catAx>
      <c:valAx>
        <c:axId val="174914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534319"/>
        <c:crosses val="autoZero"/>
        <c:crossBetween val="between"/>
        <c:extLst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[Hr_1_copy.xlsx]Dashboard!PivotTable8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Attrition vs Years since last promotion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Dashboard!$L$29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00-49E6-BFE7-EF2D4DCA8BF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00-49E6-BFE7-EF2D4DCA8BF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00-49E6-BFE7-EF2D4DCA8BF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00-49E6-BFE7-EF2D4DCA8BFD}"/>
              </c:ext>
            </c:extLst>
          </c:dPt>
          <c:dLbls>
            <c:dLbl>
              <c:idx val="3"/>
              <c:layout>
                <c:manualLayout>
                  <c:x val="4.6684350132625993E-2"/>
                  <c:y val="-2.530102338883355E-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00-49E6-BFE7-EF2D4DCA8B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Dashboard!$K$30:$K$34</c:f>
              <c:strCache>
                <c:ptCount val="4"/>
                <c:pt idx="0">
                  <c:v>1-10</c:v>
                </c:pt>
                <c:pt idx="1">
                  <c:v>11-20</c:v>
                </c:pt>
                <c:pt idx="2">
                  <c:v>21-30</c:v>
                </c:pt>
                <c:pt idx="3">
                  <c:v>31-40</c:v>
                </c:pt>
              </c:strCache>
            </c:strRef>
          </c:cat>
          <c:val>
            <c:numRef>
              <c:f>Dashboard!$L$30:$L$34</c:f>
              <c:numCache>
                <c:formatCode>0.00%</c:formatCode>
                <c:ptCount val="4"/>
                <c:pt idx="0">
                  <c:v>0.79884485162318264</c:v>
                </c:pt>
                <c:pt idx="1">
                  <c:v>0.15614419438358892</c:v>
                </c:pt>
                <c:pt idx="2">
                  <c:v>3.9036048595897231E-2</c:v>
                </c:pt>
                <c:pt idx="3">
                  <c:v>5.9749053973312087E-3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00-49E6-BFE7-EF2D4DCA8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B7EA-3011-D2EF-0013-26FFF826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5B93C-1EED-5BAA-71AF-5E560A07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5D7F-8E75-66F8-F5A2-667F3AFF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1380-4945-FCA8-BA6C-4AE3B347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A9F7-A79F-1A24-A228-CCB7F191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769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F434-A4ED-DA44-9CBE-8CCA985E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3494E-A85F-8767-20A1-0846F597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C4FA-20EE-398E-FC5B-E1DAD9CE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4C81-EB72-1A97-D882-2DE77DEB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278C-E4E5-0B4F-E8F0-FA4914A9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830075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7347C-D94C-31DA-194B-8D0666063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513F-16B1-62FA-08C6-A9A3CA1FF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0BA6-BF7F-DD7E-8A2B-9609203D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A0FC-54A3-49AA-0E89-C6AB21B4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F741-A198-0DE2-633E-5DC2F39E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3398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E744-D0A2-01B6-865E-02C81BE0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D242-DE0D-D802-FA9B-0E1462AA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BF8C-F8B1-9E07-A7E5-D0246CFE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4040-136F-2748-ED37-EC8C2E50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0A1-E5C4-8F44-BF80-716E1097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65420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2466-A018-1148-5FC7-2F1858F7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A93EB-FDB4-978F-F561-B7942C48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3DD7-948C-2A7D-F8E2-995817AC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350B-C0AF-C7C9-4DF4-6F9A4195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2365-64A4-E9ED-6B7E-3EE002C3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4421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5C2D-A777-5A30-17C7-337F132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110A-33E2-315C-866E-39D7B1ABF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5422B-2F00-F518-A8D4-AAD324DE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3C4D1-2CD3-1EB0-5CB3-6CD7B397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AFDD-C9F3-75EE-5E60-0F4D5E57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5D19-C71C-872A-1C6C-1667A3D7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272798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482-752B-6525-1238-AE49D125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F19A-5B37-4CA5-EE97-3886F7F0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BD7A-83D9-33C3-BF11-2E1762A2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3836B-42AC-AF4F-7177-AAA239ABF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674F8-F80C-08CB-2688-15B18396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1419-916A-8330-C962-A9B918A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32FDA-445A-462F-27F9-3603CEE5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BA088-4043-6EE8-E484-89813C75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79457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B0AE-E4CB-D86C-29A6-3790D7FD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E8331-2C73-504B-1D22-8D5908CF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6FABF-C1F2-4EA8-0B62-53E08DD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16A57-E1F9-26E8-E874-0354282F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04832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1B967-8BA9-522F-C198-77E7AF84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A5206-487D-8D59-DB2A-79709ECC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44A2-B85E-4BB3-B9EA-811CF6BC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002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45FC-585E-54CC-B841-D655797B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25E4-AFB1-CBDD-5086-B922D5F3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38B3D-BC22-A0D7-F8F6-85E7CB234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B055F-BECE-221A-F00C-0E9890D1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FA637-0006-B37A-FFEF-B9F00F84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468B-5887-A255-D8B6-E764BB88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9054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21C1-C6E7-1E1A-88A5-1B32B90B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A7471-685F-041E-770A-5140829D6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56269-112D-3780-3CD4-67E73F52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C5EA2-5951-7A55-6699-3B617FA2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8B630-F649-B9AB-2F8D-C1302336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86AD9-ABE4-0736-C09D-984C27C0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2892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18881-37A8-4D48-3A83-0A7F86F0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F8ACD-6E1D-43C4-0A7E-C593D897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2A47-ABE6-B8D7-ECFA-61F5B34B0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819C-4DD9-4F06-BF22-EA9ECDBF6385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37CD-440B-8DE0-18D0-5D0E8043A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6AF1-73EC-3DD7-E8D3-19A0D7C95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B5E5-6373-42E5-B9EF-903B02C5D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9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F057-7B6C-9C67-6BDA-4FA639EB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149288"/>
            <a:ext cx="3932237" cy="1600200"/>
          </a:xfrm>
        </p:spPr>
        <p:txBody>
          <a:bodyPr/>
          <a:lstStyle/>
          <a:p>
            <a:r>
              <a:rPr lang="en-IN" b="1" dirty="0"/>
              <a:t>HR ANALYTICS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D6BE84-45EF-C2AD-5747-1A2E4EC75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35" y="989012"/>
            <a:ext cx="7419482" cy="49419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0A559-1E08-6895-8C56-000F6E2A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08612"/>
            <a:ext cx="3932237" cy="1960376"/>
          </a:xfrm>
        </p:spPr>
        <p:txBody>
          <a:bodyPr/>
          <a:lstStyle/>
          <a:p>
            <a:r>
              <a:rPr lang="en-IN" u="sng" dirty="0"/>
              <a:t>PRESENTED BY GROUP 5</a:t>
            </a:r>
          </a:p>
        </p:txBody>
      </p:sp>
    </p:spTree>
    <p:extLst>
      <p:ext uri="{BB962C8B-B14F-4D97-AF65-F5344CB8AC3E}">
        <p14:creationId xmlns:p14="http://schemas.microsoft.com/office/powerpoint/2010/main" val="2781294033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6DC44-EEE1-7A5D-9AD4-95A5444A867D}"/>
              </a:ext>
            </a:extLst>
          </p:cNvPr>
          <p:cNvSpPr txBox="1"/>
          <p:nvPr/>
        </p:nvSpPr>
        <p:spPr>
          <a:xfrm>
            <a:off x="2779059" y="3666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/>
              <a:t>Job role vs Work-life balance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4F0BBF-FE78-55EE-982B-8C4C0FBF1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082746"/>
              </p:ext>
            </p:extLst>
          </p:nvPr>
        </p:nvGraphicFramePr>
        <p:xfrm>
          <a:off x="169876" y="1833653"/>
          <a:ext cx="6096000" cy="3190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0FB21C3-B586-3360-4263-FCD206768D25}"/>
              </a:ext>
            </a:extLst>
          </p:cNvPr>
          <p:cNvGrpSpPr/>
          <p:nvPr/>
        </p:nvGrpSpPr>
        <p:grpSpPr>
          <a:xfrm>
            <a:off x="6879326" y="2667560"/>
            <a:ext cx="4531624" cy="722531"/>
            <a:chOff x="6441176" y="2658035"/>
            <a:chExt cx="4531624" cy="7225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8183FA-0169-7DD4-5625-5D2CFC58D9EF}"/>
                </a:ext>
              </a:extLst>
            </p:cNvPr>
            <p:cNvSpPr txBox="1"/>
            <p:nvPr/>
          </p:nvSpPr>
          <p:spPr>
            <a:xfrm>
              <a:off x="7117976" y="2734235"/>
              <a:ext cx="3854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 Research Scientist experiences the best work-life balance amongst all.</a:t>
              </a:r>
            </a:p>
          </p:txBody>
        </p:sp>
        <p:pic>
          <p:nvPicPr>
            <p:cNvPr id="6" name="Graphic 5" descr="Research">
              <a:extLst>
                <a:ext uri="{FF2B5EF4-FFF2-40B4-BE49-F238E27FC236}">
                  <a16:creationId xmlns:a16="http://schemas.microsoft.com/office/drawing/2014/main" id="{CE1F159E-B835-5E08-9826-24FCCE3E5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41176" y="2658035"/>
              <a:ext cx="685765" cy="685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72141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FB610D-09F7-F0DD-15E7-52AA73E77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077212"/>
              </p:ext>
            </p:extLst>
          </p:nvPr>
        </p:nvGraphicFramePr>
        <p:xfrm>
          <a:off x="425451" y="1818640"/>
          <a:ext cx="5537200" cy="402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4F8260-20EC-EB8F-6460-35B0ACE11546}"/>
              </a:ext>
            </a:extLst>
          </p:cNvPr>
          <p:cNvSpPr txBox="1"/>
          <p:nvPr/>
        </p:nvSpPr>
        <p:spPr>
          <a:xfrm>
            <a:off x="2779059" y="36666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/>
              <a:t>Attrition vs Years since last promotion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E653C9-3988-D0F7-F54A-9A573B5205B1}"/>
              </a:ext>
            </a:extLst>
          </p:cNvPr>
          <p:cNvGrpSpPr/>
          <p:nvPr/>
        </p:nvGrpSpPr>
        <p:grpSpPr>
          <a:xfrm>
            <a:off x="6879326" y="2667560"/>
            <a:ext cx="4531624" cy="1276529"/>
            <a:chOff x="6441176" y="2658035"/>
            <a:chExt cx="4531624" cy="12765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794DF-C40E-FE8F-56ED-06E68C347506}"/>
                </a:ext>
              </a:extLst>
            </p:cNvPr>
            <p:cNvSpPr txBox="1"/>
            <p:nvPr/>
          </p:nvSpPr>
          <p:spPr>
            <a:xfrm>
              <a:off x="7117976" y="2734235"/>
              <a:ext cx="38548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Max number of employees leave the company within the span of 1</a:t>
              </a:r>
              <a:r>
                <a:rPr lang="en-IN" baseline="30000" dirty="0"/>
                <a:t>st</a:t>
              </a:r>
              <a:r>
                <a:rPr lang="en-IN" dirty="0"/>
                <a:t> 10 years with attritions coming at a rate of nearly 80%</a:t>
              </a:r>
            </a:p>
          </p:txBody>
        </p:sp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187F0F57-FBE8-729F-8E9B-65887A2D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41176" y="2658035"/>
              <a:ext cx="685765" cy="685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44890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5C0160-5D4F-9284-9431-8E5264787D3B}"/>
              </a:ext>
            </a:extLst>
          </p:cNvPr>
          <p:cNvSpPr txBox="1"/>
          <p:nvPr/>
        </p:nvSpPr>
        <p:spPr>
          <a:xfrm>
            <a:off x="2779059" y="3666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/>
              <a:t>Conclusions and Suggestions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889C21-4485-BF55-D1F0-D42C6A632521}"/>
              </a:ext>
            </a:extLst>
          </p:cNvPr>
          <p:cNvGrpSpPr/>
          <p:nvPr/>
        </p:nvGrpSpPr>
        <p:grpSpPr>
          <a:xfrm>
            <a:off x="114300" y="1375832"/>
            <a:ext cx="4638675" cy="1595373"/>
            <a:chOff x="0" y="804332"/>
            <a:chExt cx="4638675" cy="15953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351B72-D1FD-1CA9-A254-516F3F0609BC}"/>
                </a:ext>
              </a:extLst>
            </p:cNvPr>
            <p:cNvSpPr txBox="1"/>
            <p:nvPr/>
          </p:nvSpPr>
          <p:spPr>
            <a:xfrm>
              <a:off x="600075" y="1476375"/>
              <a:ext cx="4038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To conclude the company has pretty much an evenly distributed performance across departments and job roles. </a:t>
              </a:r>
            </a:p>
          </p:txBody>
        </p:sp>
        <p:pic>
          <p:nvPicPr>
            <p:cNvPr id="5" name="Graphic 4" descr="Subtitles">
              <a:extLst>
                <a:ext uri="{FF2B5EF4-FFF2-40B4-BE49-F238E27FC236}">
                  <a16:creationId xmlns:a16="http://schemas.microsoft.com/office/drawing/2014/main" id="{F5B2B758-A99C-171A-D491-ED4DE4BF3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804332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6CA269-9DF1-3394-43A8-C5664BA075E8}"/>
              </a:ext>
            </a:extLst>
          </p:cNvPr>
          <p:cNvGrpSpPr/>
          <p:nvPr/>
        </p:nvGrpSpPr>
        <p:grpSpPr>
          <a:xfrm>
            <a:off x="6096000" y="2971205"/>
            <a:ext cx="4638675" cy="2149371"/>
            <a:chOff x="0" y="804332"/>
            <a:chExt cx="4638675" cy="21493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492064-9961-8E2F-4782-6C3D5C61E1E7}"/>
                </a:ext>
              </a:extLst>
            </p:cNvPr>
            <p:cNvSpPr txBox="1"/>
            <p:nvPr/>
          </p:nvSpPr>
          <p:spPr>
            <a:xfrm>
              <a:off x="600075" y="1476375"/>
              <a:ext cx="4038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However attritions are a major concern for the company as overall attrition rate is 50.21%, with overall job satisfaction at 2.4 which is an alarming insight for the HR team. </a:t>
              </a:r>
            </a:p>
          </p:txBody>
        </p:sp>
        <p:pic>
          <p:nvPicPr>
            <p:cNvPr id="9" name="Graphic 8" descr="Subtitles">
              <a:extLst>
                <a:ext uri="{FF2B5EF4-FFF2-40B4-BE49-F238E27FC236}">
                  <a16:creationId xmlns:a16="http://schemas.microsoft.com/office/drawing/2014/main" id="{0FB7415B-048E-1395-CBDF-6313839F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804332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2BC4B4-0559-9FE4-A03D-4957F73863A0}"/>
              </a:ext>
            </a:extLst>
          </p:cNvPr>
          <p:cNvGrpSpPr/>
          <p:nvPr/>
        </p:nvGrpSpPr>
        <p:grpSpPr>
          <a:xfrm>
            <a:off x="114300" y="4685705"/>
            <a:ext cx="4638675" cy="1872372"/>
            <a:chOff x="0" y="804332"/>
            <a:chExt cx="4638675" cy="18723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C3597F-BDD6-09E4-F664-11A9629E7446}"/>
                </a:ext>
              </a:extLst>
            </p:cNvPr>
            <p:cNvSpPr txBox="1"/>
            <p:nvPr/>
          </p:nvSpPr>
          <p:spPr>
            <a:xfrm>
              <a:off x="600075" y="1476375"/>
              <a:ext cx="4038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Suggestions would be more employee benefits. This could come to rescue for an exponentially high attrition rate and a below average job satisfaction index.</a:t>
              </a:r>
            </a:p>
          </p:txBody>
        </p:sp>
        <p:pic>
          <p:nvPicPr>
            <p:cNvPr id="12" name="Graphic 11" descr="Subtitles">
              <a:extLst>
                <a:ext uri="{FF2B5EF4-FFF2-40B4-BE49-F238E27FC236}">
                  <a16:creationId xmlns:a16="http://schemas.microsoft.com/office/drawing/2014/main" id="{8D7FF1CD-9232-6B9A-768A-33B4D3386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80433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9518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A5A6B06-8F9F-25AC-6C0A-E838CFCA453E}"/>
              </a:ext>
            </a:extLst>
          </p:cNvPr>
          <p:cNvSpPr/>
          <p:nvPr/>
        </p:nvSpPr>
        <p:spPr>
          <a:xfrm>
            <a:off x="1066800" y="2514599"/>
            <a:ext cx="2133600" cy="115644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0917992-5F89-F529-E51C-A7FD00C28D0B}"/>
              </a:ext>
            </a:extLst>
          </p:cNvPr>
          <p:cNvSpPr/>
          <p:nvPr/>
        </p:nvSpPr>
        <p:spPr>
          <a:xfrm>
            <a:off x="3962400" y="2465291"/>
            <a:ext cx="2133600" cy="115644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3941268-7215-7C5C-1455-7AA1C1D7E620}"/>
              </a:ext>
            </a:extLst>
          </p:cNvPr>
          <p:cNvSpPr/>
          <p:nvPr/>
        </p:nvSpPr>
        <p:spPr>
          <a:xfrm>
            <a:off x="6866965" y="2465292"/>
            <a:ext cx="2133600" cy="115644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F3D9350-E7A1-ACF7-8941-D3B8374A6190}"/>
              </a:ext>
            </a:extLst>
          </p:cNvPr>
          <p:cNvSpPr/>
          <p:nvPr/>
        </p:nvSpPr>
        <p:spPr>
          <a:xfrm>
            <a:off x="9771530" y="2393576"/>
            <a:ext cx="2133600" cy="115644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7E96D6E2-2EE8-B891-6A8E-D15869A12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130" y="2514599"/>
            <a:ext cx="914400" cy="914400"/>
          </a:xfrm>
          <a:prstGeom prst="rect">
            <a:avLst/>
          </a:prstGeom>
        </p:spPr>
      </p:pic>
      <p:pic>
        <p:nvPicPr>
          <p:cNvPr id="9" name="Graphic 8" descr="Lightbulb and gear">
            <a:extLst>
              <a:ext uri="{FF2B5EF4-FFF2-40B4-BE49-F238E27FC236}">
                <a16:creationId xmlns:a16="http://schemas.microsoft.com/office/drawing/2014/main" id="{9B163C42-BB03-65A4-6C25-932C76575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2595279"/>
            <a:ext cx="914400" cy="914400"/>
          </a:xfrm>
          <a:prstGeom prst="rect">
            <a:avLst/>
          </a:prstGeom>
        </p:spPr>
      </p:pic>
      <p:pic>
        <p:nvPicPr>
          <p:cNvPr id="11" name="Graphic 10" descr="Bar graph with upward trend">
            <a:extLst>
              <a:ext uri="{FF2B5EF4-FFF2-40B4-BE49-F238E27FC236}">
                <a16:creationId xmlns:a16="http://schemas.microsoft.com/office/drawing/2014/main" id="{CF8D627A-9658-6161-335A-E7E9FAA39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6565" y="2666999"/>
            <a:ext cx="914400" cy="914400"/>
          </a:xfrm>
          <a:prstGeom prst="rect">
            <a:avLst/>
          </a:prstGeom>
        </p:spPr>
      </p:pic>
      <p:pic>
        <p:nvPicPr>
          <p:cNvPr id="13" name="Graphic 12" descr="Lecturer">
            <a:extLst>
              <a:ext uri="{FF2B5EF4-FFF2-40B4-BE49-F238E27FC236}">
                <a16:creationId xmlns:a16="http://schemas.microsoft.com/office/drawing/2014/main" id="{D5062E5C-9F3C-F234-CEFB-CF032D1CDB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76400" y="266699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F2EC49-BF84-4452-E62C-BFF26FA99A6E}"/>
              </a:ext>
            </a:extLst>
          </p:cNvPr>
          <p:cNvSpPr txBox="1"/>
          <p:nvPr/>
        </p:nvSpPr>
        <p:spPr>
          <a:xfrm>
            <a:off x="1438835" y="3998259"/>
            <a:ext cx="138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C8E87-7C4E-65B6-C5D0-94FF58CDE007}"/>
              </a:ext>
            </a:extLst>
          </p:cNvPr>
          <p:cNvSpPr txBox="1"/>
          <p:nvPr/>
        </p:nvSpPr>
        <p:spPr>
          <a:xfrm>
            <a:off x="4334435" y="3998259"/>
            <a:ext cx="138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CCD7D-8229-FC31-861A-B1D41A5068AA}"/>
              </a:ext>
            </a:extLst>
          </p:cNvPr>
          <p:cNvSpPr txBox="1"/>
          <p:nvPr/>
        </p:nvSpPr>
        <p:spPr>
          <a:xfrm>
            <a:off x="7319683" y="3859759"/>
            <a:ext cx="138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KPIs and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01E68-36E1-9C2A-AD63-ADD48CF6EA04}"/>
              </a:ext>
            </a:extLst>
          </p:cNvPr>
          <p:cNvSpPr txBox="1"/>
          <p:nvPr/>
        </p:nvSpPr>
        <p:spPr>
          <a:xfrm>
            <a:off x="10143565" y="3823900"/>
            <a:ext cx="1389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Conclusions and suggestions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884A1E-8993-5C32-0B3F-8922D715F267}"/>
              </a:ext>
            </a:extLst>
          </p:cNvPr>
          <p:cNvSpPr txBox="1"/>
          <p:nvPr/>
        </p:nvSpPr>
        <p:spPr>
          <a:xfrm>
            <a:off x="4379258" y="235322"/>
            <a:ext cx="343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/>
              <a:t>AGENDA</a:t>
            </a:r>
          </a:p>
        </p:txBody>
      </p:sp>
      <p:pic>
        <p:nvPicPr>
          <p:cNvPr id="22" name="Graphic 21" descr="Checklist">
            <a:extLst>
              <a:ext uri="{FF2B5EF4-FFF2-40B4-BE49-F238E27FC236}">
                <a16:creationId xmlns:a16="http://schemas.microsoft.com/office/drawing/2014/main" id="{8F02C561-AB9B-64F3-8EAE-7B5E486662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2459" y="278940"/>
            <a:ext cx="497541" cy="4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373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021CB-C7B7-E1BB-A330-7074A847579A}"/>
              </a:ext>
            </a:extLst>
          </p:cNvPr>
          <p:cNvSpPr txBox="1"/>
          <p:nvPr/>
        </p:nvSpPr>
        <p:spPr>
          <a:xfrm>
            <a:off x="4518212" y="430306"/>
            <a:ext cx="306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9D2FE-B862-CDB7-348A-98E076EE7DF1}"/>
              </a:ext>
            </a:extLst>
          </p:cNvPr>
          <p:cNvSpPr txBox="1"/>
          <p:nvPr/>
        </p:nvSpPr>
        <p:spPr>
          <a:xfrm>
            <a:off x="726140" y="2274838"/>
            <a:ext cx="6203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Human Resources (HR) Analytics, also known as People Analytics, is a data-driven approach to managing and optimizing an organization's workforce.</a:t>
            </a:r>
          </a:p>
          <a:p>
            <a:r>
              <a:rPr lang="en-US" b="0" i="0" dirty="0">
                <a:effectLst/>
                <a:latin typeface="Söhne"/>
              </a:rPr>
              <a:t>HR Analytics aims to transform HR practices from traditional, intuition-based decision-making to more evidence-based, strategic decision-making processes.</a:t>
            </a:r>
          </a:p>
          <a:p>
            <a:r>
              <a:rPr lang="en-US" dirty="0">
                <a:latin typeface="Söhne"/>
              </a:rPr>
              <a:t>This is made possible with the help of analytical tools like MS Excel, Power Bi, etc. and analytical professionals.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E1102-8752-9AE7-FA94-DE1C1C4AC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7" y="1015081"/>
            <a:ext cx="5163670" cy="4762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1936808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5E736-6D88-A008-A828-F256A5AD1FA7}"/>
              </a:ext>
            </a:extLst>
          </p:cNvPr>
          <p:cNvSpPr txBox="1"/>
          <p:nvPr/>
        </p:nvSpPr>
        <p:spPr>
          <a:xfrm>
            <a:off x="2779059" y="3666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/>
              <a:t>OBJECTIVE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4397104-C903-F3EC-6220-D15B4B536130}"/>
              </a:ext>
            </a:extLst>
          </p:cNvPr>
          <p:cNvSpPr/>
          <p:nvPr/>
        </p:nvSpPr>
        <p:spPr>
          <a:xfrm>
            <a:off x="1004042" y="1555376"/>
            <a:ext cx="2402541" cy="1873624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WORKFORCE PLANNING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FEEB959-03E1-0758-368B-1ED0B9E5A51A}"/>
              </a:ext>
            </a:extLst>
          </p:cNvPr>
          <p:cNvSpPr/>
          <p:nvPr/>
        </p:nvSpPr>
        <p:spPr>
          <a:xfrm>
            <a:off x="5728449" y="1358152"/>
            <a:ext cx="2402541" cy="1873624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PERFORMANCE OPTIMIZATION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AD237EC9-B827-27AF-23DB-93BA131E5D31}"/>
              </a:ext>
            </a:extLst>
          </p:cNvPr>
          <p:cNvSpPr/>
          <p:nvPr/>
        </p:nvSpPr>
        <p:spPr>
          <a:xfrm>
            <a:off x="3424518" y="4379258"/>
            <a:ext cx="2402541" cy="1873624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EXPERIENCE ENHANCEMENT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44DA300-D84B-2F64-CEDD-B947BE27A16A}"/>
              </a:ext>
            </a:extLst>
          </p:cNvPr>
          <p:cNvSpPr/>
          <p:nvPr/>
        </p:nvSpPr>
        <p:spPr>
          <a:xfrm>
            <a:off x="8875059" y="4379258"/>
            <a:ext cx="2402541" cy="1873624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RETENTION AND TALENT </a:t>
            </a:r>
          </a:p>
          <a:p>
            <a:pPr algn="ctr"/>
            <a:r>
              <a:rPr lang="en-IN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73024505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B240A-ED71-2276-9013-FAD0AC02B2E9}"/>
              </a:ext>
            </a:extLst>
          </p:cNvPr>
          <p:cNvSpPr txBox="1"/>
          <p:nvPr/>
        </p:nvSpPr>
        <p:spPr>
          <a:xfrm>
            <a:off x="2779059" y="3666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/>
              <a:t>KPIS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5B3D7-91E9-05DE-C0F1-897E274BD9FB}"/>
              </a:ext>
            </a:extLst>
          </p:cNvPr>
          <p:cNvSpPr txBox="1"/>
          <p:nvPr/>
        </p:nvSpPr>
        <p:spPr>
          <a:xfrm>
            <a:off x="1030941" y="1353671"/>
            <a:ext cx="961913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Average attrition rate for all </a:t>
            </a:r>
            <a:r>
              <a:rPr lang="en-IN" sz="1800" b="1" dirty="0"/>
              <a:t>Departments.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ADD8C-0BCB-E509-34ED-0FB3F52C432C}"/>
              </a:ext>
            </a:extLst>
          </p:cNvPr>
          <p:cNvSpPr txBox="1"/>
          <p:nvPr/>
        </p:nvSpPr>
        <p:spPr>
          <a:xfrm>
            <a:off x="1030941" y="2142566"/>
            <a:ext cx="961913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Average Hourly rate of </a:t>
            </a:r>
            <a:r>
              <a:rPr lang="en-US" sz="1800" b="1" dirty="0"/>
              <a:t>Male Research Scientists.</a:t>
            </a:r>
            <a:endParaRPr lang="en-IN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D8FE7-192A-2EED-C332-2B0981A1ABF7}"/>
              </a:ext>
            </a:extLst>
          </p:cNvPr>
          <p:cNvSpPr txBox="1"/>
          <p:nvPr/>
        </p:nvSpPr>
        <p:spPr>
          <a:xfrm>
            <a:off x="1017494" y="2931461"/>
            <a:ext cx="961913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Attrition rate vs Monthly Income Stats.</a:t>
            </a:r>
            <a:endParaRPr lang="en-IN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7FEC7-A49E-4E9F-3C85-F0B21A45663C}"/>
              </a:ext>
            </a:extLst>
          </p:cNvPr>
          <p:cNvSpPr txBox="1"/>
          <p:nvPr/>
        </p:nvSpPr>
        <p:spPr>
          <a:xfrm>
            <a:off x="1030941" y="3720356"/>
            <a:ext cx="961913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Average working years for each</a:t>
            </a:r>
            <a:r>
              <a:rPr lang="en-US" sz="1800" b="1" dirty="0"/>
              <a:t> Department.</a:t>
            </a:r>
            <a:endParaRPr lang="en-IN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D51AD-AB14-CD7A-D08D-E0701E20EFFE}"/>
              </a:ext>
            </a:extLst>
          </p:cNvPr>
          <p:cNvSpPr txBox="1"/>
          <p:nvPr/>
        </p:nvSpPr>
        <p:spPr>
          <a:xfrm>
            <a:off x="1017494" y="4509251"/>
            <a:ext cx="961913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Job role vs Work life balance.</a:t>
            </a:r>
            <a:endParaRPr lang="en-IN" sz="1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59170-1546-183C-B45E-2A435BD9321C}"/>
              </a:ext>
            </a:extLst>
          </p:cNvPr>
          <p:cNvSpPr txBox="1"/>
          <p:nvPr/>
        </p:nvSpPr>
        <p:spPr>
          <a:xfrm>
            <a:off x="1017494" y="5298146"/>
            <a:ext cx="961913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Attrition rate vs Year since last promotion relation.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261372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7D5B1-A8CB-A270-8E1C-8F2A001640ED}"/>
              </a:ext>
            </a:extLst>
          </p:cNvPr>
          <p:cNvSpPr txBox="1"/>
          <p:nvPr/>
        </p:nvSpPr>
        <p:spPr>
          <a:xfrm>
            <a:off x="2779059" y="3666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/>
              <a:t>Attrition rate for all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D0899-A79B-31C8-D17B-C67B8090DA32}"/>
              </a:ext>
            </a:extLst>
          </p:cNvPr>
          <p:cNvSpPr txBox="1"/>
          <p:nvPr/>
        </p:nvSpPr>
        <p:spPr>
          <a:xfrm>
            <a:off x="7082118" y="1810334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6DBDC-1FE8-710A-6773-ABDBA85C0563}"/>
              </a:ext>
            </a:extLst>
          </p:cNvPr>
          <p:cNvSpPr txBox="1"/>
          <p:nvPr/>
        </p:nvSpPr>
        <p:spPr>
          <a:xfrm>
            <a:off x="7082118" y="2465940"/>
            <a:ext cx="348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monthly income stands at </a:t>
            </a:r>
            <a:r>
              <a:rPr lang="en-IN" dirty="0">
                <a:solidFill>
                  <a:srgbClr val="FF0000"/>
                </a:solidFill>
              </a:rPr>
              <a:t>25,796</a:t>
            </a:r>
            <a:r>
              <a:rPr lang="en-IN" dirty="0"/>
              <a:t> which is the least amongst all.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FBF51-4708-C844-7990-69DA721997C5}"/>
              </a:ext>
            </a:extLst>
          </p:cNvPr>
          <p:cNvSpPr txBox="1"/>
          <p:nvPr/>
        </p:nvSpPr>
        <p:spPr>
          <a:xfrm>
            <a:off x="7082118" y="3468731"/>
            <a:ext cx="348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Daily Rate is </a:t>
            </a:r>
            <a:r>
              <a:rPr lang="en-IN" dirty="0">
                <a:solidFill>
                  <a:srgbClr val="FF0000"/>
                </a:solidFill>
              </a:rPr>
              <a:t>794</a:t>
            </a:r>
            <a:r>
              <a:rPr lang="en-IN" dirty="0"/>
              <a:t> which is again the least amongst all.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79D2E3-36B1-660A-DE67-328D552C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8" y="1810334"/>
            <a:ext cx="5314705" cy="273734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C49D1E4-326B-48C5-9526-3E9E588A9AAE}"/>
              </a:ext>
            </a:extLst>
          </p:cNvPr>
          <p:cNvSpPr/>
          <p:nvPr/>
        </p:nvSpPr>
        <p:spPr>
          <a:xfrm>
            <a:off x="797859" y="2081054"/>
            <a:ext cx="699246" cy="60835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25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4F1A4-B817-39F8-3C0E-063C39408144}"/>
              </a:ext>
            </a:extLst>
          </p:cNvPr>
          <p:cNvSpPr txBox="1"/>
          <p:nvPr/>
        </p:nvSpPr>
        <p:spPr>
          <a:xfrm>
            <a:off x="2779059" y="36666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/>
              <a:t>Average hourly rate of male research scientists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83688E-8D16-6574-BBCC-FB13BD0A6336}"/>
              </a:ext>
            </a:extLst>
          </p:cNvPr>
          <p:cNvGrpSpPr/>
          <p:nvPr/>
        </p:nvGrpSpPr>
        <p:grpSpPr>
          <a:xfrm>
            <a:off x="2124634" y="2265436"/>
            <a:ext cx="7566214" cy="2327127"/>
            <a:chOff x="1021975" y="2052918"/>
            <a:chExt cx="7566214" cy="2327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8E8813-9B06-6C84-0E98-80C18D95F470}"/>
                </a:ext>
              </a:extLst>
            </p:cNvPr>
            <p:cNvGrpSpPr/>
            <p:nvPr/>
          </p:nvGrpSpPr>
          <p:grpSpPr>
            <a:xfrm>
              <a:off x="1021975" y="2052918"/>
              <a:ext cx="1842247" cy="2327127"/>
              <a:chOff x="1021975" y="2052918"/>
              <a:chExt cx="1842247" cy="2327127"/>
            </a:xfrm>
          </p:grpSpPr>
          <p:pic>
            <p:nvPicPr>
              <p:cNvPr id="8" name="Graphic 7" descr="Head with gears">
                <a:extLst>
                  <a:ext uri="{FF2B5EF4-FFF2-40B4-BE49-F238E27FC236}">
                    <a16:creationId xmlns:a16="http://schemas.microsoft.com/office/drawing/2014/main" id="{0F60A986-BC6A-80A8-0FFC-D9D0DFB83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1975" y="2537798"/>
                <a:ext cx="1842247" cy="184224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EA8982-7677-0406-DCE8-5D5229EAB3A8}"/>
                  </a:ext>
                </a:extLst>
              </p:cNvPr>
              <p:cNvSpPr txBox="1"/>
              <p:nvPr/>
            </p:nvSpPr>
            <p:spPr>
              <a:xfrm>
                <a:off x="1147482" y="2052918"/>
                <a:ext cx="1631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Male Research Scientists</a:t>
                </a:r>
              </a:p>
            </p:txBody>
          </p:sp>
        </p:grp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C4059D0-DB5A-5F26-41E4-F4F6DAE8FC17}"/>
                </a:ext>
              </a:extLst>
            </p:cNvPr>
            <p:cNvSpPr/>
            <p:nvPr/>
          </p:nvSpPr>
          <p:spPr>
            <a:xfrm>
              <a:off x="3003176" y="3238558"/>
              <a:ext cx="2483224" cy="440726"/>
            </a:xfrm>
            <a:prstGeom prst="right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57F10B-CF91-CE80-41EC-9865B7914569}"/>
                </a:ext>
              </a:extLst>
            </p:cNvPr>
            <p:cNvSpPr txBox="1"/>
            <p:nvPr/>
          </p:nvSpPr>
          <p:spPr>
            <a:xfrm>
              <a:off x="5934636" y="2997256"/>
              <a:ext cx="26535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Average Hourly Rate is</a:t>
              </a:r>
            </a:p>
            <a:p>
              <a:r>
                <a:rPr lang="en-IN" dirty="0">
                  <a:solidFill>
                    <a:srgbClr val="FF0000"/>
                  </a:solidFill>
                </a:rPr>
                <a:t>114.45</a:t>
              </a:r>
              <a:r>
                <a:rPr lang="en-IN" dirty="0"/>
                <a:t> which is the </a:t>
              </a:r>
              <a:r>
                <a:rPr lang="en-IN" dirty="0">
                  <a:solidFill>
                    <a:srgbClr val="FF0000"/>
                  </a:solidFill>
                </a:rPr>
                <a:t>8th</a:t>
              </a:r>
              <a:r>
                <a:rPr lang="en-IN" dirty="0"/>
                <a:t> as per all departments.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7585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89024-2D07-5739-0A11-FEC68804A51B}"/>
              </a:ext>
            </a:extLst>
          </p:cNvPr>
          <p:cNvSpPr txBox="1"/>
          <p:nvPr/>
        </p:nvSpPr>
        <p:spPr>
          <a:xfrm>
            <a:off x="2779059" y="36666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/>
              <a:t>Attrition rate vs Monthly income stats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159DFF-9B1F-7BED-BAA0-2D3E745FDAB7}"/>
              </a:ext>
            </a:extLst>
          </p:cNvPr>
          <p:cNvGraphicFramePr>
            <a:graphicFrameLocks/>
          </p:cNvGraphicFramePr>
          <p:nvPr/>
        </p:nvGraphicFramePr>
        <p:xfrm>
          <a:off x="127305" y="2002618"/>
          <a:ext cx="5859319" cy="285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AC9FB39-496D-3571-0FE2-AED54688A805}"/>
              </a:ext>
            </a:extLst>
          </p:cNvPr>
          <p:cNvGrpSpPr/>
          <p:nvPr/>
        </p:nvGrpSpPr>
        <p:grpSpPr>
          <a:xfrm>
            <a:off x="6441176" y="2658035"/>
            <a:ext cx="4531624" cy="999530"/>
            <a:chOff x="6441176" y="2658035"/>
            <a:chExt cx="4531624" cy="9995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A352CD-5F3B-13AF-2642-3D0DDAAF35B1}"/>
                </a:ext>
              </a:extLst>
            </p:cNvPr>
            <p:cNvSpPr txBox="1"/>
            <p:nvPr/>
          </p:nvSpPr>
          <p:spPr>
            <a:xfrm>
              <a:off x="7117976" y="2734235"/>
              <a:ext cx="38548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Department with the lowest average of monthly income has the highest attrition rate.</a:t>
              </a:r>
            </a:p>
          </p:txBody>
        </p:sp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9B5A2F3B-EE42-5ACB-74FC-76704DBB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41176" y="2658035"/>
              <a:ext cx="685765" cy="685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8972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7CB566-AF44-7828-1BF8-F1C27C3A1F9B}"/>
              </a:ext>
            </a:extLst>
          </p:cNvPr>
          <p:cNvSpPr txBox="1"/>
          <p:nvPr/>
        </p:nvSpPr>
        <p:spPr>
          <a:xfrm>
            <a:off x="2779059" y="36666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u="sng" dirty="0"/>
              <a:t>Average working years for each department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9C4186-91AE-6C20-3B50-9F8577A16576}"/>
              </a:ext>
            </a:extLst>
          </p:cNvPr>
          <p:cNvGraphicFramePr>
            <a:graphicFrameLocks/>
          </p:cNvGraphicFramePr>
          <p:nvPr/>
        </p:nvGraphicFramePr>
        <p:xfrm>
          <a:off x="172123" y="2261722"/>
          <a:ext cx="4998720" cy="274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302121C-BF04-A86F-7A47-39B9155E00AD}"/>
              </a:ext>
            </a:extLst>
          </p:cNvPr>
          <p:cNvGrpSpPr/>
          <p:nvPr/>
        </p:nvGrpSpPr>
        <p:grpSpPr>
          <a:xfrm>
            <a:off x="6441176" y="2658035"/>
            <a:ext cx="4531624" cy="1276529"/>
            <a:chOff x="6441176" y="2658035"/>
            <a:chExt cx="4531624" cy="12765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9C0D2B-63C5-B69F-DAC7-13A56CA879E3}"/>
                </a:ext>
              </a:extLst>
            </p:cNvPr>
            <p:cNvSpPr txBox="1"/>
            <p:nvPr/>
          </p:nvSpPr>
          <p:spPr>
            <a:xfrm>
              <a:off x="7117976" y="2734235"/>
              <a:ext cx="38548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Software department has the best average for working years, with above </a:t>
              </a:r>
              <a:r>
                <a:rPr lang="en-IN" b="1" dirty="0">
                  <a:solidFill>
                    <a:schemeClr val="accent6"/>
                  </a:solidFill>
                </a:rPr>
                <a:t>20,863 </a:t>
              </a:r>
              <a:r>
                <a:rPr lang="en-IN" dirty="0"/>
                <a:t>employees rating above </a:t>
              </a:r>
              <a:r>
                <a:rPr lang="en-IN" b="1" dirty="0">
                  <a:solidFill>
                    <a:schemeClr val="accent1"/>
                  </a:solidFill>
                </a:rPr>
                <a:t>3</a:t>
              </a:r>
              <a:r>
                <a:rPr lang="en-IN" dirty="0"/>
                <a:t> for work-life balance.</a:t>
              </a:r>
            </a:p>
          </p:txBody>
        </p:sp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8C89DA27-0154-66BD-B913-BFBE4C7CE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41176" y="2658035"/>
              <a:ext cx="685765" cy="685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9839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HR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ASHIT PATRA</dc:creator>
  <cp:lastModifiedBy>ASHIT PATRA</cp:lastModifiedBy>
  <cp:revision>11</cp:revision>
  <dcterms:created xsi:type="dcterms:W3CDTF">2023-12-01T16:35:16Z</dcterms:created>
  <dcterms:modified xsi:type="dcterms:W3CDTF">2023-12-01T18:29:09Z</dcterms:modified>
</cp:coreProperties>
</file>