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65" r:id="rId2"/>
    <p:sldMasterId id="2147483677" r:id="rId3"/>
  </p:sldMasterIdLst>
  <p:notesMasterIdLst>
    <p:notesMasterId r:id="rId29"/>
  </p:notesMasterIdLst>
  <p:handoutMasterIdLst>
    <p:handoutMasterId r:id="rId30"/>
  </p:handoutMasterIdLst>
  <p:sldIdLst>
    <p:sldId id="256" r:id="rId4"/>
    <p:sldId id="257" r:id="rId5"/>
    <p:sldId id="259" r:id="rId6"/>
    <p:sldId id="284" r:id="rId7"/>
    <p:sldId id="283" r:id="rId8"/>
    <p:sldId id="258" r:id="rId9"/>
    <p:sldId id="261" r:id="rId10"/>
    <p:sldId id="260" r:id="rId11"/>
    <p:sldId id="262" r:id="rId12"/>
    <p:sldId id="281" r:id="rId13"/>
    <p:sldId id="280" r:id="rId14"/>
    <p:sldId id="264" r:id="rId15"/>
    <p:sldId id="265" r:id="rId16"/>
    <p:sldId id="282" r:id="rId17"/>
    <p:sldId id="285" r:id="rId18"/>
    <p:sldId id="269" r:id="rId19"/>
    <p:sldId id="272" r:id="rId20"/>
    <p:sldId id="273" r:id="rId21"/>
    <p:sldId id="287" r:id="rId22"/>
    <p:sldId id="274" r:id="rId23"/>
    <p:sldId id="275" r:id="rId24"/>
    <p:sldId id="276" r:id="rId25"/>
    <p:sldId id="277" r:id="rId26"/>
    <p:sldId id="278" r:id="rId27"/>
    <p:sldId id="279" r:id="rId28"/>
  </p:sldIdLst>
  <p:sldSz cx="9144000" cy="6858000" type="screen4x3"/>
  <p:notesSz cx="6858000" cy="9144000"/>
  <p:defaultTextStyle>
    <a:defPPr>
      <a:defRPr lang="de-DE"/>
    </a:defPPr>
    <a:lvl1pPr algn="l" defTabSz="457200" rtl="0" fontAlgn="base">
      <a:spcBef>
        <a:spcPct val="0"/>
      </a:spcBef>
      <a:spcAft>
        <a:spcPct val="0"/>
      </a:spcAft>
      <a:defRPr kern="1200">
        <a:solidFill>
          <a:schemeClr val="tx1"/>
        </a:solidFill>
        <a:latin typeface="Univers 45 Light"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Univers 45 Light"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Univers 45 Light"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Univers 45 Light"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Univers 45 Light" charset="0"/>
        <a:ea typeface="ＭＳ Ｐゴシック" charset="0"/>
        <a:cs typeface="ＭＳ Ｐゴシック" charset="0"/>
      </a:defRPr>
    </a:lvl5pPr>
    <a:lvl6pPr marL="2286000" algn="l" defTabSz="457200" rtl="0" eaLnBrk="1" latinLnBrk="0" hangingPunct="1">
      <a:defRPr kern="1200">
        <a:solidFill>
          <a:schemeClr val="tx1"/>
        </a:solidFill>
        <a:latin typeface="Univers 45 Light" charset="0"/>
        <a:ea typeface="ＭＳ Ｐゴシック" charset="0"/>
        <a:cs typeface="ＭＳ Ｐゴシック" charset="0"/>
      </a:defRPr>
    </a:lvl6pPr>
    <a:lvl7pPr marL="2743200" algn="l" defTabSz="457200" rtl="0" eaLnBrk="1" latinLnBrk="0" hangingPunct="1">
      <a:defRPr kern="1200">
        <a:solidFill>
          <a:schemeClr val="tx1"/>
        </a:solidFill>
        <a:latin typeface="Univers 45 Light" charset="0"/>
        <a:ea typeface="ＭＳ Ｐゴシック" charset="0"/>
        <a:cs typeface="ＭＳ Ｐゴシック" charset="0"/>
      </a:defRPr>
    </a:lvl7pPr>
    <a:lvl8pPr marL="3200400" algn="l" defTabSz="457200" rtl="0" eaLnBrk="1" latinLnBrk="0" hangingPunct="1">
      <a:defRPr kern="1200">
        <a:solidFill>
          <a:schemeClr val="tx1"/>
        </a:solidFill>
        <a:latin typeface="Univers 45 Light" charset="0"/>
        <a:ea typeface="ＭＳ Ｐゴシック" charset="0"/>
        <a:cs typeface="ＭＳ Ｐゴシック" charset="0"/>
      </a:defRPr>
    </a:lvl8pPr>
    <a:lvl9pPr marL="3657600" algn="l" defTabSz="457200" rtl="0" eaLnBrk="1" latinLnBrk="0" hangingPunct="1">
      <a:defRPr kern="1200">
        <a:solidFill>
          <a:schemeClr val="tx1"/>
        </a:solidFill>
        <a:latin typeface="Univers 45 Ligh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A0DB"/>
    <a:srgbClr val="001C4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80976" autoAdjust="0"/>
  </p:normalViewPr>
  <p:slideViewPr>
    <p:cSldViewPr snapToGrid="0" snapToObjects="1">
      <p:cViewPr varScale="1">
        <p:scale>
          <a:sx n="66" d="100"/>
          <a:sy n="66" d="100"/>
        </p:scale>
        <p:origin x="1262" y="58"/>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106" d="100"/>
          <a:sy n="106" d="100"/>
        </p:scale>
        <p:origin x="1880"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1CC52443-8C08-D44A-87EC-52EA2E1CB525}" type="datetimeFigureOut">
              <a:rPr lang="de-DE"/>
              <a:pPr>
                <a:defRPr/>
              </a:pPr>
              <a:t>07.02.2018</a:t>
            </a:fld>
            <a:endParaRPr lang="en-US"/>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62F85311-B3F1-FC46-8A30-E879F8C26A4A}" type="slidenum">
              <a:rPr lang="en-US"/>
              <a:pPr>
                <a:defRPr/>
              </a:pPr>
              <a:t>‹Nr.›</a:t>
            </a:fld>
            <a:endParaRPr lang="en-US"/>
          </a:p>
        </p:txBody>
      </p:sp>
    </p:spTree>
    <p:extLst>
      <p:ext uri="{BB962C8B-B14F-4D97-AF65-F5344CB8AC3E}">
        <p14:creationId xmlns:p14="http://schemas.microsoft.com/office/powerpoint/2010/main" val="38667489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A585C62A-641C-8647-91EB-783FB40899C2}" type="datetimeFigureOut">
              <a:rPr lang="de-DE"/>
              <a:pPr>
                <a:defRPr/>
              </a:pPr>
              <a:t>07.02.2018</a:t>
            </a:fld>
            <a:endParaRPr lang="en-US"/>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FABC2263-B249-BD41-8DE2-10DB7145066A}" type="slidenum">
              <a:rPr lang="en-US"/>
              <a:pPr>
                <a:defRPr/>
              </a:pPr>
              <a:t>‹Nr.›</a:t>
            </a:fld>
            <a:endParaRPr lang="en-US"/>
          </a:p>
        </p:txBody>
      </p:sp>
    </p:spTree>
    <p:extLst>
      <p:ext uri="{BB962C8B-B14F-4D97-AF65-F5344CB8AC3E}">
        <p14:creationId xmlns:p14="http://schemas.microsoft.com/office/powerpoint/2010/main" val="1703705713"/>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mn-lt"/>
        <a:ea typeface="ＭＳ Ｐゴシック" charset="0"/>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FABC2263-B249-BD41-8DE2-10DB7145066A}" type="slidenum">
              <a:rPr lang="en-US" smtClean="0"/>
              <a:pPr>
                <a:defRPr/>
              </a:pPr>
              <a:t>4</a:t>
            </a:fld>
            <a:endParaRPr lang="en-US"/>
          </a:p>
        </p:txBody>
      </p:sp>
    </p:spTree>
    <p:extLst>
      <p:ext uri="{BB962C8B-B14F-4D97-AF65-F5344CB8AC3E}">
        <p14:creationId xmlns:p14="http://schemas.microsoft.com/office/powerpoint/2010/main" val="1243193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KEIN KLICK</a:t>
            </a:r>
          </a:p>
          <a:p>
            <a:endParaRPr lang="de-DE" dirty="0"/>
          </a:p>
          <a:p>
            <a:r>
              <a:rPr lang="de-DE" dirty="0"/>
              <a:t>Auf den ersten Blick hat sich an der Grundstruktur des Programmes nicht viel verändert. </a:t>
            </a:r>
          </a:p>
          <a:p>
            <a:endParaRPr lang="de-DE" dirty="0"/>
          </a:p>
          <a:p>
            <a:r>
              <a:rPr lang="de-DE" dirty="0"/>
              <a:t>KLICK</a:t>
            </a:r>
          </a:p>
          <a:p>
            <a:endParaRPr lang="de-DE" dirty="0"/>
          </a:p>
          <a:p>
            <a:r>
              <a:rPr lang="de-DE" dirty="0"/>
              <a:t>Der erste Unterschied sind die Kreierung der </a:t>
            </a:r>
            <a:r>
              <a:rPr lang="de-DE" dirty="0" err="1"/>
              <a:t>parallel_task_policy</a:t>
            </a:r>
            <a:r>
              <a:rPr lang="de-DE" dirty="0"/>
              <a:t>  „p“ und der </a:t>
            </a:r>
            <a:r>
              <a:rPr lang="de-DE" dirty="0" err="1"/>
              <a:t>future</a:t>
            </a:r>
            <a:r>
              <a:rPr lang="de-DE" dirty="0"/>
              <a:t> „f“. Die </a:t>
            </a:r>
            <a:r>
              <a:rPr lang="de-DE" dirty="0" err="1"/>
              <a:t>parallel_task_policy</a:t>
            </a:r>
            <a:r>
              <a:rPr lang="de-DE" dirty="0"/>
              <a:t>  signalisiert das die Ausführung eines parallelen Algorithmus parallelisiert werden kann.  Der Algorithmus liefert in dem Fall ein </a:t>
            </a:r>
            <a:r>
              <a:rPr lang="de-DE" dirty="0" err="1"/>
              <a:t>future</a:t>
            </a:r>
            <a:r>
              <a:rPr lang="de-DE" dirty="0"/>
              <a:t> Objekt mit dem Resultat zurück. Die </a:t>
            </a:r>
            <a:r>
              <a:rPr lang="de-DE" dirty="0" err="1"/>
              <a:t>exception_list</a:t>
            </a:r>
            <a:r>
              <a:rPr lang="de-DE" dirty="0"/>
              <a:t> diente mir zu Debugging Zwecken.</a:t>
            </a:r>
          </a:p>
          <a:p>
            <a:endParaRPr lang="de-DE" dirty="0"/>
          </a:p>
          <a:p>
            <a:r>
              <a:rPr lang="de-DE" dirty="0"/>
              <a:t>KLICK</a:t>
            </a:r>
          </a:p>
          <a:p>
            <a:endParaRPr lang="de-DE" dirty="0"/>
          </a:p>
          <a:p>
            <a:r>
              <a:rPr lang="de-DE" dirty="0"/>
              <a:t>Der eigentlich parallelisiert Teil ist die Zweite </a:t>
            </a:r>
            <a:r>
              <a:rPr lang="de-DE" dirty="0" err="1"/>
              <a:t>for</a:t>
            </a:r>
            <a:r>
              <a:rPr lang="de-DE" dirty="0"/>
              <a:t>-schleife: Dort wird eine parallele </a:t>
            </a:r>
            <a:r>
              <a:rPr lang="de-DE" dirty="0" err="1"/>
              <a:t>for</a:t>
            </a:r>
            <a:r>
              <a:rPr lang="de-DE" dirty="0"/>
              <a:t> loop nun stattdessen gestartet, die eine </a:t>
            </a:r>
            <a:r>
              <a:rPr lang="de-DE" dirty="0" err="1"/>
              <a:t>policy</a:t>
            </a:r>
            <a:r>
              <a:rPr lang="de-DE" dirty="0"/>
              <a:t>, den Startwert, den Endwert und ein Funktor-Objekt, das auf die Datenstruktur angewendet werden soll. In meinem Fall hab ich ein Lambda genutzt, was intern eine </a:t>
            </a:r>
            <a:r>
              <a:rPr lang="de-DE" dirty="0" err="1"/>
              <a:t>for</a:t>
            </a:r>
            <a:r>
              <a:rPr lang="de-DE" dirty="0"/>
              <a:t> Schleife hat. Vor jeder neuen Iteration, also vor dem Tauschen der Pointer, wartet der Hauptthread bis alle Berechnungen abgeschlossen sind.</a:t>
            </a:r>
          </a:p>
        </p:txBody>
      </p:sp>
      <p:sp>
        <p:nvSpPr>
          <p:cNvPr id="4" name="Foliennummernplatzhalter 3"/>
          <p:cNvSpPr>
            <a:spLocks noGrp="1"/>
          </p:cNvSpPr>
          <p:nvPr>
            <p:ph type="sldNum" sz="quarter" idx="10"/>
          </p:nvPr>
        </p:nvSpPr>
        <p:spPr/>
        <p:txBody>
          <a:bodyPr/>
          <a:lstStyle/>
          <a:p>
            <a:pPr>
              <a:defRPr/>
            </a:pPr>
            <a:fld id="{FABC2263-B249-BD41-8DE2-10DB7145066A}" type="slidenum">
              <a:rPr lang="en-US" smtClean="0"/>
              <a:pPr>
                <a:defRPr/>
              </a:pPr>
              <a:t>15</a:t>
            </a:fld>
            <a:endParaRPr lang="en-US"/>
          </a:p>
        </p:txBody>
      </p:sp>
    </p:spTree>
    <p:extLst>
      <p:ext uri="{BB962C8B-B14F-4D97-AF65-F5344CB8AC3E}">
        <p14:creationId xmlns:p14="http://schemas.microsoft.com/office/powerpoint/2010/main" val="2357896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Datenstruktur (Views zeigen), Besonderheiten erklären</a:t>
            </a:r>
          </a:p>
          <a:p>
            <a:r>
              <a:rPr lang="de-DE" dirty="0" err="1"/>
              <a:t>Kokkos</a:t>
            </a:r>
            <a:r>
              <a:rPr lang="de-DE" dirty="0"/>
              <a:t>::</a:t>
            </a:r>
            <a:r>
              <a:rPr lang="de-DE" dirty="0" err="1"/>
              <a:t>initialize</a:t>
            </a:r>
            <a:r>
              <a:rPr lang="de-DE" dirty="0"/>
              <a:t>/</a:t>
            </a:r>
            <a:r>
              <a:rPr lang="de-DE" dirty="0" err="1"/>
              <a:t>finalize</a:t>
            </a:r>
            <a:r>
              <a:rPr lang="de-DE" dirty="0"/>
              <a:t> erklären, Parallelen zu HPX ziehen</a:t>
            </a:r>
          </a:p>
          <a:p>
            <a:r>
              <a:rPr lang="de-DE" dirty="0"/>
              <a:t>Bild von Parallelisierter </a:t>
            </a:r>
            <a:r>
              <a:rPr lang="de-DE" dirty="0" err="1"/>
              <a:t>For</a:t>
            </a:r>
            <a:r>
              <a:rPr lang="de-DE" dirty="0"/>
              <a:t>-Schleife zeigen</a:t>
            </a:r>
          </a:p>
          <a:p>
            <a:endParaRPr lang="de-DE" dirty="0"/>
          </a:p>
        </p:txBody>
      </p:sp>
      <p:sp>
        <p:nvSpPr>
          <p:cNvPr id="4" name="Foliennummernplatzhalter 3"/>
          <p:cNvSpPr>
            <a:spLocks noGrp="1"/>
          </p:cNvSpPr>
          <p:nvPr>
            <p:ph type="sldNum" sz="quarter" idx="10"/>
          </p:nvPr>
        </p:nvSpPr>
        <p:spPr/>
        <p:txBody>
          <a:bodyPr/>
          <a:lstStyle/>
          <a:p>
            <a:pPr>
              <a:defRPr/>
            </a:pPr>
            <a:fld id="{FABC2263-B249-BD41-8DE2-10DB7145066A}" type="slidenum">
              <a:rPr lang="en-US" smtClean="0"/>
              <a:pPr>
                <a:defRPr/>
              </a:pPr>
              <a:t>16</a:t>
            </a:fld>
            <a:endParaRPr lang="en-US"/>
          </a:p>
        </p:txBody>
      </p:sp>
    </p:spTree>
    <p:extLst>
      <p:ext uri="{BB962C8B-B14F-4D97-AF65-F5344CB8AC3E}">
        <p14:creationId xmlns:p14="http://schemas.microsoft.com/office/powerpoint/2010/main" val="375480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Folgendes sind persönliche Einschätzungen, da qualitative Messungen/Betrachtungen nach Mehr-Augen-Prinzip funktionieren und somit nicht möglich waren </a:t>
            </a:r>
          </a:p>
          <a:p>
            <a:pPr marL="0" marR="0" lvl="0" indent="0" algn="l" defTabSz="457200" rtl="0" eaLnBrk="1" fontAlgn="base" latinLnBrk="0" hangingPunct="1">
              <a:lnSpc>
                <a:spcPct val="100000"/>
              </a:lnSpc>
              <a:spcBef>
                <a:spcPct val="30000"/>
              </a:spcBef>
              <a:spcAft>
                <a:spcPct val="0"/>
              </a:spcAft>
              <a:buClrTx/>
              <a:buSzTx/>
              <a:buFontTx/>
              <a:buNone/>
              <a:tabLst/>
              <a:defRPr/>
            </a:pPr>
            <a:endParaRPr lang="de-DE" dirty="0"/>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Zu allererst ist die Installation und damit die Aufsetzung des </a:t>
            </a:r>
            <a:r>
              <a:rPr lang="de-DE" dirty="0" err="1"/>
              <a:t>Runtime</a:t>
            </a:r>
            <a:r>
              <a:rPr lang="de-DE" dirty="0"/>
              <a:t>-Systems unkompliziert und einfach. HPX hat wie </a:t>
            </a:r>
            <a:r>
              <a:rPr lang="de-DE" dirty="0" err="1"/>
              <a:t>Kokkos</a:t>
            </a:r>
            <a:r>
              <a:rPr lang="de-DE" dirty="0"/>
              <a:t> ein </a:t>
            </a:r>
            <a:r>
              <a:rPr lang="de-DE" dirty="0" err="1"/>
              <a:t>github-Repo</a:t>
            </a:r>
            <a:r>
              <a:rPr lang="de-DE" dirty="0"/>
              <a:t>, von wo ich mir den </a:t>
            </a:r>
            <a:r>
              <a:rPr lang="de-DE" dirty="0" err="1"/>
              <a:t>master</a:t>
            </a:r>
            <a:r>
              <a:rPr lang="de-DE" dirty="0"/>
              <a:t> </a:t>
            </a:r>
            <a:r>
              <a:rPr lang="de-DE" dirty="0" err="1"/>
              <a:t>branch</a:t>
            </a:r>
            <a:r>
              <a:rPr lang="de-DE" dirty="0"/>
              <a:t> </a:t>
            </a:r>
            <a:r>
              <a:rPr lang="de-DE" dirty="0" err="1"/>
              <a:t>gecloned</a:t>
            </a:r>
            <a:r>
              <a:rPr lang="de-DE" dirty="0"/>
              <a:t> habe. In der README sind Ausführliche Installationsanweisungen gegeben, gegliedert nach dem Betriebssystem wo man das </a:t>
            </a:r>
            <a:r>
              <a:rPr lang="de-DE" dirty="0" err="1"/>
              <a:t>Runtime</a:t>
            </a:r>
            <a:r>
              <a:rPr lang="de-DE" dirty="0"/>
              <a:t>-System aufsetzen möchte. Außerdem geben sie die grundlegenden Flags, die man beim Installieren nutzen kann, mit an. Kleine Fehler sind aber in der Installationsdokumentation vorhanden. Einer der Fehler war das </a:t>
            </a:r>
            <a:r>
              <a:rPr lang="de-DE" dirty="0" err="1"/>
              <a:t>hwloc</a:t>
            </a:r>
            <a:r>
              <a:rPr lang="de-DE" dirty="0"/>
              <a:t> nicht als </a:t>
            </a:r>
            <a:r>
              <a:rPr lang="de-DE" dirty="0" err="1"/>
              <a:t>Pflichbibliothek</a:t>
            </a:r>
            <a:r>
              <a:rPr lang="de-DE" dirty="0"/>
              <a:t> aufgelistet ist, allerdings beim ausführen des </a:t>
            </a:r>
            <a:r>
              <a:rPr lang="de-DE" dirty="0" err="1"/>
              <a:t>make</a:t>
            </a:r>
            <a:r>
              <a:rPr lang="de-DE" dirty="0"/>
              <a:t>-Skripts ein Fehler geworfen wird</a:t>
            </a:r>
          </a:p>
          <a:p>
            <a:endParaRPr lang="de-DE" dirty="0"/>
          </a:p>
        </p:txBody>
      </p:sp>
      <p:sp>
        <p:nvSpPr>
          <p:cNvPr id="4" name="Foliennummernplatzhalter 3"/>
          <p:cNvSpPr>
            <a:spLocks noGrp="1"/>
          </p:cNvSpPr>
          <p:nvPr>
            <p:ph type="sldNum" sz="quarter" idx="10"/>
          </p:nvPr>
        </p:nvSpPr>
        <p:spPr/>
        <p:txBody>
          <a:bodyPr/>
          <a:lstStyle/>
          <a:p>
            <a:pPr>
              <a:defRPr/>
            </a:pPr>
            <a:fld id="{FABC2263-B249-BD41-8DE2-10DB7145066A}" type="slidenum">
              <a:rPr lang="en-US" smtClean="0"/>
              <a:pPr>
                <a:defRPr/>
              </a:pPr>
              <a:t>18</a:t>
            </a:fld>
            <a:endParaRPr lang="en-US"/>
          </a:p>
        </p:txBody>
      </p:sp>
    </p:spTree>
    <p:extLst>
      <p:ext uri="{BB962C8B-B14F-4D97-AF65-F5344CB8AC3E}">
        <p14:creationId xmlns:p14="http://schemas.microsoft.com/office/powerpoint/2010/main" val="1839021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HPX:, ausgesprochen für High Performance </a:t>
            </a:r>
            <a:r>
              <a:rPr lang="de-DE" dirty="0" err="1"/>
              <a:t>ParalleX</a:t>
            </a:r>
            <a:endParaRPr lang="de-DE" dirty="0"/>
          </a:p>
          <a:p>
            <a:endParaRPr lang="de-DE" dirty="0"/>
          </a:p>
          <a:p>
            <a:r>
              <a:rPr lang="de-DE" dirty="0"/>
              <a:t>Stellar: Systems Technology, Emergent </a:t>
            </a:r>
            <a:r>
              <a:rPr lang="de-DE" dirty="0" err="1"/>
              <a:t>Parallelism</a:t>
            </a:r>
            <a:r>
              <a:rPr lang="de-DE" dirty="0"/>
              <a:t>, and </a:t>
            </a:r>
            <a:r>
              <a:rPr lang="de-DE" dirty="0" err="1"/>
              <a:t>Algorithm</a:t>
            </a:r>
            <a:r>
              <a:rPr lang="de-DE" dirty="0"/>
              <a:t> Research. -&gt; Internationale Forschungsgruppe mit dem Ziel die Entwicklung von skalierbaren, parallelen Applikationen zu fördern. </a:t>
            </a:r>
          </a:p>
          <a:p>
            <a:endParaRPr lang="de-DE" dirty="0"/>
          </a:p>
          <a:p>
            <a:r>
              <a:rPr lang="de-DE" dirty="0" err="1"/>
              <a:t>ParalleX</a:t>
            </a:r>
            <a:r>
              <a:rPr lang="de-DE" dirty="0"/>
              <a:t>: experimentelles </a:t>
            </a:r>
            <a:r>
              <a:rPr lang="de-DE" dirty="0" err="1"/>
              <a:t>model</a:t>
            </a:r>
            <a:r>
              <a:rPr lang="de-DE" dirty="0"/>
              <a:t> für „parallel </a:t>
            </a:r>
            <a:r>
              <a:rPr lang="de-DE" dirty="0" err="1"/>
              <a:t>execution</a:t>
            </a:r>
            <a:r>
              <a:rPr lang="de-DE" dirty="0"/>
              <a:t>“. </a:t>
            </a:r>
          </a:p>
          <a:p>
            <a:endParaRPr lang="de-DE" dirty="0"/>
          </a:p>
          <a:p>
            <a:r>
              <a:rPr lang="de-DE" dirty="0"/>
              <a:t>Boost Software Lizenz: d.h. Kostenfreie Kopier-, Nutzungs- und </a:t>
            </a:r>
            <a:r>
              <a:rPr lang="de-DE" dirty="0" err="1"/>
              <a:t>Modifiaktionsrechte</a:t>
            </a:r>
            <a:r>
              <a:rPr lang="de-DE" dirty="0"/>
              <a:t> u.v.m.</a:t>
            </a:r>
          </a:p>
          <a:p>
            <a:endParaRPr lang="de-DE" dirty="0"/>
          </a:p>
          <a:p>
            <a:r>
              <a:rPr lang="de-DE" dirty="0"/>
              <a:t>C++11 konform: beispielsweise nutzt HPX anonyme Funktionen (Lambdas)</a:t>
            </a:r>
          </a:p>
          <a:p>
            <a:endParaRPr lang="de-DE" dirty="0"/>
          </a:p>
        </p:txBody>
      </p:sp>
      <p:sp>
        <p:nvSpPr>
          <p:cNvPr id="4" name="Foliennummernplatzhalter 3"/>
          <p:cNvSpPr>
            <a:spLocks noGrp="1"/>
          </p:cNvSpPr>
          <p:nvPr>
            <p:ph type="sldNum" sz="quarter" idx="10"/>
          </p:nvPr>
        </p:nvSpPr>
        <p:spPr/>
        <p:txBody>
          <a:bodyPr/>
          <a:lstStyle/>
          <a:p>
            <a:pPr>
              <a:defRPr/>
            </a:pPr>
            <a:fld id="{FABC2263-B249-BD41-8DE2-10DB7145066A}" type="slidenum">
              <a:rPr lang="en-US" smtClean="0"/>
              <a:pPr>
                <a:defRPr/>
              </a:pPr>
              <a:t>6</a:t>
            </a:fld>
            <a:endParaRPr lang="en-US"/>
          </a:p>
        </p:txBody>
      </p:sp>
    </p:spTree>
    <p:extLst>
      <p:ext uri="{BB962C8B-B14F-4D97-AF65-F5344CB8AC3E}">
        <p14:creationId xmlns:p14="http://schemas.microsoft.com/office/powerpoint/2010/main" val="1723601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Local</a:t>
            </a:r>
            <a:r>
              <a:rPr lang="de-DE" dirty="0"/>
              <a:t> Control Objects: Zuständig für die Kontrollierung von Parallelisierung und Synchronisation in HPX Applikationen, sowie der Verschleierung von Latenzen. Jedes Objekt das einen HPX-Thread erzeugt oder reaktiviert liefert die eben genannten Funktionalitäten. </a:t>
            </a:r>
          </a:p>
          <a:p>
            <a:r>
              <a:rPr lang="de-DE" dirty="0"/>
              <a:t>LCO liefern Unterstützung für Ereignisgesteuertes HPX-Threading, Schutz von gemeinsam genutzten Ressourcen und das Management der </a:t>
            </a:r>
            <a:r>
              <a:rPr lang="de-DE" dirty="0" err="1"/>
              <a:t>Ausführungsflows</a:t>
            </a:r>
            <a:r>
              <a:rPr lang="de-DE" dirty="0"/>
              <a:t>. Futures sind zum Beispiel ein solches LCO. Futures sind dabei Proxys für Resultate die noch nicht bekannt sind weil sie z.B. noch nicht berechnet wurden</a:t>
            </a:r>
          </a:p>
          <a:p>
            <a:endParaRPr lang="de-DE" dirty="0"/>
          </a:p>
          <a:p>
            <a:r>
              <a:rPr lang="de-DE" dirty="0" err="1"/>
              <a:t>Parcel</a:t>
            </a:r>
            <a:r>
              <a:rPr lang="de-DE" dirty="0"/>
              <a:t> Subsystem: Zuständig für die Netzwerkkommunikation, implementiert eine Form von „</a:t>
            </a:r>
            <a:r>
              <a:rPr lang="de-DE" dirty="0" err="1"/>
              <a:t>active</a:t>
            </a:r>
            <a:r>
              <a:rPr lang="de-DE" dirty="0"/>
              <a:t> </a:t>
            </a:r>
            <a:r>
              <a:rPr lang="de-DE" dirty="0" err="1"/>
              <a:t>messages</a:t>
            </a:r>
            <a:r>
              <a:rPr lang="de-DE" dirty="0"/>
              <a:t>“ die sogenannten „</a:t>
            </a:r>
            <a:r>
              <a:rPr lang="de-DE" dirty="0" err="1"/>
              <a:t>Parcels</a:t>
            </a:r>
            <a:r>
              <a:rPr lang="de-DE" dirty="0"/>
              <a:t>“. </a:t>
            </a:r>
            <a:r>
              <a:rPr lang="de-DE" dirty="0" err="1"/>
              <a:t>Parcels</a:t>
            </a:r>
            <a:r>
              <a:rPr lang="de-DE" dirty="0"/>
              <a:t>, die asynchron übertragen werden, enthalten eine (globale) </a:t>
            </a:r>
            <a:r>
              <a:rPr lang="de-DE" dirty="0" err="1"/>
              <a:t>Addresse</a:t>
            </a:r>
            <a:r>
              <a:rPr lang="de-DE" dirty="0"/>
              <a:t> eines Objektes (Das Ziel) eine Referenz zu einer Methode des Objektes inklusive den zugehörigen Parametern. HPX nennt Entitäten, beispielsweise ein </a:t>
            </a:r>
            <a:r>
              <a:rPr lang="de-DE" dirty="0" err="1"/>
              <a:t>compute</a:t>
            </a:r>
            <a:r>
              <a:rPr lang="de-DE" dirty="0"/>
              <a:t> </a:t>
            </a:r>
            <a:r>
              <a:rPr lang="de-DE" dirty="0" err="1"/>
              <a:t>node</a:t>
            </a:r>
            <a:r>
              <a:rPr lang="de-DE" dirty="0"/>
              <a:t>, die </a:t>
            </a:r>
            <a:r>
              <a:rPr lang="de-DE" dirty="0" err="1"/>
              <a:t>Parcels</a:t>
            </a:r>
            <a:r>
              <a:rPr lang="de-DE" dirty="0"/>
              <a:t> kommunizieren </a:t>
            </a:r>
            <a:r>
              <a:rPr lang="de-DE" dirty="0" err="1"/>
              <a:t>Localities</a:t>
            </a:r>
            <a:r>
              <a:rPr lang="de-DE" dirty="0"/>
              <a:t>.</a:t>
            </a:r>
          </a:p>
          <a:p>
            <a:endParaRPr lang="de-DE" dirty="0"/>
          </a:p>
          <a:p>
            <a:endParaRPr lang="de-DE" dirty="0"/>
          </a:p>
          <a:p>
            <a:r>
              <a:rPr lang="de-DE" dirty="0" err="1"/>
              <a:t>Active</a:t>
            </a:r>
            <a:r>
              <a:rPr lang="de-DE" dirty="0"/>
              <a:t> Global </a:t>
            </a:r>
            <a:r>
              <a:rPr lang="de-DE" dirty="0" err="1"/>
              <a:t>Address</a:t>
            </a:r>
            <a:r>
              <a:rPr lang="de-DE" dirty="0"/>
              <a:t> Space: implementiert einen global </a:t>
            </a:r>
            <a:r>
              <a:rPr lang="de-DE" dirty="0" err="1"/>
              <a:t>Addressraum</a:t>
            </a:r>
            <a:r>
              <a:rPr lang="de-DE" dirty="0"/>
              <a:t>, welcher alle </a:t>
            </a:r>
            <a:r>
              <a:rPr lang="de-DE" dirty="0" err="1"/>
              <a:t>Localities</a:t>
            </a:r>
            <a:r>
              <a:rPr lang="de-DE" dirty="0"/>
              <a:t> umspannt. Das Ziel von </a:t>
            </a:r>
            <a:r>
              <a:rPr lang="de-DE" dirty="0" err="1"/>
              <a:t>Parcels</a:t>
            </a:r>
            <a:r>
              <a:rPr lang="de-DE" dirty="0"/>
              <a:t> sind mit einem Global Identifier(GID) durch AGAS versehen</a:t>
            </a:r>
          </a:p>
          <a:p>
            <a:endParaRPr lang="de-DE" dirty="0"/>
          </a:p>
          <a:p>
            <a:r>
              <a:rPr lang="de-DE" dirty="0"/>
              <a:t>Threading Subsystem: Wenn ein </a:t>
            </a:r>
            <a:r>
              <a:rPr lang="de-DE" dirty="0" err="1"/>
              <a:t>Parcel</a:t>
            </a:r>
            <a:r>
              <a:rPr lang="de-DE" dirty="0"/>
              <a:t> an einer </a:t>
            </a:r>
            <a:r>
              <a:rPr lang="de-DE" dirty="0" err="1"/>
              <a:t>Locality</a:t>
            </a:r>
            <a:r>
              <a:rPr lang="de-DE" dirty="0"/>
              <a:t> ankommt, wird es in einen HPX Thread umgewandelt, welcher dann vom Threading Subsystem </a:t>
            </a:r>
            <a:r>
              <a:rPr lang="de-DE" dirty="0" err="1"/>
              <a:t>geschedulet</a:t>
            </a:r>
            <a:r>
              <a:rPr lang="de-DE" dirty="0"/>
              <a:t>, ausgeführt und </a:t>
            </a:r>
            <a:r>
              <a:rPr lang="de-DE" dirty="0" err="1"/>
              <a:t>recycled</a:t>
            </a:r>
            <a:r>
              <a:rPr lang="de-DE" dirty="0"/>
              <a:t> wird. In diesem werden HPX Threads zu Kernel Threads (Betriebssystem Threads) gemappt. Typischerweise 1 BS Thread pro verfügbaren Core. </a:t>
            </a:r>
            <a:r>
              <a:rPr lang="de-DE" dirty="0" err="1"/>
              <a:t>Context</a:t>
            </a:r>
            <a:r>
              <a:rPr lang="de-DE" dirty="0"/>
              <a:t> </a:t>
            </a:r>
            <a:r>
              <a:rPr lang="de-DE" dirty="0" err="1"/>
              <a:t>Switching</a:t>
            </a:r>
            <a:r>
              <a:rPr lang="de-DE" dirty="0"/>
              <a:t> zwischen HPX Threads benötigen dabei keinen System </a:t>
            </a:r>
            <a:r>
              <a:rPr lang="de-DE" dirty="0" err="1"/>
              <a:t>call</a:t>
            </a:r>
            <a:r>
              <a:rPr lang="de-DE" dirty="0"/>
              <a:t> was natürlich den Overhead beim Ausführen und Anhalten reduziert.</a:t>
            </a:r>
          </a:p>
          <a:p>
            <a:endParaRPr lang="de-DE" dirty="0"/>
          </a:p>
          <a:p>
            <a:r>
              <a:rPr lang="de-DE" dirty="0"/>
              <a:t>HPX implementiert zudem auch noch ein Performance Counter Framework für die Instrumentierung der Umgebung, in der die HPX Applikation arbeitet. Die Daten, die dadurch erfasst werden, erlauben im Hintergrund laufenden heuristischen Algorithmen bessere Entscheidungen hinsichtlich dem Ressourcen </a:t>
            </a:r>
            <a:r>
              <a:rPr lang="de-DE" dirty="0" err="1"/>
              <a:t>Managment</a:t>
            </a:r>
            <a:r>
              <a:rPr lang="de-DE" dirty="0"/>
              <a:t> zu treffen. Zusätzlich lässt sich dieses Framework natürlich zum </a:t>
            </a:r>
            <a:r>
              <a:rPr lang="de-DE" dirty="0" err="1"/>
              <a:t>Debbuging</a:t>
            </a:r>
            <a:r>
              <a:rPr lang="de-DE" dirty="0"/>
              <a:t> und zur </a:t>
            </a:r>
            <a:r>
              <a:rPr lang="de-DE" dirty="0" err="1"/>
              <a:t>Luafzeitanalyse</a:t>
            </a:r>
            <a:r>
              <a:rPr lang="de-DE" dirty="0"/>
              <a:t> nutzen.</a:t>
            </a:r>
          </a:p>
        </p:txBody>
      </p:sp>
      <p:sp>
        <p:nvSpPr>
          <p:cNvPr id="4" name="Foliennummernplatzhalter 3"/>
          <p:cNvSpPr>
            <a:spLocks noGrp="1"/>
          </p:cNvSpPr>
          <p:nvPr>
            <p:ph type="sldNum" sz="quarter" idx="10"/>
          </p:nvPr>
        </p:nvSpPr>
        <p:spPr/>
        <p:txBody>
          <a:bodyPr/>
          <a:lstStyle/>
          <a:p>
            <a:pPr>
              <a:defRPr/>
            </a:pPr>
            <a:fld id="{FABC2263-B249-BD41-8DE2-10DB7145066A}" type="slidenum">
              <a:rPr lang="en-US" smtClean="0"/>
              <a:pPr>
                <a:defRPr/>
              </a:pPr>
              <a:t>7</a:t>
            </a:fld>
            <a:endParaRPr lang="en-US"/>
          </a:p>
        </p:txBody>
      </p:sp>
    </p:spTree>
    <p:extLst>
      <p:ext uri="{BB962C8B-B14F-4D97-AF65-F5344CB8AC3E}">
        <p14:creationId xmlns:p14="http://schemas.microsoft.com/office/powerpoint/2010/main" val="2661564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Kokkos</a:t>
            </a:r>
            <a:r>
              <a:rPr lang="de-DE" dirty="0"/>
              <a:t> : aus dem Griechischen für „Korn“ „Granular“ : Soll Zweck (</a:t>
            </a:r>
            <a:r>
              <a:rPr lang="de-DE" dirty="0" err="1"/>
              <a:t>Inkapsulierung</a:t>
            </a:r>
            <a:r>
              <a:rPr lang="de-DE" dirty="0"/>
              <a:t>  von Körnern von Daten und parallelisier baren Operationen. </a:t>
            </a:r>
          </a:p>
          <a:p>
            <a:endParaRPr lang="de-DE" dirty="0"/>
          </a:p>
          <a:p>
            <a:r>
              <a:rPr lang="de-DE" dirty="0"/>
              <a:t>Programmiermodell: … über unterschiedliche Architekturen hinweg</a:t>
            </a:r>
          </a:p>
          <a:p>
            <a:endParaRPr lang="de-DE" dirty="0"/>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Performance Portabilität definieren die Entwickler von </a:t>
            </a:r>
            <a:r>
              <a:rPr lang="de-DE" dirty="0" err="1"/>
              <a:t>Kokkos</a:t>
            </a:r>
            <a:r>
              <a:rPr lang="de-DE" dirty="0"/>
              <a:t> als Code, welcher für verschiedene Architekturen kompiliert werden kann und fast keine bzw. keine Performance Unterschiede zu architekturspezifischen Code hat.</a:t>
            </a:r>
          </a:p>
          <a:p>
            <a:pPr marL="0" marR="0" lvl="0" indent="0" algn="l" defTabSz="457200" rtl="0" eaLnBrk="1" fontAlgn="base" latinLnBrk="0" hangingPunct="1">
              <a:lnSpc>
                <a:spcPct val="100000"/>
              </a:lnSpc>
              <a:spcBef>
                <a:spcPct val="30000"/>
              </a:spcBef>
              <a:spcAft>
                <a:spcPct val="0"/>
              </a:spcAft>
              <a:buClrTx/>
              <a:buSzTx/>
              <a:buFontTx/>
              <a:buNone/>
              <a:tabLst/>
              <a:defRPr/>
            </a:pPr>
            <a:endParaRPr lang="de-DE" dirty="0"/>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err="1"/>
              <a:t>Kokkos</a:t>
            </a:r>
            <a:r>
              <a:rPr lang="de-DE" dirty="0"/>
              <a:t> ist eine C++ Bibliothek, keine neue Sprache/Spracherweiterung</a:t>
            </a:r>
          </a:p>
          <a:p>
            <a:pPr marL="0" marR="0" lvl="0" indent="0" algn="l" defTabSz="457200" rtl="0" eaLnBrk="1" fontAlgn="base" latinLnBrk="0" hangingPunct="1">
              <a:lnSpc>
                <a:spcPct val="100000"/>
              </a:lnSpc>
              <a:spcBef>
                <a:spcPct val="30000"/>
              </a:spcBef>
              <a:spcAft>
                <a:spcPct val="0"/>
              </a:spcAft>
              <a:buClrTx/>
              <a:buSzTx/>
              <a:buFontTx/>
              <a:buNone/>
              <a:tabLst/>
              <a:defRPr/>
            </a:pPr>
            <a:endParaRPr lang="de-DE" dirty="0"/>
          </a:p>
          <a:p>
            <a:r>
              <a:rPr lang="de-DE" dirty="0"/>
              <a:t>Ziel: </a:t>
            </a:r>
            <a:r>
              <a:rPr lang="de-DE" dirty="0" err="1"/>
              <a:t>Minimeurng</a:t>
            </a:r>
            <a:r>
              <a:rPr lang="de-DE" dirty="0"/>
              <a:t> von </a:t>
            </a:r>
            <a:r>
              <a:rPr lang="de-DE" dirty="0" err="1"/>
              <a:t>arch</a:t>
            </a:r>
            <a:r>
              <a:rPr lang="de-DE" dirty="0"/>
              <a:t>. Spez. </a:t>
            </a:r>
            <a:r>
              <a:rPr lang="de-DE" dirty="0" err="1"/>
              <a:t>Impl</a:t>
            </a:r>
            <a:r>
              <a:rPr lang="de-DE" dirty="0"/>
              <a:t>. Details, die der Nutzer wissen muss</a:t>
            </a:r>
          </a:p>
          <a:p>
            <a:endParaRPr lang="de-DE" dirty="0"/>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Unterstützt werden dabei …. Mit NUMA (Non-uniform </a:t>
            </a:r>
            <a:r>
              <a:rPr lang="de-DE" dirty="0" err="1"/>
              <a:t>memory</a:t>
            </a:r>
            <a:r>
              <a:rPr lang="de-DE" dirty="0"/>
              <a:t> </a:t>
            </a:r>
            <a:r>
              <a:rPr lang="de-DE" dirty="0" err="1"/>
              <a:t>access</a:t>
            </a:r>
            <a:r>
              <a:rPr lang="de-DE" dirty="0"/>
              <a:t>)</a:t>
            </a:r>
          </a:p>
          <a:p>
            <a:pPr marL="0" marR="0" lvl="0" indent="0" algn="l" defTabSz="457200" rtl="0" eaLnBrk="1" fontAlgn="base" latinLnBrk="0" hangingPunct="1">
              <a:lnSpc>
                <a:spcPct val="100000"/>
              </a:lnSpc>
              <a:spcBef>
                <a:spcPct val="30000"/>
              </a:spcBef>
              <a:spcAft>
                <a:spcPct val="0"/>
              </a:spcAft>
              <a:buClrTx/>
              <a:buSzTx/>
              <a:buFontTx/>
              <a:buNone/>
              <a:tabLst/>
              <a:defRPr/>
            </a:pPr>
            <a:endParaRPr lang="de-DE" dirty="0"/>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err="1"/>
              <a:t>Execution</a:t>
            </a:r>
            <a:r>
              <a:rPr lang="de-DE" dirty="0"/>
              <a:t> Spaces: Wo wird der Code ausgeführt (Zur Zeit GPU/CPU)</a:t>
            </a:r>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err="1"/>
              <a:t>Execution</a:t>
            </a:r>
            <a:r>
              <a:rPr lang="de-DE" dirty="0"/>
              <a:t> Patterns: Fundamentale parallele Algorithmen wie : </a:t>
            </a:r>
            <a:r>
              <a:rPr lang="de-DE" dirty="0" err="1"/>
              <a:t>parallel_for</a:t>
            </a:r>
            <a:r>
              <a:rPr lang="de-DE" dirty="0"/>
              <a:t> / </a:t>
            </a:r>
            <a:r>
              <a:rPr lang="de-DE" dirty="0" err="1"/>
              <a:t>reduce</a:t>
            </a:r>
            <a:r>
              <a:rPr lang="de-DE" dirty="0"/>
              <a:t> /</a:t>
            </a:r>
            <a:r>
              <a:rPr lang="de-DE" dirty="0" err="1"/>
              <a:t>scan</a:t>
            </a:r>
            <a:r>
              <a:rPr lang="de-DE" dirty="0"/>
              <a:t>, welche in den Implementierungsbeispielen zu sehen seien werden.</a:t>
            </a:r>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err="1"/>
              <a:t>Execution</a:t>
            </a:r>
            <a:r>
              <a:rPr lang="de-DE" dirty="0"/>
              <a:t> </a:t>
            </a:r>
            <a:r>
              <a:rPr lang="de-DE" dirty="0" err="1"/>
              <a:t>Policies</a:t>
            </a:r>
            <a:r>
              <a:rPr lang="de-DE" dirty="0"/>
              <a:t>: sagt aus, Zusammen mit dem </a:t>
            </a:r>
            <a:r>
              <a:rPr lang="de-DE" dirty="0" err="1"/>
              <a:t>Execution</a:t>
            </a:r>
            <a:r>
              <a:rPr lang="de-DE" dirty="0"/>
              <a:t> Patterns, WIE eine Funktion ausgeführt wird beispielsweise durch eine Range Policy( eine Operation einmal auf jedes Element im Bereich. Keine Aussagen über Reihenfolge der Ausführung oder Abhängigkeiten)</a:t>
            </a:r>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Memory Spaces: Ort wo die Daten sich befinden (Spezifiziert den physischen Ort sowie die Zugriffscharakteristika)</a:t>
            </a:r>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Memory Layout: ist für das Mapping von logischen (</a:t>
            </a:r>
            <a:r>
              <a:rPr lang="de-DE" dirty="0" err="1"/>
              <a:t>arithemtischen</a:t>
            </a:r>
            <a:r>
              <a:rPr lang="de-DE" dirty="0"/>
              <a:t>) Indizes zu </a:t>
            </a:r>
            <a:r>
              <a:rPr lang="de-DE" dirty="0" err="1"/>
              <a:t>Address</a:t>
            </a:r>
            <a:r>
              <a:rPr lang="de-DE" dirty="0"/>
              <a:t> Offsets für Datenallokation zuständig</a:t>
            </a:r>
          </a:p>
          <a:p>
            <a:pPr marL="0" marR="0" lvl="0" indent="0" algn="l" defTabSz="457200" rtl="0" eaLnBrk="1" fontAlgn="base" latinLnBrk="0" hangingPunct="1">
              <a:lnSpc>
                <a:spcPct val="100000"/>
              </a:lnSpc>
              <a:spcBef>
                <a:spcPct val="30000"/>
              </a:spcBef>
              <a:spcAft>
                <a:spcPct val="0"/>
              </a:spcAft>
              <a:buClrTx/>
              <a:buSzTx/>
              <a:buFontTx/>
              <a:buNone/>
              <a:tabLst/>
              <a:defRPr/>
            </a:pPr>
            <a:endParaRPr lang="de-DE" dirty="0"/>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Memory </a:t>
            </a:r>
            <a:r>
              <a:rPr lang="de-DE" dirty="0" err="1"/>
              <a:t>Traits</a:t>
            </a:r>
            <a:r>
              <a:rPr lang="de-DE" dirty="0"/>
              <a:t>: </a:t>
            </a:r>
            <a:r>
              <a:rPr lang="de-DE" dirty="0" err="1"/>
              <a:t>spezifiziert,wie</a:t>
            </a:r>
            <a:r>
              <a:rPr lang="de-DE" dirty="0"/>
              <a:t> auf eine Datenstruktur in einem Algorithmus zugegriffen wird. (Random Access. </a:t>
            </a:r>
            <a:r>
              <a:rPr lang="de-DE" dirty="0" err="1"/>
              <a:t>Atomic</a:t>
            </a:r>
            <a:r>
              <a:rPr lang="de-DE" dirty="0"/>
              <a:t> Access)</a:t>
            </a:r>
          </a:p>
          <a:p>
            <a:endParaRPr lang="de-DE" dirty="0"/>
          </a:p>
          <a:p>
            <a:endParaRPr lang="de-DE" dirty="0"/>
          </a:p>
          <a:p>
            <a:endParaRPr lang="de-DE" dirty="0"/>
          </a:p>
        </p:txBody>
      </p:sp>
      <p:sp>
        <p:nvSpPr>
          <p:cNvPr id="4" name="Foliennummernplatzhalter 3"/>
          <p:cNvSpPr>
            <a:spLocks noGrp="1"/>
          </p:cNvSpPr>
          <p:nvPr>
            <p:ph type="sldNum" sz="quarter" idx="10"/>
          </p:nvPr>
        </p:nvSpPr>
        <p:spPr/>
        <p:txBody>
          <a:bodyPr/>
          <a:lstStyle/>
          <a:p>
            <a:pPr>
              <a:defRPr/>
            </a:pPr>
            <a:fld id="{FABC2263-B249-BD41-8DE2-10DB7145066A}" type="slidenum">
              <a:rPr lang="en-US" smtClean="0"/>
              <a:pPr>
                <a:defRPr/>
              </a:pPr>
              <a:t>8</a:t>
            </a:fld>
            <a:endParaRPr lang="en-US"/>
          </a:p>
        </p:txBody>
      </p:sp>
    </p:spTree>
    <p:extLst>
      <p:ext uri="{BB962C8B-B14F-4D97-AF65-F5344CB8AC3E}">
        <p14:creationId xmlns:p14="http://schemas.microsoft.com/office/powerpoint/2010/main" val="326107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-die WLG ist eine partielle, </a:t>
            </a:r>
            <a:r>
              <a:rPr lang="de-DE" dirty="0" err="1"/>
              <a:t>parab</a:t>
            </a:r>
            <a:r>
              <a:rPr lang="de-DE" dirty="0"/>
              <a:t>. Differentialgleichung</a:t>
            </a:r>
          </a:p>
          <a:p>
            <a:pPr marL="0" marR="0" lvl="0" indent="0" algn="l" defTabSz="457200" rtl="0" eaLnBrk="1" fontAlgn="base" latinLnBrk="0" hangingPunct="1">
              <a:lnSpc>
                <a:spcPct val="100000"/>
              </a:lnSpc>
              <a:spcBef>
                <a:spcPct val="30000"/>
              </a:spcBef>
              <a:spcAft>
                <a:spcPct val="0"/>
              </a:spcAft>
              <a:buClrTx/>
              <a:buSzTx/>
              <a:buFontTx/>
              <a:buNone/>
              <a:tabLst/>
              <a:defRPr/>
            </a:pPr>
            <a:endParaRPr lang="de-DE" dirty="0"/>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KLICK</a:t>
            </a:r>
          </a:p>
          <a:p>
            <a:pPr marL="0" marR="0" lvl="0" indent="0" algn="l" defTabSz="457200" rtl="0" eaLnBrk="1" fontAlgn="base" latinLnBrk="0" hangingPunct="1">
              <a:lnSpc>
                <a:spcPct val="100000"/>
              </a:lnSpc>
              <a:spcBef>
                <a:spcPct val="30000"/>
              </a:spcBef>
              <a:spcAft>
                <a:spcPct val="0"/>
              </a:spcAft>
              <a:buClrTx/>
              <a:buSzTx/>
              <a:buFontTx/>
              <a:buNone/>
              <a:tabLst/>
              <a:defRPr/>
            </a:pPr>
            <a:endParaRPr lang="de-DE" dirty="0"/>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-beschreibt Zusammenhang zwischen zeitlichen und räumlichen Änderung der Temperatur an einem Ort in einem Körper und eignet sich damit zur Berechnung instationärer Temperaturfelder.</a:t>
            </a:r>
          </a:p>
          <a:p>
            <a:pPr marL="0" marR="0" lvl="0" indent="0" algn="l" defTabSz="457200" rtl="0" eaLnBrk="1" fontAlgn="base" latinLnBrk="0" hangingPunct="1">
              <a:lnSpc>
                <a:spcPct val="100000"/>
              </a:lnSpc>
              <a:spcBef>
                <a:spcPct val="30000"/>
              </a:spcBef>
              <a:spcAft>
                <a:spcPct val="0"/>
              </a:spcAft>
              <a:buClrTx/>
              <a:buSzTx/>
              <a:buFontTx/>
              <a:buNone/>
              <a:tabLst/>
              <a:defRPr/>
            </a:pPr>
            <a:endParaRPr lang="de-DE" dirty="0"/>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KLICK</a:t>
            </a:r>
          </a:p>
          <a:p>
            <a:pPr marL="0" marR="0" lvl="0" indent="0" algn="l" defTabSz="457200" rtl="0" eaLnBrk="1" fontAlgn="base" latinLnBrk="0" hangingPunct="1">
              <a:lnSpc>
                <a:spcPct val="100000"/>
              </a:lnSpc>
              <a:spcBef>
                <a:spcPct val="30000"/>
              </a:spcBef>
              <a:spcAft>
                <a:spcPct val="0"/>
              </a:spcAft>
              <a:buClrTx/>
              <a:buSzTx/>
              <a:buFontTx/>
              <a:buNone/>
              <a:tabLst/>
              <a:defRPr/>
            </a:pPr>
            <a:endParaRPr lang="de-DE" dirty="0"/>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-Die entsprechende Formel (KLICK), wobei</a:t>
            </a:r>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    -u die Wärmeverteilung angibt</a:t>
            </a:r>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    -t ist die Zeit</a:t>
            </a:r>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    -x ist die eindimensionale Raumkoordinate</a:t>
            </a:r>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    -Groß D die Temperaturleitfähigkeit</a:t>
            </a:r>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-Um diese Formel zu implementieren hat man viele Möglichkeiten: Einer der Möglichkeiten ist die sogenannte Forward Time </a:t>
            </a:r>
            <a:r>
              <a:rPr lang="de-DE" dirty="0" err="1"/>
              <a:t>Centerd</a:t>
            </a:r>
            <a:r>
              <a:rPr lang="de-DE" dirty="0"/>
              <a:t> Space Approximation bzw. Annäherung im Deutschen(KLICK)</a:t>
            </a:r>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-Die Formel sagt dabei aus:</a:t>
            </a:r>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	-Der Hitzepunkt in der Zukunft (Notiert mit Phi m+1) an der Stelle i ergibst sich dabei aus dem momentanem Wert an der Stelle i plus </a:t>
            </a:r>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-Die Formel für zwei Dimensionen sieht ähnlich aus, der einzige Unterschied ist das wir zwei räumliche Dimensionen betrachten, dargestellt mit x und y</a:t>
            </a:r>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-Und auch hierfür gibt es eine FTCS Formel: </a:t>
            </a:r>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-Die FTCS Formel ist ein häufiges Anwendungsbeispiel für HPC-Bibliotheken weil es sich hervorragend für die parallele Ausführung eignet.</a:t>
            </a:r>
          </a:p>
          <a:p>
            <a:pPr marL="0" marR="0" lvl="0" indent="0" algn="l" defTabSz="457200" rtl="0" eaLnBrk="1" fontAlgn="base" latinLnBrk="0" hangingPunct="1">
              <a:lnSpc>
                <a:spcPct val="100000"/>
              </a:lnSpc>
              <a:spcBef>
                <a:spcPct val="30000"/>
              </a:spcBef>
              <a:spcAft>
                <a:spcPct val="0"/>
              </a:spcAft>
              <a:buClrTx/>
              <a:buSzTx/>
              <a:buFontTx/>
              <a:buNone/>
              <a:tabLst/>
              <a:defRPr/>
            </a:pPr>
            <a:endParaRPr lang="de-DE" dirty="0"/>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KLICK</a:t>
            </a:r>
          </a:p>
          <a:p>
            <a:pPr marL="0" marR="0" lvl="0" indent="0" algn="l" defTabSz="457200" rtl="0" eaLnBrk="1" fontAlgn="base" latinLnBrk="0" hangingPunct="1">
              <a:lnSpc>
                <a:spcPct val="100000"/>
              </a:lnSpc>
              <a:spcBef>
                <a:spcPct val="30000"/>
              </a:spcBef>
              <a:spcAft>
                <a:spcPct val="0"/>
              </a:spcAft>
              <a:buClrTx/>
              <a:buSzTx/>
              <a:buFontTx/>
              <a:buNone/>
              <a:tabLst/>
              <a:defRPr/>
            </a:pPr>
            <a:endParaRPr lang="de-DE" dirty="0"/>
          </a:p>
          <a:p>
            <a:pPr marL="0" marR="0" lvl="0" indent="0" algn="l" defTabSz="457200" rtl="0" eaLnBrk="1" fontAlgn="base" latinLnBrk="0" hangingPunct="1">
              <a:lnSpc>
                <a:spcPct val="100000"/>
              </a:lnSpc>
              <a:spcBef>
                <a:spcPct val="30000"/>
              </a:spcBef>
              <a:spcAft>
                <a:spcPct val="0"/>
              </a:spcAft>
              <a:buClrTx/>
              <a:buSzTx/>
              <a:buFontTx/>
              <a:buNone/>
              <a:tabLst/>
              <a:defRPr/>
            </a:pPr>
            <a:endParaRPr lang="de-DE" dirty="0"/>
          </a:p>
          <a:p>
            <a:endParaRPr lang="de-DE" dirty="0"/>
          </a:p>
        </p:txBody>
      </p:sp>
      <p:sp>
        <p:nvSpPr>
          <p:cNvPr id="4" name="Foliennummernplatzhalter 3"/>
          <p:cNvSpPr>
            <a:spLocks noGrp="1"/>
          </p:cNvSpPr>
          <p:nvPr>
            <p:ph type="sldNum" sz="quarter" idx="10"/>
          </p:nvPr>
        </p:nvSpPr>
        <p:spPr/>
        <p:txBody>
          <a:bodyPr/>
          <a:lstStyle/>
          <a:p>
            <a:pPr>
              <a:defRPr/>
            </a:pPr>
            <a:fld id="{FABC2263-B249-BD41-8DE2-10DB7145066A}" type="slidenum">
              <a:rPr lang="en-US" smtClean="0"/>
              <a:pPr>
                <a:defRPr/>
              </a:pPr>
              <a:t>10</a:t>
            </a:fld>
            <a:endParaRPr lang="en-US"/>
          </a:p>
        </p:txBody>
      </p:sp>
    </p:spTree>
    <p:extLst>
      <p:ext uri="{BB962C8B-B14F-4D97-AF65-F5344CB8AC3E}">
        <p14:creationId xmlns:p14="http://schemas.microsoft.com/office/powerpoint/2010/main" val="1185513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Wenn man sich die Hitzepunkte als ein Gitter vorstellt Und die konstanten x und y gleich sind ergibt sich das folgende Bild (KLICK)</a:t>
            </a:r>
          </a:p>
          <a:p>
            <a:endParaRPr lang="de-DE" dirty="0"/>
          </a:p>
          <a:p>
            <a:r>
              <a:rPr lang="de-DE" dirty="0"/>
              <a:t>Der mittlere Punkt wird durch die Werte der umliegenden Punkte errechnet. </a:t>
            </a:r>
          </a:p>
          <a:p>
            <a:endParaRPr lang="de-DE" dirty="0"/>
          </a:p>
          <a:p>
            <a:r>
              <a:rPr lang="de-DE" dirty="0"/>
              <a:t>(KLICK)</a:t>
            </a:r>
          </a:p>
          <a:p>
            <a:endParaRPr lang="de-DE" dirty="0"/>
          </a:p>
          <a:p>
            <a:r>
              <a:rPr lang="de-DE" dirty="0"/>
              <a:t>Dadurch entsteht ein sog. „Stencil“</a:t>
            </a:r>
          </a:p>
          <a:p>
            <a:endParaRPr lang="de-DE" dirty="0"/>
          </a:p>
          <a:p>
            <a:endParaRPr lang="de-DE" dirty="0"/>
          </a:p>
          <a:p>
            <a:endParaRPr lang="de-DE" dirty="0"/>
          </a:p>
          <a:p>
            <a:r>
              <a:rPr lang="de-DE" dirty="0"/>
              <a:t>EINBAUEN DES PROBLEMS DAS OBEN LINKS DER WERT NICHT GECAPTURED WIRD!! (Anmerkung das ich dieses Problem in der Implementation gelöst habe)</a:t>
            </a:r>
          </a:p>
        </p:txBody>
      </p:sp>
      <p:sp>
        <p:nvSpPr>
          <p:cNvPr id="4" name="Foliennummernplatzhalter 3"/>
          <p:cNvSpPr>
            <a:spLocks noGrp="1"/>
          </p:cNvSpPr>
          <p:nvPr>
            <p:ph type="sldNum" sz="quarter" idx="10"/>
          </p:nvPr>
        </p:nvSpPr>
        <p:spPr/>
        <p:txBody>
          <a:bodyPr/>
          <a:lstStyle/>
          <a:p>
            <a:pPr>
              <a:defRPr/>
            </a:pPr>
            <a:fld id="{FABC2263-B249-BD41-8DE2-10DB7145066A}" type="slidenum">
              <a:rPr lang="en-US" smtClean="0"/>
              <a:pPr>
                <a:defRPr/>
              </a:pPr>
              <a:t>11</a:t>
            </a:fld>
            <a:endParaRPr lang="en-US"/>
          </a:p>
        </p:txBody>
      </p:sp>
    </p:spTree>
    <p:extLst>
      <p:ext uri="{BB962C8B-B14F-4D97-AF65-F5344CB8AC3E}">
        <p14:creationId xmlns:p14="http://schemas.microsoft.com/office/powerpoint/2010/main" val="3013811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FABC2263-B249-BD41-8DE2-10DB7145066A}" type="slidenum">
              <a:rPr lang="en-US" smtClean="0"/>
              <a:pPr>
                <a:defRPr/>
              </a:pPr>
              <a:t>12</a:t>
            </a:fld>
            <a:endParaRPr lang="en-US"/>
          </a:p>
        </p:txBody>
      </p:sp>
    </p:spTree>
    <p:extLst>
      <p:ext uri="{BB962C8B-B14F-4D97-AF65-F5344CB8AC3E}">
        <p14:creationId xmlns:p14="http://schemas.microsoft.com/office/powerpoint/2010/main" val="4185304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ein Grundgerüst für die späteren Parallelisierungen zu haben, habe ich die Zwei dimensionale Wärmeleitgleichung zu erst einmal seriell implementiert.</a:t>
            </a:r>
          </a:p>
          <a:p>
            <a:endParaRPr lang="de-DE" dirty="0"/>
          </a:p>
          <a:p>
            <a:r>
              <a:rPr lang="de-DE" dirty="0"/>
              <a:t>KLICK</a:t>
            </a:r>
          </a:p>
          <a:p>
            <a:endParaRPr lang="de-DE" dirty="0"/>
          </a:p>
          <a:p>
            <a:r>
              <a:rPr lang="de-DE" dirty="0"/>
              <a:t> Dabei habe ich als Datenstruktur einen Vektor von Vektoren genutzt, wo ich die einzelnen momentanen Hitzepunkte speichere. Diese Datenstruktur habe ich gleich zwei mal angelegt, um die neu berechneten Hitzewerte in einem separaten Bereich zu haben. Zu erst erzeuge ich einen Hitzepunkt in der linken oberen Ecke, danach iteriere ich durch die Datenstruktur durch (ZEILE/SPALTE?????????) und berechne nach der Formel den neuen, aktualisierten Hitzepunkt. Nach jedem kompletten Durchlauf tausche ich die Pointer der Vektoren aus, womit ich mit den neu berechneten Hitzepunkten weiterrechnen kann.  In meiner Implementierung nutze ich die Funktion „</a:t>
            </a:r>
            <a:r>
              <a:rPr lang="de-DE" dirty="0" err="1"/>
              <a:t>computeNewNode</a:t>
            </a:r>
            <a:r>
              <a:rPr lang="de-DE" dirty="0"/>
              <a:t>“ die essentiell den vorher gezeigten </a:t>
            </a:r>
            <a:r>
              <a:rPr lang="de-DE" dirty="0" err="1"/>
              <a:t>stencil</a:t>
            </a:r>
            <a:r>
              <a:rPr lang="de-DE" dirty="0"/>
              <a:t> umsetzt. </a:t>
            </a:r>
          </a:p>
          <a:p>
            <a:endParaRPr lang="de-DE" dirty="0"/>
          </a:p>
          <a:p>
            <a:r>
              <a:rPr lang="de-DE" dirty="0"/>
              <a:t>NÄCHSTE FOLIE</a:t>
            </a:r>
          </a:p>
        </p:txBody>
      </p:sp>
      <p:sp>
        <p:nvSpPr>
          <p:cNvPr id="4" name="Foliennummernplatzhalter 3"/>
          <p:cNvSpPr>
            <a:spLocks noGrp="1"/>
          </p:cNvSpPr>
          <p:nvPr>
            <p:ph type="sldNum" sz="quarter" idx="10"/>
          </p:nvPr>
        </p:nvSpPr>
        <p:spPr/>
        <p:txBody>
          <a:bodyPr/>
          <a:lstStyle/>
          <a:p>
            <a:pPr>
              <a:defRPr/>
            </a:pPr>
            <a:fld id="{FABC2263-B249-BD41-8DE2-10DB7145066A}" type="slidenum">
              <a:rPr lang="en-US" smtClean="0"/>
              <a:pPr>
                <a:defRPr/>
              </a:pPr>
              <a:t>13</a:t>
            </a:fld>
            <a:endParaRPr lang="en-US"/>
          </a:p>
        </p:txBody>
      </p:sp>
    </p:spTree>
    <p:extLst>
      <p:ext uri="{BB962C8B-B14F-4D97-AF65-F5344CB8AC3E}">
        <p14:creationId xmlns:p14="http://schemas.microsoft.com/office/powerpoint/2010/main" val="242979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Funktion mach nichts anderes als in die vier Richtungen zu „schauen“ und die Werte adäquat zu verrechnen. Dabei nutzt sie die Funktion </a:t>
            </a:r>
            <a:r>
              <a:rPr lang="de-DE" dirty="0" err="1"/>
              <a:t>checkBounds</a:t>
            </a:r>
            <a:r>
              <a:rPr lang="de-DE" dirty="0"/>
              <a:t>, wodurch das Problem mit den vorhin angesprochenen Ecken in der Datenstruktur gelöst wird, indem es so die Grenzen verbindet, das ein Torus entsteht. Sobald ein Zugriff außerhalb der Datenstruktur passiert (z.B. auf die Koordinaten -1,0, was durch den Stencil passiert) wird die gegenüberliegende Zelle genommen.  D.h. wenn ein Zugriff oberhalb der oberen Grenze passiert, wird der unterste Wert in der Datenstruktur genommen. Dadurch bildet mein Programm ein in sich geschlossenes System dar, wo keine Hitze verloren gehen kann und sich nach mehreren Iterationen die Hitze gleichmäßig verteilt hat.</a:t>
            </a:r>
          </a:p>
        </p:txBody>
      </p:sp>
      <p:sp>
        <p:nvSpPr>
          <p:cNvPr id="4" name="Foliennummernplatzhalter 3"/>
          <p:cNvSpPr>
            <a:spLocks noGrp="1"/>
          </p:cNvSpPr>
          <p:nvPr>
            <p:ph type="sldNum" sz="quarter" idx="10"/>
          </p:nvPr>
        </p:nvSpPr>
        <p:spPr/>
        <p:txBody>
          <a:bodyPr/>
          <a:lstStyle/>
          <a:p>
            <a:pPr>
              <a:defRPr/>
            </a:pPr>
            <a:fld id="{FABC2263-B249-BD41-8DE2-10DB7145066A}" type="slidenum">
              <a:rPr lang="en-US" smtClean="0"/>
              <a:pPr>
                <a:defRPr/>
              </a:pPr>
              <a:t>14</a:t>
            </a:fld>
            <a:endParaRPr lang="en-US"/>
          </a:p>
        </p:txBody>
      </p:sp>
    </p:spTree>
    <p:extLst>
      <p:ext uri="{BB962C8B-B14F-4D97-AF65-F5344CB8AC3E}">
        <p14:creationId xmlns:p14="http://schemas.microsoft.com/office/powerpoint/2010/main" val="16726604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Line 2"/>
          <p:cNvSpPr>
            <a:spLocks noChangeShapeType="1"/>
          </p:cNvSpPr>
          <p:nvPr/>
        </p:nvSpPr>
        <p:spPr bwMode="auto">
          <a:xfrm>
            <a:off x="-12700" y="1168400"/>
            <a:ext cx="9144000" cy="0"/>
          </a:xfrm>
          <a:prstGeom prst="line">
            <a:avLst/>
          </a:prstGeom>
          <a:noFill/>
          <a:ln w="635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 name="Line 3"/>
          <p:cNvSpPr>
            <a:spLocks noChangeShapeType="1"/>
          </p:cNvSpPr>
          <p:nvPr/>
        </p:nvSpPr>
        <p:spPr bwMode="auto">
          <a:xfrm>
            <a:off x="0" y="1346200"/>
            <a:ext cx="9144000" cy="0"/>
          </a:xfrm>
          <a:prstGeom prst="line">
            <a:avLst/>
          </a:prstGeom>
          <a:noFill/>
          <a:ln w="635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en-US"/>
          </a:p>
        </p:txBody>
      </p:sp>
      <p:pic>
        <p:nvPicPr>
          <p:cNvPr id="6" name="Picture 4" descr="TU_Logo_90_S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600" y="438150"/>
            <a:ext cx="1905000" cy="55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6"/>
          <p:cNvSpPr txBox="1">
            <a:spLocks noChangeArrowheads="1"/>
          </p:cNvSpPr>
          <p:nvPr/>
        </p:nvSpPr>
        <p:spPr bwMode="auto">
          <a:xfrm>
            <a:off x="1546225" y="4257675"/>
            <a:ext cx="6842125" cy="20170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90000" bIns="46800">
            <a:spAutoFit/>
          </a:bodyPr>
          <a:lstStyle>
            <a:lvl1pPr>
              <a:defRPr>
                <a:solidFill>
                  <a:schemeClr val="tx1"/>
                </a:solidFill>
                <a:latin typeface="Univers 45 Light" charset="0"/>
                <a:ea typeface="ＭＳ Ｐゴシック" charset="0"/>
                <a:cs typeface="ＭＳ Ｐゴシック" charset="0"/>
              </a:defRPr>
            </a:lvl1pPr>
            <a:lvl2pPr marL="742950" indent="-285750">
              <a:defRPr>
                <a:solidFill>
                  <a:schemeClr val="tx1"/>
                </a:solidFill>
                <a:latin typeface="Univers 45 Light" charset="0"/>
                <a:ea typeface="ＭＳ Ｐゴシック" charset="0"/>
              </a:defRPr>
            </a:lvl2pPr>
            <a:lvl3pPr marL="1143000" indent="-228600">
              <a:defRPr>
                <a:solidFill>
                  <a:schemeClr val="tx1"/>
                </a:solidFill>
                <a:latin typeface="Univers 45 Light" charset="0"/>
                <a:ea typeface="ＭＳ Ｐゴシック" charset="0"/>
              </a:defRPr>
            </a:lvl3pPr>
            <a:lvl4pPr marL="1600200" indent="-228600">
              <a:defRPr>
                <a:solidFill>
                  <a:schemeClr val="tx1"/>
                </a:solidFill>
                <a:latin typeface="Univers 45 Light" charset="0"/>
                <a:ea typeface="ＭＳ Ｐゴシック" charset="0"/>
              </a:defRPr>
            </a:lvl4pPr>
            <a:lvl5pPr marL="2057400" indent="-228600">
              <a:defRPr>
                <a:solidFill>
                  <a:schemeClr val="tx1"/>
                </a:solidFill>
                <a:latin typeface="Univers 45 Light" charset="0"/>
                <a:ea typeface="ＭＳ Ｐゴシック" charset="0"/>
              </a:defRPr>
            </a:lvl5pPr>
            <a:lvl6pPr marL="2514600" indent="-228600" fontAlgn="base">
              <a:spcBef>
                <a:spcPct val="0"/>
              </a:spcBef>
              <a:spcAft>
                <a:spcPct val="0"/>
              </a:spcAft>
              <a:defRPr>
                <a:solidFill>
                  <a:schemeClr val="tx1"/>
                </a:solidFill>
                <a:latin typeface="Univers 45 Light" charset="0"/>
                <a:ea typeface="ＭＳ Ｐゴシック" charset="0"/>
              </a:defRPr>
            </a:lvl6pPr>
            <a:lvl7pPr marL="2971800" indent="-228600" fontAlgn="base">
              <a:spcBef>
                <a:spcPct val="0"/>
              </a:spcBef>
              <a:spcAft>
                <a:spcPct val="0"/>
              </a:spcAft>
              <a:defRPr>
                <a:solidFill>
                  <a:schemeClr val="tx1"/>
                </a:solidFill>
                <a:latin typeface="Univers 45 Light" charset="0"/>
                <a:ea typeface="ＭＳ Ｐゴシック" charset="0"/>
              </a:defRPr>
            </a:lvl7pPr>
            <a:lvl8pPr marL="3429000" indent="-228600" fontAlgn="base">
              <a:spcBef>
                <a:spcPct val="0"/>
              </a:spcBef>
              <a:spcAft>
                <a:spcPct val="0"/>
              </a:spcAft>
              <a:defRPr>
                <a:solidFill>
                  <a:schemeClr val="tx1"/>
                </a:solidFill>
                <a:latin typeface="Univers 45 Light" charset="0"/>
                <a:ea typeface="ＭＳ Ｐゴシック" charset="0"/>
              </a:defRPr>
            </a:lvl8pPr>
            <a:lvl9pPr marL="3886200" indent="-228600" fontAlgn="base">
              <a:spcBef>
                <a:spcPct val="0"/>
              </a:spcBef>
              <a:spcAft>
                <a:spcPct val="0"/>
              </a:spcAft>
              <a:defRPr>
                <a:solidFill>
                  <a:schemeClr val="tx1"/>
                </a:solidFill>
                <a:latin typeface="Univers 45 Light" charset="0"/>
                <a:ea typeface="ＭＳ Ｐゴシック" charset="0"/>
              </a:defRPr>
            </a:lvl9pPr>
          </a:lstStyle>
          <a:p>
            <a:pPr>
              <a:defRPr/>
            </a:pPr>
            <a:endParaRPr lang="en-US" sz="1600" dirty="0">
              <a:solidFill>
                <a:schemeClr val="bg1"/>
              </a:solidFill>
              <a:latin typeface="Arial" charset="0"/>
              <a:ea typeface="Arial" charset="0"/>
              <a:cs typeface="Arial" charset="0"/>
            </a:endParaRPr>
          </a:p>
          <a:p>
            <a:pPr>
              <a:defRPr/>
            </a:pPr>
            <a:endParaRPr lang="en-US" sz="1600" dirty="0">
              <a:solidFill>
                <a:schemeClr val="bg1"/>
              </a:solidFill>
              <a:latin typeface="Arial" charset="0"/>
              <a:ea typeface="Arial" charset="0"/>
              <a:cs typeface="Arial" charset="0"/>
            </a:endParaRPr>
          </a:p>
          <a:p>
            <a:pPr>
              <a:defRPr/>
            </a:pPr>
            <a:endParaRPr lang="en-US" sz="1600" dirty="0">
              <a:solidFill>
                <a:schemeClr val="bg1"/>
              </a:solidFill>
              <a:latin typeface="Arial" charset="0"/>
              <a:ea typeface="Arial" charset="0"/>
              <a:cs typeface="Arial" charset="0"/>
            </a:endParaRPr>
          </a:p>
          <a:p>
            <a:pPr>
              <a:defRPr/>
            </a:pPr>
            <a:endParaRPr lang="en-US" sz="1600" dirty="0">
              <a:solidFill>
                <a:schemeClr val="bg1"/>
              </a:solidFill>
              <a:latin typeface="Arial" charset="0"/>
              <a:ea typeface="Arial" charset="0"/>
              <a:cs typeface="Arial" charset="0"/>
            </a:endParaRPr>
          </a:p>
          <a:p>
            <a:pPr>
              <a:defRPr/>
            </a:pPr>
            <a:endParaRPr lang="en-US" sz="1600" dirty="0">
              <a:solidFill>
                <a:schemeClr val="bg1"/>
              </a:solidFill>
              <a:latin typeface="Arial" charset="0"/>
              <a:ea typeface="Arial" charset="0"/>
              <a:cs typeface="Arial" charset="0"/>
            </a:endParaRPr>
          </a:p>
          <a:p>
            <a:pPr>
              <a:defRPr/>
            </a:pPr>
            <a:endParaRPr lang="en-US" sz="1600" dirty="0">
              <a:solidFill>
                <a:schemeClr val="bg1"/>
              </a:solidFill>
              <a:latin typeface="Arial" charset="0"/>
              <a:ea typeface="Arial" charset="0"/>
              <a:cs typeface="Arial" charset="0"/>
            </a:endParaRPr>
          </a:p>
          <a:p>
            <a:pPr>
              <a:defRPr/>
            </a:pPr>
            <a:endParaRPr lang="en-US" sz="1600" dirty="0">
              <a:solidFill>
                <a:schemeClr val="bg1"/>
              </a:solidFill>
              <a:latin typeface="Arial" charset="0"/>
              <a:ea typeface="Arial" charset="0"/>
              <a:cs typeface="Arial" charset="0"/>
            </a:endParaRPr>
          </a:p>
          <a:p>
            <a:pPr>
              <a:defRPr/>
            </a:pPr>
            <a:r>
              <a:rPr lang="de-DE" sz="1600" dirty="0">
                <a:solidFill>
                  <a:schemeClr val="bg1"/>
                </a:solidFill>
                <a:latin typeface="Arial" charset="0"/>
                <a:ea typeface="Arial" charset="0"/>
                <a:cs typeface="Arial" charset="0"/>
              </a:rPr>
              <a:t>Andrey </a:t>
            </a:r>
            <a:r>
              <a:rPr lang="de-DE" sz="1600" dirty="0" err="1">
                <a:solidFill>
                  <a:schemeClr val="bg1"/>
                </a:solidFill>
                <a:latin typeface="Arial" charset="0"/>
                <a:ea typeface="Arial" charset="0"/>
                <a:cs typeface="Arial" charset="0"/>
              </a:rPr>
              <a:t>Ruzhanskiy</a:t>
            </a:r>
            <a:r>
              <a:rPr lang="de-DE" sz="1600" dirty="0">
                <a:solidFill>
                  <a:schemeClr val="bg1"/>
                </a:solidFill>
                <a:latin typeface="Arial" charset="0"/>
                <a:ea typeface="Arial" charset="0"/>
                <a:cs typeface="Arial" charset="0"/>
              </a:rPr>
              <a:t> (andrey.ruzhanskiy@tu-dresden.de)</a:t>
            </a:r>
            <a:endParaRPr lang="de-DE" sz="1600" dirty="0">
              <a:latin typeface="Arial" charset="0"/>
              <a:ea typeface="Arial" charset="0"/>
              <a:cs typeface="Arial" charset="0"/>
            </a:endParaRPr>
          </a:p>
        </p:txBody>
      </p:sp>
      <p:sp>
        <p:nvSpPr>
          <p:cNvPr id="1686533" name="Rectangle 5"/>
          <p:cNvSpPr>
            <a:spLocks noGrp="1" noChangeAspect="1" noChangeArrowheads="1"/>
          </p:cNvSpPr>
          <p:nvPr>
            <p:ph type="ctrTitle" sz="quarter" hasCustomPrompt="1"/>
          </p:nvPr>
        </p:nvSpPr>
        <p:spPr>
          <a:xfrm>
            <a:off x="323850" y="2133600"/>
            <a:ext cx="8496300" cy="647700"/>
          </a:xfrm>
        </p:spPr>
        <p:txBody>
          <a:bodyPr tIns="45720" bIns="45720" anchor="ctr"/>
          <a:lstStyle>
            <a:lvl1pPr algn="ctr">
              <a:defRPr sz="3600" b="1">
                <a:solidFill>
                  <a:srgbClr val="E56B20"/>
                </a:solidFill>
                <a:latin typeface="Arial" charset="0"/>
                <a:ea typeface="Arial" charset="0"/>
                <a:cs typeface="Arial" charset="0"/>
              </a:defRPr>
            </a:lvl1pPr>
          </a:lstStyle>
          <a:p>
            <a:r>
              <a:rPr lang="de-DE" noProof="0" dirty="0"/>
              <a:t>C++ für HPC – HPX </a:t>
            </a:r>
            <a:r>
              <a:rPr lang="de-DE" noProof="0" dirty="0" err="1"/>
              <a:t>vs</a:t>
            </a:r>
            <a:r>
              <a:rPr lang="de-DE" noProof="0" dirty="0"/>
              <a:t> </a:t>
            </a:r>
            <a:r>
              <a:rPr lang="de-DE" noProof="0" dirty="0" err="1"/>
              <a:t>Kokkos</a:t>
            </a:r>
            <a:endParaRPr lang="de-DE" noProof="0" dirty="0"/>
          </a:p>
        </p:txBody>
      </p:sp>
      <p:sp>
        <p:nvSpPr>
          <p:cNvPr id="1686535" name="Rectangle 7"/>
          <p:cNvSpPr>
            <a:spLocks noGrp="1" noChangeArrowheads="1"/>
          </p:cNvSpPr>
          <p:nvPr>
            <p:ph type="subTitle" sz="quarter" idx="1"/>
          </p:nvPr>
        </p:nvSpPr>
        <p:spPr>
          <a:xfrm>
            <a:off x="323850" y="2997200"/>
            <a:ext cx="8496300" cy="1008063"/>
          </a:xfrm>
        </p:spPr>
        <p:txBody>
          <a:bodyPr anchor="ctr"/>
          <a:lstStyle>
            <a:lvl1pPr algn="ctr">
              <a:defRPr sz="2400">
                <a:solidFill>
                  <a:srgbClr val="E56B20"/>
                </a:solidFill>
                <a:latin typeface="Arial" charset="0"/>
                <a:ea typeface="Arial" charset="0"/>
                <a:cs typeface="Arial" charset="0"/>
              </a:defRPr>
            </a:lvl1pPr>
          </a:lstStyle>
          <a:p>
            <a:endParaRPr lang="de-DE" noProof="0" dirty="0"/>
          </a:p>
        </p:txBody>
      </p:sp>
      <p:sp>
        <p:nvSpPr>
          <p:cNvPr id="8" name="Rectangle 8"/>
          <p:cNvSpPr>
            <a:spLocks noGrp="1" noChangeArrowheads="1"/>
          </p:cNvSpPr>
          <p:nvPr>
            <p:ph type="ftr" sz="quarter" idx="10"/>
          </p:nvPr>
        </p:nvSpPr>
        <p:spPr>
          <a:xfrm>
            <a:off x="989013" y="1178339"/>
            <a:ext cx="7197725" cy="161925"/>
          </a:xfrm>
          <a:prstGeom prst="rect">
            <a:avLst/>
          </a:prstGeom>
        </p:spPr>
        <p:txBody>
          <a:bodyPr lIns="0" tIns="0" bIns="0"/>
          <a:lstStyle>
            <a:lvl1pPr algn="l">
              <a:defRPr sz="1100" b="1" smtClean="0">
                <a:solidFill>
                  <a:schemeClr val="bg1"/>
                </a:solidFill>
              </a:defRPr>
            </a:lvl1pPr>
          </a:lstStyle>
          <a:p>
            <a:pPr>
              <a:defRPr/>
            </a:pPr>
            <a:r>
              <a:rPr lang="de-DE" noProof="0"/>
              <a:t>Andrey Ruzhanskiy</a:t>
            </a:r>
            <a:endParaRPr lang="de-DE" noProof="0" dirty="0"/>
          </a:p>
        </p:txBody>
      </p:sp>
    </p:spTree>
    <p:extLst>
      <p:ext uri="{BB962C8B-B14F-4D97-AF65-F5344CB8AC3E}">
        <p14:creationId xmlns:p14="http://schemas.microsoft.com/office/powerpoint/2010/main" val="665332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a:t>Title</a:t>
            </a:r>
          </a:p>
        </p:txBody>
      </p:sp>
      <p:sp>
        <p:nvSpPr>
          <p:cNvPr id="4" name="Inhaltsplatzhalter 2"/>
          <p:cNvSpPr>
            <a:spLocks noGrp="1"/>
          </p:cNvSpPr>
          <p:nvPr>
            <p:ph idx="1" hasCustomPrompt="1"/>
          </p:nvPr>
        </p:nvSpPr>
        <p:spPr>
          <a:xfrm>
            <a:off x="323850" y="765175"/>
            <a:ext cx="8351838" cy="5256213"/>
          </a:xfrm>
        </p:spPr>
        <p:txBody>
          <a:bodyPr/>
          <a:lstStyle/>
          <a:p>
            <a:pPr lvl="0"/>
            <a:r>
              <a:rPr lang="en-US" noProof="0" dirty="0"/>
              <a:t>Text</a:t>
            </a:r>
          </a:p>
          <a:p>
            <a:pPr lvl="1"/>
            <a:r>
              <a:rPr lang="en-US" noProof="0" dirty="0"/>
              <a:t>Bullet 1</a:t>
            </a:r>
          </a:p>
          <a:p>
            <a:pPr lvl="1"/>
            <a:r>
              <a:rPr lang="en-US" noProof="0" dirty="0"/>
              <a:t>Bullet 1</a:t>
            </a:r>
          </a:p>
          <a:p>
            <a:pPr lvl="2"/>
            <a:r>
              <a:rPr lang="en-US" noProof="0" dirty="0"/>
              <a:t>Bullet 2</a:t>
            </a:r>
          </a:p>
          <a:p>
            <a:pPr lvl="3"/>
            <a:r>
              <a:rPr lang="en-US" noProof="0" dirty="0"/>
              <a:t>Bullet 3</a:t>
            </a:r>
          </a:p>
          <a:p>
            <a:pPr lvl="4"/>
            <a:r>
              <a:rPr lang="en-US" noProof="0" dirty="0"/>
              <a:t>Bullet 4</a:t>
            </a:r>
          </a:p>
          <a:p>
            <a:pPr lvl="4"/>
            <a:r>
              <a:rPr lang="en-US" noProof="0" dirty="0"/>
              <a:t>Bullet 4</a:t>
            </a:r>
          </a:p>
          <a:p>
            <a:pPr lvl="3"/>
            <a:r>
              <a:rPr lang="en-US" noProof="0" dirty="0"/>
              <a:t>Bullet 3</a:t>
            </a:r>
          </a:p>
          <a:p>
            <a:pPr lvl="2"/>
            <a:r>
              <a:rPr lang="en-US" noProof="0" dirty="0"/>
              <a:t>Bullet 2</a:t>
            </a:r>
          </a:p>
          <a:p>
            <a:pPr lvl="1"/>
            <a:r>
              <a:rPr lang="en-US" noProof="0" dirty="0"/>
              <a:t>Bullet 1</a:t>
            </a:r>
          </a:p>
          <a:p>
            <a:pPr lvl="0"/>
            <a:r>
              <a:rPr lang="en-US" noProof="0" dirty="0"/>
              <a:t>Text</a:t>
            </a:r>
          </a:p>
        </p:txBody>
      </p:sp>
      <p:sp>
        <p:nvSpPr>
          <p:cNvPr id="6" name="Footer Placeholder 3"/>
          <p:cNvSpPr>
            <a:spLocks noGrp="1"/>
          </p:cNvSpPr>
          <p:nvPr>
            <p:ph type="ftr" sz="quarter" idx="3"/>
          </p:nvPr>
        </p:nvSpPr>
        <p:spPr>
          <a:xfrm>
            <a:off x="3028950" y="6540335"/>
            <a:ext cx="3086100" cy="279219"/>
          </a:xfrm>
          <a:prstGeom prst="rect">
            <a:avLst/>
          </a:prstGeom>
        </p:spPr>
        <p:txBody>
          <a:bodyPr/>
          <a:lstStyle>
            <a:lvl1pPr algn="ctr">
              <a:defRPr sz="1200"/>
            </a:lvl1pPr>
          </a:lstStyle>
          <a:p>
            <a:r>
              <a:rPr lang="en-US" noProof="0"/>
              <a:t>Andrey Ruzhanskiy</a:t>
            </a:r>
            <a:endParaRPr lang="en-US" noProof="0" dirty="0"/>
          </a:p>
        </p:txBody>
      </p:sp>
    </p:spTree>
    <p:extLst>
      <p:ext uri="{BB962C8B-B14F-4D97-AF65-F5344CB8AC3E}">
        <p14:creationId xmlns:p14="http://schemas.microsoft.com/office/powerpoint/2010/main" val="1741230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Only titl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a:t>Title</a:t>
            </a:r>
          </a:p>
        </p:txBody>
      </p:sp>
      <p:sp>
        <p:nvSpPr>
          <p:cNvPr id="4" name="Footer Placeholder 3"/>
          <p:cNvSpPr>
            <a:spLocks noGrp="1"/>
          </p:cNvSpPr>
          <p:nvPr>
            <p:ph type="ftr" sz="quarter" idx="3"/>
          </p:nvPr>
        </p:nvSpPr>
        <p:spPr>
          <a:xfrm>
            <a:off x="3028950" y="6540335"/>
            <a:ext cx="3086100" cy="279219"/>
          </a:xfrm>
          <a:prstGeom prst="rect">
            <a:avLst/>
          </a:prstGeom>
        </p:spPr>
        <p:txBody>
          <a:bodyPr/>
          <a:lstStyle>
            <a:lvl1pPr algn="ctr">
              <a:defRPr sz="1200"/>
            </a:lvl1pPr>
          </a:lstStyle>
          <a:p>
            <a:r>
              <a:rPr lang="en-US" noProof="0"/>
              <a:t>Andrey Ruzhanskiy</a:t>
            </a:r>
            <a:endParaRPr lang="en-US" noProof="0" dirty="0"/>
          </a:p>
        </p:txBody>
      </p:sp>
    </p:spTree>
    <p:extLst>
      <p:ext uri="{BB962C8B-B14F-4D97-AF65-F5344CB8AC3E}">
        <p14:creationId xmlns:p14="http://schemas.microsoft.com/office/powerpoint/2010/main" val="954938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ragraph heading">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a:xfrm>
            <a:off x="3028950" y="6540335"/>
            <a:ext cx="3086100" cy="279219"/>
          </a:xfrm>
          <a:prstGeom prst="rect">
            <a:avLst/>
          </a:prstGeom>
        </p:spPr>
        <p:txBody>
          <a:bodyPr/>
          <a:lstStyle>
            <a:lvl1pPr algn="ctr">
              <a:defRPr sz="1200"/>
            </a:lvl1pPr>
          </a:lstStyle>
          <a:p>
            <a:r>
              <a:rPr lang="en-US" noProof="0"/>
              <a:t>Andrey Ruzhanskiy</a:t>
            </a:r>
            <a:endParaRPr lang="en-US" noProof="0" dirty="0"/>
          </a:p>
        </p:txBody>
      </p:sp>
      <p:sp>
        <p:nvSpPr>
          <p:cNvPr id="6" name="Text Placeholder 3"/>
          <p:cNvSpPr>
            <a:spLocks noGrp="1"/>
          </p:cNvSpPr>
          <p:nvPr>
            <p:ph type="body" sz="quarter" idx="10" hasCustomPrompt="1"/>
          </p:nvPr>
        </p:nvSpPr>
        <p:spPr>
          <a:xfrm>
            <a:off x="685800" y="4051762"/>
            <a:ext cx="7859486" cy="1225550"/>
          </a:xfrm>
        </p:spPr>
        <p:txBody>
          <a:bodyPr/>
          <a:lstStyle>
            <a:lvl1pPr marL="495300" marR="0" indent="-495300" algn="l" defTabSz="361950" rtl="0" eaLnBrk="1" fontAlgn="base" latinLnBrk="0" hangingPunct="1">
              <a:lnSpc>
                <a:spcPct val="100000"/>
              </a:lnSpc>
              <a:spcBef>
                <a:spcPts val="0"/>
              </a:spcBef>
              <a:spcAft>
                <a:spcPct val="0"/>
              </a:spcAft>
              <a:buClrTx/>
              <a:buSzTx/>
              <a:buFontTx/>
              <a:buNone/>
              <a:tabLst/>
              <a:defRPr sz="4000" baseline="0"/>
            </a:lvl1pPr>
            <a:lvl2pPr marL="0" indent="0">
              <a:spcBef>
                <a:spcPts val="0"/>
              </a:spcBef>
              <a:defRPr baseline="0"/>
            </a:lvl2pPr>
            <a:lvl3pPr marL="0">
              <a:spcBef>
                <a:spcPts val="0"/>
              </a:spcBef>
              <a:defRPr/>
            </a:lvl3pPr>
            <a:lvl4pPr marL="0">
              <a:spcBef>
                <a:spcPts val="0"/>
              </a:spcBef>
              <a:defRPr/>
            </a:lvl4pPr>
            <a:lvl5pPr marL="0">
              <a:spcBef>
                <a:spcPts val="0"/>
              </a:spcBef>
              <a:defRPr/>
            </a:lvl5pPr>
          </a:lstStyle>
          <a:p>
            <a:pPr marL="0" marR="0" lvl="1" indent="-495300" algn="l" defTabSz="361950" rtl="0" eaLnBrk="1" fontAlgn="base" latinLnBrk="0" hangingPunct="1">
              <a:lnSpc>
                <a:spcPct val="100000"/>
              </a:lnSpc>
              <a:spcBef>
                <a:spcPct val="50000"/>
              </a:spcBef>
              <a:spcAft>
                <a:spcPct val="0"/>
              </a:spcAft>
              <a:buClrTx/>
              <a:buSzTx/>
              <a:buFontTx/>
              <a:buNone/>
              <a:tabLst/>
              <a:defRPr/>
            </a:pPr>
            <a:r>
              <a:rPr lang="en-US" sz="4000" b="1" noProof="0" dirty="0">
                <a:solidFill>
                  <a:srgbClr val="001C4A"/>
                </a:solidFill>
                <a:latin typeface="Arial" charset="0"/>
                <a:ea typeface="Arial" charset="0"/>
                <a:cs typeface="Arial" charset="0"/>
              </a:rPr>
              <a:t>PARAGRAPH HEADING</a:t>
            </a:r>
          </a:p>
        </p:txBody>
      </p:sp>
    </p:spTree>
    <p:extLst>
      <p:ext uri="{BB962C8B-B14F-4D97-AF65-F5344CB8AC3E}">
        <p14:creationId xmlns:p14="http://schemas.microsoft.com/office/powerpoint/2010/main" val="711250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Mastertitelformat bearbeiten</a:t>
            </a:r>
            <a:endParaRPr lang="de-DE" noProof="0" dirty="0"/>
          </a:p>
        </p:txBody>
      </p:sp>
      <p:sp>
        <p:nvSpPr>
          <p:cNvPr id="4" name="Inhaltsplatzhalter 2"/>
          <p:cNvSpPr>
            <a:spLocks noGrp="1"/>
          </p:cNvSpPr>
          <p:nvPr>
            <p:ph idx="1" hasCustomPrompt="1"/>
          </p:nvPr>
        </p:nvSpPr>
        <p:spPr>
          <a:xfrm>
            <a:off x="323850" y="765175"/>
            <a:ext cx="8351838" cy="5256213"/>
          </a:xfrm>
        </p:spPr>
        <p:txBody>
          <a:bodyPr/>
          <a:lstStyle>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de-DE" dirty="0"/>
              <a:t>Text</a:t>
            </a:r>
          </a:p>
          <a:p>
            <a:pPr lvl="1"/>
            <a:r>
              <a:rPr lang="de-DE" dirty="0"/>
              <a:t>Unterpunkt 1</a:t>
            </a:r>
          </a:p>
          <a:p>
            <a:pPr lvl="1"/>
            <a:r>
              <a:rPr lang="de-DE" dirty="0"/>
              <a:t>Unterpunkt 2</a:t>
            </a:r>
          </a:p>
          <a:p>
            <a:pPr lvl="2"/>
            <a:r>
              <a:rPr lang="de-DE" dirty="0"/>
              <a:t>Aufzählung 1</a:t>
            </a:r>
          </a:p>
          <a:p>
            <a:pPr lvl="3"/>
            <a:r>
              <a:rPr lang="de-DE" dirty="0"/>
              <a:t>Unteraufzählung 1</a:t>
            </a:r>
          </a:p>
          <a:p>
            <a:pPr lvl="4"/>
            <a:r>
              <a:rPr lang="de-DE" dirty="0"/>
              <a:t>Unterunteraufzählung 1</a:t>
            </a:r>
          </a:p>
          <a:p>
            <a:pPr lvl="4"/>
            <a:r>
              <a:rPr lang="de-DE" dirty="0"/>
              <a:t>Unterunteraufzählung 2</a:t>
            </a:r>
          </a:p>
          <a:p>
            <a:pPr lvl="3"/>
            <a:r>
              <a:rPr lang="de-DE" dirty="0"/>
              <a:t>Unteraufzählung 2</a:t>
            </a:r>
          </a:p>
          <a:p>
            <a:pPr lvl="2"/>
            <a:r>
              <a:rPr lang="de-DE" dirty="0"/>
              <a:t>Aufzählung 2</a:t>
            </a:r>
          </a:p>
          <a:p>
            <a:pPr lvl="1"/>
            <a:r>
              <a:rPr lang="de-DE" dirty="0"/>
              <a:t>Unterpunkt 3</a:t>
            </a:r>
          </a:p>
          <a:p>
            <a:pPr lvl="0"/>
            <a:r>
              <a:rPr lang="de-DE" dirty="0"/>
              <a:t>Inhalt der Folie</a:t>
            </a:r>
          </a:p>
        </p:txBody>
      </p:sp>
      <p:sp>
        <p:nvSpPr>
          <p:cNvPr id="10" name="Footer Placeholder 3"/>
          <p:cNvSpPr>
            <a:spLocks noGrp="1"/>
          </p:cNvSpPr>
          <p:nvPr>
            <p:ph type="ftr" sz="quarter" idx="3"/>
          </p:nvPr>
        </p:nvSpPr>
        <p:spPr>
          <a:xfrm>
            <a:off x="3028950" y="6540335"/>
            <a:ext cx="3086100" cy="279219"/>
          </a:xfrm>
          <a:prstGeom prst="rect">
            <a:avLst/>
          </a:prstGeom>
        </p:spPr>
        <p:txBody>
          <a:bodyPr/>
          <a:lstStyle>
            <a:lvl1pPr algn="ctr">
              <a:defRPr sz="1200" b="0" i="0">
                <a:latin typeface="Arial" charset="0"/>
                <a:ea typeface="Arial" charset="0"/>
                <a:cs typeface="Arial" charset="0"/>
              </a:defRPr>
            </a:lvl1pPr>
          </a:lstStyle>
          <a:p>
            <a:r>
              <a:rPr lang="de-DE"/>
              <a:t>Andrey Ruzhanskiy</a:t>
            </a:r>
            <a:endParaRPr lang="de-DE" dirty="0"/>
          </a:p>
        </p:txBody>
      </p:sp>
    </p:spTree>
    <p:extLst>
      <p:ext uri="{BB962C8B-B14F-4D97-AF65-F5344CB8AC3E}">
        <p14:creationId xmlns:p14="http://schemas.microsoft.com/office/powerpoint/2010/main" val="1406180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Mastertitelformat bearbeiten</a:t>
            </a:r>
            <a:endParaRPr lang="de-DE" noProof="0" dirty="0"/>
          </a:p>
        </p:txBody>
      </p:sp>
      <p:sp>
        <p:nvSpPr>
          <p:cNvPr id="9" name="Footer Placeholder 3"/>
          <p:cNvSpPr>
            <a:spLocks noGrp="1"/>
          </p:cNvSpPr>
          <p:nvPr>
            <p:ph type="ftr" sz="quarter" idx="3"/>
          </p:nvPr>
        </p:nvSpPr>
        <p:spPr>
          <a:xfrm>
            <a:off x="3028950" y="6540335"/>
            <a:ext cx="3086100" cy="279219"/>
          </a:xfrm>
          <a:prstGeom prst="rect">
            <a:avLst/>
          </a:prstGeom>
        </p:spPr>
        <p:txBody>
          <a:bodyPr/>
          <a:lstStyle>
            <a:lvl1pPr algn="ctr">
              <a:defRPr sz="1200"/>
            </a:lvl1pPr>
          </a:lstStyle>
          <a:p>
            <a:r>
              <a:rPr lang="de-DE"/>
              <a:t>Andrey Ruzhanskiy</a:t>
            </a:r>
            <a:endParaRPr lang="de-DE" dirty="0"/>
          </a:p>
        </p:txBody>
      </p:sp>
    </p:spTree>
    <p:extLst>
      <p:ext uri="{BB962C8B-B14F-4D97-AF65-F5344CB8AC3E}">
        <p14:creationId xmlns:p14="http://schemas.microsoft.com/office/powerpoint/2010/main" val="1271845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13" name="Footer Placeholder 3"/>
          <p:cNvSpPr>
            <a:spLocks noGrp="1"/>
          </p:cNvSpPr>
          <p:nvPr>
            <p:ph type="ftr" sz="quarter" idx="3"/>
          </p:nvPr>
        </p:nvSpPr>
        <p:spPr>
          <a:xfrm>
            <a:off x="3028950" y="6540335"/>
            <a:ext cx="3086100" cy="279219"/>
          </a:xfrm>
          <a:prstGeom prst="rect">
            <a:avLst/>
          </a:prstGeom>
        </p:spPr>
        <p:txBody>
          <a:bodyPr/>
          <a:lstStyle>
            <a:lvl1pPr algn="ctr">
              <a:defRPr sz="1200"/>
            </a:lvl1pPr>
          </a:lstStyle>
          <a:p>
            <a:r>
              <a:rPr lang="de-DE"/>
              <a:t>Andrey Ruzhanskiy</a:t>
            </a:r>
            <a:endParaRPr lang="de-DE" dirty="0"/>
          </a:p>
        </p:txBody>
      </p:sp>
      <p:sp>
        <p:nvSpPr>
          <p:cNvPr id="4" name="Text Placeholder 3"/>
          <p:cNvSpPr>
            <a:spLocks noGrp="1"/>
          </p:cNvSpPr>
          <p:nvPr>
            <p:ph type="body" sz="quarter" idx="10" hasCustomPrompt="1"/>
          </p:nvPr>
        </p:nvSpPr>
        <p:spPr>
          <a:xfrm>
            <a:off x="685800" y="4051762"/>
            <a:ext cx="7859486" cy="1225550"/>
          </a:xfrm>
        </p:spPr>
        <p:txBody>
          <a:bodyPr/>
          <a:lstStyle>
            <a:lvl1pPr marL="495300" marR="0" indent="-495300" algn="l" defTabSz="361950" rtl="0" eaLnBrk="1" fontAlgn="base" latinLnBrk="0" hangingPunct="1">
              <a:lnSpc>
                <a:spcPct val="100000"/>
              </a:lnSpc>
              <a:spcBef>
                <a:spcPts val="0"/>
              </a:spcBef>
              <a:spcAft>
                <a:spcPct val="0"/>
              </a:spcAft>
              <a:buClrTx/>
              <a:buSzTx/>
              <a:buFontTx/>
              <a:buNone/>
              <a:tabLst/>
              <a:defRPr sz="4000" baseline="0"/>
            </a:lvl1pPr>
            <a:lvl2pPr marL="0" indent="0">
              <a:spcBef>
                <a:spcPts val="0"/>
              </a:spcBef>
              <a:defRPr/>
            </a:lvl2pPr>
            <a:lvl3pPr marL="0">
              <a:spcBef>
                <a:spcPts val="0"/>
              </a:spcBef>
              <a:defRPr/>
            </a:lvl3pPr>
            <a:lvl4pPr marL="0">
              <a:spcBef>
                <a:spcPts val="0"/>
              </a:spcBef>
              <a:defRPr/>
            </a:lvl4pPr>
            <a:lvl5pPr marL="0">
              <a:spcBef>
                <a:spcPts val="0"/>
              </a:spcBef>
              <a:defRPr/>
            </a:lvl5pPr>
          </a:lstStyle>
          <a:p>
            <a:pPr marL="0" marR="0" lvl="1" indent="-495300" algn="l" defTabSz="361950" rtl="0" eaLnBrk="1" fontAlgn="base" latinLnBrk="0" hangingPunct="1">
              <a:lnSpc>
                <a:spcPct val="100000"/>
              </a:lnSpc>
              <a:spcBef>
                <a:spcPct val="50000"/>
              </a:spcBef>
              <a:spcAft>
                <a:spcPct val="0"/>
              </a:spcAft>
              <a:buClrTx/>
              <a:buSzTx/>
              <a:buFontTx/>
              <a:buNone/>
              <a:tabLst/>
              <a:defRPr/>
            </a:pPr>
            <a:r>
              <a:rPr lang="de-DE" sz="4000" b="1" noProof="0" dirty="0">
                <a:solidFill>
                  <a:srgbClr val="001C4A"/>
                </a:solidFill>
                <a:latin typeface="Arial" charset="0"/>
                <a:ea typeface="Arial" charset="0"/>
                <a:cs typeface="Arial" charset="0"/>
              </a:rPr>
              <a:t>TITELMASTERFORMAT DURCH KLICKEN BEARBEITEN</a:t>
            </a:r>
          </a:p>
        </p:txBody>
      </p:sp>
    </p:spTree>
    <p:extLst>
      <p:ext uri="{BB962C8B-B14F-4D97-AF65-F5344CB8AC3E}">
        <p14:creationId xmlns:p14="http://schemas.microsoft.com/office/powerpoint/2010/main" val="1247452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elfoli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Line 2"/>
          <p:cNvSpPr>
            <a:spLocks noChangeShapeType="1"/>
          </p:cNvSpPr>
          <p:nvPr/>
        </p:nvSpPr>
        <p:spPr bwMode="auto">
          <a:xfrm>
            <a:off x="-12700" y="1168400"/>
            <a:ext cx="9144000" cy="0"/>
          </a:xfrm>
          <a:prstGeom prst="line">
            <a:avLst/>
          </a:prstGeom>
          <a:noFill/>
          <a:ln w="635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5" name="Line 3"/>
          <p:cNvSpPr>
            <a:spLocks noChangeShapeType="1"/>
          </p:cNvSpPr>
          <p:nvPr/>
        </p:nvSpPr>
        <p:spPr bwMode="auto">
          <a:xfrm>
            <a:off x="0" y="1346200"/>
            <a:ext cx="9144000" cy="0"/>
          </a:xfrm>
          <a:prstGeom prst="line">
            <a:avLst/>
          </a:prstGeom>
          <a:noFill/>
          <a:ln w="635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en-US" dirty="0"/>
          </a:p>
        </p:txBody>
      </p:sp>
      <p:pic>
        <p:nvPicPr>
          <p:cNvPr id="6" name="Picture 4" descr="TU_Logo_90_S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600" y="438150"/>
            <a:ext cx="1905000" cy="55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6"/>
          <p:cNvSpPr txBox="1">
            <a:spLocks noChangeArrowheads="1"/>
          </p:cNvSpPr>
          <p:nvPr/>
        </p:nvSpPr>
        <p:spPr bwMode="auto">
          <a:xfrm>
            <a:off x="1546225" y="4257675"/>
            <a:ext cx="6842125" cy="152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90000" bIns="46800">
            <a:spAutoFit/>
          </a:bodyPr>
          <a:lstStyle>
            <a:lvl1pPr>
              <a:defRPr>
                <a:solidFill>
                  <a:schemeClr val="tx1"/>
                </a:solidFill>
                <a:latin typeface="Univers 45 Light" charset="0"/>
                <a:ea typeface="ＭＳ Ｐゴシック" charset="0"/>
                <a:cs typeface="ＭＳ Ｐゴシック" charset="0"/>
              </a:defRPr>
            </a:lvl1pPr>
            <a:lvl2pPr marL="742950" indent="-285750">
              <a:defRPr>
                <a:solidFill>
                  <a:schemeClr val="tx1"/>
                </a:solidFill>
                <a:latin typeface="Univers 45 Light" charset="0"/>
                <a:ea typeface="ＭＳ Ｐゴシック" charset="0"/>
              </a:defRPr>
            </a:lvl2pPr>
            <a:lvl3pPr marL="1143000" indent="-228600">
              <a:defRPr>
                <a:solidFill>
                  <a:schemeClr val="tx1"/>
                </a:solidFill>
                <a:latin typeface="Univers 45 Light" charset="0"/>
                <a:ea typeface="ＭＳ Ｐゴシック" charset="0"/>
              </a:defRPr>
            </a:lvl3pPr>
            <a:lvl4pPr marL="1600200" indent="-228600">
              <a:defRPr>
                <a:solidFill>
                  <a:schemeClr val="tx1"/>
                </a:solidFill>
                <a:latin typeface="Univers 45 Light" charset="0"/>
                <a:ea typeface="ＭＳ Ｐゴシック" charset="0"/>
              </a:defRPr>
            </a:lvl4pPr>
            <a:lvl5pPr marL="2057400" indent="-228600">
              <a:defRPr>
                <a:solidFill>
                  <a:schemeClr val="tx1"/>
                </a:solidFill>
                <a:latin typeface="Univers 45 Light" charset="0"/>
                <a:ea typeface="ＭＳ Ｐゴシック" charset="0"/>
              </a:defRPr>
            </a:lvl5pPr>
            <a:lvl6pPr marL="2514600" indent="-228600" fontAlgn="base">
              <a:spcBef>
                <a:spcPct val="0"/>
              </a:spcBef>
              <a:spcAft>
                <a:spcPct val="0"/>
              </a:spcAft>
              <a:defRPr>
                <a:solidFill>
                  <a:schemeClr val="tx1"/>
                </a:solidFill>
                <a:latin typeface="Univers 45 Light" charset="0"/>
                <a:ea typeface="ＭＳ Ｐゴシック" charset="0"/>
              </a:defRPr>
            </a:lvl6pPr>
            <a:lvl7pPr marL="2971800" indent="-228600" fontAlgn="base">
              <a:spcBef>
                <a:spcPct val="0"/>
              </a:spcBef>
              <a:spcAft>
                <a:spcPct val="0"/>
              </a:spcAft>
              <a:defRPr>
                <a:solidFill>
                  <a:schemeClr val="tx1"/>
                </a:solidFill>
                <a:latin typeface="Univers 45 Light" charset="0"/>
                <a:ea typeface="ＭＳ Ｐゴシック" charset="0"/>
              </a:defRPr>
            </a:lvl7pPr>
            <a:lvl8pPr marL="3429000" indent="-228600" fontAlgn="base">
              <a:spcBef>
                <a:spcPct val="0"/>
              </a:spcBef>
              <a:spcAft>
                <a:spcPct val="0"/>
              </a:spcAft>
              <a:defRPr>
                <a:solidFill>
                  <a:schemeClr val="tx1"/>
                </a:solidFill>
                <a:latin typeface="Univers 45 Light" charset="0"/>
                <a:ea typeface="ＭＳ Ｐゴシック" charset="0"/>
              </a:defRPr>
            </a:lvl8pPr>
            <a:lvl9pPr marL="3886200" indent="-228600" fontAlgn="base">
              <a:spcBef>
                <a:spcPct val="0"/>
              </a:spcBef>
              <a:spcAft>
                <a:spcPct val="0"/>
              </a:spcAft>
              <a:defRPr>
                <a:solidFill>
                  <a:schemeClr val="tx1"/>
                </a:solidFill>
                <a:latin typeface="Univers 45 Light" charset="0"/>
                <a:ea typeface="ＭＳ Ｐゴシック" charset="0"/>
              </a:defRPr>
            </a:lvl9pPr>
          </a:lstStyle>
          <a:p>
            <a:pPr>
              <a:defRPr/>
            </a:pPr>
            <a:r>
              <a:rPr lang="en-US" sz="1600" noProof="0" dirty="0" err="1">
                <a:solidFill>
                  <a:schemeClr val="bg1"/>
                </a:solidFill>
                <a:latin typeface="Arial" charset="0"/>
                <a:ea typeface="Arial" charset="0"/>
                <a:cs typeface="Arial" charset="0"/>
              </a:rPr>
              <a:t>Zellescher</a:t>
            </a:r>
            <a:r>
              <a:rPr lang="en-US" sz="1600" noProof="0" dirty="0">
                <a:solidFill>
                  <a:schemeClr val="bg1"/>
                </a:solidFill>
                <a:latin typeface="Arial" charset="0"/>
                <a:ea typeface="Arial" charset="0"/>
                <a:cs typeface="Arial" charset="0"/>
              </a:rPr>
              <a:t> </a:t>
            </a:r>
            <a:r>
              <a:rPr lang="en-US" sz="1600" noProof="0" dirty="0" err="1">
                <a:solidFill>
                  <a:schemeClr val="bg1"/>
                </a:solidFill>
                <a:latin typeface="Arial" charset="0"/>
                <a:ea typeface="Arial" charset="0"/>
                <a:cs typeface="Arial" charset="0"/>
              </a:rPr>
              <a:t>Weg</a:t>
            </a:r>
            <a:r>
              <a:rPr lang="en-US" sz="1600" noProof="0" dirty="0">
                <a:solidFill>
                  <a:schemeClr val="bg1"/>
                </a:solidFill>
                <a:latin typeface="Arial" charset="0"/>
                <a:ea typeface="Arial" charset="0"/>
                <a:cs typeface="Arial" charset="0"/>
              </a:rPr>
              <a:t> 12			</a:t>
            </a:r>
            <a:r>
              <a:rPr lang="en-US" sz="1600" noProof="0" dirty="0" err="1">
                <a:solidFill>
                  <a:schemeClr val="bg1"/>
                </a:solidFill>
                <a:latin typeface="Arial" charset="0"/>
                <a:ea typeface="Arial" charset="0"/>
                <a:cs typeface="Arial" charset="0"/>
              </a:rPr>
              <a:t>Nöthnitzer</a:t>
            </a:r>
            <a:r>
              <a:rPr lang="en-US" sz="1600" noProof="0" dirty="0">
                <a:solidFill>
                  <a:schemeClr val="bg1"/>
                </a:solidFill>
                <a:latin typeface="Arial" charset="0"/>
                <a:ea typeface="Arial" charset="0"/>
                <a:cs typeface="Arial" charset="0"/>
              </a:rPr>
              <a:t> </a:t>
            </a:r>
            <a:r>
              <a:rPr lang="en-US" sz="1600" noProof="0" dirty="0" err="1">
                <a:solidFill>
                  <a:schemeClr val="bg1"/>
                </a:solidFill>
                <a:latin typeface="Arial" charset="0"/>
                <a:ea typeface="Arial" charset="0"/>
                <a:cs typeface="Arial" charset="0"/>
              </a:rPr>
              <a:t>Straße</a:t>
            </a:r>
            <a:r>
              <a:rPr lang="en-US" sz="1600" noProof="0" dirty="0">
                <a:solidFill>
                  <a:schemeClr val="bg1"/>
                </a:solidFill>
                <a:latin typeface="Arial" charset="0"/>
                <a:ea typeface="Arial" charset="0"/>
                <a:cs typeface="Arial" charset="0"/>
              </a:rPr>
              <a:t> 46</a:t>
            </a:r>
          </a:p>
          <a:p>
            <a:pPr>
              <a:defRPr/>
            </a:pPr>
            <a:r>
              <a:rPr lang="en-US" sz="1600" noProof="0" dirty="0" err="1">
                <a:solidFill>
                  <a:schemeClr val="bg1"/>
                </a:solidFill>
                <a:latin typeface="Arial" charset="0"/>
                <a:ea typeface="Arial" charset="0"/>
                <a:cs typeface="Arial" charset="0"/>
              </a:rPr>
              <a:t>Willers-Bau</a:t>
            </a:r>
            <a:r>
              <a:rPr lang="en-US" sz="1600" noProof="0" dirty="0">
                <a:solidFill>
                  <a:schemeClr val="bg1"/>
                </a:solidFill>
                <a:latin typeface="Arial" charset="0"/>
                <a:ea typeface="Arial" charset="0"/>
                <a:cs typeface="Arial" charset="0"/>
              </a:rPr>
              <a:t> </a:t>
            </a:r>
            <a:r>
              <a:rPr lang="en-US" sz="1600" noProof="0" dirty="0" err="1">
                <a:solidFill>
                  <a:schemeClr val="bg1"/>
                </a:solidFill>
                <a:latin typeface="Arial" charset="0"/>
                <a:ea typeface="Arial" charset="0"/>
                <a:cs typeface="Arial" charset="0"/>
              </a:rPr>
              <a:t>xxxx</a:t>
            </a:r>
            <a:r>
              <a:rPr lang="en-US" sz="1600" noProof="0" dirty="0">
                <a:solidFill>
                  <a:schemeClr val="bg1"/>
                </a:solidFill>
                <a:latin typeface="Arial" charset="0"/>
                <a:ea typeface="Arial" charset="0"/>
                <a:cs typeface="Arial" charset="0"/>
              </a:rPr>
              <a:t>			Room </a:t>
            </a:r>
            <a:r>
              <a:rPr lang="en-US" sz="1600" noProof="0" dirty="0" err="1">
                <a:solidFill>
                  <a:schemeClr val="bg1"/>
                </a:solidFill>
                <a:latin typeface="Arial" charset="0"/>
                <a:ea typeface="Arial" charset="0"/>
                <a:cs typeface="Arial" charset="0"/>
              </a:rPr>
              <a:t>xxxx</a:t>
            </a:r>
            <a:endParaRPr lang="en-US" sz="1600" noProof="0" dirty="0">
              <a:solidFill>
                <a:schemeClr val="bg1"/>
              </a:solidFill>
              <a:latin typeface="Arial" charset="0"/>
              <a:ea typeface="Arial" charset="0"/>
              <a:cs typeface="Arial" charset="0"/>
            </a:endParaRPr>
          </a:p>
          <a:p>
            <a:pPr>
              <a:defRPr/>
            </a:pPr>
            <a:r>
              <a:rPr lang="en-US" sz="1600" noProof="0" dirty="0">
                <a:solidFill>
                  <a:schemeClr val="bg1"/>
                </a:solidFill>
                <a:latin typeface="Arial" charset="0"/>
                <a:ea typeface="Arial" charset="0"/>
                <a:cs typeface="Arial" charset="0"/>
              </a:rPr>
              <a:t>Tel. +49 351 - 463 – </a:t>
            </a:r>
            <a:r>
              <a:rPr lang="en-US" sz="1600" noProof="0" dirty="0" err="1">
                <a:solidFill>
                  <a:schemeClr val="bg1"/>
                </a:solidFill>
                <a:latin typeface="Arial" charset="0"/>
                <a:ea typeface="Arial" charset="0"/>
                <a:cs typeface="Arial" charset="0"/>
              </a:rPr>
              <a:t>xxxxx</a:t>
            </a:r>
            <a:r>
              <a:rPr lang="en-US" sz="1600" noProof="0" dirty="0">
                <a:solidFill>
                  <a:schemeClr val="bg1"/>
                </a:solidFill>
                <a:latin typeface="Arial" charset="0"/>
                <a:ea typeface="Arial" charset="0"/>
                <a:cs typeface="Arial" charset="0"/>
              </a:rPr>
              <a:t>	Tel. +49 351 - 463 – </a:t>
            </a:r>
            <a:r>
              <a:rPr lang="en-US" sz="1600" noProof="0" dirty="0" err="1">
                <a:solidFill>
                  <a:schemeClr val="bg1"/>
                </a:solidFill>
                <a:latin typeface="Arial" charset="0"/>
                <a:ea typeface="Arial" charset="0"/>
                <a:cs typeface="Arial" charset="0"/>
              </a:rPr>
              <a:t>xxxxx</a:t>
            </a:r>
            <a:endParaRPr lang="en-US" sz="1600" noProof="0" dirty="0">
              <a:solidFill>
                <a:schemeClr val="bg1"/>
              </a:solidFill>
              <a:latin typeface="Arial" charset="0"/>
              <a:ea typeface="Arial" charset="0"/>
              <a:cs typeface="Arial" charset="0"/>
            </a:endParaRPr>
          </a:p>
          <a:p>
            <a:pPr>
              <a:defRPr/>
            </a:pPr>
            <a:endParaRPr lang="en-US" sz="1600" noProof="0" dirty="0">
              <a:solidFill>
                <a:schemeClr val="bg1"/>
              </a:solidFill>
              <a:latin typeface="Arial" charset="0"/>
              <a:ea typeface="Arial" charset="0"/>
              <a:cs typeface="Arial" charset="0"/>
            </a:endParaRPr>
          </a:p>
          <a:p>
            <a:pPr>
              <a:defRPr/>
            </a:pPr>
            <a:endParaRPr lang="en-US" sz="1600" noProof="0" dirty="0">
              <a:solidFill>
                <a:schemeClr val="bg1"/>
              </a:solidFill>
              <a:latin typeface="Arial" charset="0"/>
              <a:ea typeface="Arial" charset="0"/>
              <a:cs typeface="Arial" charset="0"/>
            </a:endParaRPr>
          </a:p>
          <a:p>
            <a:pPr>
              <a:defRPr/>
            </a:pPr>
            <a:r>
              <a:rPr lang="en-US" sz="1600" noProof="0" dirty="0">
                <a:solidFill>
                  <a:schemeClr val="bg1"/>
                </a:solidFill>
                <a:latin typeface="Arial" charset="0"/>
                <a:ea typeface="Arial" charset="0"/>
                <a:cs typeface="Arial" charset="0"/>
              </a:rPr>
              <a:t>name surname (</a:t>
            </a:r>
            <a:r>
              <a:rPr lang="en-US" sz="1600" noProof="0" dirty="0" err="1">
                <a:solidFill>
                  <a:schemeClr val="bg1"/>
                </a:solidFill>
                <a:latin typeface="Arial" charset="0"/>
                <a:ea typeface="Arial" charset="0"/>
                <a:cs typeface="Arial" charset="0"/>
              </a:rPr>
              <a:t>name.surname@tu-dresden.de</a:t>
            </a:r>
            <a:r>
              <a:rPr lang="en-US" sz="1600" noProof="0" dirty="0">
                <a:solidFill>
                  <a:schemeClr val="bg1"/>
                </a:solidFill>
                <a:latin typeface="Arial" charset="0"/>
                <a:ea typeface="Arial" charset="0"/>
                <a:cs typeface="Arial" charset="0"/>
              </a:rPr>
              <a:t>)</a:t>
            </a:r>
            <a:endParaRPr lang="en-US" sz="1600" noProof="0" dirty="0">
              <a:latin typeface="Arial" charset="0"/>
              <a:ea typeface="Arial" charset="0"/>
              <a:cs typeface="Arial" charset="0"/>
            </a:endParaRPr>
          </a:p>
        </p:txBody>
      </p:sp>
      <p:sp>
        <p:nvSpPr>
          <p:cNvPr id="49157" name="Rectangle 5"/>
          <p:cNvSpPr>
            <a:spLocks noGrp="1" noChangeAspect="1" noChangeArrowheads="1"/>
          </p:cNvSpPr>
          <p:nvPr>
            <p:ph type="ctrTitle" sz="quarter"/>
          </p:nvPr>
        </p:nvSpPr>
        <p:spPr>
          <a:xfrm>
            <a:off x="323850" y="2133600"/>
            <a:ext cx="8496300" cy="647700"/>
          </a:xfrm>
        </p:spPr>
        <p:txBody>
          <a:bodyPr tIns="45720" bIns="45720" anchor="ctr"/>
          <a:lstStyle>
            <a:lvl1pPr algn="ctr">
              <a:defRPr sz="3600">
                <a:solidFill>
                  <a:srgbClr val="E56B20"/>
                </a:solidFill>
                <a:latin typeface="Arial" charset="0"/>
                <a:ea typeface="Arial" charset="0"/>
                <a:cs typeface="Arial" charset="0"/>
              </a:defRPr>
            </a:lvl1pPr>
          </a:lstStyle>
          <a:p>
            <a:r>
              <a:rPr lang="en-US" dirty="0"/>
              <a:t>Click to edit Master title style</a:t>
            </a:r>
            <a:endParaRPr lang="en-US" noProof="0" dirty="0"/>
          </a:p>
        </p:txBody>
      </p:sp>
      <p:sp>
        <p:nvSpPr>
          <p:cNvPr id="49159" name="Rectangle 7"/>
          <p:cNvSpPr>
            <a:spLocks noGrp="1" noChangeArrowheads="1"/>
          </p:cNvSpPr>
          <p:nvPr>
            <p:ph type="subTitle" sz="quarter" idx="1"/>
          </p:nvPr>
        </p:nvSpPr>
        <p:spPr>
          <a:xfrm>
            <a:off x="323850" y="2997200"/>
            <a:ext cx="8496300" cy="1008063"/>
          </a:xfrm>
        </p:spPr>
        <p:txBody>
          <a:bodyPr anchor="ctr"/>
          <a:lstStyle>
            <a:lvl1pPr algn="ctr">
              <a:defRPr sz="2400">
                <a:solidFill>
                  <a:srgbClr val="E56B20"/>
                </a:solidFill>
                <a:latin typeface="Arial" charset="0"/>
                <a:ea typeface="Arial" charset="0"/>
                <a:cs typeface="Arial" charset="0"/>
              </a:defRPr>
            </a:lvl1pPr>
          </a:lstStyle>
          <a:p>
            <a:r>
              <a:rPr lang="en-US" dirty="0"/>
              <a:t>Click to edit Master subtitle style</a:t>
            </a:r>
            <a:endParaRPr lang="en-US" noProof="0" dirty="0"/>
          </a:p>
        </p:txBody>
      </p:sp>
      <p:sp>
        <p:nvSpPr>
          <p:cNvPr id="8" name="Rectangle 8"/>
          <p:cNvSpPr>
            <a:spLocks noGrp="1" noChangeArrowheads="1"/>
          </p:cNvSpPr>
          <p:nvPr>
            <p:ph type="ftr" sz="quarter" idx="10"/>
          </p:nvPr>
        </p:nvSpPr>
        <p:spPr>
          <a:xfrm>
            <a:off x="989013" y="1178791"/>
            <a:ext cx="7197725" cy="161925"/>
          </a:xfrm>
          <a:prstGeom prst="rect">
            <a:avLst/>
          </a:prstGeom>
        </p:spPr>
        <p:txBody>
          <a:bodyPr lIns="0" tIns="0" bIns="0"/>
          <a:lstStyle>
            <a:lvl1pPr algn="l">
              <a:defRPr sz="1100" b="1" dirty="0">
                <a:solidFill>
                  <a:schemeClr val="bg1"/>
                </a:solidFill>
                <a:latin typeface="Arial" charset="0"/>
                <a:ea typeface="Arial" charset="0"/>
                <a:cs typeface="Arial" charset="0"/>
              </a:defRPr>
            </a:lvl1pPr>
          </a:lstStyle>
          <a:p>
            <a:pPr>
              <a:defRPr/>
            </a:pPr>
            <a:r>
              <a:rPr lang="en-US"/>
              <a:t>Andrey Ruzhanskiy</a:t>
            </a:r>
          </a:p>
        </p:txBody>
      </p:sp>
    </p:spTree>
    <p:extLst>
      <p:ext uri="{BB962C8B-B14F-4D97-AF65-F5344CB8AC3E}">
        <p14:creationId xmlns:p14="http://schemas.microsoft.com/office/powerpoint/2010/main" val="1148468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a:t>Title</a:t>
            </a:r>
          </a:p>
        </p:txBody>
      </p:sp>
      <p:sp>
        <p:nvSpPr>
          <p:cNvPr id="4" name="Inhaltsplatzhalter 2"/>
          <p:cNvSpPr>
            <a:spLocks noGrp="1"/>
          </p:cNvSpPr>
          <p:nvPr>
            <p:ph idx="1" hasCustomPrompt="1"/>
          </p:nvPr>
        </p:nvSpPr>
        <p:spPr>
          <a:xfrm>
            <a:off x="323850" y="765175"/>
            <a:ext cx="8351838" cy="5256213"/>
          </a:xfrm>
        </p:spPr>
        <p:txBody>
          <a:bodyPr/>
          <a:lstStyle/>
          <a:p>
            <a:pPr lvl="0"/>
            <a:r>
              <a:rPr lang="en-US" noProof="0" dirty="0"/>
              <a:t>Text</a:t>
            </a:r>
          </a:p>
          <a:p>
            <a:pPr lvl="1"/>
            <a:r>
              <a:rPr lang="en-US" noProof="0" dirty="0"/>
              <a:t>Bullet 1</a:t>
            </a:r>
          </a:p>
          <a:p>
            <a:pPr lvl="1"/>
            <a:r>
              <a:rPr lang="en-US" noProof="0" dirty="0"/>
              <a:t>Bullet 1</a:t>
            </a:r>
          </a:p>
          <a:p>
            <a:pPr lvl="2"/>
            <a:r>
              <a:rPr lang="en-US" noProof="0" dirty="0"/>
              <a:t>Bullet 2</a:t>
            </a:r>
          </a:p>
          <a:p>
            <a:pPr lvl="3"/>
            <a:r>
              <a:rPr lang="en-US" noProof="0" dirty="0"/>
              <a:t>Bullet 3</a:t>
            </a:r>
          </a:p>
          <a:p>
            <a:pPr lvl="4"/>
            <a:r>
              <a:rPr lang="en-US" noProof="0" dirty="0"/>
              <a:t>Bullet 4</a:t>
            </a:r>
          </a:p>
          <a:p>
            <a:pPr lvl="4"/>
            <a:r>
              <a:rPr lang="en-US" noProof="0" dirty="0"/>
              <a:t>Bullet 4</a:t>
            </a:r>
          </a:p>
          <a:p>
            <a:pPr lvl="3"/>
            <a:r>
              <a:rPr lang="en-US" noProof="0" dirty="0"/>
              <a:t>Bullet 3</a:t>
            </a:r>
          </a:p>
          <a:p>
            <a:pPr lvl="2"/>
            <a:r>
              <a:rPr lang="en-US" noProof="0" dirty="0"/>
              <a:t>Bullet 2</a:t>
            </a:r>
          </a:p>
          <a:p>
            <a:pPr lvl="1"/>
            <a:r>
              <a:rPr lang="en-US" noProof="0" dirty="0"/>
              <a:t>Bullet 1</a:t>
            </a:r>
          </a:p>
          <a:p>
            <a:pPr lvl="0"/>
            <a:r>
              <a:rPr lang="en-US" noProof="0" dirty="0"/>
              <a:t>Text</a:t>
            </a:r>
          </a:p>
        </p:txBody>
      </p:sp>
      <p:sp>
        <p:nvSpPr>
          <p:cNvPr id="6" name="Footer Placeholder 3"/>
          <p:cNvSpPr>
            <a:spLocks noGrp="1"/>
          </p:cNvSpPr>
          <p:nvPr>
            <p:ph type="ftr" sz="quarter" idx="3"/>
          </p:nvPr>
        </p:nvSpPr>
        <p:spPr>
          <a:xfrm>
            <a:off x="3028950" y="6540335"/>
            <a:ext cx="3086100" cy="279219"/>
          </a:xfrm>
          <a:prstGeom prst="rect">
            <a:avLst/>
          </a:prstGeom>
        </p:spPr>
        <p:txBody>
          <a:bodyPr/>
          <a:lstStyle>
            <a:lvl1pPr algn="ctr">
              <a:defRPr sz="1200"/>
            </a:lvl1pPr>
          </a:lstStyle>
          <a:p>
            <a:r>
              <a:rPr lang="en-US" noProof="0"/>
              <a:t>Andrey Ruzhanskiy</a:t>
            </a:r>
            <a:endParaRPr lang="en-US" noProof="0" dirty="0"/>
          </a:p>
        </p:txBody>
      </p:sp>
    </p:spTree>
    <p:extLst>
      <p:ext uri="{BB962C8B-B14F-4D97-AF65-F5344CB8AC3E}">
        <p14:creationId xmlns:p14="http://schemas.microsoft.com/office/powerpoint/2010/main" val="2774714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Only titl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Title</a:t>
            </a:r>
            <a:endParaRPr lang="en-US" dirty="0"/>
          </a:p>
        </p:txBody>
      </p:sp>
      <p:sp>
        <p:nvSpPr>
          <p:cNvPr id="5" name="Footer Placeholder 3"/>
          <p:cNvSpPr>
            <a:spLocks noGrp="1"/>
          </p:cNvSpPr>
          <p:nvPr>
            <p:ph type="ftr" sz="quarter" idx="3"/>
          </p:nvPr>
        </p:nvSpPr>
        <p:spPr>
          <a:xfrm>
            <a:off x="3028950" y="6540335"/>
            <a:ext cx="3086100" cy="279219"/>
          </a:xfrm>
          <a:prstGeom prst="rect">
            <a:avLst/>
          </a:prstGeom>
        </p:spPr>
        <p:txBody>
          <a:bodyPr/>
          <a:lstStyle>
            <a:lvl1pPr algn="ctr">
              <a:defRPr sz="1200"/>
            </a:lvl1pPr>
          </a:lstStyle>
          <a:p>
            <a:r>
              <a:rPr lang="en-US" noProof="0"/>
              <a:t>Andrey Ruzhanskiy</a:t>
            </a:r>
            <a:endParaRPr lang="en-US" noProof="0" dirty="0"/>
          </a:p>
        </p:txBody>
      </p:sp>
    </p:spTree>
    <p:extLst>
      <p:ext uri="{BB962C8B-B14F-4D97-AF65-F5344CB8AC3E}">
        <p14:creationId xmlns:p14="http://schemas.microsoft.com/office/powerpoint/2010/main" val="818313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ragraph heading">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a:xfrm>
            <a:off x="3028950" y="6540335"/>
            <a:ext cx="3086100" cy="279219"/>
          </a:xfrm>
          <a:prstGeom prst="rect">
            <a:avLst/>
          </a:prstGeom>
        </p:spPr>
        <p:txBody>
          <a:bodyPr/>
          <a:lstStyle>
            <a:lvl1pPr algn="ctr">
              <a:defRPr sz="1200"/>
            </a:lvl1pPr>
          </a:lstStyle>
          <a:p>
            <a:r>
              <a:rPr lang="en-US" noProof="0"/>
              <a:t>Andrey Ruzhanskiy</a:t>
            </a:r>
            <a:endParaRPr lang="en-US" noProof="0" dirty="0"/>
          </a:p>
        </p:txBody>
      </p:sp>
      <p:sp>
        <p:nvSpPr>
          <p:cNvPr id="6" name="Text Placeholder 3"/>
          <p:cNvSpPr>
            <a:spLocks noGrp="1"/>
          </p:cNvSpPr>
          <p:nvPr>
            <p:ph type="body" sz="quarter" idx="10" hasCustomPrompt="1"/>
          </p:nvPr>
        </p:nvSpPr>
        <p:spPr>
          <a:xfrm>
            <a:off x="685800" y="4051762"/>
            <a:ext cx="7859486" cy="1225550"/>
          </a:xfrm>
        </p:spPr>
        <p:txBody>
          <a:bodyPr/>
          <a:lstStyle>
            <a:lvl1pPr marL="495300" marR="0" indent="-495300" algn="l" defTabSz="361950" rtl="0" eaLnBrk="1" fontAlgn="base" latinLnBrk="0" hangingPunct="1">
              <a:lnSpc>
                <a:spcPct val="100000"/>
              </a:lnSpc>
              <a:spcBef>
                <a:spcPts val="0"/>
              </a:spcBef>
              <a:spcAft>
                <a:spcPct val="0"/>
              </a:spcAft>
              <a:buClrTx/>
              <a:buSzTx/>
              <a:buFontTx/>
              <a:buNone/>
              <a:tabLst/>
              <a:defRPr sz="4000" baseline="0"/>
            </a:lvl1pPr>
            <a:lvl2pPr marL="0" indent="0">
              <a:spcBef>
                <a:spcPts val="0"/>
              </a:spcBef>
              <a:defRPr baseline="0"/>
            </a:lvl2pPr>
            <a:lvl3pPr marL="0">
              <a:spcBef>
                <a:spcPts val="0"/>
              </a:spcBef>
              <a:defRPr/>
            </a:lvl3pPr>
            <a:lvl4pPr marL="0">
              <a:spcBef>
                <a:spcPts val="0"/>
              </a:spcBef>
              <a:defRPr/>
            </a:lvl4pPr>
            <a:lvl5pPr marL="0">
              <a:spcBef>
                <a:spcPts val="0"/>
              </a:spcBef>
              <a:defRPr/>
            </a:lvl5pPr>
          </a:lstStyle>
          <a:p>
            <a:pPr marL="0" marR="0" lvl="1" indent="-495300" algn="l" defTabSz="361950" rtl="0" eaLnBrk="1" fontAlgn="base" latinLnBrk="0" hangingPunct="1">
              <a:lnSpc>
                <a:spcPct val="100000"/>
              </a:lnSpc>
              <a:spcBef>
                <a:spcPct val="50000"/>
              </a:spcBef>
              <a:spcAft>
                <a:spcPct val="0"/>
              </a:spcAft>
              <a:buClrTx/>
              <a:buSzTx/>
              <a:buFontTx/>
              <a:buNone/>
              <a:tabLst/>
              <a:defRPr/>
            </a:pPr>
            <a:r>
              <a:rPr lang="en-US" sz="4000" b="1" noProof="0" dirty="0">
                <a:solidFill>
                  <a:srgbClr val="001C4A"/>
                </a:solidFill>
                <a:latin typeface="Arial" charset="0"/>
                <a:ea typeface="Arial" charset="0"/>
                <a:cs typeface="Arial" charset="0"/>
              </a:rPr>
              <a:t>PARAGRAPH HEADING</a:t>
            </a:r>
          </a:p>
        </p:txBody>
      </p:sp>
    </p:spTree>
    <p:extLst>
      <p:ext uri="{BB962C8B-B14F-4D97-AF65-F5344CB8AC3E}">
        <p14:creationId xmlns:p14="http://schemas.microsoft.com/office/powerpoint/2010/main" val="1409865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Line 2"/>
          <p:cNvSpPr>
            <a:spLocks noChangeShapeType="1"/>
          </p:cNvSpPr>
          <p:nvPr/>
        </p:nvSpPr>
        <p:spPr bwMode="auto">
          <a:xfrm>
            <a:off x="-12700" y="1168400"/>
            <a:ext cx="9144000" cy="0"/>
          </a:xfrm>
          <a:prstGeom prst="line">
            <a:avLst/>
          </a:prstGeom>
          <a:noFill/>
          <a:ln w="635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en-US" dirty="0">
              <a:latin typeface="Arial" charset="0"/>
              <a:ea typeface="Arial" charset="0"/>
              <a:cs typeface="Arial" charset="0"/>
            </a:endParaRPr>
          </a:p>
        </p:txBody>
      </p:sp>
      <p:sp>
        <p:nvSpPr>
          <p:cNvPr id="5" name="Line 3"/>
          <p:cNvSpPr>
            <a:spLocks noChangeShapeType="1"/>
          </p:cNvSpPr>
          <p:nvPr/>
        </p:nvSpPr>
        <p:spPr bwMode="auto">
          <a:xfrm>
            <a:off x="0" y="1346200"/>
            <a:ext cx="9144000" cy="0"/>
          </a:xfrm>
          <a:prstGeom prst="line">
            <a:avLst/>
          </a:prstGeom>
          <a:noFill/>
          <a:ln w="635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en-US"/>
          </a:p>
        </p:txBody>
      </p:sp>
      <p:pic>
        <p:nvPicPr>
          <p:cNvPr id="6" name="Picture 4" descr="TU_Logo_90_S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600" y="438150"/>
            <a:ext cx="1905000" cy="55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6"/>
          <p:cNvSpPr txBox="1">
            <a:spLocks noChangeArrowheads="1"/>
          </p:cNvSpPr>
          <p:nvPr/>
        </p:nvSpPr>
        <p:spPr bwMode="auto">
          <a:xfrm>
            <a:off x="1546225" y="4257675"/>
            <a:ext cx="6842125" cy="152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90000" bIns="46800">
            <a:spAutoFit/>
          </a:bodyPr>
          <a:lstStyle>
            <a:lvl1pPr>
              <a:defRPr>
                <a:solidFill>
                  <a:schemeClr val="tx1"/>
                </a:solidFill>
                <a:latin typeface="Univers 45 Light" charset="0"/>
                <a:ea typeface="ＭＳ Ｐゴシック" charset="0"/>
                <a:cs typeface="ＭＳ Ｐゴシック" charset="0"/>
              </a:defRPr>
            </a:lvl1pPr>
            <a:lvl2pPr marL="742950" indent="-285750">
              <a:defRPr>
                <a:solidFill>
                  <a:schemeClr val="tx1"/>
                </a:solidFill>
                <a:latin typeface="Univers 45 Light" charset="0"/>
                <a:ea typeface="ＭＳ Ｐゴシック" charset="0"/>
              </a:defRPr>
            </a:lvl2pPr>
            <a:lvl3pPr marL="1143000" indent="-228600">
              <a:defRPr>
                <a:solidFill>
                  <a:schemeClr val="tx1"/>
                </a:solidFill>
                <a:latin typeface="Univers 45 Light" charset="0"/>
                <a:ea typeface="ＭＳ Ｐゴシック" charset="0"/>
              </a:defRPr>
            </a:lvl3pPr>
            <a:lvl4pPr marL="1600200" indent="-228600">
              <a:defRPr>
                <a:solidFill>
                  <a:schemeClr val="tx1"/>
                </a:solidFill>
                <a:latin typeface="Univers 45 Light" charset="0"/>
                <a:ea typeface="ＭＳ Ｐゴシック" charset="0"/>
              </a:defRPr>
            </a:lvl4pPr>
            <a:lvl5pPr marL="2057400" indent="-228600">
              <a:defRPr>
                <a:solidFill>
                  <a:schemeClr val="tx1"/>
                </a:solidFill>
                <a:latin typeface="Univers 45 Light" charset="0"/>
                <a:ea typeface="ＭＳ Ｐゴシック" charset="0"/>
              </a:defRPr>
            </a:lvl5pPr>
            <a:lvl6pPr marL="2514600" indent="-228600" fontAlgn="base">
              <a:spcBef>
                <a:spcPct val="0"/>
              </a:spcBef>
              <a:spcAft>
                <a:spcPct val="0"/>
              </a:spcAft>
              <a:defRPr>
                <a:solidFill>
                  <a:schemeClr val="tx1"/>
                </a:solidFill>
                <a:latin typeface="Univers 45 Light" charset="0"/>
                <a:ea typeface="ＭＳ Ｐゴシック" charset="0"/>
              </a:defRPr>
            </a:lvl6pPr>
            <a:lvl7pPr marL="2971800" indent="-228600" fontAlgn="base">
              <a:spcBef>
                <a:spcPct val="0"/>
              </a:spcBef>
              <a:spcAft>
                <a:spcPct val="0"/>
              </a:spcAft>
              <a:defRPr>
                <a:solidFill>
                  <a:schemeClr val="tx1"/>
                </a:solidFill>
                <a:latin typeface="Univers 45 Light" charset="0"/>
                <a:ea typeface="ＭＳ Ｐゴシック" charset="0"/>
              </a:defRPr>
            </a:lvl7pPr>
            <a:lvl8pPr marL="3429000" indent="-228600" fontAlgn="base">
              <a:spcBef>
                <a:spcPct val="0"/>
              </a:spcBef>
              <a:spcAft>
                <a:spcPct val="0"/>
              </a:spcAft>
              <a:defRPr>
                <a:solidFill>
                  <a:schemeClr val="tx1"/>
                </a:solidFill>
                <a:latin typeface="Univers 45 Light" charset="0"/>
                <a:ea typeface="ＭＳ Ｐゴシック" charset="0"/>
              </a:defRPr>
            </a:lvl8pPr>
            <a:lvl9pPr marL="3886200" indent="-228600" fontAlgn="base">
              <a:spcBef>
                <a:spcPct val="0"/>
              </a:spcBef>
              <a:spcAft>
                <a:spcPct val="0"/>
              </a:spcAft>
              <a:defRPr>
                <a:solidFill>
                  <a:schemeClr val="tx1"/>
                </a:solidFill>
                <a:latin typeface="Univers 45 Light" charset="0"/>
                <a:ea typeface="ＭＳ Ｐゴシック" charset="0"/>
              </a:defRPr>
            </a:lvl9pPr>
          </a:lstStyle>
          <a:p>
            <a:pPr>
              <a:defRPr/>
            </a:pPr>
            <a:r>
              <a:rPr lang="en-US" sz="1600" noProof="0" dirty="0" err="1">
                <a:solidFill>
                  <a:schemeClr val="bg1"/>
                </a:solidFill>
                <a:latin typeface="Arial" charset="0"/>
                <a:ea typeface="Arial" charset="0"/>
                <a:cs typeface="Arial" charset="0"/>
              </a:rPr>
              <a:t>Zellescher</a:t>
            </a:r>
            <a:r>
              <a:rPr lang="en-US" sz="1600" noProof="0" dirty="0">
                <a:solidFill>
                  <a:schemeClr val="bg1"/>
                </a:solidFill>
                <a:latin typeface="Arial" charset="0"/>
                <a:ea typeface="Arial" charset="0"/>
                <a:cs typeface="Arial" charset="0"/>
              </a:rPr>
              <a:t> </a:t>
            </a:r>
            <a:r>
              <a:rPr lang="en-US" sz="1600" noProof="0" dirty="0" err="1">
                <a:solidFill>
                  <a:schemeClr val="bg1"/>
                </a:solidFill>
                <a:latin typeface="Arial" charset="0"/>
                <a:ea typeface="Arial" charset="0"/>
                <a:cs typeface="Arial" charset="0"/>
              </a:rPr>
              <a:t>Weg</a:t>
            </a:r>
            <a:r>
              <a:rPr lang="en-US" sz="1600" noProof="0" dirty="0">
                <a:solidFill>
                  <a:schemeClr val="bg1"/>
                </a:solidFill>
                <a:latin typeface="Arial" charset="0"/>
                <a:ea typeface="Arial" charset="0"/>
                <a:cs typeface="Arial" charset="0"/>
              </a:rPr>
              <a:t> 12			</a:t>
            </a:r>
            <a:r>
              <a:rPr lang="en-US" sz="1600" noProof="0" dirty="0" err="1">
                <a:solidFill>
                  <a:schemeClr val="bg1"/>
                </a:solidFill>
                <a:latin typeface="Arial" charset="0"/>
                <a:ea typeface="Arial" charset="0"/>
                <a:cs typeface="Arial" charset="0"/>
              </a:rPr>
              <a:t>Nöthnitzer</a:t>
            </a:r>
            <a:r>
              <a:rPr lang="en-US" sz="1600" noProof="0" dirty="0">
                <a:solidFill>
                  <a:schemeClr val="bg1"/>
                </a:solidFill>
                <a:latin typeface="Arial" charset="0"/>
                <a:ea typeface="Arial" charset="0"/>
                <a:cs typeface="Arial" charset="0"/>
              </a:rPr>
              <a:t> </a:t>
            </a:r>
            <a:r>
              <a:rPr lang="en-US" sz="1600" noProof="0" dirty="0" err="1">
                <a:solidFill>
                  <a:schemeClr val="bg1"/>
                </a:solidFill>
                <a:latin typeface="Arial" charset="0"/>
                <a:ea typeface="Arial" charset="0"/>
                <a:cs typeface="Arial" charset="0"/>
              </a:rPr>
              <a:t>Straße</a:t>
            </a:r>
            <a:r>
              <a:rPr lang="en-US" sz="1600" noProof="0" dirty="0">
                <a:solidFill>
                  <a:schemeClr val="bg1"/>
                </a:solidFill>
                <a:latin typeface="Arial" charset="0"/>
                <a:ea typeface="Arial" charset="0"/>
                <a:cs typeface="Arial" charset="0"/>
              </a:rPr>
              <a:t> 46</a:t>
            </a:r>
          </a:p>
          <a:p>
            <a:pPr>
              <a:defRPr/>
            </a:pPr>
            <a:r>
              <a:rPr lang="en-US" sz="1600" noProof="0" dirty="0" err="1">
                <a:solidFill>
                  <a:schemeClr val="bg1"/>
                </a:solidFill>
                <a:latin typeface="Arial" charset="0"/>
                <a:ea typeface="Arial" charset="0"/>
                <a:cs typeface="Arial" charset="0"/>
              </a:rPr>
              <a:t>Willers-Bau</a:t>
            </a:r>
            <a:r>
              <a:rPr lang="en-US" sz="1600" noProof="0" dirty="0">
                <a:solidFill>
                  <a:schemeClr val="bg1"/>
                </a:solidFill>
                <a:latin typeface="Arial" charset="0"/>
                <a:ea typeface="Arial" charset="0"/>
                <a:cs typeface="Arial" charset="0"/>
              </a:rPr>
              <a:t> </a:t>
            </a:r>
            <a:r>
              <a:rPr lang="en-US" sz="1600" noProof="0" dirty="0" err="1">
                <a:solidFill>
                  <a:schemeClr val="bg1"/>
                </a:solidFill>
                <a:latin typeface="Arial" charset="0"/>
                <a:ea typeface="Arial" charset="0"/>
                <a:cs typeface="Arial" charset="0"/>
              </a:rPr>
              <a:t>xxxx</a:t>
            </a:r>
            <a:r>
              <a:rPr lang="en-US" sz="1600" noProof="0" dirty="0">
                <a:solidFill>
                  <a:schemeClr val="bg1"/>
                </a:solidFill>
                <a:latin typeface="Arial" charset="0"/>
                <a:ea typeface="Arial" charset="0"/>
                <a:cs typeface="Arial" charset="0"/>
              </a:rPr>
              <a:t>			Room </a:t>
            </a:r>
            <a:r>
              <a:rPr lang="en-US" sz="1600" noProof="0" dirty="0" err="1">
                <a:solidFill>
                  <a:schemeClr val="bg1"/>
                </a:solidFill>
                <a:latin typeface="Arial" charset="0"/>
                <a:ea typeface="Arial" charset="0"/>
                <a:cs typeface="Arial" charset="0"/>
              </a:rPr>
              <a:t>xxxx</a:t>
            </a:r>
            <a:endParaRPr lang="en-US" sz="1600" noProof="0" dirty="0">
              <a:solidFill>
                <a:schemeClr val="bg1"/>
              </a:solidFill>
              <a:latin typeface="Arial" charset="0"/>
              <a:ea typeface="Arial" charset="0"/>
              <a:cs typeface="Arial" charset="0"/>
            </a:endParaRPr>
          </a:p>
          <a:p>
            <a:pPr>
              <a:defRPr/>
            </a:pPr>
            <a:r>
              <a:rPr lang="en-US" sz="1600" noProof="0" dirty="0">
                <a:solidFill>
                  <a:schemeClr val="bg1"/>
                </a:solidFill>
                <a:latin typeface="Arial" charset="0"/>
                <a:ea typeface="Arial" charset="0"/>
                <a:cs typeface="Arial" charset="0"/>
              </a:rPr>
              <a:t>Tel. +49 351 - 463 – </a:t>
            </a:r>
            <a:r>
              <a:rPr lang="en-US" sz="1600" noProof="0" dirty="0" err="1">
                <a:solidFill>
                  <a:schemeClr val="bg1"/>
                </a:solidFill>
                <a:latin typeface="Arial" charset="0"/>
                <a:ea typeface="Arial" charset="0"/>
                <a:cs typeface="Arial" charset="0"/>
              </a:rPr>
              <a:t>xxxxx</a:t>
            </a:r>
            <a:r>
              <a:rPr lang="en-US" sz="1600" noProof="0" dirty="0">
                <a:solidFill>
                  <a:schemeClr val="bg1"/>
                </a:solidFill>
                <a:latin typeface="Arial" charset="0"/>
                <a:ea typeface="Arial" charset="0"/>
                <a:cs typeface="Arial" charset="0"/>
              </a:rPr>
              <a:t>	Tel. +49 351 - 463 – </a:t>
            </a:r>
            <a:r>
              <a:rPr lang="en-US" sz="1600" noProof="0" dirty="0" err="1">
                <a:solidFill>
                  <a:schemeClr val="bg1"/>
                </a:solidFill>
                <a:latin typeface="Arial" charset="0"/>
                <a:ea typeface="Arial" charset="0"/>
                <a:cs typeface="Arial" charset="0"/>
              </a:rPr>
              <a:t>xxxxx</a:t>
            </a:r>
            <a:endParaRPr lang="en-US" sz="1600" noProof="0" dirty="0">
              <a:solidFill>
                <a:schemeClr val="bg1"/>
              </a:solidFill>
              <a:latin typeface="Arial" charset="0"/>
              <a:ea typeface="Arial" charset="0"/>
              <a:cs typeface="Arial" charset="0"/>
            </a:endParaRPr>
          </a:p>
          <a:p>
            <a:pPr>
              <a:defRPr/>
            </a:pPr>
            <a:endParaRPr lang="en-US" sz="1600" noProof="0" dirty="0">
              <a:solidFill>
                <a:schemeClr val="bg1"/>
              </a:solidFill>
              <a:latin typeface="Arial" charset="0"/>
              <a:ea typeface="Arial" charset="0"/>
              <a:cs typeface="Arial" charset="0"/>
            </a:endParaRPr>
          </a:p>
          <a:p>
            <a:pPr>
              <a:defRPr/>
            </a:pPr>
            <a:endParaRPr lang="en-US" sz="1600" noProof="0" dirty="0">
              <a:solidFill>
                <a:schemeClr val="bg1"/>
              </a:solidFill>
              <a:latin typeface="Arial" charset="0"/>
              <a:ea typeface="Arial" charset="0"/>
              <a:cs typeface="Arial" charset="0"/>
            </a:endParaRPr>
          </a:p>
          <a:p>
            <a:pPr>
              <a:defRPr/>
            </a:pPr>
            <a:r>
              <a:rPr lang="en-US" sz="1600" noProof="0" dirty="0">
                <a:solidFill>
                  <a:schemeClr val="bg1"/>
                </a:solidFill>
                <a:latin typeface="Arial" charset="0"/>
                <a:ea typeface="Arial" charset="0"/>
                <a:cs typeface="Arial" charset="0"/>
              </a:rPr>
              <a:t>name surname (</a:t>
            </a:r>
            <a:r>
              <a:rPr lang="en-US" sz="1600" noProof="0" dirty="0" err="1">
                <a:solidFill>
                  <a:schemeClr val="bg1"/>
                </a:solidFill>
                <a:latin typeface="Arial" charset="0"/>
                <a:ea typeface="Arial" charset="0"/>
                <a:cs typeface="Arial" charset="0"/>
              </a:rPr>
              <a:t>name.surname@tu-dresden.de</a:t>
            </a:r>
            <a:r>
              <a:rPr lang="en-US" sz="1600" noProof="0" dirty="0">
                <a:solidFill>
                  <a:schemeClr val="bg1"/>
                </a:solidFill>
                <a:latin typeface="Arial" charset="0"/>
                <a:ea typeface="Arial" charset="0"/>
                <a:cs typeface="Arial" charset="0"/>
              </a:rPr>
              <a:t>)</a:t>
            </a:r>
            <a:endParaRPr lang="en-US" sz="1600" noProof="0" dirty="0">
              <a:latin typeface="Arial" charset="0"/>
              <a:ea typeface="Arial" charset="0"/>
              <a:cs typeface="Arial" charset="0"/>
            </a:endParaRPr>
          </a:p>
        </p:txBody>
      </p:sp>
      <p:sp>
        <p:nvSpPr>
          <p:cNvPr id="49157" name="Rectangle 5"/>
          <p:cNvSpPr>
            <a:spLocks noGrp="1" noChangeAspect="1" noChangeArrowheads="1"/>
          </p:cNvSpPr>
          <p:nvPr>
            <p:ph type="ctrTitle" sz="quarter"/>
          </p:nvPr>
        </p:nvSpPr>
        <p:spPr>
          <a:xfrm>
            <a:off x="323850" y="2133600"/>
            <a:ext cx="8496300" cy="647700"/>
          </a:xfrm>
        </p:spPr>
        <p:txBody>
          <a:bodyPr tIns="45720" bIns="45720" anchor="ctr"/>
          <a:lstStyle>
            <a:lvl1pPr algn="ctr">
              <a:defRPr sz="3600">
                <a:solidFill>
                  <a:srgbClr val="E56B20"/>
                </a:solidFill>
                <a:latin typeface="Arial" charset="0"/>
                <a:ea typeface="Arial" charset="0"/>
                <a:cs typeface="Arial" charset="0"/>
              </a:defRPr>
            </a:lvl1pPr>
          </a:lstStyle>
          <a:p>
            <a:r>
              <a:rPr lang="en-US" noProof="0" dirty="0" err="1"/>
              <a:t>Mastertitelformat</a:t>
            </a:r>
            <a:r>
              <a:rPr lang="en-US" noProof="0" dirty="0"/>
              <a:t> </a:t>
            </a:r>
            <a:r>
              <a:rPr lang="en-US" noProof="0" dirty="0" err="1"/>
              <a:t>bearbeiten</a:t>
            </a:r>
            <a:endParaRPr lang="en-US" noProof="0" dirty="0"/>
          </a:p>
        </p:txBody>
      </p:sp>
      <p:sp>
        <p:nvSpPr>
          <p:cNvPr id="49159" name="Rectangle 7"/>
          <p:cNvSpPr>
            <a:spLocks noGrp="1" noChangeArrowheads="1"/>
          </p:cNvSpPr>
          <p:nvPr>
            <p:ph type="subTitle" sz="quarter" idx="1"/>
          </p:nvPr>
        </p:nvSpPr>
        <p:spPr>
          <a:xfrm>
            <a:off x="323850" y="2997200"/>
            <a:ext cx="8496300" cy="1008063"/>
          </a:xfrm>
        </p:spPr>
        <p:txBody>
          <a:bodyPr anchor="ctr"/>
          <a:lstStyle>
            <a:lvl1pPr algn="ctr">
              <a:defRPr sz="2400">
                <a:solidFill>
                  <a:srgbClr val="E56B20"/>
                </a:solidFill>
                <a:latin typeface="Arial" charset="0"/>
                <a:ea typeface="Arial" charset="0"/>
                <a:cs typeface="Arial" charset="0"/>
              </a:defRPr>
            </a:lvl1pPr>
          </a:lstStyle>
          <a:p>
            <a:r>
              <a:rPr lang="en-US" noProof="0" dirty="0"/>
              <a:t>Master-</a:t>
            </a:r>
            <a:r>
              <a:rPr lang="en-US" noProof="0" dirty="0" err="1"/>
              <a:t>Untertitelformat</a:t>
            </a:r>
            <a:r>
              <a:rPr lang="en-US" noProof="0" dirty="0"/>
              <a:t> </a:t>
            </a:r>
            <a:r>
              <a:rPr lang="en-US" noProof="0" dirty="0" err="1"/>
              <a:t>bearbeiten</a:t>
            </a:r>
            <a:endParaRPr lang="en-US" noProof="0" dirty="0"/>
          </a:p>
        </p:txBody>
      </p:sp>
      <p:sp>
        <p:nvSpPr>
          <p:cNvPr id="8" name="Rectangle 8"/>
          <p:cNvSpPr>
            <a:spLocks noGrp="1" noChangeArrowheads="1"/>
          </p:cNvSpPr>
          <p:nvPr>
            <p:ph type="ftr" sz="quarter" idx="10"/>
          </p:nvPr>
        </p:nvSpPr>
        <p:spPr>
          <a:xfrm>
            <a:off x="989013" y="1178791"/>
            <a:ext cx="7197725" cy="161925"/>
          </a:xfrm>
          <a:prstGeom prst="rect">
            <a:avLst/>
          </a:prstGeom>
        </p:spPr>
        <p:txBody>
          <a:bodyPr lIns="0" tIns="0" bIns="0"/>
          <a:lstStyle>
            <a:lvl1pPr algn="l">
              <a:defRPr sz="1100" b="1">
                <a:solidFill>
                  <a:schemeClr val="bg1"/>
                </a:solidFill>
              </a:defRPr>
            </a:lvl1pPr>
          </a:lstStyle>
          <a:p>
            <a:pPr>
              <a:defRPr/>
            </a:pPr>
            <a:r>
              <a:rPr lang="en-US" noProof="0"/>
              <a:t>Andrey Ruzhanskiy</a:t>
            </a:r>
            <a:endParaRPr lang="en-US" noProof="0" dirty="0"/>
          </a:p>
        </p:txBody>
      </p:sp>
    </p:spTree>
    <p:extLst>
      <p:ext uri="{BB962C8B-B14F-4D97-AF65-F5344CB8AC3E}">
        <p14:creationId xmlns:p14="http://schemas.microsoft.com/office/powerpoint/2010/main" val="5805363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7.xml"/><Relationship Id="rId7"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1.xml"/><Relationship Id="rId7" Type="http://schemas.openxmlformats.org/officeDocument/2006/relationships/image" Target="../media/image6.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23850" y="765175"/>
            <a:ext cx="8351838" cy="5256213"/>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dirty="0"/>
              <a:t>Text</a:t>
            </a:r>
          </a:p>
          <a:p>
            <a:pPr lvl="1"/>
            <a:r>
              <a:rPr lang="de-DE" dirty="0"/>
              <a:t>Unterpunkt 1</a:t>
            </a:r>
          </a:p>
          <a:p>
            <a:pPr lvl="1"/>
            <a:r>
              <a:rPr lang="de-DE" dirty="0"/>
              <a:t>Unterpunkt 2</a:t>
            </a:r>
          </a:p>
          <a:p>
            <a:pPr lvl="2"/>
            <a:r>
              <a:rPr lang="de-DE" dirty="0"/>
              <a:t>Aufzählung 1</a:t>
            </a:r>
          </a:p>
          <a:p>
            <a:pPr lvl="3"/>
            <a:r>
              <a:rPr lang="de-DE" dirty="0"/>
              <a:t>Unteraufzählung 1</a:t>
            </a:r>
          </a:p>
          <a:p>
            <a:pPr lvl="4"/>
            <a:r>
              <a:rPr lang="de-DE" dirty="0"/>
              <a:t>Unterunteraufzählung 1</a:t>
            </a:r>
          </a:p>
          <a:p>
            <a:pPr lvl="4"/>
            <a:r>
              <a:rPr lang="de-DE" dirty="0"/>
              <a:t>Unterunteraufzählung 2</a:t>
            </a:r>
          </a:p>
          <a:p>
            <a:pPr lvl="3"/>
            <a:r>
              <a:rPr lang="de-DE" dirty="0"/>
              <a:t>Unteraufzählung 2</a:t>
            </a:r>
          </a:p>
          <a:p>
            <a:pPr lvl="2"/>
            <a:r>
              <a:rPr lang="de-DE" dirty="0"/>
              <a:t>Aufzählung 2</a:t>
            </a:r>
          </a:p>
          <a:p>
            <a:pPr lvl="1"/>
            <a:r>
              <a:rPr lang="de-DE" dirty="0"/>
              <a:t>Unterpunkt 3</a:t>
            </a:r>
          </a:p>
          <a:p>
            <a:pPr lvl="0"/>
            <a:r>
              <a:rPr lang="de-DE" dirty="0"/>
              <a:t>Inhalt der Folie</a:t>
            </a:r>
          </a:p>
        </p:txBody>
      </p:sp>
      <p:sp>
        <p:nvSpPr>
          <p:cNvPr id="1027" name="Rectangle 3"/>
          <p:cNvSpPr>
            <a:spLocks noGrp="1" noChangeArrowheads="1"/>
          </p:cNvSpPr>
          <p:nvPr>
            <p:ph type="title"/>
          </p:nvPr>
        </p:nvSpPr>
        <p:spPr bwMode="auto">
          <a:xfrm>
            <a:off x="323850" y="74613"/>
            <a:ext cx="8362950" cy="401637"/>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0" rIns="91440" bIns="0" numCol="1" anchor="b" anchorCtr="0" compatLnSpc="1">
            <a:prstTxWarp prst="textNoShape">
              <a:avLst/>
            </a:prstTxWarp>
          </a:bodyPr>
          <a:lstStyle/>
          <a:p>
            <a:pPr lvl="0"/>
            <a:r>
              <a:rPr lang="de-DE"/>
              <a:t>Überschrift</a:t>
            </a:r>
          </a:p>
        </p:txBody>
      </p:sp>
      <p:sp>
        <p:nvSpPr>
          <p:cNvPr id="10" name="Footer Placeholder 3"/>
          <p:cNvSpPr>
            <a:spLocks noGrp="1"/>
          </p:cNvSpPr>
          <p:nvPr>
            <p:ph type="ftr" sz="quarter" idx="3"/>
          </p:nvPr>
        </p:nvSpPr>
        <p:spPr>
          <a:xfrm>
            <a:off x="3028950" y="6540335"/>
            <a:ext cx="3086100" cy="279219"/>
          </a:xfrm>
          <a:prstGeom prst="rect">
            <a:avLst/>
          </a:prstGeom>
        </p:spPr>
        <p:txBody>
          <a:bodyPr/>
          <a:lstStyle>
            <a:lvl1pPr algn="ctr">
              <a:defRPr sz="1200">
                <a:latin typeface="Arial" charset="0"/>
                <a:ea typeface="Arial" charset="0"/>
                <a:cs typeface="Arial" charset="0"/>
              </a:defRPr>
            </a:lvl1pPr>
          </a:lstStyle>
          <a:p>
            <a:r>
              <a:rPr lang="de-DE"/>
              <a:t>Andrey Ruzhanskiy</a:t>
            </a:r>
            <a:endParaRPr lang="de-DE" dirty="0"/>
          </a:p>
        </p:txBody>
      </p:sp>
    </p:spTree>
  </p:cSld>
  <p:clrMap bg1="lt1" tx1="dk1" bg2="lt2" tx2="dk2" accent1="accent1" accent2="accent2" accent3="accent3" accent4="accent4" accent5="accent5" accent6="accent6" hlink="hlink" folHlink="folHlink"/>
  <p:sldLayoutIdLst>
    <p:sldLayoutId id="2147483717" r:id="rId1"/>
    <p:sldLayoutId id="2147483711" r:id="rId2"/>
    <p:sldLayoutId id="2147483712" r:id="rId3"/>
    <p:sldLayoutId id="2147483718" r:id="rId4"/>
  </p:sldLayoutIdLst>
  <p:hf hdr="0" dt="0"/>
  <p:txStyles>
    <p:titleStyle>
      <a:lvl1pPr algn="l" rtl="0" eaLnBrk="1" fontAlgn="base" hangingPunct="1">
        <a:spcBef>
          <a:spcPct val="0"/>
        </a:spcBef>
        <a:spcAft>
          <a:spcPct val="0"/>
        </a:spcAft>
        <a:defRPr sz="2400" b="1">
          <a:solidFill>
            <a:srgbClr val="001D4B"/>
          </a:solidFill>
          <a:latin typeface="Arial" charset="0"/>
          <a:ea typeface="Arial" charset="0"/>
          <a:cs typeface="Arial" charset="0"/>
        </a:defRPr>
      </a:lvl1pPr>
      <a:lvl2pPr algn="l" rtl="0" eaLnBrk="1" fontAlgn="base" hangingPunct="1">
        <a:spcBef>
          <a:spcPct val="0"/>
        </a:spcBef>
        <a:spcAft>
          <a:spcPct val="0"/>
        </a:spcAft>
        <a:defRPr sz="2400" b="1">
          <a:solidFill>
            <a:srgbClr val="001D4B"/>
          </a:solidFill>
          <a:latin typeface="Univers Light" charset="0"/>
          <a:ea typeface="ＭＳ Ｐゴシック" charset="-128"/>
          <a:cs typeface="ＭＳ Ｐゴシック" charset="-128"/>
        </a:defRPr>
      </a:lvl2pPr>
      <a:lvl3pPr algn="l" rtl="0" eaLnBrk="1" fontAlgn="base" hangingPunct="1">
        <a:spcBef>
          <a:spcPct val="0"/>
        </a:spcBef>
        <a:spcAft>
          <a:spcPct val="0"/>
        </a:spcAft>
        <a:defRPr sz="2400" b="1">
          <a:solidFill>
            <a:srgbClr val="001D4B"/>
          </a:solidFill>
          <a:latin typeface="Univers Light" charset="0"/>
          <a:ea typeface="ＭＳ Ｐゴシック" charset="-128"/>
          <a:cs typeface="ＭＳ Ｐゴシック" charset="-128"/>
        </a:defRPr>
      </a:lvl3pPr>
      <a:lvl4pPr algn="l" rtl="0" eaLnBrk="1" fontAlgn="base" hangingPunct="1">
        <a:spcBef>
          <a:spcPct val="0"/>
        </a:spcBef>
        <a:spcAft>
          <a:spcPct val="0"/>
        </a:spcAft>
        <a:defRPr sz="2400" b="1">
          <a:solidFill>
            <a:srgbClr val="001D4B"/>
          </a:solidFill>
          <a:latin typeface="Univers Light" charset="0"/>
          <a:ea typeface="ＭＳ Ｐゴシック" charset="-128"/>
          <a:cs typeface="ＭＳ Ｐゴシック" charset="-128"/>
        </a:defRPr>
      </a:lvl4pPr>
      <a:lvl5pPr algn="l" rtl="0" eaLnBrk="1" fontAlgn="base" hangingPunct="1">
        <a:spcBef>
          <a:spcPct val="0"/>
        </a:spcBef>
        <a:spcAft>
          <a:spcPct val="0"/>
        </a:spcAft>
        <a:defRPr sz="2400" b="1">
          <a:solidFill>
            <a:srgbClr val="001D4B"/>
          </a:solidFill>
          <a:latin typeface="Univers Light" charset="0"/>
          <a:ea typeface="ＭＳ Ｐゴシック" charset="-128"/>
          <a:cs typeface="ＭＳ Ｐゴシック" charset="-128"/>
        </a:defRPr>
      </a:lvl5pPr>
      <a:lvl6pPr marL="457200" algn="l" rtl="0" eaLnBrk="1" fontAlgn="base" hangingPunct="1">
        <a:spcBef>
          <a:spcPct val="0"/>
        </a:spcBef>
        <a:spcAft>
          <a:spcPct val="0"/>
        </a:spcAft>
        <a:defRPr sz="2400">
          <a:solidFill>
            <a:srgbClr val="001D4B"/>
          </a:solidFill>
          <a:latin typeface="DIN-Bold" charset="0"/>
        </a:defRPr>
      </a:lvl6pPr>
      <a:lvl7pPr marL="914400" algn="l" rtl="0" eaLnBrk="1" fontAlgn="base" hangingPunct="1">
        <a:spcBef>
          <a:spcPct val="0"/>
        </a:spcBef>
        <a:spcAft>
          <a:spcPct val="0"/>
        </a:spcAft>
        <a:defRPr sz="2400">
          <a:solidFill>
            <a:srgbClr val="001D4B"/>
          </a:solidFill>
          <a:latin typeface="DIN-Bold" charset="0"/>
        </a:defRPr>
      </a:lvl7pPr>
      <a:lvl8pPr marL="1371600" algn="l" rtl="0" eaLnBrk="1" fontAlgn="base" hangingPunct="1">
        <a:spcBef>
          <a:spcPct val="0"/>
        </a:spcBef>
        <a:spcAft>
          <a:spcPct val="0"/>
        </a:spcAft>
        <a:defRPr sz="2400">
          <a:solidFill>
            <a:srgbClr val="001D4B"/>
          </a:solidFill>
          <a:latin typeface="DIN-Bold" charset="0"/>
        </a:defRPr>
      </a:lvl8pPr>
      <a:lvl9pPr marL="1828800" algn="l" rtl="0" eaLnBrk="1" fontAlgn="base" hangingPunct="1">
        <a:spcBef>
          <a:spcPct val="0"/>
        </a:spcBef>
        <a:spcAft>
          <a:spcPct val="0"/>
        </a:spcAft>
        <a:defRPr sz="2400">
          <a:solidFill>
            <a:srgbClr val="001D4B"/>
          </a:solidFill>
          <a:latin typeface="DIN-Bold" charset="0"/>
        </a:defRPr>
      </a:lvl9pPr>
    </p:titleStyle>
    <p:bodyStyle>
      <a:lvl1pPr marL="342900" indent="-342900" algn="l" defTabSz="361950" rtl="0" eaLnBrk="1" fontAlgn="base" hangingPunct="1">
        <a:spcBef>
          <a:spcPct val="50000"/>
        </a:spcBef>
        <a:spcAft>
          <a:spcPct val="0"/>
        </a:spcAft>
        <a:defRPr>
          <a:solidFill>
            <a:schemeClr val="tx1"/>
          </a:solidFill>
          <a:latin typeface="Arial" charset="0"/>
          <a:ea typeface="Arial" charset="0"/>
          <a:cs typeface="Arial" charset="0"/>
        </a:defRPr>
      </a:lvl1pPr>
      <a:lvl2pPr marL="263525" indent="-261938" algn="l" defTabSz="361950" rtl="0" eaLnBrk="1" fontAlgn="base" hangingPunct="1">
        <a:spcBef>
          <a:spcPct val="50000"/>
        </a:spcBef>
        <a:spcAft>
          <a:spcPct val="0"/>
        </a:spcAft>
        <a:buBlip>
          <a:blip r:embed="rId7"/>
        </a:buBlip>
        <a:defRPr>
          <a:solidFill>
            <a:schemeClr val="tx1"/>
          </a:solidFill>
          <a:latin typeface="Arial" charset="0"/>
          <a:ea typeface="Arial" charset="0"/>
          <a:cs typeface="Arial" charset="0"/>
        </a:defRPr>
      </a:lvl2pPr>
      <a:lvl3pPr marL="712788" indent="-269875" algn="l" defTabSz="361950" rtl="0" eaLnBrk="1" fontAlgn="base" hangingPunct="1">
        <a:spcBef>
          <a:spcPct val="50000"/>
        </a:spcBef>
        <a:spcAft>
          <a:spcPct val="0"/>
        </a:spcAft>
        <a:buClr>
          <a:srgbClr val="C0C0C0"/>
        </a:buClr>
        <a:buFont typeface="Arial" charset="0"/>
        <a:buChar char="–"/>
        <a:defRPr>
          <a:solidFill>
            <a:schemeClr val="tx1"/>
          </a:solidFill>
          <a:latin typeface="Arial" charset="0"/>
          <a:ea typeface="Arial" charset="0"/>
          <a:cs typeface="Arial" charset="0"/>
        </a:defRPr>
      </a:lvl3pPr>
      <a:lvl4pPr marL="1073150" indent="-179388" algn="l" defTabSz="361950" rtl="0" eaLnBrk="1" fontAlgn="base" hangingPunct="1">
        <a:spcBef>
          <a:spcPct val="20000"/>
        </a:spcBef>
        <a:spcAft>
          <a:spcPct val="0"/>
        </a:spcAft>
        <a:buClr>
          <a:srgbClr val="C0C0C0"/>
        </a:buClr>
        <a:buChar char="•"/>
        <a:defRPr>
          <a:solidFill>
            <a:schemeClr val="tx1"/>
          </a:solidFill>
          <a:latin typeface="Arial" charset="0"/>
          <a:ea typeface="Arial" charset="0"/>
          <a:cs typeface="Arial" charset="0"/>
        </a:defRPr>
      </a:lvl4pPr>
      <a:lvl5pPr marL="1520825" indent="-180975" algn="l" defTabSz="361950" rtl="0" eaLnBrk="1" fontAlgn="base" hangingPunct="1">
        <a:spcBef>
          <a:spcPct val="20000"/>
        </a:spcBef>
        <a:spcAft>
          <a:spcPct val="0"/>
        </a:spcAft>
        <a:buClr>
          <a:srgbClr val="C0C0C0"/>
        </a:buClr>
        <a:buChar char="-"/>
        <a:defRPr sz="1600">
          <a:solidFill>
            <a:schemeClr val="tx1"/>
          </a:solidFill>
          <a:latin typeface="Arial" charset="0"/>
          <a:ea typeface="Arial" charset="0"/>
          <a:cs typeface="Arial" charset="0"/>
        </a:defRPr>
      </a:lvl5pPr>
      <a:lvl6pPr marL="1978025" indent="-180975" algn="l" defTabSz="361950" rtl="0" eaLnBrk="1" fontAlgn="base" hangingPunct="1">
        <a:spcBef>
          <a:spcPct val="20000"/>
        </a:spcBef>
        <a:spcAft>
          <a:spcPct val="0"/>
        </a:spcAft>
        <a:buClr>
          <a:srgbClr val="C0C0C0"/>
        </a:buClr>
        <a:buChar char="-"/>
        <a:defRPr sz="1600">
          <a:solidFill>
            <a:schemeClr val="tx1"/>
          </a:solidFill>
          <a:latin typeface="+mn-lt"/>
          <a:ea typeface="ＭＳ Ｐゴシック" charset="-128"/>
        </a:defRPr>
      </a:lvl6pPr>
      <a:lvl7pPr marL="2435225" indent="-180975" algn="l" defTabSz="361950" rtl="0" eaLnBrk="1" fontAlgn="base" hangingPunct="1">
        <a:spcBef>
          <a:spcPct val="20000"/>
        </a:spcBef>
        <a:spcAft>
          <a:spcPct val="0"/>
        </a:spcAft>
        <a:buClr>
          <a:srgbClr val="C0C0C0"/>
        </a:buClr>
        <a:buChar char="-"/>
        <a:defRPr sz="1600">
          <a:solidFill>
            <a:schemeClr val="tx1"/>
          </a:solidFill>
          <a:latin typeface="+mn-lt"/>
          <a:ea typeface="ＭＳ Ｐゴシック" charset="-128"/>
        </a:defRPr>
      </a:lvl7pPr>
      <a:lvl8pPr marL="2892425" indent="-180975" algn="l" defTabSz="361950" rtl="0" eaLnBrk="1" fontAlgn="base" hangingPunct="1">
        <a:spcBef>
          <a:spcPct val="20000"/>
        </a:spcBef>
        <a:spcAft>
          <a:spcPct val="0"/>
        </a:spcAft>
        <a:buClr>
          <a:srgbClr val="C0C0C0"/>
        </a:buClr>
        <a:buChar char="-"/>
        <a:defRPr sz="1600">
          <a:solidFill>
            <a:schemeClr val="tx1"/>
          </a:solidFill>
          <a:latin typeface="+mn-lt"/>
          <a:ea typeface="ＭＳ Ｐゴシック" charset="-128"/>
        </a:defRPr>
      </a:lvl8pPr>
      <a:lvl9pPr marL="3349625" indent="-180975" algn="l" defTabSz="361950" rtl="0" eaLnBrk="1" fontAlgn="base" hangingPunct="1">
        <a:spcBef>
          <a:spcPct val="20000"/>
        </a:spcBef>
        <a:spcAft>
          <a:spcPct val="0"/>
        </a:spcAft>
        <a:buClr>
          <a:srgbClr val="C0C0C0"/>
        </a:buClr>
        <a:buChar char="-"/>
        <a:defRPr sz="1600">
          <a:solidFill>
            <a:schemeClr val="tx1"/>
          </a:solidFill>
          <a:latin typeface="+mn-lt"/>
          <a:ea typeface="ＭＳ Ｐゴシック"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7" descr="ZIH_folien-layout_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338" y="5772150"/>
            <a:ext cx="8623300" cy="968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47" name="Picture 6" descr="ZIH_folien-layout-print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338" y="488950"/>
            <a:ext cx="8550275" cy="60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48" name="Rectangle 2"/>
          <p:cNvSpPr>
            <a:spLocks noGrp="1" noChangeArrowheads="1"/>
          </p:cNvSpPr>
          <p:nvPr>
            <p:ph type="body" idx="1"/>
          </p:nvPr>
        </p:nvSpPr>
        <p:spPr bwMode="auto">
          <a:xfrm>
            <a:off x="323850" y="765175"/>
            <a:ext cx="8351838" cy="5256213"/>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noProof="0" dirty="0"/>
              <a:t>Text</a:t>
            </a:r>
          </a:p>
          <a:p>
            <a:pPr lvl="1"/>
            <a:r>
              <a:rPr lang="en-US" noProof="0" dirty="0"/>
              <a:t>Bullet 1</a:t>
            </a:r>
          </a:p>
          <a:p>
            <a:pPr lvl="1"/>
            <a:r>
              <a:rPr lang="en-US" noProof="0" dirty="0"/>
              <a:t>Bullet 1</a:t>
            </a:r>
          </a:p>
          <a:p>
            <a:pPr lvl="2"/>
            <a:r>
              <a:rPr lang="en-US" noProof="0" dirty="0"/>
              <a:t>Bullet 2</a:t>
            </a:r>
          </a:p>
          <a:p>
            <a:pPr lvl="3"/>
            <a:r>
              <a:rPr lang="en-US" noProof="0" dirty="0"/>
              <a:t>Bullet 3</a:t>
            </a:r>
          </a:p>
          <a:p>
            <a:pPr lvl="4"/>
            <a:r>
              <a:rPr lang="en-US" noProof="0" dirty="0"/>
              <a:t>Bullet 4</a:t>
            </a:r>
          </a:p>
          <a:p>
            <a:pPr lvl="4"/>
            <a:r>
              <a:rPr lang="en-US" noProof="0" dirty="0"/>
              <a:t>Bullet 4</a:t>
            </a:r>
          </a:p>
          <a:p>
            <a:pPr lvl="3"/>
            <a:r>
              <a:rPr lang="en-US" noProof="0" dirty="0"/>
              <a:t>Bullet 3</a:t>
            </a:r>
          </a:p>
          <a:p>
            <a:pPr lvl="2"/>
            <a:r>
              <a:rPr lang="en-US" noProof="0" dirty="0"/>
              <a:t>Bullet 2</a:t>
            </a:r>
          </a:p>
          <a:p>
            <a:pPr lvl="1"/>
            <a:r>
              <a:rPr lang="en-US" noProof="0" dirty="0"/>
              <a:t>Bullet 1</a:t>
            </a:r>
          </a:p>
          <a:p>
            <a:pPr lvl="0"/>
            <a:r>
              <a:rPr lang="en-US" noProof="0" dirty="0"/>
              <a:t>Text</a:t>
            </a:r>
          </a:p>
        </p:txBody>
      </p:sp>
      <p:sp>
        <p:nvSpPr>
          <p:cNvPr id="6149" name="Rectangle 3"/>
          <p:cNvSpPr>
            <a:spLocks noGrp="1" noChangeArrowheads="1"/>
          </p:cNvSpPr>
          <p:nvPr>
            <p:ph type="title"/>
          </p:nvPr>
        </p:nvSpPr>
        <p:spPr bwMode="auto">
          <a:xfrm>
            <a:off x="323850" y="74613"/>
            <a:ext cx="8362950" cy="401637"/>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0" rIns="91440" bIns="0" numCol="1" anchor="b" anchorCtr="0" compatLnSpc="1">
            <a:prstTxWarp prst="textNoShape">
              <a:avLst/>
            </a:prstTxWarp>
          </a:bodyPr>
          <a:lstStyle/>
          <a:p>
            <a:pPr lvl="0"/>
            <a:r>
              <a:rPr lang="en-US" noProof="0" dirty="0"/>
              <a:t>Title</a:t>
            </a:r>
          </a:p>
        </p:txBody>
      </p:sp>
      <p:sp>
        <p:nvSpPr>
          <p:cNvPr id="8" name="Footer Placeholder 3"/>
          <p:cNvSpPr>
            <a:spLocks noGrp="1"/>
          </p:cNvSpPr>
          <p:nvPr>
            <p:ph type="ftr" sz="quarter" idx="3"/>
          </p:nvPr>
        </p:nvSpPr>
        <p:spPr>
          <a:xfrm>
            <a:off x="3028950" y="6540335"/>
            <a:ext cx="3086100" cy="279219"/>
          </a:xfrm>
          <a:prstGeom prst="rect">
            <a:avLst/>
          </a:prstGeom>
        </p:spPr>
        <p:txBody>
          <a:bodyPr/>
          <a:lstStyle>
            <a:lvl1pPr algn="ctr">
              <a:defRPr sz="1200">
                <a:latin typeface="Arial" charset="0"/>
                <a:ea typeface="Arial" charset="0"/>
                <a:cs typeface="Arial" charset="0"/>
              </a:defRPr>
            </a:lvl1pPr>
          </a:lstStyle>
          <a:p>
            <a:r>
              <a:rPr lang="en-US"/>
              <a:t>Andrey Ruzhanskiy</a:t>
            </a:r>
            <a:endParaRPr lang="en-US" dirty="0"/>
          </a:p>
        </p:txBody>
      </p:sp>
    </p:spTree>
  </p:cSld>
  <p:clrMap bg1="lt1" tx1="dk1" bg2="lt2" tx2="dk2" accent1="accent1" accent2="accent2" accent3="accent3" accent4="accent4" accent5="accent5" accent6="accent6" hlink="hlink" folHlink="folHlink"/>
  <p:sldLayoutIdLst>
    <p:sldLayoutId id="2147483719" r:id="rId1"/>
    <p:sldLayoutId id="2147483713" r:id="rId2"/>
    <p:sldLayoutId id="2147483714" r:id="rId3"/>
    <p:sldLayoutId id="2147483720" r:id="rId4"/>
  </p:sldLayoutIdLst>
  <p:hf hdr="0" dt="0"/>
  <p:txStyles>
    <p:titleStyle>
      <a:lvl1pPr algn="l" rtl="0" eaLnBrk="0" fontAlgn="base" hangingPunct="0">
        <a:spcBef>
          <a:spcPct val="0"/>
        </a:spcBef>
        <a:spcAft>
          <a:spcPct val="0"/>
        </a:spcAft>
        <a:defRPr sz="2400" b="1">
          <a:solidFill>
            <a:srgbClr val="001D4B"/>
          </a:solidFill>
          <a:latin typeface="Arial" charset="0"/>
          <a:ea typeface="Arial" charset="0"/>
          <a:cs typeface="Arial" charset="0"/>
        </a:defRPr>
      </a:lvl1pPr>
      <a:lvl2pPr algn="l" rtl="0" eaLnBrk="0" fontAlgn="base" hangingPunct="0">
        <a:spcBef>
          <a:spcPct val="0"/>
        </a:spcBef>
        <a:spcAft>
          <a:spcPct val="0"/>
        </a:spcAft>
        <a:defRPr sz="2400" b="1">
          <a:solidFill>
            <a:srgbClr val="001D4B"/>
          </a:solidFill>
          <a:latin typeface="Univers Light" charset="0"/>
          <a:ea typeface="ＭＳ Ｐゴシック" charset="0"/>
        </a:defRPr>
      </a:lvl2pPr>
      <a:lvl3pPr algn="l" rtl="0" eaLnBrk="0" fontAlgn="base" hangingPunct="0">
        <a:spcBef>
          <a:spcPct val="0"/>
        </a:spcBef>
        <a:spcAft>
          <a:spcPct val="0"/>
        </a:spcAft>
        <a:defRPr sz="2400" b="1">
          <a:solidFill>
            <a:srgbClr val="001D4B"/>
          </a:solidFill>
          <a:latin typeface="Univers Light" charset="0"/>
          <a:ea typeface="ＭＳ Ｐゴシック" charset="0"/>
        </a:defRPr>
      </a:lvl3pPr>
      <a:lvl4pPr algn="l" rtl="0" eaLnBrk="0" fontAlgn="base" hangingPunct="0">
        <a:spcBef>
          <a:spcPct val="0"/>
        </a:spcBef>
        <a:spcAft>
          <a:spcPct val="0"/>
        </a:spcAft>
        <a:defRPr sz="2400" b="1">
          <a:solidFill>
            <a:srgbClr val="001D4B"/>
          </a:solidFill>
          <a:latin typeface="Univers Light" charset="0"/>
          <a:ea typeface="ＭＳ Ｐゴシック" charset="0"/>
        </a:defRPr>
      </a:lvl4pPr>
      <a:lvl5pPr algn="l" rtl="0" eaLnBrk="0" fontAlgn="base" hangingPunct="0">
        <a:spcBef>
          <a:spcPct val="0"/>
        </a:spcBef>
        <a:spcAft>
          <a:spcPct val="0"/>
        </a:spcAft>
        <a:defRPr sz="2400" b="1">
          <a:solidFill>
            <a:srgbClr val="001D4B"/>
          </a:solidFill>
          <a:latin typeface="Univers Light" charset="0"/>
          <a:ea typeface="ＭＳ Ｐゴシック" charset="0"/>
        </a:defRPr>
      </a:lvl5pPr>
      <a:lvl6pPr marL="457200" algn="l" rtl="0" fontAlgn="base">
        <a:spcBef>
          <a:spcPct val="0"/>
        </a:spcBef>
        <a:spcAft>
          <a:spcPct val="0"/>
        </a:spcAft>
        <a:defRPr sz="2400">
          <a:solidFill>
            <a:srgbClr val="001D4B"/>
          </a:solidFill>
          <a:latin typeface="DIN-Bold" pitchFamily="34" charset="0"/>
        </a:defRPr>
      </a:lvl6pPr>
      <a:lvl7pPr marL="914400" algn="l" rtl="0" fontAlgn="base">
        <a:spcBef>
          <a:spcPct val="0"/>
        </a:spcBef>
        <a:spcAft>
          <a:spcPct val="0"/>
        </a:spcAft>
        <a:defRPr sz="2400">
          <a:solidFill>
            <a:srgbClr val="001D4B"/>
          </a:solidFill>
          <a:latin typeface="DIN-Bold" pitchFamily="34" charset="0"/>
        </a:defRPr>
      </a:lvl7pPr>
      <a:lvl8pPr marL="1371600" algn="l" rtl="0" fontAlgn="base">
        <a:spcBef>
          <a:spcPct val="0"/>
        </a:spcBef>
        <a:spcAft>
          <a:spcPct val="0"/>
        </a:spcAft>
        <a:defRPr sz="2400">
          <a:solidFill>
            <a:srgbClr val="001D4B"/>
          </a:solidFill>
          <a:latin typeface="DIN-Bold" pitchFamily="34" charset="0"/>
        </a:defRPr>
      </a:lvl8pPr>
      <a:lvl9pPr marL="1828800" algn="l" rtl="0" fontAlgn="base">
        <a:spcBef>
          <a:spcPct val="0"/>
        </a:spcBef>
        <a:spcAft>
          <a:spcPct val="0"/>
        </a:spcAft>
        <a:defRPr sz="2400">
          <a:solidFill>
            <a:srgbClr val="001D4B"/>
          </a:solidFill>
          <a:latin typeface="DIN-Bold" pitchFamily="34" charset="0"/>
        </a:defRPr>
      </a:lvl9pPr>
    </p:titleStyle>
    <p:bodyStyle>
      <a:lvl1pPr marL="342900" indent="-342900" algn="l" defTabSz="361950" rtl="0" eaLnBrk="0" fontAlgn="base" hangingPunct="0">
        <a:spcBef>
          <a:spcPct val="50000"/>
        </a:spcBef>
        <a:spcAft>
          <a:spcPct val="0"/>
        </a:spcAft>
        <a:defRPr>
          <a:solidFill>
            <a:schemeClr val="tx1"/>
          </a:solidFill>
          <a:latin typeface="Arial" charset="0"/>
          <a:ea typeface="Arial" charset="0"/>
          <a:cs typeface="Arial" charset="0"/>
        </a:defRPr>
      </a:lvl1pPr>
      <a:lvl2pPr marL="263525" indent="-261938" algn="l" defTabSz="361950" rtl="0" eaLnBrk="0" fontAlgn="base" hangingPunct="0">
        <a:spcBef>
          <a:spcPct val="50000"/>
        </a:spcBef>
        <a:spcAft>
          <a:spcPct val="0"/>
        </a:spcAft>
        <a:buBlip>
          <a:blip r:embed="rId8"/>
        </a:buBlip>
        <a:defRPr>
          <a:solidFill>
            <a:schemeClr val="tx1"/>
          </a:solidFill>
          <a:latin typeface="Arial" charset="0"/>
          <a:ea typeface="Arial" charset="0"/>
          <a:cs typeface="Arial" charset="0"/>
        </a:defRPr>
      </a:lvl2pPr>
      <a:lvl3pPr marL="712788" indent="-269875" algn="l" defTabSz="361950" rtl="0" eaLnBrk="0" fontAlgn="base" hangingPunct="0">
        <a:spcBef>
          <a:spcPct val="50000"/>
        </a:spcBef>
        <a:spcAft>
          <a:spcPct val="0"/>
        </a:spcAft>
        <a:buClr>
          <a:srgbClr val="C0C0C0"/>
        </a:buClr>
        <a:buFont typeface="Arial" charset="0"/>
        <a:buChar char="–"/>
        <a:defRPr>
          <a:solidFill>
            <a:schemeClr val="tx1"/>
          </a:solidFill>
          <a:latin typeface="Arial" charset="0"/>
          <a:ea typeface="Arial" charset="0"/>
          <a:cs typeface="Arial" charset="0"/>
        </a:defRPr>
      </a:lvl3pPr>
      <a:lvl4pPr marL="1073150" indent="-179388" algn="l" defTabSz="361950" rtl="0" eaLnBrk="0" fontAlgn="base" hangingPunct="0">
        <a:spcBef>
          <a:spcPct val="20000"/>
        </a:spcBef>
        <a:spcAft>
          <a:spcPct val="0"/>
        </a:spcAft>
        <a:buClr>
          <a:srgbClr val="C0C0C0"/>
        </a:buClr>
        <a:buChar char="•"/>
        <a:defRPr>
          <a:solidFill>
            <a:schemeClr val="tx1"/>
          </a:solidFill>
          <a:latin typeface="Arial" charset="0"/>
          <a:ea typeface="Arial" charset="0"/>
          <a:cs typeface="Arial" charset="0"/>
        </a:defRPr>
      </a:lvl4pPr>
      <a:lvl5pPr marL="1520825" indent="-180975" algn="l" defTabSz="361950" rtl="0" eaLnBrk="0" fontAlgn="base" hangingPunct="0">
        <a:spcBef>
          <a:spcPct val="20000"/>
        </a:spcBef>
        <a:spcAft>
          <a:spcPct val="0"/>
        </a:spcAft>
        <a:buClr>
          <a:srgbClr val="C0C0C0"/>
        </a:buClr>
        <a:buChar char="-"/>
        <a:defRPr sz="1600">
          <a:solidFill>
            <a:schemeClr val="tx1"/>
          </a:solidFill>
          <a:latin typeface="Arial" charset="0"/>
          <a:ea typeface="Arial" charset="0"/>
          <a:cs typeface="Arial" charset="0"/>
        </a:defRPr>
      </a:lvl5pPr>
      <a:lvl6pPr marL="1978025" indent="-180975" algn="l" defTabSz="361950" rtl="0" fontAlgn="base">
        <a:spcBef>
          <a:spcPct val="20000"/>
        </a:spcBef>
        <a:spcAft>
          <a:spcPct val="0"/>
        </a:spcAft>
        <a:buClr>
          <a:srgbClr val="C0C0C0"/>
        </a:buClr>
        <a:buChar char="-"/>
        <a:defRPr sz="1600">
          <a:solidFill>
            <a:schemeClr val="tx1"/>
          </a:solidFill>
          <a:latin typeface="+mn-lt"/>
          <a:ea typeface="ＭＳ Ｐゴシック" charset="-128"/>
        </a:defRPr>
      </a:lvl6pPr>
      <a:lvl7pPr marL="2435225" indent="-180975" algn="l" defTabSz="361950" rtl="0" fontAlgn="base">
        <a:spcBef>
          <a:spcPct val="20000"/>
        </a:spcBef>
        <a:spcAft>
          <a:spcPct val="0"/>
        </a:spcAft>
        <a:buClr>
          <a:srgbClr val="C0C0C0"/>
        </a:buClr>
        <a:buChar char="-"/>
        <a:defRPr sz="1600">
          <a:solidFill>
            <a:schemeClr val="tx1"/>
          </a:solidFill>
          <a:latin typeface="+mn-lt"/>
          <a:ea typeface="ＭＳ Ｐゴシック" charset="-128"/>
        </a:defRPr>
      </a:lvl7pPr>
      <a:lvl8pPr marL="2892425" indent="-180975" algn="l" defTabSz="361950" rtl="0" fontAlgn="base">
        <a:spcBef>
          <a:spcPct val="20000"/>
        </a:spcBef>
        <a:spcAft>
          <a:spcPct val="0"/>
        </a:spcAft>
        <a:buClr>
          <a:srgbClr val="C0C0C0"/>
        </a:buClr>
        <a:buChar char="-"/>
        <a:defRPr sz="1600">
          <a:solidFill>
            <a:schemeClr val="tx1"/>
          </a:solidFill>
          <a:latin typeface="+mn-lt"/>
          <a:ea typeface="ＭＳ Ｐゴシック" charset="-128"/>
        </a:defRPr>
      </a:lvl8pPr>
      <a:lvl9pPr marL="3349625" indent="-180975" algn="l" defTabSz="361950" rtl="0" fontAlgn="base">
        <a:spcBef>
          <a:spcPct val="20000"/>
        </a:spcBef>
        <a:spcAft>
          <a:spcPct val="0"/>
        </a:spcAft>
        <a:buClr>
          <a:srgbClr val="C0C0C0"/>
        </a:buClr>
        <a:buChar char="-"/>
        <a:defRPr sz="1600">
          <a:solidFill>
            <a:schemeClr val="tx1"/>
          </a:solidFill>
          <a:latin typeface="+mn-lt"/>
          <a:ea typeface="ＭＳ Ｐゴシック"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pic>
        <p:nvPicPr>
          <p:cNvPr id="11266" name="Picture 6" descr="ZIH_folien-layout-print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338" y="488950"/>
            <a:ext cx="8550275" cy="60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267" name="Rectangle 2"/>
          <p:cNvSpPr>
            <a:spLocks noGrp="1" noChangeArrowheads="1"/>
          </p:cNvSpPr>
          <p:nvPr>
            <p:ph type="body" idx="1"/>
          </p:nvPr>
        </p:nvSpPr>
        <p:spPr bwMode="auto">
          <a:xfrm>
            <a:off x="323850" y="765175"/>
            <a:ext cx="8351838" cy="5256213"/>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noProof="0" dirty="0"/>
              <a:t>Text</a:t>
            </a:r>
          </a:p>
          <a:p>
            <a:pPr lvl="1"/>
            <a:r>
              <a:rPr lang="en-US" noProof="0" dirty="0"/>
              <a:t>Bullet 1</a:t>
            </a:r>
          </a:p>
          <a:p>
            <a:pPr lvl="1"/>
            <a:r>
              <a:rPr lang="en-US" noProof="0" dirty="0"/>
              <a:t>Bullet 1</a:t>
            </a:r>
          </a:p>
          <a:p>
            <a:pPr lvl="2"/>
            <a:r>
              <a:rPr lang="en-US" noProof="0" dirty="0"/>
              <a:t>Bullet 2</a:t>
            </a:r>
          </a:p>
          <a:p>
            <a:pPr lvl="3"/>
            <a:r>
              <a:rPr lang="en-US" noProof="0" dirty="0"/>
              <a:t>Bullet 3</a:t>
            </a:r>
          </a:p>
          <a:p>
            <a:pPr lvl="4"/>
            <a:r>
              <a:rPr lang="en-US" noProof="0" dirty="0"/>
              <a:t>Bullet 4</a:t>
            </a:r>
          </a:p>
          <a:p>
            <a:pPr lvl="4"/>
            <a:r>
              <a:rPr lang="en-US" noProof="0" dirty="0"/>
              <a:t>Bullet 4</a:t>
            </a:r>
          </a:p>
          <a:p>
            <a:pPr lvl="3"/>
            <a:r>
              <a:rPr lang="en-US" noProof="0" dirty="0"/>
              <a:t>Bullet 3</a:t>
            </a:r>
          </a:p>
          <a:p>
            <a:pPr lvl="2"/>
            <a:r>
              <a:rPr lang="en-US" noProof="0" dirty="0"/>
              <a:t>Bullet 2</a:t>
            </a:r>
          </a:p>
          <a:p>
            <a:pPr lvl="1"/>
            <a:r>
              <a:rPr lang="en-US" noProof="0" dirty="0"/>
              <a:t>Bullet 1</a:t>
            </a:r>
          </a:p>
          <a:p>
            <a:pPr lvl="0"/>
            <a:r>
              <a:rPr lang="en-US" noProof="0" dirty="0"/>
              <a:t>Text</a:t>
            </a:r>
          </a:p>
        </p:txBody>
      </p:sp>
      <p:sp>
        <p:nvSpPr>
          <p:cNvPr id="11268" name="Rectangle 3"/>
          <p:cNvSpPr>
            <a:spLocks noGrp="1" noChangeArrowheads="1"/>
          </p:cNvSpPr>
          <p:nvPr>
            <p:ph type="title"/>
          </p:nvPr>
        </p:nvSpPr>
        <p:spPr bwMode="auto">
          <a:xfrm>
            <a:off x="323850" y="74613"/>
            <a:ext cx="8362950" cy="401637"/>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0" rIns="91440" bIns="0" numCol="1" anchor="b" anchorCtr="0" compatLnSpc="1">
            <a:prstTxWarp prst="textNoShape">
              <a:avLst/>
            </a:prstTxWarp>
          </a:bodyPr>
          <a:lstStyle/>
          <a:p>
            <a:pPr lvl="0"/>
            <a:r>
              <a:rPr lang="en-US" noProof="0" dirty="0"/>
              <a:t>Title</a:t>
            </a:r>
          </a:p>
        </p:txBody>
      </p:sp>
      <p:sp>
        <p:nvSpPr>
          <p:cNvPr id="7" name="Footer Placeholder 3"/>
          <p:cNvSpPr>
            <a:spLocks noGrp="1"/>
          </p:cNvSpPr>
          <p:nvPr>
            <p:ph type="ftr" sz="quarter" idx="3"/>
          </p:nvPr>
        </p:nvSpPr>
        <p:spPr>
          <a:xfrm>
            <a:off x="3028950" y="6540335"/>
            <a:ext cx="3086100" cy="279219"/>
          </a:xfrm>
          <a:prstGeom prst="rect">
            <a:avLst/>
          </a:prstGeom>
        </p:spPr>
        <p:txBody>
          <a:bodyPr/>
          <a:lstStyle>
            <a:lvl1pPr algn="ctr">
              <a:defRPr sz="1200">
                <a:latin typeface="Arial" charset="0"/>
                <a:ea typeface="Arial" charset="0"/>
                <a:cs typeface="Arial" charset="0"/>
              </a:defRPr>
            </a:lvl1pPr>
          </a:lstStyle>
          <a:p>
            <a:r>
              <a:rPr lang="en-US"/>
              <a:t>Andrey Ruzhanskiy</a:t>
            </a:r>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15" r:id="rId2"/>
    <p:sldLayoutId id="2147483716" r:id="rId3"/>
    <p:sldLayoutId id="2147483722" r:id="rId4"/>
  </p:sldLayoutIdLst>
  <p:hf hdr="0" dt="0"/>
  <p:txStyles>
    <p:titleStyle>
      <a:lvl1pPr algn="l" rtl="0" eaLnBrk="0" fontAlgn="base" hangingPunct="0">
        <a:spcBef>
          <a:spcPct val="0"/>
        </a:spcBef>
        <a:spcAft>
          <a:spcPct val="0"/>
        </a:spcAft>
        <a:defRPr sz="2400" b="1">
          <a:solidFill>
            <a:srgbClr val="001D4B"/>
          </a:solidFill>
          <a:latin typeface="Arial" charset="0"/>
          <a:ea typeface="Arial" charset="0"/>
          <a:cs typeface="Arial" charset="0"/>
        </a:defRPr>
      </a:lvl1pPr>
      <a:lvl2pPr algn="l" rtl="0" eaLnBrk="0" fontAlgn="base" hangingPunct="0">
        <a:spcBef>
          <a:spcPct val="0"/>
        </a:spcBef>
        <a:spcAft>
          <a:spcPct val="0"/>
        </a:spcAft>
        <a:defRPr sz="2400" b="1">
          <a:solidFill>
            <a:srgbClr val="001D4B"/>
          </a:solidFill>
          <a:latin typeface="Univers Light" charset="0"/>
          <a:ea typeface="ＭＳ Ｐゴシック" charset="0"/>
          <a:cs typeface="ＭＳ Ｐゴシック" charset="0"/>
        </a:defRPr>
      </a:lvl2pPr>
      <a:lvl3pPr algn="l" rtl="0" eaLnBrk="0" fontAlgn="base" hangingPunct="0">
        <a:spcBef>
          <a:spcPct val="0"/>
        </a:spcBef>
        <a:spcAft>
          <a:spcPct val="0"/>
        </a:spcAft>
        <a:defRPr sz="2400" b="1">
          <a:solidFill>
            <a:srgbClr val="001D4B"/>
          </a:solidFill>
          <a:latin typeface="Univers Light" charset="0"/>
          <a:ea typeface="ＭＳ Ｐゴシック" charset="0"/>
          <a:cs typeface="ＭＳ Ｐゴシック" charset="0"/>
        </a:defRPr>
      </a:lvl3pPr>
      <a:lvl4pPr algn="l" rtl="0" eaLnBrk="0" fontAlgn="base" hangingPunct="0">
        <a:spcBef>
          <a:spcPct val="0"/>
        </a:spcBef>
        <a:spcAft>
          <a:spcPct val="0"/>
        </a:spcAft>
        <a:defRPr sz="2400" b="1">
          <a:solidFill>
            <a:srgbClr val="001D4B"/>
          </a:solidFill>
          <a:latin typeface="Univers Light" charset="0"/>
          <a:ea typeface="ＭＳ Ｐゴシック" charset="0"/>
          <a:cs typeface="ＭＳ Ｐゴシック" charset="0"/>
        </a:defRPr>
      </a:lvl4pPr>
      <a:lvl5pPr algn="l" rtl="0" eaLnBrk="0" fontAlgn="base" hangingPunct="0">
        <a:spcBef>
          <a:spcPct val="0"/>
        </a:spcBef>
        <a:spcAft>
          <a:spcPct val="0"/>
        </a:spcAft>
        <a:defRPr sz="2400" b="1">
          <a:solidFill>
            <a:srgbClr val="001D4B"/>
          </a:solidFill>
          <a:latin typeface="Univers Light" charset="0"/>
          <a:ea typeface="ＭＳ Ｐゴシック" charset="0"/>
          <a:cs typeface="ＭＳ Ｐゴシック" charset="0"/>
        </a:defRPr>
      </a:lvl5pPr>
      <a:lvl6pPr marL="457200" algn="l" rtl="0" eaLnBrk="1" fontAlgn="base" hangingPunct="1">
        <a:spcBef>
          <a:spcPct val="0"/>
        </a:spcBef>
        <a:spcAft>
          <a:spcPct val="0"/>
        </a:spcAft>
        <a:defRPr sz="2400">
          <a:solidFill>
            <a:srgbClr val="001D4B"/>
          </a:solidFill>
          <a:latin typeface="DIN-Bold" pitchFamily="34" charset="0"/>
        </a:defRPr>
      </a:lvl6pPr>
      <a:lvl7pPr marL="914400" algn="l" rtl="0" eaLnBrk="1" fontAlgn="base" hangingPunct="1">
        <a:spcBef>
          <a:spcPct val="0"/>
        </a:spcBef>
        <a:spcAft>
          <a:spcPct val="0"/>
        </a:spcAft>
        <a:defRPr sz="2400">
          <a:solidFill>
            <a:srgbClr val="001D4B"/>
          </a:solidFill>
          <a:latin typeface="DIN-Bold" pitchFamily="34" charset="0"/>
        </a:defRPr>
      </a:lvl7pPr>
      <a:lvl8pPr marL="1371600" algn="l" rtl="0" eaLnBrk="1" fontAlgn="base" hangingPunct="1">
        <a:spcBef>
          <a:spcPct val="0"/>
        </a:spcBef>
        <a:spcAft>
          <a:spcPct val="0"/>
        </a:spcAft>
        <a:defRPr sz="2400">
          <a:solidFill>
            <a:srgbClr val="001D4B"/>
          </a:solidFill>
          <a:latin typeface="DIN-Bold" pitchFamily="34" charset="0"/>
        </a:defRPr>
      </a:lvl8pPr>
      <a:lvl9pPr marL="1828800" algn="l" rtl="0" eaLnBrk="1" fontAlgn="base" hangingPunct="1">
        <a:spcBef>
          <a:spcPct val="0"/>
        </a:spcBef>
        <a:spcAft>
          <a:spcPct val="0"/>
        </a:spcAft>
        <a:defRPr sz="2400">
          <a:solidFill>
            <a:srgbClr val="001D4B"/>
          </a:solidFill>
          <a:latin typeface="DIN-Bold" pitchFamily="34" charset="0"/>
        </a:defRPr>
      </a:lvl9pPr>
    </p:titleStyle>
    <p:bodyStyle>
      <a:lvl1pPr marL="342900" indent="-342900" algn="l" defTabSz="361950" rtl="0" eaLnBrk="0" fontAlgn="base" hangingPunct="0">
        <a:spcBef>
          <a:spcPct val="50000"/>
        </a:spcBef>
        <a:spcAft>
          <a:spcPct val="0"/>
        </a:spcAft>
        <a:defRPr>
          <a:solidFill>
            <a:schemeClr val="tx1"/>
          </a:solidFill>
          <a:latin typeface="Arial" charset="0"/>
          <a:ea typeface="Arial" charset="0"/>
          <a:cs typeface="Arial" charset="0"/>
        </a:defRPr>
      </a:lvl1pPr>
      <a:lvl2pPr marL="263525" indent="-261938" algn="l" defTabSz="361950" rtl="0" eaLnBrk="0" fontAlgn="base" hangingPunct="0">
        <a:spcBef>
          <a:spcPct val="50000"/>
        </a:spcBef>
        <a:spcAft>
          <a:spcPct val="0"/>
        </a:spcAft>
        <a:buBlip>
          <a:blip r:embed="rId8"/>
        </a:buBlip>
        <a:defRPr>
          <a:solidFill>
            <a:schemeClr val="tx1"/>
          </a:solidFill>
          <a:latin typeface="Arial" charset="0"/>
          <a:ea typeface="Arial" charset="0"/>
          <a:cs typeface="Arial" charset="0"/>
        </a:defRPr>
      </a:lvl2pPr>
      <a:lvl3pPr marL="712788" indent="-269875" algn="l" defTabSz="361950" rtl="0" eaLnBrk="0" fontAlgn="base" hangingPunct="0">
        <a:spcBef>
          <a:spcPct val="50000"/>
        </a:spcBef>
        <a:spcAft>
          <a:spcPct val="0"/>
        </a:spcAft>
        <a:buClr>
          <a:srgbClr val="C0C0C0"/>
        </a:buClr>
        <a:buFont typeface="Arial" charset="0"/>
        <a:buChar char="–"/>
        <a:defRPr>
          <a:solidFill>
            <a:schemeClr val="tx1"/>
          </a:solidFill>
          <a:latin typeface="Arial" charset="0"/>
          <a:ea typeface="Arial" charset="0"/>
          <a:cs typeface="Arial" charset="0"/>
        </a:defRPr>
      </a:lvl3pPr>
      <a:lvl4pPr marL="1073150" indent="-179388" algn="l" defTabSz="361950" rtl="0" eaLnBrk="0" fontAlgn="base" hangingPunct="0">
        <a:spcBef>
          <a:spcPct val="20000"/>
        </a:spcBef>
        <a:spcAft>
          <a:spcPct val="0"/>
        </a:spcAft>
        <a:buClr>
          <a:srgbClr val="C0C0C0"/>
        </a:buClr>
        <a:buChar char="•"/>
        <a:defRPr>
          <a:solidFill>
            <a:schemeClr val="tx1"/>
          </a:solidFill>
          <a:latin typeface="Arial" charset="0"/>
          <a:ea typeface="Arial" charset="0"/>
          <a:cs typeface="Arial" charset="0"/>
        </a:defRPr>
      </a:lvl4pPr>
      <a:lvl5pPr marL="1520825" indent="-180975" algn="l" defTabSz="361950" rtl="0" eaLnBrk="0" fontAlgn="base" hangingPunct="0">
        <a:spcBef>
          <a:spcPct val="20000"/>
        </a:spcBef>
        <a:spcAft>
          <a:spcPct val="0"/>
        </a:spcAft>
        <a:buClr>
          <a:srgbClr val="C0C0C0"/>
        </a:buClr>
        <a:buChar char="-"/>
        <a:defRPr sz="1600">
          <a:solidFill>
            <a:schemeClr val="tx1"/>
          </a:solidFill>
          <a:latin typeface="Arial" charset="0"/>
          <a:ea typeface="Arial" charset="0"/>
          <a:cs typeface="Arial" charset="0"/>
        </a:defRPr>
      </a:lvl5pPr>
      <a:lvl6pPr marL="1978025" indent="-180975" algn="l" defTabSz="361950" rtl="0" eaLnBrk="1" fontAlgn="base" hangingPunct="1">
        <a:spcBef>
          <a:spcPct val="20000"/>
        </a:spcBef>
        <a:spcAft>
          <a:spcPct val="0"/>
        </a:spcAft>
        <a:buClr>
          <a:srgbClr val="C0C0C0"/>
        </a:buClr>
        <a:buChar char="-"/>
        <a:defRPr sz="1600">
          <a:solidFill>
            <a:schemeClr val="tx1"/>
          </a:solidFill>
          <a:latin typeface="+mn-lt"/>
        </a:defRPr>
      </a:lvl6pPr>
      <a:lvl7pPr marL="2435225" indent="-180975" algn="l" defTabSz="361950" rtl="0" eaLnBrk="1" fontAlgn="base" hangingPunct="1">
        <a:spcBef>
          <a:spcPct val="20000"/>
        </a:spcBef>
        <a:spcAft>
          <a:spcPct val="0"/>
        </a:spcAft>
        <a:buClr>
          <a:srgbClr val="C0C0C0"/>
        </a:buClr>
        <a:buChar char="-"/>
        <a:defRPr sz="1600">
          <a:solidFill>
            <a:schemeClr val="tx1"/>
          </a:solidFill>
          <a:latin typeface="+mn-lt"/>
        </a:defRPr>
      </a:lvl7pPr>
      <a:lvl8pPr marL="2892425" indent="-180975" algn="l" defTabSz="361950" rtl="0" eaLnBrk="1" fontAlgn="base" hangingPunct="1">
        <a:spcBef>
          <a:spcPct val="20000"/>
        </a:spcBef>
        <a:spcAft>
          <a:spcPct val="0"/>
        </a:spcAft>
        <a:buClr>
          <a:srgbClr val="C0C0C0"/>
        </a:buClr>
        <a:buChar char="-"/>
        <a:defRPr sz="1600">
          <a:solidFill>
            <a:schemeClr val="tx1"/>
          </a:solidFill>
          <a:latin typeface="+mn-lt"/>
        </a:defRPr>
      </a:lvl8pPr>
      <a:lvl9pPr marL="3349625" indent="-180975" algn="l" defTabSz="361950" rtl="0" eaLnBrk="1" fontAlgn="base" hangingPunct="1">
        <a:spcBef>
          <a:spcPct val="20000"/>
        </a:spcBef>
        <a:spcAft>
          <a:spcPct val="0"/>
        </a:spcAft>
        <a:buClr>
          <a:srgbClr val="C0C0C0"/>
        </a:buClr>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3.xml"/><Relationship Id="rId7" Type="http://schemas.openxmlformats.org/officeDocument/2006/relationships/image" Target="../media/image10.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5.xml"/><Relationship Id="rId5" Type="http://schemas.openxmlformats.org/officeDocument/2006/relationships/slideLayout" Target="../slideLayouts/slideLayout2.xml"/><Relationship Id="rId10" Type="http://schemas.openxmlformats.org/officeDocument/2006/relationships/image" Target="../media/image13.png"/><Relationship Id="rId4" Type="http://schemas.openxmlformats.org/officeDocument/2006/relationships/tags" Target="../tags/tag4.xml"/><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7.xml"/><Relationship Id="rId7" Type="http://schemas.openxmlformats.org/officeDocument/2006/relationships/image" Target="../media/image14.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notesSlide" Target="../notesSlides/notesSlide6.xml"/><Relationship Id="rId11" Type="http://schemas.openxmlformats.org/officeDocument/2006/relationships/image" Target="../media/image18.png"/><Relationship Id="rId5" Type="http://schemas.openxmlformats.org/officeDocument/2006/relationships/slideLayout" Target="../slideLayouts/slideLayout2.xml"/><Relationship Id="rId10" Type="http://schemas.openxmlformats.org/officeDocument/2006/relationships/image" Target="../media/image17.png"/><Relationship Id="rId4" Type="http://schemas.openxmlformats.org/officeDocument/2006/relationships/tags" Target="../tags/tag8.xml"/><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kokkos/kokkos/wiki/ProgrammingModel" TargetMode="External"/><Relationship Id="rId2" Type="http://schemas.openxmlformats.org/officeDocument/2006/relationships/hyperlink" Target="https://de.wikipedia.org/wiki/Boost_(C++-Bibliothek)#Lizenzbedingunge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err="1"/>
              <a:t>Hauptseminar</a:t>
            </a:r>
            <a:r>
              <a:rPr lang="en-US" dirty="0"/>
              <a:t> “</a:t>
            </a:r>
            <a:r>
              <a:rPr lang="en-US" dirty="0" err="1"/>
              <a:t>Rechnerarchitektur</a:t>
            </a:r>
            <a:r>
              <a:rPr lang="en-US" dirty="0"/>
              <a:t>”</a:t>
            </a:r>
          </a:p>
        </p:txBody>
      </p:sp>
      <p:sp>
        <p:nvSpPr>
          <p:cNvPr id="3" name="Subtitle 2"/>
          <p:cNvSpPr>
            <a:spLocks noGrp="1"/>
          </p:cNvSpPr>
          <p:nvPr>
            <p:ph type="subTitle" sz="quarter" idx="1"/>
          </p:nvPr>
        </p:nvSpPr>
        <p:spPr/>
        <p:txBody>
          <a:bodyPr/>
          <a:lstStyle/>
          <a:p>
            <a:r>
              <a:rPr lang="en-US" dirty="0"/>
              <a:t>C++ </a:t>
            </a:r>
            <a:r>
              <a:rPr lang="en-US" dirty="0" err="1"/>
              <a:t>für</a:t>
            </a:r>
            <a:r>
              <a:rPr lang="en-US" dirty="0"/>
              <a:t> HPC – HPX vs </a:t>
            </a:r>
            <a:r>
              <a:rPr lang="en-US" dirty="0" err="1"/>
              <a:t>Kokkos</a:t>
            </a:r>
            <a:endParaRPr lang="en-US" dirty="0"/>
          </a:p>
        </p:txBody>
      </p:sp>
    </p:spTree>
    <p:extLst>
      <p:ext uri="{BB962C8B-B14F-4D97-AF65-F5344CB8AC3E}">
        <p14:creationId xmlns:p14="http://schemas.microsoft.com/office/powerpoint/2010/main" val="10659281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73ADB4-7B60-4BA0-92F1-4A1D43355EFC}"/>
              </a:ext>
            </a:extLst>
          </p:cNvPr>
          <p:cNvSpPr>
            <a:spLocks noGrp="1"/>
          </p:cNvSpPr>
          <p:nvPr>
            <p:ph type="title"/>
          </p:nvPr>
        </p:nvSpPr>
        <p:spPr/>
        <p:txBody>
          <a:bodyPr/>
          <a:lstStyle/>
          <a:p>
            <a:r>
              <a:rPr lang="de-DE" dirty="0"/>
              <a:t>Anwendungsbeispiel Wärmeleitgleichung</a:t>
            </a:r>
          </a:p>
        </p:txBody>
      </p:sp>
      <p:sp>
        <p:nvSpPr>
          <p:cNvPr id="3" name="Inhaltsplatzhalter 2">
            <a:extLst>
              <a:ext uri="{FF2B5EF4-FFF2-40B4-BE49-F238E27FC236}">
                <a16:creationId xmlns:a16="http://schemas.microsoft.com/office/drawing/2014/main" id="{8837375F-C335-4E31-B852-9A9B1CC54A2A}"/>
              </a:ext>
            </a:extLst>
          </p:cNvPr>
          <p:cNvSpPr>
            <a:spLocks noGrp="1"/>
          </p:cNvSpPr>
          <p:nvPr>
            <p:ph idx="1"/>
          </p:nvPr>
        </p:nvSpPr>
        <p:spPr/>
        <p:txBody>
          <a:bodyPr/>
          <a:lstStyle/>
          <a:p>
            <a:pPr lvl="1"/>
            <a:endParaRPr lang="de-DE" dirty="0"/>
          </a:p>
          <a:p>
            <a:pPr lvl="1"/>
            <a:r>
              <a:rPr lang="de-DE" dirty="0"/>
              <a:t>Partielle, parabolische Differentialgleichung</a:t>
            </a:r>
          </a:p>
          <a:p>
            <a:pPr lvl="1"/>
            <a:r>
              <a:rPr lang="de-DE" dirty="0"/>
              <a:t>zeitliche &amp; räumliche Änderung der Temperatur</a:t>
            </a:r>
          </a:p>
          <a:p>
            <a:pPr lvl="1"/>
            <a:r>
              <a:rPr lang="de-DE" dirty="0"/>
              <a:t>Formel für eine Dimension:</a:t>
            </a:r>
          </a:p>
          <a:p>
            <a:pPr lvl="1"/>
            <a:endParaRPr lang="de-DE" dirty="0"/>
          </a:p>
          <a:p>
            <a:pPr lvl="1"/>
            <a:r>
              <a:rPr lang="de-DE" dirty="0"/>
              <a:t>FTCS Annäherung:</a:t>
            </a:r>
          </a:p>
          <a:p>
            <a:pPr lvl="1"/>
            <a:endParaRPr lang="de-DE" dirty="0"/>
          </a:p>
          <a:p>
            <a:pPr lvl="1"/>
            <a:r>
              <a:rPr lang="de-DE" dirty="0"/>
              <a:t>Formel für zwei Dimensionen:</a:t>
            </a:r>
          </a:p>
          <a:p>
            <a:pPr lvl="1"/>
            <a:endParaRPr lang="de-DE" dirty="0"/>
          </a:p>
          <a:p>
            <a:pPr lvl="1"/>
            <a:r>
              <a:rPr lang="de-DE" dirty="0"/>
              <a:t>FTCS Annäherung</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
        <p:nvSpPr>
          <p:cNvPr id="4" name="Fußzeilenplatzhalter 3">
            <a:extLst>
              <a:ext uri="{FF2B5EF4-FFF2-40B4-BE49-F238E27FC236}">
                <a16:creationId xmlns:a16="http://schemas.microsoft.com/office/drawing/2014/main" id="{2FD9181A-A864-419E-A314-8488B8E3E4F4}"/>
              </a:ext>
            </a:extLst>
          </p:cNvPr>
          <p:cNvSpPr>
            <a:spLocks noGrp="1"/>
          </p:cNvSpPr>
          <p:nvPr>
            <p:ph type="ftr" sz="quarter" idx="3"/>
          </p:nvPr>
        </p:nvSpPr>
        <p:spPr/>
        <p:txBody>
          <a:bodyPr/>
          <a:lstStyle/>
          <a:p>
            <a:r>
              <a:rPr lang="de-DE"/>
              <a:t>Andrey Ruzhanskiy</a:t>
            </a:r>
            <a:endParaRPr lang="de-DE" dirty="0"/>
          </a:p>
        </p:txBody>
      </p:sp>
      <p:sp>
        <p:nvSpPr>
          <p:cNvPr id="5" name="Textfeld 4">
            <a:extLst>
              <a:ext uri="{FF2B5EF4-FFF2-40B4-BE49-F238E27FC236}">
                <a16:creationId xmlns:a16="http://schemas.microsoft.com/office/drawing/2014/main" id="{7ABF9066-F194-408F-9795-E4094D0EB3BE}"/>
              </a:ext>
            </a:extLst>
          </p:cNvPr>
          <p:cNvSpPr txBox="1"/>
          <p:nvPr/>
        </p:nvSpPr>
        <p:spPr>
          <a:xfrm>
            <a:off x="8014570" y="106918"/>
            <a:ext cx="672230" cy="369332"/>
          </a:xfrm>
          <a:prstGeom prst="rect">
            <a:avLst/>
          </a:prstGeom>
          <a:noFill/>
        </p:spPr>
        <p:txBody>
          <a:bodyPr wrap="square" rtlCol="0">
            <a:spAutoFit/>
          </a:bodyPr>
          <a:lstStyle/>
          <a:p>
            <a:fld id="{E3C450BF-EACB-4BDE-AF0B-8B5969BCDFAB}" type="slidenum">
              <a:rPr lang="de-DE" smtClean="0"/>
              <a:t>10</a:t>
            </a:fld>
            <a:endParaRPr lang="de-DE" dirty="0"/>
          </a:p>
        </p:txBody>
      </p:sp>
      <p:pic>
        <p:nvPicPr>
          <p:cNvPr id="7" name="Grafik 6">
            <a:extLst>
              <a:ext uri="{FF2B5EF4-FFF2-40B4-BE49-F238E27FC236}">
                <a16:creationId xmlns:a16="http://schemas.microsoft.com/office/drawing/2014/main" id="{3359BC26-08A8-4F78-96E3-5573DCB356D2}"/>
              </a:ext>
            </a:extLst>
          </p:cNvPr>
          <p:cNvPicPr>
            <a:picLocks noChangeAspect="1"/>
          </p:cNvPicPr>
          <p:nvPr>
            <p:custDataLst>
              <p:tags r:id="rId1"/>
            </p:custDataLst>
          </p:nvPr>
        </p:nvPicPr>
        <p:blipFill>
          <a:blip r:embed="rId7"/>
          <a:stretch>
            <a:fillRect/>
          </a:stretch>
        </p:blipFill>
        <p:spPr>
          <a:xfrm>
            <a:off x="834551" y="4891840"/>
            <a:ext cx="7109588" cy="433262"/>
          </a:xfrm>
          <a:prstGeom prst="rect">
            <a:avLst/>
          </a:prstGeom>
        </p:spPr>
      </p:pic>
      <p:pic>
        <p:nvPicPr>
          <p:cNvPr id="9" name="Grafik 8">
            <a:extLst>
              <a:ext uri="{FF2B5EF4-FFF2-40B4-BE49-F238E27FC236}">
                <a16:creationId xmlns:a16="http://schemas.microsoft.com/office/drawing/2014/main" id="{2E8BBDCA-457F-4D34-81D2-8A647A33D53C}"/>
              </a:ext>
            </a:extLst>
          </p:cNvPr>
          <p:cNvPicPr>
            <a:picLocks noChangeAspect="1"/>
          </p:cNvPicPr>
          <p:nvPr>
            <p:custDataLst>
              <p:tags r:id="rId2"/>
            </p:custDataLst>
          </p:nvPr>
        </p:nvPicPr>
        <p:blipFill>
          <a:blip r:embed="rId8"/>
          <a:stretch>
            <a:fillRect/>
          </a:stretch>
        </p:blipFill>
        <p:spPr>
          <a:xfrm>
            <a:off x="2260613" y="3207603"/>
            <a:ext cx="4325325" cy="284281"/>
          </a:xfrm>
          <a:prstGeom prst="rect">
            <a:avLst/>
          </a:prstGeom>
        </p:spPr>
      </p:pic>
      <p:pic>
        <p:nvPicPr>
          <p:cNvPr id="21" name="Grafik 20">
            <a:extLst>
              <a:ext uri="{FF2B5EF4-FFF2-40B4-BE49-F238E27FC236}">
                <a16:creationId xmlns:a16="http://schemas.microsoft.com/office/drawing/2014/main" id="{BEB35FD2-7687-4F17-A12C-01CB35F4FDDD}"/>
              </a:ext>
            </a:extLst>
          </p:cNvPr>
          <p:cNvPicPr>
            <a:picLocks noChangeAspect="1"/>
          </p:cNvPicPr>
          <p:nvPr>
            <p:custDataLst>
              <p:tags r:id="rId3"/>
            </p:custDataLst>
          </p:nvPr>
        </p:nvPicPr>
        <p:blipFill>
          <a:blip r:embed="rId9"/>
          <a:stretch>
            <a:fillRect/>
          </a:stretch>
        </p:blipFill>
        <p:spPr>
          <a:xfrm>
            <a:off x="4389345" y="2200826"/>
            <a:ext cx="1840598" cy="339264"/>
          </a:xfrm>
          <a:prstGeom prst="rect">
            <a:avLst/>
          </a:prstGeom>
        </p:spPr>
      </p:pic>
      <p:pic>
        <p:nvPicPr>
          <p:cNvPr id="25" name="Grafik 24">
            <a:extLst>
              <a:ext uri="{FF2B5EF4-FFF2-40B4-BE49-F238E27FC236}">
                <a16:creationId xmlns:a16="http://schemas.microsoft.com/office/drawing/2014/main" id="{A348CC02-51FA-44EF-869D-FA0E880DF6D1}"/>
              </a:ext>
            </a:extLst>
          </p:cNvPr>
          <p:cNvPicPr>
            <a:picLocks noChangeAspect="1"/>
          </p:cNvPicPr>
          <p:nvPr>
            <p:custDataLst>
              <p:tags r:id="rId4"/>
            </p:custDataLst>
          </p:nvPr>
        </p:nvPicPr>
        <p:blipFill>
          <a:blip r:embed="rId10"/>
          <a:stretch>
            <a:fillRect/>
          </a:stretch>
        </p:blipFill>
        <p:spPr>
          <a:xfrm>
            <a:off x="4389345" y="3848668"/>
            <a:ext cx="1890694" cy="346886"/>
          </a:xfrm>
          <a:prstGeom prst="rect">
            <a:avLst/>
          </a:prstGeom>
        </p:spPr>
      </p:pic>
    </p:spTree>
    <p:extLst>
      <p:ext uri="{BB962C8B-B14F-4D97-AF65-F5344CB8AC3E}">
        <p14:creationId xmlns:p14="http://schemas.microsoft.com/office/powerpoint/2010/main" val="25688774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73ADB4-7B60-4BA0-92F1-4A1D43355EFC}"/>
              </a:ext>
            </a:extLst>
          </p:cNvPr>
          <p:cNvSpPr>
            <a:spLocks noGrp="1"/>
          </p:cNvSpPr>
          <p:nvPr>
            <p:ph type="title"/>
          </p:nvPr>
        </p:nvSpPr>
        <p:spPr/>
        <p:txBody>
          <a:bodyPr/>
          <a:lstStyle/>
          <a:p>
            <a:r>
              <a:rPr lang="de-DE" dirty="0"/>
              <a:t>Anwendungsbeispiel Wärmeleitgleichung</a:t>
            </a:r>
          </a:p>
        </p:txBody>
      </p:sp>
      <p:pic>
        <p:nvPicPr>
          <p:cNvPr id="15" name="Inhaltsplatzhalter 14">
            <a:extLst>
              <a:ext uri="{FF2B5EF4-FFF2-40B4-BE49-F238E27FC236}">
                <a16:creationId xmlns:a16="http://schemas.microsoft.com/office/drawing/2014/main" id="{486C0BC1-4599-4184-B0AA-1A48BFDB3D79}"/>
              </a:ext>
            </a:extLst>
          </p:cNvPr>
          <p:cNvPicPr>
            <a:picLocks noGrp="1" noChangeAspect="1"/>
          </p:cNvPicPr>
          <p:nvPr>
            <p:ph idx="1"/>
          </p:nvPr>
        </p:nvPicPr>
        <p:blipFill>
          <a:blip r:embed="rId7"/>
          <a:stretch>
            <a:fillRect/>
          </a:stretch>
        </p:blipFill>
        <p:spPr>
          <a:xfrm>
            <a:off x="1452277" y="853599"/>
            <a:ext cx="8126984" cy="5079365"/>
          </a:xfrm>
        </p:spPr>
      </p:pic>
      <p:sp>
        <p:nvSpPr>
          <p:cNvPr id="4" name="Fußzeilenplatzhalter 3">
            <a:extLst>
              <a:ext uri="{FF2B5EF4-FFF2-40B4-BE49-F238E27FC236}">
                <a16:creationId xmlns:a16="http://schemas.microsoft.com/office/drawing/2014/main" id="{2FD9181A-A864-419E-A314-8488B8E3E4F4}"/>
              </a:ext>
            </a:extLst>
          </p:cNvPr>
          <p:cNvSpPr>
            <a:spLocks noGrp="1"/>
          </p:cNvSpPr>
          <p:nvPr>
            <p:ph type="ftr" sz="quarter" idx="3"/>
          </p:nvPr>
        </p:nvSpPr>
        <p:spPr/>
        <p:txBody>
          <a:bodyPr/>
          <a:lstStyle/>
          <a:p>
            <a:r>
              <a:rPr lang="de-DE"/>
              <a:t>Andrey Ruzhanskiy</a:t>
            </a:r>
            <a:endParaRPr lang="de-DE" dirty="0"/>
          </a:p>
        </p:txBody>
      </p:sp>
      <p:sp>
        <p:nvSpPr>
          <p:cNvPr id="5" name="Textfeld 4">
            <a:extLst>
              <a:ext uri="{FF2B5EF4-FFF2-40B4-BE49-F238E27FC236}">
                <a16:creationId xmlns:a16="http://schemas.microsoft.com/office/drawing/2014/main" id="{7ABF9066-F194-408F-9795-E4094D0EB3BE}"/>
              </a:ext>
            </a:extLst>
          </p:cNvPr>
          <p:cNvSpPr txBox="1"/>
          <p:nvPr/>
        </p:nvSpPr>
        <p:spPr>
          <a:xfrm>
            <a:off x="8014570" y="106918"/>
            <a:ext cx="672230" cy="369332"/>
          </a:xfrm>
          <a:prstGeom prst="rect">
            <a:avLst/>
          </a:prstGeom>
          <a:noFill/>
        </p:spPr>
        <p:txBody>
          <a:bodyPr wrap="square" rtlCol="0">
            <a:spAutoFit/>
          </a:bodyPr>
          <a:lstStyle/>
          <a:p>
            <a:fld id="{E3C450BF-EACB-4BDE-AF0B-8B5969BCDFAB}" type="slidenum">
              <a:rPr lang="de-DE" smtClean="0"/>
              <a:t>11</a:t>
            </a:fld>
            <a:endParaRPr lang="de-DE" dirty="0"/>
          </a:p>
        </p:txBody>
      </p:sp>
      <p:cxnSp>
        <p:nvCxnSpPr>
          <p:cNvPr id="13" name="Gerade Verbindung mit Pfeil 12">
            <a:extLst>
              <a:ext uri="{FF2B5EF4-FFF2-40B4-BE49-F238E27FC236}">
                <a16:creationId xmlns:a16="http://schemas.microsoft.com/office/drawing/2014/main" id="{359A735B-D2F7-4B1D-B3CF-5F70E9107B58}"/>
              </a:ext>
            </a:extLst>
          </p:cNvPr>
          <p:cNvCxnSpPr/>
          <p:nvPr/>
        </p:nvCxnSpPr>
        <p:spPr bwMode="auto">
          <a:xfrm>
            <a:off x="3028950" y="2106592"/>
            <a:ext cx="914400" cy="914400"/>
          </a:xfrm>
          <a:prstGeom prst="straightConnector1">
            <a:avLst/>
          </a:prstGeom>
          <a:noFill/>
          <a:ln w="9525" cap="flat" cmpd="sng" algn="ctr">
            <a:noFill/>
            <a:prstDash val="solid"/>
            <a:round/>
            <a:headEnd type="triangle"/>
            <a:tailEnd type="triangle"/>
          </a:ln>
          <a:effectLst/>
        </p:spPr>
      </p:cxnSp>
      <p:cxnSp>
        <p:nvCxnSpPr>
          <p:cNvPr id="17" name="Gerade Verbindung mit Pfeil 16">
            <a:extLst>
              <a:ext uri="{FF2B5EF4-FFF2-40B4-BE49-F238E27FC236}">
                <a16:creationId xmlns:a16="http://schemas.microsoft.com/office/drawing/2014/main" id="{30F001D8-8120-4A46-B83E-FD38C03CB0DE}"/>
              </a:ext>
            </a:extLst>
          </p:cNvPr>
          <p:cNvCxnSpPr>
            <a:cxnSpLocks/>
          </p:cNvCxnSpPr>
          <p:nvPr/>
        </p:nvCxnSpPr>
        <p:spPr bwMode="auto">
          <a:xfrm>
            <a:off x="3356658" y="3275635"/>
            <a:ext cx="787079" cy="0"/>
          </a:xfrm>
          <a:prstGeom prst="straightConnector1">
            <a:avLst/>
          </a:prstGeom>
          <a:noFill/>
          <a:ln w="31750" cap="flat" cmpd="sng" algn="ctr">
            <a:solidFill>
              <a:schemeClr val="accent6"/>
            </a:solidFill>
            <a:prstDash val="solid"/>
            <a:round/>
            <a:headEnd type="none"/>
            <a:tailEnd type="triangle"/>
          </a:ln>
          <a:effectLst/>
        </p:spPr>
      </p:cxnSp>
      <p:cxnSp>
        <p:nvCxnSpPr>
          <p:cNvPr id="20" name="Gerade Verbindung mit Pfeil 19">
            <a:extLst>
              <a:ext uri="{FF2B5EF4-FFF2-40B4-BE49-F238E27FC236}">
                <a16:creationId xmlns:a16="http://schemas.microsoft.com/office/drawing/2014/main" id="{2FE268BE-ACAC-4677-8CEA-50A788D734D1}"/>
              </a:ext>
            </a:extLst>
          </p:cNvPr>
          <p:cNvCxnSpPr>
            <a:cxnSpLocks/>
          </p:cNvCxnSpPr>
          <p:nvPr/>
        </p:nvCxnSpPr>
        <p:spPr bwMode="auto">
          <a:xfrm>
            <a:off x="4367578" y="3275635"/>
            <a:ext cx="787079" cy="0"/>
          </a:xfrm>
          <a:prstGeom prst="straightConnector1">
            <a:avLst/>
          </a:prstGeom>
          <a:noFill/>
          <a:ln w="31750" cap="flat" cmpd="sng" algn="ctr">
            <a:solidFill>
              <a:schemeClr val="accent6"/>
            </a:solidFill>
            <a:prstDash val="solid"/>
            <a:round/>
            <a:headEnd type="triangle"/>
            <a:tailEnd type="none"/>
          </a:ln>
          <a:effectLst/>
        </p:spPr>
      </p:cxnSp>
      <p:cxnSp>
        <p:nvCxnSpPr>
          <p:cNvPr id="21" name="Gerade Verbindung mit Pfeil 20">
            <a:extLst>
              <a:ext uri="{FF2B5EF4-FFF2-40B4-BE49-F238E27FC236}">
                <a16:creationId xmlns:a16="http://schemas.microsoft.com/office/drawing/2014/main" id="{70490373-07A4-44DA-9E93-2BC1257583A9}"/>
              </a:ext>
            </a:extLst>
          </p:cNvPr>
          <p:cNvCxnSpPr>
            <a:cxnSpLocks/>
          </p:cNvCxnSpPr>
          <p:nvPr/>
        </p:nvCxnSpPr>
        <p:spPr bwMode="auto">
          <a:xfrm rot="5400000">
            <a:off x="3863115" y="2767636"/>
            <a:ext cx="787079" cy="0"/>
          </a:xfrm>
          <a:prstGeom prst="straightConnector1">
            <a:avLst/>
          </a:prstGeom>
          <a:noFill/>
          <a:ln w="31750" cap="flat" cmpd="sng" algn="ctr">
            <a:solidFill>
              <a:schemeClr val="accent6"/>
            </a:solidFill>
            <a:prstDash val="solid"/>
            <a:round/>
            <a:headEnd type="none"/>
            <a:tailEnd type="triangle"/>
          </a:ln>
          <a:effectLst/>
        </p:spPr>
      </p:cxnSp>
      <p:cxnSp>
        <p:nvCxnSpPr>
          <p:cNvPr id="22" name="Gerade Verbindung mit Pfeil 21">
            <a:extLst>
              <a:ext uri="{FF2B5EF4-FFF2-40B4-BE49-F238E27FC236}">
                <a16:creationId xmlns:a16="http://schemas.microsoft.com/office/drawing/2014/main" id="{7B72DC86-BC3F-4F3A-B8D3-F3F418C163BB}"/>
              </a:ext>
            </a:extLst>
          </p:cNvPr>
          <p:cNvCxnSpPr>
            <a:cxnSpLocks/>
          </p:cNvCxnSpPr>
          <p:nvPr/>
        </p:nvCxnSpPr>
        <p:spPr bwMode="auto">
          <a:xfrm rot="5400000">
            <a:off x="3863115" y="3783637"/>
            <a:ext cx="787079" cy="0"/>
          </a:xfrm>
          <a:prstGeom prst="straightConnector1">
            <a:avLst/>
          </a:prstGeom>
          <a:noFill/>
          <a:ln w="31750" cap="flat" cmpd="sng" algn="ctr">
            <a:solidFill>
              <a:schemeClr val="accent6"/>
            </a:solidFill>
            <a:prstDash val="solid"/>
            <a:round/>
            <a:headEnd type="triangle"/>
            <a:tailEnd type="none"/>
          </a:ln>
          <a:effectLst/>
        </p:spPr>
      </p:cxnSp>
      <p:pic>
        <p:nvPicPr>
          <p:cNvPr id="26" name="Grafik 25">
            <a:extLst>
              <a:ext uri="{FF2B5EF4-FFF2-40B4-BE49-F238E27FC236}">
                <a16:creationId xmlns:a16="http://schemas.microsoft.com/office/drawing/2014/main" id="{E5CFAC9F-C1D9-489D-B046-EFA1C30271FD}"/>
              </a:ext>
            </a:extLst>
          </p:cNvPr>
          <p:cNvPicPr>
            <a:picLocks noChangeAspect="1"/>
          </p:cNvPicPr>
          <p:nvPr>
            <p:custDataLst>
              <p:tags r:id="rId1"/>
            </p:custDataLst>
          </p:nvPr>
        </p:nvPicPr>
        <p:blipFill>
          <a:blip r:embed="rId8"/>
          <a:stretch>
            <a:fillRect/>
          </a:stretch>
        </p:blipFill>
        <p:spPr>
          <a:xfrm>
            <a:off x="3084507" y="3429000"/>
            <a:ext cx="607816" cy="250608"/>
          </a:xfrm>
          <a:prstGeom prst="rect">
            <a:avLst/>
          </a:prstGeom>
        </p:spPr>
      </p:pic>
      <p:pic>
        <p:nvPicPr>
          <p:cNvPr id="28" name="Grafik 27">
            <a:extLst>
              <a:ext uri="{FF2B5EF4-FFF2-40B4-BE49-F238E27FC236}">
                <a16:creationId xmlns:a16="http://schemas.microsoft.com/office/drawing/2014/main" id="{6E4984FB-D2A2-4D66-A215-DE678E2D0496}"/>
              </a:ext>
            </a:extLst>
          </p:cNvPr>
          <p:cNvPicPr>
            <a:picLocks noChangeAspect="1"/>
          </p:cNvPicPr>
          <p:nvPr>
            <p:custDataLst>
              <p:tags r:id="rId2"/>
            </p:custDataLst>
          </p:nvPr>
        </p:nvPicPr>
        <p:blipFill>
          <a:blip r:embed="rId9"/>
          <a:stretch>
            <a:fillRect/>
          </a:stretch>
        </p:blipFill>
        <p:spPr>
          <a:xfrm>
            <a:off x="4804203" y="3440856"/>
            <a:ext cx="603429" cy="248381"/>
          </a:xfrm>
          <a:prstGeom prst="rect">
            <a:avLst/>
          </a:prstGeom>
        </p:spPr>
      </p:pic>
      <p:pic>
        <p:nvPicPr>
          <p:cNvPr id="32" name="Grafik 31">
            <a:extLst>
              <a:ext uri="{FF2B5EF4-FFF2-40B4-BE49-F238E27FC236}">
                <a16:creationId xmlns:a16="http://schemas.microsoft.com/office/drawing/2014/main" id="{D5700349-1E5A-4D27-8340-206CFDF5FE6B}"/>
              </a:ext>
            </a:extLst>
          </p:cNvPr>
          <p:cNvPicPr>
            <a:picLocks noChangeAspect="1"/>
          </p:cNvPicPr>
          <p:nvPr>
            <p:custDataLst>
              <p:tags r:id="rId3"/>
            </p:custDataLst>
          </p:nvPr>
        </p:nvPicPr>
        <p:blipFill>
          <a:blip r:embed="rId10"/>
          <a:stretch>
            <a:fillRect/>
          </a:stretch>
        </p:blipFill>
        <p:spPr>
          <a:xfrm>
            <a:off x="3968571" y="1766725"/>
            <a:ext cx="608148" cy="248859"/>
          </a:xfrm>
          <a:prstGeom prst="rect">
            <a:avLst/>
          </a:prstGeom>
        </p:spPr>
      </p:pic>
      <p:pic>
        <p:nvPicPr>
          <p:cNvPr id="34" name="Grafik 33">
            <a:extLst>
              <a:ext uri="{FF2B5EF4-FFF2-40B4-BE49-F238E27FC236}">
                <a16:creationId xmlns:a16="http://schemas.microsoft.com/office/drawing/2014/main" id="{B2E7343D-43AB-4E43-BC44-D7B98B6E1F23}"/>
              </a:ext>
            </a:extLst>
          </p:cNvPr>
          <p:cNvPicPr>
            <a:picLocks noChangeAspect="1"/>
          </p:cNvPicPr>
          <p:nvPr>
            <p:custDataLst>
              <p:tags r:id="rId4"/>
            </p:custDataLst>
          </p:nvPr>
        </p:nvPicPr>
        <p:blipFill>
          <a:blip r:embed="rId11"/>
          <a:stretch>
            <a:fillRect/>
          </a:stretch>
        </p:blipFill>
        <p:spPr>
          <a:xfrm>
            <a:off x="3968571" y="4473614"/>
            <a:ext cx="603429" cy="248381"/>
          </a:xfrm>
          <a:prstGeom prst="rect">
            <a:avLst/>
          </a:prstGeom>
        </p:spPr>
      </p:pic>
      <p:sp>
        <p:nvSpPr>
          <p:cNvPr id="36" name="Kreuz 35">
            <a:extLst>
              <a:ext uri="{FF2B5EF4-FFF2-40B4-BE49-F238E27FC236}">
                <a16:creationId xmlns:a16="http://schemas.microsoft.com/office/drawing/2014/main" id="{CDA27246-AEA4-4F4F-8499-B37C4B23525F}"/>
              </a:ext>
            </a:extLst>
          </p:cNvPr>
          <p:cNvSpPr/>
          <p:nvPr/>
        </p:nvSpPr>
        <p:spPr bwMode="auto">
          <a:xfrm>
            <a:off x="3028950" y="2030051"/>
            <a:ext cx="2435516" cy="2443563"/>
          </a:xfrm>
          <a:prstGeom prst="plus">
            <a:avLst>
              <a:gd name="adj" fmla="val 42931"/>
            </a:avLst>
          </a:prstGeom>
          <a:noFill/>
          <a:ln w="25400" cap="rnd" cmpd="sng" algn="ctr">
            <a:solidFill>
              <a:schemeClr val="accent6"/>
            </a:solidFill>
            <a:prstDash val="solid"/>
            <a:round/>
            <a:headEnd type="none" w="med" len="med"/>
            <a:tailEnd type="none" w="med" len="med"/>
          </a:ln>
          <a:effectLst>
            <a:softEdge rad="0"/>
          </a:effectLst>
        </p:spPr>
        <p:txBody>
          <a:bodyPr vert="horz" wrap="square" lIns="0" tIns="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e-DE" sz="1800" b="0" i="0" u="none" strike="noStrike" cap="none" normalizeH="0" baseline="0">
              <a:ln>
                <a:noFill/>
              </a:ln>
              <a:solidFill>
                <a:srgbClr val="FFFFFF"/>
              </a:solidFill>
              <a:effectLst/>
              <a:latin typeface="Univers 45 Light" pitchFamily="2" charset="0"/>
            </a:endParaRPr>
          </a:p>
        </p:txBody>
      </p:sp>
      <p:sp>
        <p:nvSpPr>
          <p:cNvPr id="40" name="Kreuz 39">
            <a:extLst>
              <a:ext uri="{FF2B5EF4-FFF2-40B4-BE49-F238E27FC236}">
                <a16:creationId xmlns:a16="http://schemas.microsoft.com/office/drawing/2014/main" id="{F177F431-784D-4E3A-94B4-3BBFBA2EF59F}"/>
              </a:ext>
            </a:extLst>
          </p:cNvPr>
          <p:cNvSpPr/>
          <p:nvPr/>
        </p:nvSpPr>
        <p:spPr bwMode="auto">
          <a:xfrm>
            <a:off x="2077546" y="1083621"/>
            <a:ext cx="4338321" cy="4358632"/>
          </a:xfrm>
          <a:prstGeom prst="plus">
            <a:avLst>
              <a:gd name="adj" fmla="val 46393"/>
            </a:avLst>
          </a:prstGeom>
          <a:noFill/>
          <a:ln w="25400" cap="rnd" cmpd="sng" algn="ctr">
            <a:solidFill>
              <a:schemeClr val="accent6"/>
            </a:solidFill>
            <a:prstDash val="solid"/>
            <a:round/>
            <a:headEnd type="none" w="med" len="med"/>
            <a:tailEnd type="none" w="med" len="med"/>
          </a:ln>
          <a:effectLst>
            <a:softEdge rad="0"/>
          </a:effectLst>
        </p:spPr>
        <p:txBody>
          <a:bodyPr vert="horz" wrap="square" lIns="0" tIns="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e-DE" sz="1800" b="0" i="0" u="none" strike="noStrike" cap="none" normalizeH="0" baseline="0">
              <a:ln>
                <a:noFill/>
              </a:ln>
              <a:solidFill>
                <a:srgbClr val="FFFFFF"/>
              </a:solidFill>
              <a:effectLst/>
              <a:latin typeface="Univers 45 Light" pitchFamily="2" charset="0"/>
            </a:endParaRPr>
          </a:p>
        </p:txBody>
      </p:sp>
      <p:cxnSp>
        <p:nvCxnSpPr>
          <p:cNvPr id="41" name="Gerade Verbindung mit Pfeil 40">
            <a:extLst>
              <a:ext uri="{FF2B5EF4-FFF2-40B4-BE49-F238E27FC236}">
                <a16:creationId xmlns:a16="http://schemas.microsoft.com/office/drawing/2014/main" id="{9C317CAC-63A6-4B95-84C0-5B69208A94BA}"/>
              </a:ext>
            </a:extLst>
          </p:cNvPr>
          <p:cNvCxnSpPr>
            <a:cxnSpLocks/>
          </p:cNvCxnSpPr>
          <p:nvPr/>
        </p:nvCxnSpPr>
        <p:spPr bwMode="auto">
          <a:xfrm rot="5400000">
            <a:off x="3853168" y="1746235"/>
            <a:ext cx="787079" cy="0"/>
          </a:xfrm>
          <a:prstGeom prst="straightConnector1">
            <a:avLst/>
          </a:prstGeom>
          <a:noFill/>
          <a:ln w="31750" cap="flat" cmpd="sng" algn="ctr">
            <a:solidFill>
              <a:schemeClr val="accent6"/>
            </a:solidFill>
            <a:prstDash val="solid"/>
            <a:round/>
            <a:headEnd type="none"/>
            <a:tailEnd type="triangle"/>
          </a:ln>
          <a:effectLst/>
        </p:spPr>
      </p:cxnSp>
      <p:cxnSp>
        <p:nvCxnSpPr>
          <p:cNvPr id="42" name="Gerade Verbindung mit Pfeil 41">
            <a:extLst>
              <a:ext uri="{FF2B5EF4-FFF2-40B4-BE49-F238E27FC236}">
                <a16:creationId xmlns:a16="http://schemas.microsoft.com/office/drawing/2014/main" id="{026D3897-1F2B-46BA-B3D4-48D6650EBE31}"/>
              </a:ext>
            </a:extLst>
          </p:cNvPr>
          <p:cNvCxnSpPr>
            <a:cxnSpLocks/>
          </p:cNvCxnSpPr>
          <p:nvPr/>
        </p:nvCxnSpPr>
        <p:spPr bwMode="auto">
          <a:xfrm>
            <a:off x="2339445" y="3275635"/>
            <a:ext cx="787079" cy="0"/>
          </a:xfrm>
          <a:prstGeom prst="straightConnector1">
            <a:avLst/>
          </a:prstGeom>
          <a:noFill/>
          <a:ln w="31750" cap="flat" cmpd="sng" algn="ctr">
            <a:solidFill>
              <a:schemeClr val="accent6"/>
            </a:solidFill>
            <a:prstDash val="solid"/>
            <a:round/>
            <a:headEnd type="none"/>
            <a:tailEnd type="triangle"/>
          </a:ln>
          <a:effectLst/>
        </p:spPr>
      </p:cxnSp>
      <p:cxnSp>
        <p:nvCxnSpPr>
          <p:cNvPr id="43" name="Gerade Verbindung mit Pfeil 42">
            <a:extLst>
              <a:ext uri="{FF2B5EF4-FFF2-40B4-BE49-F238E27FC236}">
                <a16:creationId xmlns:a16="http://schemas.microsoft.com/office/drawing/2014/main" id="{348B8C65-6DBE-424D-9756-F66DDB15D00A}"/>
              </a:ext>
            </a:extLst>
          </p:cNvPr>
          <p:cNvCxnSpPr>
            <a:cxnSpLocks/>
          </p:cNvCxnSpPr>
          <p:nvPr/>
        </p:nvCxnSpPr>
        <p:spPr bwMode="auto">
          <a:xfrm rot="10800000">
            <a:off x="5366892" y="3268896"/>
            <a:ext cx="787079" cy="0"/>
          </a:xfrm>
          <a:prstGeom prst="straightConnector1">
            <a:avLst/>
          </a:prstGeom>
          <a:noFill/>
          <a:ln w="31750" cap="flat" cmpd="sng" algn="ctr">
            <a:solidFill>
              <a:schemeClr val="accent6"/>
            </a:solidFill>
            <a:prstDash val="solid"/>
            <a:round/>
            <a:headEnd type="none"/>
            <a:tailEnd type="triangle"/>
          </a:ln>
          <a:effectLst/>
        </p:spPr>
      </p:cxnSp>
      <p:cxnSp>
        <p:nvCxnSpPr>
          <p:cNvPr id="44" name="Gerade Verbindung mit Pfeil 43">
            <a:extLst>
              <a:ext uri="{FF2B5EF4-FFF2-40B4-BE49-F238E27FC236}">
                <a16:creationId xmlns:a16="http://schemas.microsoft.com/office/drawing/2014/main" id="{000438A2-6780-448A-9B4B-092FC96C66F4}"/>
              </a:ext>
            </a:extLst>
          </p:cNvPr>
          <p:cNvCxnSpPr>
            <a:cxnSpLocks/>
          </p:cNvCxnSpPr>
          <p:nvPr/>
        </p:nvCxnSpPr>
        <p:spPr bwMode="auto">
          <a:xfrm rot="16200000">
            <a:off x="3863115" y="4801870"/>
            <a:ext cx="787079" cy="0"/>
          </a:xfrm>
          <a:prstGeom prst="straightConnector1">
            <a:avLst/>
          </a:prstGeom>
          <a:noFill/>
          <a:ln w="31750" cap="flat" cmpd="sng" algn="ctr">
            <a:solidFill>
              <a:schemeClr val="accent6"/>
            </a:solidFill>
            <a:prstDash val="solid"/>
            <a:round/>
            <a:headEnd type="none"/>
            <a:tailEnd type="triangle"/>
          </a:ln>
          <a:effectLst/>
        </p:spPr>
      </p:cxnSp>
    </p:spTree>
    <p:extLst>
      <p:ext uri="{BB962C8B-B14F-4D97-AF65-F5344CB8AC3E}">
        <p14:creationId xmlns:p14="http://schemas.microsoft.com/office/powerpoint/2010/main" val="6083572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par>
                                <p:cTn id="19" presetID="10"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par>
                                <p:cTn id="27" presetID="10"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10"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36"/>
                                        </p:tgtEl>
                                      </p:cBhvr>
                                    </p:animEffect>
                                    <p:set>
                                      <p:cBhvr>
                                        <p:cTn id="45" dur="1" fill="hold">
                                          <p:stCondLst>
                                            <p:cond delay="499"/>
                                          </p:stCondLst>
                                        </p:cTn>
                                        <p:tgtEl>
                                          <p:spTgt spid="36"/>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32"/>
                                        </p:tgtEl>
                                      </p:cBhvr>
                                    </p:animEffect>
                                    <p:set>
                                      <p:cBhvr>
                                        <p:cTn id="50" dur="1" fill="hold">
                                          <p:stCondLst>
                                            <p:cond delay="499"/>
                                          </p:stCondLst>
                                        </p:cTn>
                                        <p:tgtEl>
                                          <p:spTgt spid="32"/>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26"/>
                                        </p:tgtEl>
                                      </p:cBhvr>
                                    </p:animEffect>
                                    <p:set>
                                      <p:cBhvr>
                                        <p:cTn id="53" dur="1" fill="hold">
                                          <p:stCondLst>
                                            <p:cond delay="499"/>
                                          </p:stCondLst>
                                        </p:cTn>
                                        <p:tgtEl>
                                          <p:spTgt spid="26"/>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34"/>
                                        </p:tgtEl>
                                      </p:cBhvr>
                                    </p:animEffect>
                                    <p:set>
                                      <p:cBhvr>
                                        <p:cTn id="56" dur="1" fill="hold">
                                          <p:stCondLst>
                                            <p:cond delay="499"/>
                                          </p:stCondLst>
                                        </p:cTn>
                                        <p:tgtEl>
                                          <p:spTgt spid="34"/>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28"/>
                                        </p:tgtEl>
                                      </p:cBhvr>
                                    </p:animEffect>
                                    <p:set>
                                      <p:cBhvr>
                                        <p:cTn id="59" dur="1" fill="hold">
                                          <p:stCondLst>
                                            <p:cond delay="499"/>
                                          </p:stCondLst>
                                        </p:cTn>
                                        <p:tgtEl>
                                          <p:spTgt spid="28"/>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500"/>
                                        <p:tgtEl>
                                          <p:spTgt spid="40"/>
                                        </p:tgtEl>
                                      </p:cBhvr>
                                    </p:animEffect>
                                  </p:childTnLst>
                                </p:cTn>
                              </p:par>
                              <p:par>
                                <p:cTn id="65" presetID="10" presetClass="entr" presetSubtype="0" fill="hold" nodeType="with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500"/>
                                        <p:tgtEl>
                                          <p:spTgt spid="42"/>
                                        </p:tgtEl>
                                      </p:cBhvr>
                                    </p:animEffect>
                                  </p:childTnLst>
                                </p:cTn>
                              </p:par>
                              <p:par>
                                <p:cTn id="68" presetID="10" presetClass="entr" presetSubtype="0" fill="hold" nodeType="with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fade">
                                      <p:cBhvr>
                                        <p:cTn id="70" dur="500"/>
                                        <p:tgtEl>
                                          <p:spTgt spid="41"/>
                                        </p:tgtEl>
                                      </p:cBhvr>
                                    </p:animEffect>
                                  </p:childTnLst>
                                </p:cTn>
                              </p:par>
                              <p:par>
                                <p:cTn id="71" presetID="10" presetClass="entr" presetSubtype="0" fill="hold" nodeType="with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fade">
                                      <p:cBhvr>
                                        <p:cTn id="73" dur="500"/>
                                        <p:tgtEl>
                                          <p:spTgt spid="43"/>
                                        </p:tgtEl>
                                      </p:cBhvr>
                                    </p:animEffect>
                                  </p:childTnLst>
                                </p:cTn>
                              </p:par>
                              <p:par>
                                <p:cTn id="74" presetID="10" presetClass="entr" presetSubtype="0" fill="hold" nodeType="with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fade">
                                      <p:cBhvr>
                                        <p:cTn id="7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4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9159C207-6902-4ACF-9B6D-090ECBD09960}"/>
              </a:ext>
            </a:extLst>
          </p:cNvPr>
          <p:cNvSpPr>
            <a:spLocks noGrp="1"/>
          </p:cNvSpPr>
          <p:nvPr>
            <p:ph type="ftr" sz="quarter" idx="3"/>
          </p:nvPr>
        </p:nvSpPr>
        <p:spPr/>
        <p:txBody>
          <a:bodyPr/>
          <a:lstStyle/>
          <a:p>
            <a:r>
              <a:rPr lang="de-DE"/>
              <a:t>Andrey Ruzhanskiy</a:t>
            </a:r>
            <a:endParaRPr lang="de-DE" dirty="0"/>
          </a:p>
        </p:txBody>
      </p:sp>
      <p:sp>
        <p:nvSpPr>
          <p:cNvPr id="3" name="Textplatzhalter 2">
            <a:extLst>
              <a:ext uri="{FF2B5EF4-FFF2-40B4-BE49-F238E27FC236}">
                <a16:creationId xmlns:a16="http://schemas.microsoft.com/office/drawing/2014/main" id="{BCB299B6-8D63-49C1-AC1F-067AAD5BEDC4}"/>
              </a:ext>
            </a:extLst>
          </p:cNvPr>
          <p:cNvSpPr>
            <a:spLocks noGrp="1"/>
          </p:cNvSpPr>
          <p:nvPr>
            <p:ph type="body" sz="quarter" idx="10"/>
          </p:nvPr>
        </p:nvSpPr>
        <p:spPr/>
        <p:txBody>
          <a:bodyPr/>
          <a:lstStyle/>
          <a:p>
            <a:r>
              <a:rPr lang="de-DE" dirty="0"/>
              <a:t>Implementierung mit HPX &amp; </a:t>
            </a:r>
            <a:r>
              <a:rPr lang="de-DE" dirty="0" err="1"/>
              <a:t>Kokkos</a:t>
            </a:r>
            <a:endParaRPr lang="de-DE" dirty="0"/>
          </a:p>
          <a:p>
            <a:endParaRPr lang="de-DE" dirty="0"/>
          </a:p>
        </p:txBody>
      </p:sp>
    </p:spTree>
    <p:extLst>
      <p:ext uri="{BB962C8B-B14F-4D97-AF65-F5344CB8AC3E}">
        <p14:creationId xmlns:p14="http://schemas.microsoft.com/office/powerpoint/2010/main" val="22120073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2E0FA4-27DE-48FB-83DF-74BF39F1A492}"/>
              </a:ext>
            </a:extLst>
          </p:cNvPr>
          <p:cNvSpPr>
            <a:spLocks noGrp="1"/>
          </p:cNvSpPr>
          <p:nvPr>
            <p:ph type="title"/>
          </p:nvPr>
        </p:nvSpPr>
        <p:spPr/>
        <p:txBody>
          <a:bodyPr/>
          <a:lstStyle/>
          <a:p>
            <a:r>
              <a:rPr lang="de-DE" dirty="0"/>
              <a:t>Implementierung: Serieller Ansatz</a:t>
            </a:r>
          </a:p>
        </p:txBody>
      </p:sp>
      <p:sp>
        <p:nvSpPr>
          <p:cNvPr id="4" name="Fußzeilenplatzhalter 3">
            <a:extLst>
              <a:ext uri="{FF2B5EF4-FFF2-40B4-BE49-F238E27FC236}">
                <a16:creationId xmlns:a16="http://schemas.microsoft.com/office/drawing/2014/main" id="{9754C9D5-4381-4852-A77D-F9913DA22CE3}"/>
              </a:ext>
            </a:extLst>
          </p:cNvPr>
          <p:cNvSpPr>
            <a:spLocks noGrp="1"/>
          </p:cNvSpPr>
          <p:nvPr>
            <p:ph type="ftr" sz="quarter" idx="3"/>
          </p:nvPr>
        </p:nvSpPr>
        <p:spPr/>
        <p:txBody>
          <a:bodyPr/>
          <a:lstStyle/>
          <a:p>
            <a:r>
              <a:rPr lang="de-DE"/>
              <a:t>Andrey Ruzhanskiy</a:t>
            </a:r>
            <a:endParaRPr lang="de-DE" dirty="0"/>
          </a:p>
        </p:txBody>
      </p:sp>
      <p:sp>
        <p:nvSpPr>
          <p:cNvPr id="5" name="Textfeld 4">
            <a:extLst>
              <a:ext uri="{FF2B5EF4-FFF2-40B4-BE49-F238E27FC236}">
                <a16:creationId xmlns:a16="http://schemas.microsoft.com/office/drawing/2014/main" id="{63698DD0-D925-40A3-B3D0-0DFAD4410A7D}"/>
              </a:ext>
            </a:extLst>
          </p:cNvPr>
          <p:cNvSpPr txBox="1"/>
          <p:nvPr/>
        </p:nvSpPr>
        <p:spPr>
          <a:xfrm>
            <a:off x="8014570" y="106918"/>
            <a:ext cx="672230" cy="369332"/>
          </a:xfrm>
          <a:prstGeom prst="rect">
            <a:avLst/>
          </a:prstGeom>
          <a:noFill/>
        </p:spPr>
        <p:txBody>
          <a:bodyPr wrap="square" rtlCol="0">
            <a:spAutoFit/>
          </a:bodyPr>
          <a:lstStyle/>
          <a:p>
            <a:fld id="{E3C450BF-EACB-4BDE-AF0B-8B5969BCDFAB}" type="slidenum">
              <a:rPr lang="de-DE" smtClean="0"/>
              <a:t>13</a:t>
            </a:fld>
            <a:endParaRPr lang="de-DE" dirty="0"/>
          </a:p>
        </p:txBody>
      </p:sp>
      <p:pic>
        <p:nvPicPr>
          <p:cNvPr id="8" name="Inhaltsplatzhalter 7">
            <a:extLst>
              <a:ext uri="{FF2B5EF4-FFF2-40B4-BE49-F238E27FC236}">
                <a16:creationId xmlns:a16="http://schemas.microsoft.com/office/drawing/2014/main" id="{4A291F52-A5E9-4CA4-8427-6371DCB6B110}"/>
              </a:ext>
            </a:extLst>
          </p:cNvPr>
          <p:cNvPicPr>
            <a:picLocks noGrp="1" noChangeAspect="1"/>
          </p:cNvPicPr>
          <p:nvPr>
            <p:ph idx="1"/>
          </p:nvPr>
        </p:nvPicPr>
        <p:blipFill>
          <a:blip r:embed="rId3"/>
          <a:stretch>
            <a:fillRect/>
          </a:stretch>
        </p:blipFill>
        <p:spPr>
          <a:xfrm>
            <a:off x="329188" y="589280"/>
            <a:ext cx="8021497" cy="5175488"/>
          </a:xfrm>
        </p:spPr>
      </p:pic>
    </p:spTree>
    <p:extLst>
      <p:ext uri="{BB962C8B-B14F-4D97-AF65-F5344CB8AC3E}">
        <p14:creationId xmlns:p14="http://schemas.microsoft.com/office/powerpoint/2010/main" val="39722350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2E0FA4-27DE-48FB-83DF-74BF39F1A492}"/>
              </a:ext>
            </a:extLst>
          </p:cNvPr>
          <p:cNvSpPr>
            <a:spLocks noGrp="1"/>
          </p:cNvSpPr>
          <p:nvPr>
            <p:ph type="title"/>
          </p:nvPr>
        </p:nvSpPr>
        <p:spPr/>
        <p:txBody>
          <a:bodyPr/>
          <a:lstStyle/>
          <a:p>
            <a:r>
              <a:rPr lang="de-DE" dirty="0"/>
              <a:t>Implementierung: Serieller Ansatz</a:t>
            </a:r>
          </a:p>
        </p:txBody>
      </p:sp>
      <p:sp>
        <p:nvSpPr>
          <p:cNvPr id="4" name="Fußzeilenplatzhalter 3">
            <a:extLst>
              <a:ext uri="{FF2B5EF4-FFF2-40B4-BE49-F238E27FC236}">
                <a16:creationId xmlns:a16="http://schemas.microsoft.com/office/drawing/2014/main" id="{9754C9D5-4381-4852-A77D-F9913DA22CE3}"/>
              </a:ext>
            </a:extLst>
          </p:cNvPr>
          <p:cNvSpPr>
            <a:spLocks noGrp="1"/>
          </p:cNvSpPr>
          <p:nvPr>
            <p:ph type="ftr" sz="quarter" idx="3"/>
          </p:nvPr>
        </p:nvSpPr>
        <p:spPr/>
        <p:txBody>
          <a:bodyPr/>
          <a:lstStyle/>
          <a:p>
            <a:r>
              <a:rPr lang="de-DE"/>
              <a:t>Andrey Ruzhanskiy</a:t>
            </a:r>
            <a:endParaRPr lang="de-DE" dirty="0"/>
          </a:p>
        </p:txBody>
      </p:sp>
      <p:sp>
        <p:nvSpPr>
          <p:cNvPr id="5" name="Textfeld 4">
            <a:extLst>
              <a:ext uri="{FF2B5EF4-FFF2-40B4-BE49-F238E27FC236}">
                <a16:creationId xmlns:a16="http://schemas.microsoft.com/office/drawing/2014/main" id="{63698DD0-D925-40A3-B3D0-0DFAD4410A7D}"/>
              </a:ext>
            </a:extLst>
          </p:cNvPr>
          <p:cNvSpPr txBox="1"/>
          <p:nvPr/>
        </p:nvSpPr>
        <p:spPr>
          <a:xfrm>
            <a:off x="8014570" y="106918"/>
            <a:ext cx="672230" cy="369332"/>
          </a:xfrm>
          <a:prstGeom prst="rect">
            <a:avLst/>
          </a:prstGeom>
          <a:noFill/>
        </p:spPr>
        <p:txBody>
          <a:bodyPr wrap="square" rtlCol="0">
            <a:spAutoFit/>
          </a:bodyPr>
          <a:lstStyle/>
          <a:p>
            <a:fld id="{E3C450BF-EACB-4BDE-AF0B-8B5969BCDFAB}" type="slidenum">
              <a:rPr lang="de-DE" smtClean="0"/>
              <a:t>14</a:t>
            </a:fld>
            <a:endParaRPr lang="de-DE" dirty="0"/>
          </a:p>
        </p:txBody>
      </p:sp>
      <p:pic>
        <p:nvPicPr>
          <p:cNvPr id="11" name="Grafik 10">
            <a:extLst>
              <a:ext uri="{FF2B5EF4-FFF2-40B4-BE49-F238E27FC236}">
                <a16:creationId xmlns:a16="http://schemas.microsoft.com/office/drawing/2014/main" id="{0E6A4444-9A9F-4FAC-9776-4FB78FD5E43E}"/>
              </a:ext>
            </a:extLst>
          </p:cNvPr>
          <p:cNvPicPr>
            <a:picLocks noChangeAspect="1"/>
          </p:cNvPicPr>
          <p:nvPr/>
        </p:nvPicPr>
        <p:blipFill>
          <a:blip r:embed="rId3"/>
          <a:stretch>
            <a:fillRect/>
          </a:stretch>
        </p:blipFill>
        <p:spPr>
          <a:xfrm>
            <a:off x="323850" y="558799"/>
            <a:ext cx="8021497" cy="4149481"/>
          </a:xfrm>
          <a:prstGeom prst="rect">
            <a:avLst/>
          </a:prstGeom>
        </p:spPr>
      </p:pic>
    </p:spTree>
    <p:extLst>
      <p:ext uri="{BB962C8B-B14F-4D97-AF65-F5344CB8AC3E}">
        <p14:creationId xmlns:p14="http://schemas.microsoft.com/office/powerpoint/2010/main" val="33248686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7B6CEF-D9AC-4F0B-A7CF-F32A74DA3492}"/>
              </a:ext>
            </a:extLst>
          </p:cNvPr>
          <p:cNvSpPr>
            <a:spLocks noGrp="1"/>
          </p:cNvSpPr>
          <p:nvPr>
            <p:ph type="title"/>
          </p:nvPr>
        </p:nvSpPr>
        <p:spPr/>
        <p:txBody>
          <a:bodyPr/>
          <a:lstStyle/>
          <a:p>
            <a:r>
              <a:rPr lang="de-DE"/>
              <a:t>Implementierung: HPX</a:t>
            </a:r>
            <a:endParaRPr lang="de-DE" dirty="0"/>
          </a:p>
        </p:txBody>
      </p:sp>
      <p:sp>
        <p:nvSpPr>
          <p:cNvPr id="3" name="Inhaltsplatzhalter 2">
            <a:extLst>
              <a:ext uri="{FF2B5EF4-FFF2-40B4-BE49-F238E27FC236}">
                <a16:creationId xmlns:a16="http://schemas.microsoft.com/office/drawing/2014/main" id="{51BE6F77-4340-4B81-99CD-2448D8BEFFA5}"/>
              </a:ext>
            </a:extLst>
          </p:cNvPr>
          <p:cNvSpPr>
            <a:spLocks noGrp="1"/>
          </p:cNvSpPr>
          <p:nvPr>
            <p:ph idx="1"/>
          </p:nvPr>
        </p:nvSpPr>
        <p:spPr/>
        <p:txBody>
          <a:bodyPr/>
          <a:lstStyle/>
          <a:p>
            <a:endParaRPr lang="de-DE" dirty="0"/>
          </a:p>
        </p:txBody>
      </p:sp>
      <p:sp>
        <p:nvSpPr>
          <p:cNvPr id="4" name="Fußzeilenplatzhalter 3">
            <a:extLst>
              <a:ext uri="{FF2B5EF4-FFF2-40B4-BE49-F238E27FC236}">
                <a16:creationId xmlns:a16="http://schemas.microsoft.com/office/drawing/2014/main" id="{461EBBE9-2F14-48AA-A381-1443BF43F684}"/>
              </a:ext>
            </a:extLst>
          </p:cNvPr>
          <p:cNvSpPr>
            <a:spLocks noGrp="1"/>
          </p:cNvSpPr>
          <p:nvPr>
            <p:ph type="ftr" sz="quarter" idx="3"/>
          </p:nvPr>
        </p:nvSpPr>
        <p:spPr/>
        <p:txBody>
          <a:bodyPr/>
          <a:lstStyle/>
          <a:p>
            <a:r>
              <a:rPr lang="de-DE"/>
              <a:t>Andrey Ruzhanskiy</a:t>
            </a:r>
            <a:endParaRPr lang="de-DE" dirty="0"/>
          </a:p>
        </p:txBody>
      </p:sp>
      <p:sp>
        <p:nvSpPr>
          <p:cNvPr id="5" name="Textfeld 4">
            <a:extLst>
              <a:ext uri="{FF2B5EF4-FFF2-40B4-BE49-F238E27FC236}">
                <a16:creationId xmlns:a16="http://schemas.microsoft.com/office/drawing/2014/main" id="{1F28FA36-636B-4A8D-A458-EDF03172246E}"/>
              </a:ext>
            </a:extLst>
          </p:cNvPr>
          <p:cNvSpPr txBox="1"/>
          <p:nvPr/>
        </p:nvSpPr>
        <p:spPr>
          <a:xfrm>
            <a:off x="8014570" y="106918"/>
            <a:ext cx="672230" cy="369332"/>
          </a:xfrm>
          <a:prstGeom prst="rect">
            <a:avLst/>
          </a:prstGeom>
          <a:noFill/>
        </p:spPr>
        <p:txBody>
          <a:bodyPr wrap="square" rtlCol="0">
            <a:spAutoFit/>
          </a:bodyPr>
          <a:lstStyle/>
          <a:p>
            <a:fld id="{E3C450BF-EACB-4BDE-AF0B-8B5969BCDFAB}" type="slidenum">
              <a:rPr lang="de-DE" smtClean="0"/>
              <a:t>15</a:t>
            </a:fld>
            <a:endParaRPr lang="de-DE" dirty="0"/>
          </a:p>
        </p:txBody>
      </p:sp>
      <p:pic>
        <p:nvPicPr>
          <p:cNvPr id="9" name="Grafik 8">
            <a:extLst>
              <a:ext uri="{FF2B5EF4-FFF2-40B4-BE49-F238E27FC236}">
                <a16:creationId xmlns:a16="http://schemas.microsoft.com/office/drawing/2014/main" id="{813FC6D7-BBC1-4E29-955A-A419ABD3D5CD}"/>
              </a:ext>
            </a:extLst>
          </p:cNvPr>
          <p:cNvPicPr>
            <a:picLocks noChangeAspect="1"/>
          </p:cNvPicPr>
          <p:nvPr/>
        </p:nvPicPr>
        <p:blipFill>
          <a:blip r:embed="rId3"/>
          <a:stretch>
            <a:fillRect/>
          </a:stretch>
        </p:blipFill>
        <p:spPr>
          <a:xfrm>
            <a:off x="323849" y="589280"/>
            <a:ext cx="8021497" cy="5093890"/>
          </a:xfrm>
          <a:prstGeom prst="rect">
            <a:avLst/>
          </a:prstGeom>
        </p:spPr>
      </p:pic>
      <p:sp>
        <p:nvSpPr>
          <p:cNvPr id="10" name="Rechteck 9">
            <a:extLst>
              <a:ext uri="{FF2B5EF4-FFF2-40B4-BE49-F238E27FC236}">
                <a16:creationId xmlns:a16="http://schemas.microsoft.com/office/drawing/2014/main" id="{5973D647-4277-4937-B3E3-3526595A72C5}"/>
              </a:ext>
            </a:extLst>
          </p:cNvPr>
          <p:cNvSpPr/>
          <p:nvPr/>
        </p:nvSpPr>
        <p:spPr bwMode="auto">
          <a:xfrm>
            <a:off x="822960" y="2346960"/>
            <a:ext cx="3749040" cy="711200"/>
          </a:xfrm>
          <a:prstGeom prst="rect">
            <a:avLst/>
          </a:prstGeom>
          <a:noFill/>
          <a:ln w="22225" cap="flat" cmpd="sng" algn="ctr">
            <a:solidFill>
              <a:srgbClr val="FF0000"/>
            </a:solidFill>
            <a:prstDash val="solid"/>
            <a:round/>
            <a:headEnd type="none" w="med" len="med"/>
            <a:tailEnd type="none" w="med" len="med"/>
          </a:ln>
          <a:effectLst/>
        </p:spPr>
        <p:txBody>
          <a:bodyPr vert="horz" wrap="square" lIns="0" tIns="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e-DE" sz="1800" b="0" i="0" u="none" strike="noStrike" cap="none" normalizeH="0" baseline="0">
              <a:ln>
                <a:noFill/>
              </a:ln>
              <a:solidFill>
                <a:srgbClr val="FFFFFF"/>
              </a:solidFill>
              <a:effectLst/>
              <a:latin typeface="Univers 45 Light" pitchFamily="2" charset="0"/>
            </a:endParaRPr>
          </a:p>
        </p:txBody>
      </p:sp>
      <p:sp>
        <p:nvSpPr>
          <p:cNvPr id="11" name="Rechteck 10">
            <a:extLst>
              <a:ext uri="{FF2B5EF4-FFF2-40B4-BE49-F238E27FC236}">
                <a16:creationId xmlns:a16="http://schemas.microsoft.com/office/drawing/2014/main" id="{4799A349-A800-4077-A1B5-4736A04327EA}"/>
              </a:ext>
            </a:extLst>
          </p:cNvPr>
          <p:cNvSpPr/>
          <p:nvPr/>
        </p:nvSpPr>
        <p:spPr bwMode="auto">
          <a:xfrm>
            <a:off x="822960" y="4290060"/>
            <a:ext cx="5981700" cy="1249680"/>
          </a:xfrm>
          <a:prstGeom prst="rect">
            <a:avLst/>
          </a:prstGeom>
          <a:noFill/>
          <a:ln w="19050" cap="flat" cmpd="sng" algn="ctr">
            <a:solidFill>
              <a:srgbClr val="FF0000"/>
            </a:solidFill>
            <a:prstDash val="solid"/>
            <a:round/>
            <a:headEnd type="none" w="med" len="med"/>
            <a:tailEnd type="none" w="med" len="med"/>
          </a:ln>
          <a:effectLst/>
        </p:spPr>
        <p:txBody>
          <a:bodyPr vert="horz" wrap="square" lIns="0" tIns="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e-DE" sz="1800" b="0" i="0" u="none" strike="noStrike" cap="none" normalizeH="0" baseline="0">
              <a:ln>
                <a:noFill/>
              </a:ln>
              <a:solidFill>
                <a:srgbClr val="FFFFFF"/>
              </a:solidFill>
              <a:effectLst/>
              <a:latin typeface="Univers 45 Light" pitchFamily="2" charset="0"/>
            </a:endParaRPr>
          </a:p>
        </p:txBody>
      </p:sp>
    </p:spTree>
    <p:extLst>
      <p:ext uri="{BB962C8B-B14F-4D97-AF65-F5344CB8AC3E}">
        <p14:creationId xmlns:p14="http://schemas.microsoft.com/office/powerpoint/2010/main" val="26878325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9DA7E0-CBA4-4F64-B94C-A5E460F6F07D}"/>
              </a:ext>
            </a:extLst>
          </p:cNvPr>
          <p:cNvSpPr>
            <a:spLocks noGrp="1"/>
          </p:cNvSpPr>
          <p:nvPr>
            <p:ph type="title"/>
          </p:nvPr>
        </p:nvSpPr>
        <p:spPr/>
        <p:txBody>
          <a:bodyPr/>
          <a:lstStyle/>
          <a:p>
            <a:r>
              <a:rPr lang="de-DE" dirty="0"/>
              <a:t>Implementierung mit </a:t>
            </a:r>
            <a:r>
              <a:rPr lang="de-DE" dirty="0" err="1"/>
              <a:t>Kokkos</a:t>
            </a:r>
            <a:endParaRPr lang="de-DE" dirty="0"/>
          </a:p>
        </p:txBody>
      </p:sp>
      <p:pic>
        <p:nvPicPr>
          <p:cNvPr id="7" name="Inhaltsplatzhalter 6">
            <a:extLst>
              <a:ext uri="{FF2B5EF4-FFF2-40B4-BE49-F238E27FC236}">
                <a16:creationId xmlns:a16="http://schemas.microsoft.com/office/drawing/2014/main" id="{760FB8A2-3858-447F-9E66-596284F49299}"/>
              </a:ext>
            </a:extLst>
          </p:cNvPr>
          <p:cNvPicPr>
            <a:picLocks noGrp="1" noChangeAspect="1"/>
          </p:cNvPicPr>
          <p:nvPr>
            <p:ph idx="1"/>
          </p:nvPr>
        </p:nvPicPr>
        <p:blipFill>
          <a:blip r:embed="rId3"/>
          <a:stretch>
            <a:fillRect/>
          </a:stretch>
        </p:blipFill>
        <p:spPr>
          <a:xfrm>
            <a:off x="323850" y="582295"/>
            <a:ext cx="7655945" cy="5168265"/>
          </a:xfrm>
        </p:spPr>
      </p:pic>
      <p:sp>
        <p:nvSpPr>
          <p:cNvPr id="4" name="Fußzeilenplatzhalter 3">
            <a:extLst>
              <a:ext uri="{FF2B5EF4-FFF2-40B4-BE49-F238E27FC236}">
                <a16:creationId xmlns:a16="http://schemas.microsoft.com/office/drawing/2014/main" id="{17B476BF-FB43-4389-A55C-C011E5CF7861}"/>
              </a:ext>
            </a:extLst>
          </p:cNvPr>
          <p:cNvSpPr>
            <a:spLocks noGrp="1"/>
          </p:cNvSpPr>
          <p:nvPr>
            <p:ph type="ftr" sz="quarter" idx="3"/>
          </p:nvPr>
        </p:nvSpPr>
        <p:spPr/>
        <p:txBody>
          <a:bodyPr/>
          <a:lstStyle/>
          <a:p>
            <a:r>
              <a:rPr lang="de-DE"/>
              <a:t>Andrey Ruzhanskiy</a:t>
            </a:r>
            <a:endParaRPr lang="de-DE" dirty="0"/>
          </a:p>
        </p:txBody>
      </p:sp>
      <p:sp>
        <p:nvSpPr>
          <p:cNvPr id="5" name="Textfeld 4">
            <a:extLst>
              <a:ext uri="{FF2B5EF4-FFF2-40B4-BE49-F238E27FC236}">
                <a16:creationId xmlns:a16="http://schemas.microsoft.com/office/drawing/2014/main" id="{623269D6-3855-4375-AD9A-4DCC7584E977}"/>
              </a:ext>
            </a:extLst>
          </p:cNvPr>
          <p:cNvSpPr txBox="1"/>
          <p:nvPr/>
        </p:nvSpPr>
        <p:spPr>
          <a:xfrm>
            <a:off x="8014570" y="106918"/>
            <a:ext cx="672230" cy="369332"/>
          </a:xfrm>
          <a:prstGeom prst="rect">
            <a:avLst/>
          </a:prstGeom>
          <a:noFill/>
        </p:spPr>
        <p:txBody>
          <a:bodyPr wrap="square" rtlCol="0">
            <a:spAutoFit/>
          </a:bodyPr>
          <a:lstStyle/>
          <a:p>
            <a:fld id="{E3C450BF-EACB-4BDE-AF0B-8B5969BCDFAB}" type="slidenum">
              <a:rPr lang="de-DE" smtClean="0"/>
              <a:t>16</a:t>
            </a:fld>
            <a:endParaRPr lang="de-DE" dirty="0"/>
          </a:p>
        </p:txBody>
      </p:sp>
      <p:sp>
        <p:nvSpPr>
          <p:cNvPr id="8" name="Rechteck 7">
            <a:extLst>
              <a:ext uri="{FF2B5EF4-FFF2-40B4-BE49-F238E27FC236}">
                <a16:creationId xmlns:a16="http://schemas.microsoft.com/office/drawing/2014/main" id="{C1B17C96-DD49-4A45-B9F9-34B548A454B5}"/>
              </a:ext>
            </a:extLst>
          </p:cNvPr>
          <p:cNvSpPr/>
          <p:nvPr/>
        </p:nvSpPr>
        <p:spPr bwMode="auto">
          <a:xfrm>
            <a:off x="1046480" y="2936240"/>
            <a:ext cx="3647440" cy="492760"/>
          </a:xfrm>
          <a:prstGeom prst="rect">
            <a:avLst/>
          </a:prstGeom>
          <a:noFill/>
          <a:ln w="22225" cap="flat" cmpd="sng" algn="ctr">
            <a:solidFill>
              <a:srgbClr val="FF0000"/>
            </a:solidFill>
            <a:prstDash val="solid"/>
            <a:round/>
            <a:headEnd type="none" w="med" len="med"/>
            <a:tailEnd type="none" w="med" len="med"/>
          </a:ln>
          <a:effectLst/>
        </p:spPr>
        <p:txBody>
          <a:bodyPr vert="horz" wrap="square" lIns="0" tIns="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e-DE" sz="1800" b="0" i="0" u="none" strike="noStrike" cap="none" normalizeH="0" baseline="0">
              <a:ln>
                <a:noFill/>
              </a:ln>
              <a:solidFill>
                <a:srgbClr val="FFFFFF"/>
              </a:solidFill>
              <a:effectLst/>
              <a:latin typeface="Univers 45 Light" pitchFamily="2" charset="0"/>
            </a:endParaRPr>
          </a:p>
        </p:txBody>
      </p:sp>
      <p:sp>
        <p:nvSpPr>
          <p:cNvPr id="9" name="Rechteck 8">
            <a:extLst>
              <a:ext uri="{FF2B5EF4-FFF2-40B4-BE49-F238E27FC236}">
                <a16:creationId xmlns:a16="http://schemas.microsoft.com/office/drawing/2014/main" id="{3FC33520-41EB-4662-86CE-D3FD0B4E0B4E}"/>
              </a:ext>
            </a:extLst>
          </p:cNvPr>
          <p:cNvSpPr/>
          <p:nvPr/>
        </p:nvSpPr>
        <p:spPr bwMode="auto">
          <a:xfrm>
            <a:off x="1046480" y="582295"/>
            <a:ext cx="2854960" cy="311785"/>
          </a:xfrm>
          <a:prstGeom prst="rect">
            <a:avLst/>
          </a:prstGeom>
          <a:noFill/>
          <a:ln w="22225" cap="flat" cmpd="sng" algn="ctr">
            <a:solidFill>
              <a:srgbClr val="FF0000"/>
            </a:solidFill>
            <a:prstDash val="solid"/>
            <a:round/>
            <a:headEnd type="none" w="med" len="med"/>
            <a:tailEnd type="none" w="med" len="med"/>
          </a:ln>
          <a:effectLst/>
        </p:spPr>
        <p:txBody>
          <a:bodyPr vert="horz" wrap="square" lIns="0" tIns="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e-DE" sz="1800" b="0" i="0" u="none" strike="noStrike" cap="none" normalizeH="0" baseline="0">
              <a:ln>
                <a:noFill/>
              </a:ln>
              <a:solidFill>
                <a:srgbClr val="FFFFFF"/>
              </a:solidFill>
              <a:effectLst/>
              <a:latin typeface="Univers 45 Light" pitchFamily="2" charset="0"/>
            </a:endParaRPr>
          </a:p>
        </p:txBody>
      </p:sp>
      <p:sp>
        <p:nvSpPr>
          <p:cNvPr id="10" name="Rechteck 9">
            <a:extLst>
              <a:ext uri="{FF2B5EF4-FFF2-40B4-BE49-F238E27FC236}">
                <a16:creationId xmlns:a16="http://schemas.microsoft.com/office/drawing/2014/main" id="{00EBD430-8568-4785-892B-B89EA8146F68}"/>
              </a:ext>
            </a:extLst>
          </p:cNvPr>
          <p:cNvSpPr/>
          <p:nvPr/>
        </p:nvSpPr>
        <p:spPr bwMode="auto">
          <a:xfrm>
            <a:off x="1290319" y="3972394"/>
            <a:ext cx="6689475" cy="1498765"/>
          </a:xfrm>
          <a:prstGeom prst="rect">
            <a:avLst/>
          </a:prstGeom>
          <a:noFill/>
          <a:ln w="22225" cap="flat" cmpd="sng" algn="ctr">
            <a:solidFill>
              <a:srgbClr val="FF0000"/>
            </a:solidFill>
            <a:prstDash val="solid"/>
            <a:round/>
            <a:headEnd type="none" w="med" len="med"/>
            <a:tailEnd type="none" w="med" len="med"/>
          </a:ln>
          <a:effectLst/>
        </p:spPr>
        <p:txBody>
          <a:bodyPr vert="horz" wrap="square" lIns="0" tIns="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e-DE" sz="1800" b="0" i="0" u="none" strike="noStrike" cap="none" normalizeH="0" baseline="0">
              <a:ln>
                <a:noFill/>
              </a:ln>
              <a:solidFill>
                <a:srgbClr val="FFFFFF"/>
              </a:solidFill>
              <a:effectLst/>
              <a:latin typeface="Univers 45 Light" pitchFamily="2" charset="0"/>
            </a:endParaRPr>
          </a:p>
        </p:txBody>
      </p:sp>
    </p:spTree>
    <p:extLst>
      <p:ext uri="{BB962C8B-B14F-4D97-AF65-F5344CB8AC3E}">
        <p14:creationId xmlns:p14="http://schemas.microsoft.com/office/powerpoint/2010/main" val="7533664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953720C1-5768-4AF6-970B-9DA2054A87DF}"/>
              </a:ext>
            </a:extLst>
          </p:cNvPr>
          <p:cNvSpPr>
            <a:spLocks noGrp="1"/>
          </p:cNvSpPr>
          <p:nvPr>
            <p:ph type="ftr" sz="quarter" idx="3"/>
          </p:nvPr>
        </p:nvSpPr>
        <p:spPr/>
        <p:txBody>
          <a:bodyPr/>
          <a:lstStyle/>
          <a:p>
            <a:r>
              <a:rPr lang="de-DE"/>
              <a:t>Andrey Ruzhanskiy</a:t>
            </a:r>
            <a:endParaRPr lang="de-DE" dirty="0"/>
          </a:p>
        </p:txBody>
      </p:sp>
      <p:sp>
        <p:nvSpPr>
          <p:cNvPr id="3" name="Textplatzhalter 2">
            <a:extLst>
              <a:ext uri="{FF2B5EF4-FFF2-40B4-BE49-F238E27FC236}">
                <a16:creationId xmlns:a16="http://schemas.microsoft.com/office/drawing/2014/main" id="{DC028341-B50B-4904-9A3E-2E053DF35136}"/>
              </a:ext>
            </a:extLst>
          </p:cNvPr>
          <p:cNvSpPr>
            <a:spLocks noGrp="1"/>
          </p:cNvSpPr>
          <p:nvPr>
            <p:ph type="body" sz="quarter" idx="10"/>
          </p:nvPr>
        </p:nvSpPr>
        <p:spPr/>
        <p:txBody>
          <a:bodyPr/>
          <a:lstStyle/>
          <a:p>
            <a:r>
              <a:rPr lang="de-DE" dirty="0"/>
              <a:t>Erfahrungen mit HPX</a:t>
            </a:r>
          </a:p>
        </p:txBody>
      </p:sp>
    </p:spTree>
    <p:extLst>
      <p:ext uri="{BB962C8B-B14F-4D97-AF65-F5344CB8AC3E}">
        <p14:creationId xmlns:p14="http://schemas.microsoft.com/office/powerpoint/2010/main" val="20331894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43D191-FE24-4994-AFB3-FE6FEDC8BE7E}"/>
              </a:ext>
            </a:extLst>
          </p:cNvPr>
          <p:cNvSpPr>
            <a:spLocks noGrp="1"/>
          </p:cNvSpPr>
          <p:nvPr>
            <p:ph type="title"/>
          </p:nvPr>
        </p:nvSpPr>
        <p:spPr/>
        <p:txBody>
          <a:bodyPr/>
          <a:lstStyle/>
          <a:p>
            <a:r>
              <a:rPr lang="de-DE" dirty="0"/>
              <a:t>Erfahrungen mit HPX</a:t>
            </a:r>
          </a:p>
        </p:txBody>
      </p:sp>
      <p:sp>
        <p:nvSpPr>
          <p:cNvPr id="3" name="Inhaltsplatzhalter 2">
            <a:extLst>
              <a:ext uri="{FF2B5EF4-FFF2-40B4-BE49-F238E27FC236}">
                <a16:creationId xmlns:a16="http://schemas.microsoft.com/office/drawing/2014/main" id="{BB3E3148-D54F-4513-8134-F265CAEAA7CE}"/>
              </a:ext>
            </a:extLst>
          </p:cNvPr>
          <p:cNvSpPr>
            <a:spLocks noGrp="1"/>
          </p:cNvSpPr>
          <p:nvPr>
            <p:ph idx="1"/>
          </p:nvPr>
        </p:nvSpPr>
        <p:spPr/>
        <p:txBody>
          <a:bodyPr/>
          <a:lstStyle/>
          <a:p>
            <a:pPr marL="1587" lvl="1" indent="0">
              <a:buNone/>
            </a:pPr>
            <a:r>
              <a:rPr lang="de-DE" b="1" dirty="0"/>
              <a:t>Persönliche Einschätzung:</a:t>
            </a:r>
          </a:p>
          <a:p>
            <a:pPr lvl="1"/>
            <a:r>
              <a:rPr lang="de-DE" dirty="0"/>
              <a:t>Einfaches Installieren</a:t>
            </a:r>
          </a:p>
          <a:p>
            <a:pPr lvl="2"/>
            <a:r>
              <a:rPr lang="de-DE" dirty="0" err="1"/>
              <a:t>ReadMe</a:t>
            </a:r>
            <a:r>
              <a:rPr lang="de-DE" dirty="0"/>
              <a:t> im </a:t>
            </a:r>
            <a:r>
              <a:rPr lang="de-DE" dirty="0" err="1"/>
              <a:t>Github</a:t>
            </a:r>
            <a:r>
              <a:rPr lang="de-DE" dirty="0"/>
              <a:t>-Repository vorhanden</a:t>
            </a:r>
          </a:p>
          <a:p>
            <a:pPr lvl="2"/>
            <a:r>
              <a:rPr lang="de-DE" dirty="0"/>
              <a:t>Kleine Fehler in der Installationsdokumentation</a:t>
            </a:r>
          </a:p>
          <a:p>
            <a:pPr lvl="3"/>
            <a:r>
              <a:rPr lang="de-DE" dirty="0"/>
              <a:t>Allerdings einfaches und schnelles beheben möglich</a:t>
            </a:r>
          </a:p>
          <a:p>
            <a:pPr lvl="1"/>
            <a:endParaRPr lang="de-DE" dirty="0"/>
          </a:p>
          <a:p>
            <a:pPr lvl="1"/>
            <a:r>
              <a:rPr lang="de-DE" dirty="0" err="1"/>
              <a:t>dsadas</a:t>
            </a:r>
            <a:endParaRPr lang="de-DE" dirty="0"/>
          </a:p>
          <a:p>
            <a:pPr lvl="1"/>
            <a:endParaRPr lang="de-DE" dirty="0"/>
          </a:p>
          <a:p>
            <a:pPr lvl="3"/>
            <a:endParaRPr lang="de-DE" dirty="0"/>
          </a:p>
          <a:p>
            <a:endParaRPr lang="de-DE" dirty="0"/>
          </a:p>
          <a:p>
            <a:r>
              <a:rPr lang="de-DE" dirty="0"/>
              <a:t>Allg. einfaches Aufsetzen, verweis auf Doku im </a:t>
            </a:r>
            <a:r>
              <a:rPr lang="de-DE" dirty="0" err="1"/>
              <a:t>Github</a:t>
            </a:r>
            <a:r>
              <a:rPr lang="de-DE" dirty="0"/>
              <a:t> </a:t>
            </a:r>
            <a:r>
              <a:rPr lang="de-DE" dirty="0" err="1"/>
              <a:t>Repo</a:t>
            </a:r>
            <a:endParaRPr lang="de-DE" dirty="0"/>
          </a:p>
          <a:p>
            <a:r>
              <a:rPr lang="de-DE" dirty="0"/>
              <a:t>Doku hat allerdings kleine, aber einfach zu behebende Fehler (</a:t>
            </a:r>
            <a:r>
              <a:rPr lang="de-DE" dirty="0" err="1"/>
              <a:t>hwloc</a:t>
            </a:r>
            <a:r>
              <a:rPr lang="de-DE" dirty="0"/>
              <a:t> nicht als Pflicht aufgelistet, allerdings wirft </a:t>
            </a:r>
            <a:r>
              <a:rPr lang="de-DE" dirty="0" err="1"/>
              <a:t>make</a:t>
            </a:r>
            <a:r>
              <a:rPr lang="de-DE" dirty="0"/>
              <a:t> Fehler auf (Bild vom Fehler))</a:t>
            </a:r>
          </a:p>
          <a:p>
            <a:r>
              <a:rPr lang="de-DE" dirty="0"/>
              <a:t>Problematisch: Implementierung-&gt; Schwere Navigation/Repräsentation von Funktionalitäten, die man nutzen kann. Viel </a:t>
            </a:r>
            <a:r>
              <a:rPr lang="de-DE" dirty="0" err="1"/>
              <a:t>Trail&amp;Error</a:t>
            </a:r>
            <a:r>
              <a:rPr lang="de-DE" dirty="0"/>
              <a:t>, Beispiele kaum Dokumentiert (Lediglich Code-Snippets) Bilder von: 1. Riesiger </a:t>
            </a:r>
            <a:r>
              <a:rPr lang="de-DE" dirty="0" err="1"/>
              <a:t>html</a:t>
            </a:r>
            <a:r>
              <a:rPr lang="de-DE" dirty="0"/>
              <a:t> Seite 2. Code Snippet </a:t>
            </a:r>
          </a:p>
          <a:p>
            <a:r>
              <a:rPr lang="de-DE" dirty="0"/>
              <a:t>Kompilieren ohne Probleme mit </a:t>
            </a:r>
            <a:r>
              <a:rPr lang="de-DE" dirty="0" err="1"/>
              <a:t>cmake</a:t>
            </a:r>
            <a:r>
              <a:rPr lang="de-DE" dirty="0"/>
              <a:t> (einbinden von HPX mittels </a:t>
            </a:r>
            <a:r>
              <a:rPr lang="de-DE" dirty="0" err="1"/>
              <a:t>find_package</a:t>
            </a:r>
            <a:r>
              <a:rPr lang="de-DE" dirty="0"/>
              <a:t>(HPX))</a:t>
            </a:r>
          </a:p>
        </p:txBody>
      </p:sp>
      <p:sp>
        <p:nvSpPr>
          <p:cNvPr id="4" name="Fußzeilenplatzhalter 3">
            <a:extLst>
              <a:ext uri="{FF2B5EF4-FFF2-40B4-BE49-F238E27FC236}">
                <a16:creationId xmlns:a16="http://schemas.microsoft.com/office/drawing/2014/main" id="{0077503A-8D93-46C9-B16F-D2ECA167EFFE}"/>
              </a:ext>
            </a:extLst>
          </p:cNvPr>
          <p:cNvSpPr>
            <a:spLocks noGrp="1"/>
          </p:cNvSpPr>
          <p:nvPr>
            <p:ph type="ftr" sz="quarter" idx="3"/>
          </p:nvPr>
        </p:nvSpPr>
        <p:spPr/>
        <p:txBody>
          <a:bodyPr/>
          <a:lstStyle/>
          <a:p>
            <a:r>
              <a:rPr lang="de-DE"/>
              <a:t>Andrey Ruzhanskiy</a:t>
            </a:r>
            <a:endParaRPr lang="de-DE" dirty="0"/>
          </a:p>
        </p:txBody>
      </p:sp>
      <p:sp>
        <p:nvSpPr>
          <p:cNvPr id="5" name="Textfeld 4">
            <a:extLst>
              <a:ext uri="{FF2B5EF4-FFF2-40B4-BE49-F238E27FC236}">
                <a16:creationId xmlns:a16="http://schemas.microsoft.com/office/drawing/2014/main" id="{C302C643-BB3B-4D7E-95FA-29C1B069C131}"/>
              </a:ext>
            </a:extLst>
          </p:cNvPr>
          <p:cNvSpPr txBox="1"/>
          <p:nvPr/>
        </p:nvSpPr>
        <p:spPr>
          <a:xfrm>
            <a:off x="8014570" y="106918"/>
            <a:ext cx="672230" cy="369332"/>
          </a:xfrm>
          <a:prstGeom prst="rect">
            <a:avLst/>
          </a:prstGeom>
          <a:noFill/>
        </p:spPr>
        <p:txBody>
          <a:bodyPr wrap="square" rtlCol="0">
            <a:spAutoFit/>
          </a:bodyPr>
          <a:lstStyle/>
          <a:p>
            <a:fld id="{E3C450BF-EACB-4BDE-AF0B-8B5969BCDFAB}" type="slidenum">
              <a:rPr lang="de-DE" smtClean="0"/>
              <a:t>18</a:t>
            </a:fld>
            <a:endParaRPr lang="de-DE" dirty="0"/>
          </a:p>
        </p:txBody>
      </p:sp>
    </p:spTree>
    <p:extLst>
      <p:ext uri="{BB962C8B-B14F-4D97-AF65-F5344CB8AC3E}">
        <p14:creationId xmlns:p14="http://schemas.microsoft.com/office/powerpoint/2010/main" val="26795737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43D191-FE24-4994-AFB3-FE6FEDC8BE7E}"/>
              </a:ext>
            </a:extLst>
          </p:cNvPr>
          <p:cNvSpPr>
            <a:spLocks noGrp="1"/>
          </p:cNvSpPr>
          <p:nvPr>
            <p:ph type="title"/>
          </p:nvPr>
        </p:nvSpPr>
        <p:spPr/>
        <p:txBody>
          <a:bodyPr/>
          <a:lstStyle/>
          <a:p>
            <a:r>
              <a:rPr lang="de-DE" dirty="0"/>
              <a:t>Erfahrungen mit HPX</a:t>
            </a:r>
          </a:p>
        </p:txBody>
      </p:sp>
      <p:sp>
        <p:nvSpPr>
          <p:cNvPr id="3" name="Inhaltsplatzhalter 2">
            <a:extLst>
              <a:ext uri="{FF2B5EF4-FFF2-40B4-BE49-F238E27FC236}">
                <a16:creationId xmlns:a16="http://schemas.microsoft.com/office/drawing/2014/main" id="{BB3E3148-D54F-4513-8134-F265CAEAA7CE}"/>
              </a:ext>
            </a:extLst>
          </p:cNvPr>
          <p:cNvSpPr>
            <a:spLocks noGrp="1"/>
          </p:cNvSpPr>
          <p:nvPr>
            <p:ph idx="1"/>
          </p:nvPr>
        </p:nvSpPr>
        <p:spPr/>
        <p:txBody>
          <a:bodyPr/>
          <a:lstStyle/>
          <a:p>
            <a:r>
              <a:rPr lang="de-DE" dirty="0"/>
              <a:t>Folgendes sind persönliche Einschätzungen, da qualitative Messungen/Betrachtungen nach Mehr-Augen-Prinzip funktionieren und somit nicht möglich waren </a:t>
            </a:r>
          </a:p>
          <a:p>
            <a:r>
              <a:rPr lang="de-DE" dirty="0"/>
              <a:t>Allg. einfaches Aufsetzen, verweis auf Doku im </a:t>
            </a:r>
            <a:r>
              <a:rPr lang="de-DE" dirty="0" err="1"/>
              <a:t>Github</a:t>
            </a:r>
            <a:r>
              <a:rPr lang="de-DE" dirty="0"/>
              <a:t> </a:t>
            </a:r>
            <a:r>
              <a:rPr lang="de-DE" dirty="0" err="1"/>
              <a:t>Repo</a:t>
            </a:r>
            <a:endParaRPr lang="de-DE" dirty="0"/>
          </a:p>
          <a:p>
            <a:r>
              <a:rPr lang="de-DE" dirty="0"/>
              <a:t>Doku hat allerdings kleine, aber einfach zu behebende Fehler (</a:t>
            </a:r>
            <a:r>
              <a:rPr lang="de-DE" dirty="0" err="1"/>
              <a:t>hwloc</a:t>
            </a:r>
            <a:r>
              <a:rPr lang="de-DE" dirty="0"/>
              <a:t> nicht als Pflicht aufgelistet, allerdings wirft </a:t>
            </a:r>
            <a:r>
              <a:rPr lang="de-DE" dirty="0" err="1"/>
              <a:t>make</a:t>
            </a:r>
            <a:r>
              <a:rPr lang="de-DE" dirty="0"/>
              <a:t> Fehler auf (Bild vom Fehler))</a:t>
            </a:r>
          </a:p>
          <a:p>
            <a:r>
              <a:rPr lang="de-DE" dirty="0"/>
              <a:t>Problematisch: Implementierung-&gt; Schwere Navigation/Repräsentation von Funktionalitäten, die man nutzen kann. Viel </a:t>
            </a:r>
            <a:r>
              <a:rPr lang="de-DE" dirty="0" err="1"/>
              <a:t>Trail&amp;Error</a:t>
            </a:r>
            <a:r>
              <a:rPr lang="de-DE" dirty="0"/>
              <a:t>, Beispiele kaum Dokumentiert (Lediglich Code-Snippets) Bilder von: 1. Riesiger </a:t>
            </a:r>
            <a:r>
              <a:rPr lang="de-DE" dirty="0" err="1"/>
              <a:t>html</a:t>
            </a:r>
            <a:r>
              <a:rPr lang="de-DE" dirty="0"/>
              <a:t> Seite 2. Code Snippet </a:t>
            </a:r>
          </a:p>
          <a:p>
            <a:r>
              <a:rPr lang="de-DE" dirty="0"/>
              <a:t>Kompilieren ohne Probleme mit </a:t>
            </a:r>
            <a:r>
              <a:rPr lang="de-DE" dirty="0" err="1"/>
              <a:t>cmake</a:t>
            </a:r>
            <a:r>
              <a:rPr lang="de-DE" dirty="0"/>
              <a:t> (einbinden von HPX mittels </a:t>
            </a:r>
            <a:r>
              <a:rPr lang="de-DE" dirty="0" err="1"/>
              <a:t>find_package</a:t>
            </a:r>
            <a:r>
              <a:rPr lang="de-DE" dirty="0"/>
              <a:t>(HPX))</a:t>
            </a:r>
          </a:p>
        </p:txBody>
      </p:sp>
      <p:sp>
        <p:nvSpPr>
          <p:cNvPr id="4" name="Fußzeilenplatzhalter 3">
            <a:extLst>
              <a:ext uri="{FF2B5EF4-FFF2-40B4-BE49-F238E27FC236}">
                <a16:creationId xmlns:a16="http://schemas.microsoft.com/office/drawing/2014/main" id="{0077503A-8D93-46C9-B16F-D2ECA167EFFE}"/>
              </a:ext>
            </a:extLst>
          </p:cNvPr>
          <p:cNvSpPr>
            <a:spLocks noGrp="1"/>
          </p:cNvSpPr>
          <p:nvPr>
            <p:ph type="ftr" sz="quarter" idx="3"/>
          </p:nvPr>
        </p:nvSpPr>
        <p:spPr/>
        <p:txBody>
          <a:bodyPr/>
          <a:lstStyle/>
          <a:p>
            <a:r>
              <a:rPr lang="de-DE"/>
              <a:t>Andrey Ruzhanskiy</a:t>
            </a:r>
            <a:endParaRPr lang="de-DE" dirty="0"/>
          </a:p>
        </p:txBody>
      </p:sp>
      <p:sp>
        <p:nvSpPr>
          <p:cNvPr id="5" name="Textfeld 4">
            <a:extLst>
              <a:ext uri="{FF2B5EF4-FFF2-40B4-BE49-F238E27FC236}">
                <a16:creationId xmlns:a16="http://schemas.microsoft.com/office/drawing/2014/main" id="{C302C643-BB3B-4D7E-95FA-29C1B069C131}"/>
              </a:ext>
            </a:extLst>
          </p:cNvPr>
          <p:cNvSpPr txBox="1"/>
          <p:nvPr/>
        </p:nvSpPr>
        <p:spPr>
          <a:xfrm>
            <a:off x="8014570" y="106918"/>
            <a:ext cx="672230" cy="369332"/>
          </a:xfrm>
          <a:prstGeom prst="rect">
            <a:avLst/>
          </a:prstGeom>
          <a:noFill/>
        </p:spPr>
        <p:txBody>
          <a:bodyPr wrap="square" rtlCol="0">
            <a:spAutoFit/>
          </a:bodyPr>
          <a:lstStyle/>
          <a:p>
            <a:fld id="{E3C450BF-EACB-4BDE-AF0B-8B5969BCDFAB}" type="slidenum">
              <a:rPr lang="de-DE" smtClean="0"/>
              <a:t>19</a:t>
            </a:fld>
            <a:endParaRPr lang="de-DE" dirty="0"/>
          </a:p>
        </p:txBody>
      </p:sp>
    </p:spTree>
    <p:extLst>
      <p:ext uri="{BB962C8B-B14F-4D97-AF65-F5344CB8AC3E}">
        <p14:creationId xmlns:p14="http://schemas.microsoft.com/office/powerpoint/2010/main" val="38308064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e-DE" dirty="0"/>
              <a:t>Gliederung</a:t>
            </a:r>
          </a:p>
        </p:txBody>
      </p:sp>
      <p:sp>
        <p:nvSpPr>
          <p:cNvPr id="3" name="Content Placeholder 2"/>
          <p:cNvSpPr>
            <a:spLocks noGrp="1"/>
          </p:cNvSpPr>
          <p:nvPr>
            <p:ph idx="1"/>
          </p:nvPr>
        </p:nvSpPr>
        <p:spPr/>
        <p:txBody>
          <a:bodyPr/>
          <a:lstStyle/>
          <a:p>
            <a:pPr lvl="1"/>
            <a:r>
              <a:rPr lang="de-DE" dirty="0"/>
              <a:t>Motivation</a:t>
            </a:r>
          </a:p>
          <a:p>
            <a:pPr lvl="1"/>
            <a:r>
              <a:rPr lang="de-DE" dirty="0"/>
              <a:t>Überblick HPX &amp; </a:t>
            </a:r>
            <a:r>
              <a:rPr lang="de-DE" dirty="0" err="1"/>
              <a:t>Kokkos</a:t>
            </a:r>
            <a:endParaRPr lang="de-DE" dirty="0"/>
          </a:p>
          <a:p>
            <a:pPr lvl="2"/>
            <a:r>
              <a:rPr lang="de-DE" dirty="0"/>
              <a:t>Allgemeines</a:t>
            </a:r>
          </a:p>
          <a:p>
            <a:pPr lvl="2"/>
            <a:r>
              <a:rPr lang="de-DE" dirty="0"/>
              <a:t>Architektur</a:t>
            </a:r>
          </a:p>
          <a:p>
            <a:pPr lvl="1"/>
            <a:r>
              <a:rPr lang="de-DE" dirty="0"/>
              <a:t>Anwendungsbeispiel Wärmeleitgleichung</a:t>
            </a:r>
          </a:p>
          <a:p>
            <a:pPr lvl="1"/>
            <a:r>
              <a:rPr lang="de-DE" dirty="0"/>
              <a:t>Implementierung mit HPX &amp; </a:t>
            </a:r>
            <a:r>
              <a:rPr lang="de-DE" dirty="0" err="1"/>
              <a:t>Kokkos</a:t>
            </a:r>
            <a:endParaRPr lang="de-DE" dirty="0"/>
          </a:p>
          <a:p>
            <a:pPr lvl="2"/>
            <a:r>
              <a:rPr lang="de-DE" dirty="0"/>
              <a:t>Serieller Ansatz</a:t>
            </a:r>
          </a:p>
          <a:p>
            <a:pPr lvl="2"/>
            <a:r>
              <a:rPr lang="de-DE" dirty="0"/>
              <a:t>HPX</a:t>
            </a:r>
          </a:p>
          <a:p>
            <a:pPr lvl="2"/>
            <a:r>
              <a:rPr lang="de-DE" dirty="0" err="1"/>
              <a:t>Kokkos</a:t>
            </a:r>
            <a:endParaRPr lang="de-DE" dirty="0"/>
          </a:p>
          <a:p>
            <a:pPr lvl="1"/>
            <a:r>
              <a:rPr lang="de-DE" dirty="0"/>
              <a:t>Erfahrungen mit HPX</a:t>
            </a:r>
          </a:p>
          <a:p>
            <a:pPr lvl="1"/>
            <a:r>
              <a:rPr lang="de-DE" dirty="0"/>
              <a:t>Erfahrungen mit </a:t>
            </a:r>
            <a:r>
              <a:rPr lang="de-DE" dirty="0" err="1"/>
              <a:t>Kokkos</a:t>
            </a:r>
            <a:endParaRPr lang="de-DE" dirty="0"/>
          </a:p>
          <a:p>
            <a:pPr lvl="1"/>
            <a:r>
              <a:rPr lang="de-DE" dirty="0"/>
              <a:t>Fazit</a:t>
            </a:r>
          </a:p>
          <a:p>
            <a:pPr lvl="1"/>
            <a:r>
              <a:rPr lang="de-DE" dirty="0"/>
              <a:t>Quellen</a:t>
            </a:r>
          </a:p>
        </p:txBody>
      </p:sp>
      <p:sp>
        <p:nvSpPr>
          <p:cNvPr id="4" name="Footer Placeholder 3"/>
          <p:cNvSpPr>
            <a:spLocks noGrp="1"/>
          </p:cNvSpPr>
          <p:nvPr>
            <p:ph type="ftr" sz="quarter" idx="3"/>
          </p:nvPr>
        </p:nvSpPr>
        <p:spPr/>
        <p:txBody>
          <a:bodyPr/>
          <a:lstStyle/>
          <a:p>
            <a:r>
              <a:rPr lang="de-DE"/>
              <a:t>Andrey Ruzhanskiy</a:t>
            </a:r>
            <a:endParaRPr lang="de-DE" dirty="0"/>
          </a:p>
        </p:txBody>
      </p:sp>
      <p:sp>
        <p:nvSpPr>
          <p:cNvPr id="2" name="Textfeld 1">
            <a:extLst>
              <a:ext uri="{FF2B5EF4-FFF2-40B4-BE49-F238E27FC236}">
                <a16:creationId xmlns:a16="http://schemas.microsoft.com/office/drawing/2014/main" id="{36DCA8D2-2721-4C5F-A832-38316ABEE910}"/>
              </a:ext>
            </a:extLst>
          </p:cNvPr>
          <p:cNvSpPr txBox="1"/>
          <p:nvPr/>
        </p:nvSpPr>
        <p:spPr>
          <a:xfrm>
            <a:off x="8014570" y="106918"/>
            <a:ext cx="672230" cy="369332"/>
          </a:xfrm>
          <a:prstGeom prst="rect">
            <a:avLst/>
          </a:prstGeom>
          <a:noFill/>
        </p:spPr>
        <p:txBody>
          <a:bodyPr wrap="square" rtlCol="0">
            <a:spAutoFit/>
          </a:bodyPr>
          <a:lstStyle/>
          <a:p>
            <a:fld id="{E3C450BF-EACB-4BDE-AF0B-8B5969BCDFAB}" type="slidenum">
              <a:rPr lang="de-DE" smtClean="0"/>
              <a:t>2</a:t>
            </a:fld>
            <a:endParaRPr lang="de-DE" dirty="0"/>
          </a:p>
        </p:txBody>
      </p:sp>
    </p:spTree>
    <p:extLst>
      <p:ext uri="{BB962C8B-B14F-4D97-AF65-F5344CB8AC3E}">
        <p14:creationId xmlns:p14="http://schemas.microsoft.com/office/powerpoint/2010/main" val="20065974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38F49ED6-0A26-40EB-9276-2341C9A50753}"/>
              </a:ext>
            </a:extLst>
          </p:cNvPr>
          <p:cNvSpPr>
            <a:spLocks noGrp="1"/>
          </p:cNvSpPr>
          <p:nvPr>
            <p:ph type="ftr" sz="quarter" idx="3"/>
          </p:nvPr>
        </p:nvSpPr>
        <p:spPr/>
        <p:txBody>
          <a:bodyPr/>
          <a:lstStyle/>
          <a:p>
            <a:r>
              <a:rPr lang="de-DE"/>
              <a:t>Andrey Ruzhanskiy</a:t>
            </a:r>
            <a:endParaRPr lang="de-DE" dirty="0"/>
          </a:p>
        </p:txBody>
      </p:sp>
      <p:sp>
        <p:nvSpPr>
          <p:cNvPr id="3" name="Textplatzhalter 2">
            <a:extLst>
              <a:ext uri="{FF2B5EF4-FFF2-40B4-BE49-F238E27FC236}">
                <a16:creationId xmlns:a16="http://schemas.microsoft.com/office/drawing/2014/main" id="{0EBE63D4-735C-450C-B790-C5C78C6E447D}"/>
              </a:ext>
            </a:extLst>
          </p:cNvPr>
          <p:cNvSpPr>
            <a:spLocks noGrp="1"/>
          </p:cNvSpPr>
          <p:nvPr>
            <p:ph type="body" sz="quarter" idx="10"/>
          </p:nvPr>
        </p:nvSpPr>
        <p:spPr/>
        <p:txBody>
          <a:bodyPr/>
          <a:lstStyle/>
          <a:p>
            <a:r>
              <a:rPr lang="de-DE" dirty="0"/>
              <a:t>Erfahrungen mit </a:t>
            </a:r>
            <a:r>
              <a:rPr lang="de-DE" dirty="0" err="1"/>
              <a:t>Kokkos</a:t>
            </a:r>
            <a:endParaRPr lang="de-DE" dirty="0"/>
          </a:p>
        </p:txBody>
      </p:sp>
    </p:spTree>
    <p:extLst>
      <p:ext uri="{BB962C8B-B14F-4D97-AF65-F5344CB8AC3E}">
        <p14:creationId xmlns:p14="http://schemas.microsoft.com/office/powerpoint/2010/main" val="2795642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2DE73F-74F5-4AF8-9022-4D5AD8C07A29}"/>
              </a:ext>
            </a:extLst>
          </p:cNvPr>
          <p:cNvSpPr>
            <a:spLocks noGrp="1"/>
          </p:cNvSpPr>
          <p:nvPr>
            <p:ph type="title"/>
          </p:nvPr>
        </p:nvSpPr>
        <p:spPr/>
        <p:txBody>
          <a:bodyPr/>
          <a:lstStyle/>
          <a:p>
            <a:r>
              <a:rPr lang="de-DE" dirty="0"/>
              <a:t>Erfahrungen mit </a:t>
            </a:r>
            <a:r>
              <a:rPr lang="de-DE" dirty="0" err="1"/>
              <a:t>Kokkos</a:t>
            </a:r>
            <a:endParaRPr lang="de-DE" dirty="0"/>
          </a:p>
        </p:txBody>
      </p:sp>
      <p:sp>
        <p:nvSpPr>
          <p:cNvPr id="3" name="Inhaltsplatzhalter 2">
            <a:extLst>
              <a:ext uri="{FF2B5EF4-FFF2-40B4-BE49-F238E27FC236}">
                <a16:creationId xmlns:a16="http://schemas.microsoft.com/office/drawing/2014/main" id="{2807C3EC-7854-4C82-B10F-FE3D7180B17A}"/>
              </a:ext>
            </a:extLst>
          </p:cNvPr>
          <p:cNvSpPr>
            <a:spLocks noGrp="1"/>
          </p:cNvSpPr>
          <p:nvPr>
            <p:ph idx="1"/>
          </p:nvPr>
        </p:nvSpPr>
        <p:spPr/>
        <p:txBody>
          <a:bodyPr/>
          <a:lstStyle/>
          <a:p>
            <a:r>
              <a:rPr lang="de-DE" dirty="0"/>
              <a:t>Allg. einfaches Implementieren da </a:t>
            </a:r>
            <a:r>
              <a:rPr lang="de-DE" dirty="0" err="1"/>
              <a:t>kokkos</a:t>
            </a:r>
            <a:r>
              <a:rPr lang="de-DE" dirty="0"/>
              <a:t> umfangreiche Dokumentation zu mitgelieferten (!) Code Beispielen liefert. -&gt; Vielzahl von Funktionalitäten der Bibliothek damit abgebildet</a:t>
            </a:r>
          </a:p>
          <a:p>
            <a:r>
              <a:rPr lang="de-DE" dirty="0"/>
              <a:t>Bild: 1. Code Beispiel 2. Präsentation aus dem </a:t>
            </a:r>
            <a:r>
              <a:rPr lang="de-DE" dirty="0" err="1"/>
              <a:t>tutorials-Repo</a:t>
            </a:r>
            <a:endParaRPr lang="de-DE" dirty="0"/>
          </a:p>
          <a:p>
            <a:r>
              <a:rPr lang="de-DE" dirty="0"/>
              <a:t>Problematisch: Aufsetzen der Bibliothek-&gt;  </a:t>
            </a:r>
            <a:r>
              <a:rPr lang="de-DE" dirty="0" err="1"/>
              <a:t>generierung</a:t>
            </a:r>
            <a:r>
              <a:rPr lang="de-DE" dirty="0"/>
              <a:t> durch .</a:t>
            </a:r>
            <a:r>
              <a:rPr lang="de-DE" dirty="0" err="1"/>
              <a:t>bash</a:t>
            </a:r>
            <a:r>
              <a:rPr lang="de-DE" dirty="0"/>
              <a:t> </a:t>
            </a:r>
            <a:r>
              <a:rPr lang="de-DE" dirty="0" err="1"/>
              <a:t>datei</a:t>
            </a:r>
            <a:r>
              <a:rPr lang="de-DE" dirty="0"/>
              <a:t>, allerdings </a:t>
            </a:r>
            <a:r>
              <a:rPr lang="de-DE" dirty="0" err="1"/>
              <a:t>vielzahl</a:t>
            </a:r>
            <a:r>
              <a:rPr lang="de-DE" dirty="0"/>
              <a:t> von Flags möglich, die in Doku nicht erwähnt werden.</a:t>
            </a:r>
          </a:p>
          <a:p>
            <a:r>
              <a:rPr lang="de-DE" dirty="0"/>
              <a:t>Kompilieren erzeugt viele Probleme: </a:t>
            </a:r>
            <a:r>
              <a:rPr lang="de-DE" dirty="0" err="1"/>
              <a:t>Verweiß</a:t>
            </a:r>
            <a:r>
              <a:rPr lang="de-DE" dirty="0"/>
              <a:t> auf große, von </a:t>
            </a:r>
            <a:r>
              <a:rPr lang="de-DE" dirty="0" err="1"/>
              <a:t>Kokkos</a:t>
            </a:r>
            <a:r>
              <a:rPr lang="de-DE" dirty="0"/>
              <a:t> mitgelieferte </a:t>
            </a:r>
            <a:r>
              <a:rPr lang="de-DE" dirty="0" err="1"/>
              <a:t>Makefile</a:t>
            </a:r>
            <a:r>
              <a:rPr lang="de-DE" dirty="0"/>
              <a:t> nötig, dadurch schwieriges Debugging. Wie man diese einbinden soll, ist nicht erklärt</a:t>
            </a:r>
            <a:r>
              <a:rPr lang="de-DE" dirty="0">
                <a:sym typeface="Wingdings" panose="05000000000000000000" pitchFamily="2" charset="2"/>
              </a:rPr>
              <a:t> Trial and </a:t>
            </a:r>
            <a:r>
              <a:rPr lang="de-DE" dirty="0" err="1">
                <a:sym typeface="Wingdings" panose="05000000000000000000" pitchFamily="2" charset="2"/>
              </a:rPr>
              <a:t>error</a:t>
            </a:r>
            <a:r>
              <a:rPr lang="de-DE" dirty="0">
                <a:sym typeface="Wingdings" panose="05000000000000000000" pitchFamily="2" charset="2"/>
              </a:rPr>
              <a:t>, schlussendlich </a:t>
            </a:r>
            <a:r>
              <a:rPr lang="de-DE" dirty="0" err="1">
                <a:sym typeface="Wingdings" panose="05000000000000000000" pitchFamily="2" charset="2"/>
              </a:rPr>
              <a:t>Makefiles</a:t>
            </a:r>
            <a:r>
              <a:rPr lang="de-DE" dirty="0">
                <a:sym typeface="Wingdings" panose="05000000000000000000" pitchFamily="2" charset="2"/>
              </a:rPr>
              <a:t> von den Codebeispielen genommen und angepasst</a:t>
            </a:r>
            <a:endParaRPr lang="de-DE" dirty="0"/>
          </a:p>
          <a:p>
            <a:endParaRPr lang="de-DE" dirty="0"/>
          </a:p>
          <a:p>
            <a:endParaRPr lang="de-DE" dirty="0"/>
          </a:p>
        </p:txBody>
      </p:sp>
      <p:sp>
        <p:nvSpPr>
          <p:cNvPr id="4" name="Fußzeilenplatzhalter 3">
            <a:extLst>
              <a:ext uri="{FF2B5EF4-FFF2-40B4-BE49-F238E27FC236}">
                <a16:creationId xmlns:a16="http://schemas.microsoft.com/office/drawing/2014/main" id="{471D4F1F-20A9-49B8-A995-7595AD846E24}"/>
              </a:ext>
            </a:extLst>
          </p:cNvPr>
          <p:cNvSpPr>
            <a:spLocks noGrp="1"/>
          </p:cNvSpPr>
          <p:nvPr>
            <p:ph type="ftr" sz="quarter" idx="3"/>
          </p:nvPr>
        </p:nvSpPr>
        <p:spPr/>
        <p:txBody>
          <a:bodyPr/>
          <a:lstStyle/>
          <a:p>
            <a:r>
              <a:rPr lang="de-DE"/>
              <a:t>Andrey Ruzhanskiy</a:t>
            </a:r>
            <a:endParaRPr lang="de-DE" dirty="0"/>
          </a:p>
        </p:txBody>
      </p:sp>
      <p:sp>
        <p:nvSpPr>
          <p:cNvPr id="5" name="Textfeld 4">
            <a:extLst>
              <a:ext uri="{FF2B5EF4-FFF2-40B4-BE49-F238E27FC236}">
                <a16:creationId xmlns:a16="http://schemas.microsoft.com/office/drawing/2014/main" id="{3706F2AA-8A9F-4AF2-9495-A5ED04540083}"/>
              </a:ext>
            </a:extLst>
          </p:cNvPr>
          <p:cNvSpPr txBox="1"/>
          <p:nvPr/>
        </p:nvSpPr>
        <p:spPr>
          <a:xfrm>
            <a:off x="8014570" y="106918"/>
            <a:ext cx="672230" cy="369332"/>
          </a:xfrm>
          <a:prstGeom prst="rect">
            <a:avLst/>
          </a:prstGeom>
          <a:noFill/>
        </p:spPr>
        <p:txBody>
          <a:bodyPr wrap="square" rtlCol="0">
            <a:spAutoFit/>
          </a:bodyPr>
          <a:lstStyle/>
          <a:p>
            <a:fld id="{E3C450BF-EACB-4BDE-AF0B-8B5969BCDFAB}" type="slidenum">
              <a:rPr lang="de-DE" smtClean="0"/>
              <a:t>21</a:t>
            </a:fld>
            <a:endParaRPr lang="de-DE" dirty="0"/>
          </a:p>
        </p:txBody>
      </p:sp>
    </p:spTree>
    <p:extLst>
      <p:ext uri="{BB962C8B-B14F-4D97-AF65-F5344CB8AC3E}">
        <p14:creationId xmlns:p14="http://schemas.microsoft.com/office/powerpoint/2010/main" val="31784895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FD824329-D0AA-4357-B2A3-AAE0A9DAAFA0}"/>
              </a:ext>
            </a:extLst>
          </p:cNvPr>
          <p:cNvSpPr>
            <a:spLocks noGrp="1"/>
          </p:cNvSpPr>
          <p:nvPr>
            <p:ph type="ftr" sz="quarter" idx="3"/>
          </p:nvPr>
        </p:nvSpPr>
        <p:spPr/>
        <p:txBody>
          <a:bodyPr/>
          <a:lstStyle/>
          <a:p>
            <a:r>
              <a:rPr lang="de-DE"/>
              <a:t>Andrey Ruzhanskiy</a:t>
            </a:r>
            <a:endParaRPr lang="de-DE" dirty="0"/>
          </a:p>
        </p:txBody>
      </p:sp>
      <p:sp>
        <p:nvSpPr>
          <p:cNvPr id="3" name="Textplatzhalter 2">
            <a:extLst>
              <a:ext uri="{FF2B5EF4-FFF2-40B4-BE49-F238E27FC236}">
                <a16:creationId xmlns:a16="http://schemas.microsoft.com/office/drawing/2014/main" id="{9A462B43-A9D2-44A9-9B7C-C110ADD58344}"/>
              </a:ext>
            </a:extLst>
          </p:cNvPr>
          <p:cNvSpPr>
            <a:spLocks noGrp="1"/>
          </p:cNvSpPr>
          <p:nvPr>
            <p:ph type="body" sz="quarter" idx="10"/>
          </p:nvPr>
        </p:nvSpPr>
        <p:spPr/>
        <p:txBody>
          <a:bodyPr/>
          <a:lstStyle/>
          <a:p>
            <a:r>
              <a:rPr lang="de-DE" dirty="0"/>
              <a:t>Fazit</a:t>
            </a:r>
          </a:p>
        </p:txBody>
      </p:sp>
    </p:spTree>
    <p:extLst>
      <p:ext uri="{BB962C8B-B14F-4D97-AF65-F5344CB8AC3E}">
        <p14:creationId xmlns:p14="http://schemas.microsoft.com/office/powerpoint/2010/main" val="2817933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A4F63B-255B-4E43-A940-8DB2DC1E6DC7}"/>
              </a:ext>
            </a:extLst>
          </p:cNvPr>
          <p:cNvSpPr>
            <a:spLocks noGrp="1"/>
          </p:cNvSpPr>
          <p:nvPr>
            <p:ph type="title"/>
          </p:nvPr>
        </p:nvSpPr>
        <p:spPr/>
        <p:txBody>
          <a:bodyPr/>
          <a:lstStyle/>
          <a:p>
            <a:r>
              <a:rPr lang="de-DE" dirty="0"/>
              <a:t>Fazit</a:t>
            </a:r>
          </a:p>
        </p:txBody>
      </p:sp>
      <p:sp>
        <p:nvSpPr>
          <p:cNvPr id="3" name="Inhaltsplatzhalter 2">
            <a:extLst>
              <a:ext uri="{FF2B5EF4-FFF2-40B4-BE49-F238E27FC236}">
                <a16:creationId xmlns:a16="http://schemas.microsoft.com/office/drawing/2014/main" id="{BBC8A1BD-BF27-4BC3-8ED2-4333707F35C0}"/>
              </a:ext>
            </a:extLst>
          </p:cNvPr>
          <p:cNvSpPr>
            <a:spLocks noGrp="1"/>
          </p:cNvSpPr>
          <p:nvPr>
            <p:ph idx="1"/>
          </p:nvPr>
        </p:nvSpPr>
        <p:spPr/>
        <p:txBody>
          <a:bodyPr/>
          <a:lstStyle/>
          <a:p>
            <a:r>
              <a:rPr lang="de-DE" dirty="0"/>
              <a:t>HPX einfach aufzusetzen, Implementation schwieriger: -&gt; 3 Stunden Tutorials im Internet bei Workshops erwähnen</a:t>
            </a:r>
          </a:p>
          <a:p>
            <a:r>
              <a:rPr lang="de-DE" dirty="0" err="1"/>
              <a:t>Kokkos</a:t>
            </a:r>
            <a:r>
              <a:rPr lang="de-DE" dirty="0"/>
              <a:t> einfach Code zu produzieren, Installation schwierig</a:t>
            </a:r>
          </a:p>
          <a:p>
            <a:r>
              <a:rPr lang="de-DE" dirty="0"/>
              <a:t>Wünschenswert Kombination aus beiden</a:t>
            </a:r>
          </a:p>
          <a:p>
            <a:r>
              <a:rPr lang="de-DE" dirty="0"/>
              <a:t>Tendenz schwanke innerhalb der Ausarbeitung</a:t>
            </a:r>
          </a:p>
          <a:p>
            <a:r>
              <a:rPr lang="de-DE" dirty="0"/>
              <a:t>		- Hardware-Ausfall </a:t>
            </a:r>
            <a:r>
              <a:rPr lang="de-DE" dirty="0">
                <a:sym typeface="Wingdings" panose="05000000000000000000" pitchFamily="2" charset="2"/>
              </a:rPr>
              <a:t> Tendenz zu HPX</a:t>
            </a:r>
          </a:p>
          <a:p>
            <a:r>
              <a:rPr lang="de-DE" dirty="0">
                <a:sym typeface="Wingdings" panose="05000000000000000000" pitchFamily="2" charset="2"/>
              </a:rPr>
              <a:t>	- Anfängliche Implementierungsphase --&gt; Tendenz zu </a:t>
            </a:r>
            <a:r>
              <a:rPr lang="de-DE" dirty="0" err="1">
                <a:sym typeface="Wingdings" panose="05000000000000000000" pitchFamily="2" charset="2"/>
              </a:rPr>
              <a:t>Kokkos</a:t>
            </a:r>
            <a:endParaRPr lang="de-DE" dirty="0"/>
          </a:p>
        </p:txBody>
      </p:sp>
      <p:sp>
        <p:nvSpPr>
          <p:cNvPr id="4" name="Fußzeilenplatzhalter 3">
            <a:extLst>
              <a:ext uri="{FF2B5EF4-FFF2-40B4-BE49-F238E27FC236}">
                <a16:creationId xmlns:a16="http://schemas.microsoft.com/office/drawing/2014/main" id="{95250F77-3BFB-44B4-9F17-79256BA62F3C}"/>
              </a:ext>
            </a:extLst>
          </p:cNvPr>
          <p:cNvSpPr>
            <a:spLocks noGrp="1"/>
          </p:cNvSpPr>
          <p:nvPr>
            <p:ph type="ftr" sz="quarter" idx="3"/>
          </p:nvPr>
        </p:nvSpPr>
        <p:spPr/>
        <p:txBody>
          <a:bodyPr/>
          <a:lstStyle/>
          <a:p>
            <a:r>
              <a:rPr lang="de-DE"/>
              <a:t>Andrey Ruzhanskiy</a:t>
            </a:r>
            <a:endParaRPr lang="de-DE" dirty="0"/>
          </a:p>
        </p:txBody>
      </p:sp>
      <p:sp>
        <p:nvSpPr>
          <p:cNvPr id="5" name="Textfeld 4">
            <a:extLst>
              <a:ext uri="{FF2B5EF4-FFF2-40B4-BE49-F238E27FC236}">
                <a16:creationId xmlns:a16="http://schemas.microsoft.com/office/drawing/2014/main" id="{4FF1DCFA-8659-4C48-A164-CC4805ED70FD}"/>
              </a:ext>
            </a:extLst>
          </p:cNvPr>
          <p:cNvSpPr txBox="1"/>
          <p:nvPr/>
        </p:nvSpPr>
        <p:spPr>
          <a:xfrm>
            <a:off x="8014570" y="106918"/>
            <a:ext cx="672230" cy="369332"/>
          </a:xfrm>
          <a:prstGeom prst="rect">
            <a:avLst/>
          </a:prstGeom>
          <a:noFill/>
        </p:spPr>
        <p:txBody>
          <a:bodyPr wrap="square" rtlCol="0">
            <a:spAutoFit/>
          </a:bodyPr>
          <a:lstStyle/>
          <a:p>
            <a:fld id="{E3C450BF-EACB-4BDE-AF0B-8B5969BCDFAB}" type="slidenum">
              <a:rPr lang="de-DE" smtClean="0"/>
              <a:t>23</a:t>
            </a:fld>
            <a:endParaRPr lang="de-DE" dirty="0"/>
          </a:p>
        </p:txBody>
      </p:sp>
    </p:spTree>
    <p:extLst>
      <p:ext uri="{BB962C8B-B14F-4D97-AF65-F5344CB8AC3E}">
        <p14:creationId xmlns:p14="http://schemas.microsoft.com/office/powerpoint/2010/main" val="18806816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0677F0CA-F59A-4DFF-BA4D-310AACA0505C}"/>
              </a:ext>
            </a:extLst>
          </p:cNvPr>
          <p:cNvSpPr>
            <a:spLocks noGrp="1"/>
          </p:cNvSpPr>
          <p:nvPr>
            <p:ph type="ftr" sz="quarter" idx="3"/>
          </p:nvPr>
        </p:nvSpPr>
        <p:spPr/>
        <p:txBody>
          <a:bodyPr/>
          <a:lstStyle/>
          <a:p>
            <a:r>
              <a:rPr lang="de-DE"/>
              <a:t>Andrey Ruzhanskiy</a:t>
            </a:r>
            <a:endParaRPr lang="de-DE" dirty="0"/>
          </a:p>
        </p:txBody>
      </p:sp>
      <p:sp>
        <p:nvSpPr>
          <p:cNvPr id="3" name="Textplatzhalter 2">
            <a:extLst>
              <a:ext uri="{FF2B5EF4-FFF2-40B4-BE49-F238E27FC236}">
                <a16:creationId xmlns:a16="http://schemas.microsoft.com/office/drawing/2014/main" id="{9BA85914-DD86-4065-AAB5-136942E54D43}"/>
              </a:ext>
            </a:extLst>
          </p:cNvPr>
          <p:cNvSpPr>
            <a:spLocks noGrp="1"/>
          </p:cNvSpPr>
          <p:nvPr>
            <p:ph type="body" sz="quarter" idx="10"/>
          </p:nvPr>
        </p:nvSpPr>
        <p:spPr/>
        <p:txBody>
          <a:bodyPr/>
          <a:lstStyle/>
          <a:p>
            <a:r>
              <a:rPr lang="de-DE" dirty="0"/>
              <a:t>Quellen</a:t>
            </a:r>
          </a:p>
        </p:txBody>
      </p:sp>
    </p:spTree>
    <p:extLst>
      <p:ext uri="{BB962C8B-B14F-4D97-AF65-F5344CB8AC3E}">
        <p14:creationId xmlns:p14="http://schemas.microsoft.com/office/powerpoint/2010/main" val="37550657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17F21F-160F-4592-8A4C-65F84145559B}"/>
              </a:ext>
            </a:extLst>
          </p:cNvPr>
          <p:cNvSpPr>
            <a:spLocks noGrp="1"/>
          </p:cNvSpPr>
          <p:nvPr>
            <p:ph type="title"/>
          </p:nvPr>
        </p:nvSpPr>
        <p:spPr/>
        <p:txBody>
          <a:bodyPr/>
          <a:lstStyle/>
          <a:p>
            <a:r>
              <a:rPr lang="de-DE" dirty="0"/>
              <a:t>Quellen</a:t>
            </a:r>
          </a:p>
        </p:txBody>
      </p:sp>
      <p:sp>
        <p:nvSpPr>
          <p:cNvPr id="3" name="Inhaltsplatzhalter 2">
            <a:extLst>
              <a:ext uri="{FF2B5EF4-FFF2-40B4-BE49-F238E27FC236}">
                <a16:creationId xmlns:a16="http://schemas.microsoft.com/office/drawing/2014/main" id="{AE49E04E-4804-44C7-A191-A9200D845686}"/>
              </a:ext>
            </a:extLst>
          </p:cNvPr>
          <p:cNvSpPr>
            <a:spLocks noGrp="1"/>
          </p:cNvSpPr>
          <p:nvPr>
            <p:ph idx="1"/>
          </p:nvPr>
        </p:nvSpPr>
        <p:spPr/>
        <p:txBody>
          <a:bodyPr/>
          <a:lstStyle/>
          <a:p>
            <a:r>
              <a:rPr lang="de-DE" dirty="0"/>
              <a:t>https://stellar-group.github.io/hpx/docs/html/hpx/people.html</a:t>
            </a:r>
          </a:p>
          <a:p>
            <a:r>
              <a:rPr lang="de-DE" dirty="0">
                <a:hlinkClick r:id="rId2"/>
              </a:rPr>
              <a:t>https://de.wikipedia.org/wiki/Boost_(C%2B%2B-Bibliothek)#Lizenzbedingungen</a:t>
            </a:r>
            <a:endParaRPr lang="de-DE" dirty="0"/>
          </a:p>
          <a:p>
            <a:r>
              <a:rPr lang="de-DE" dirty="0">
                <a:hlinkClick r:id="rId3"/>
              </a:rPr>
              <a:t>https://github.com/kokkos/kokkos/wiki/ProgrammingModel</a:t>
            </a:r>
            <a:endParaRPr lang="de-DE" dirty="0"/>
          </a:p>
          <a:p>
            <a:r>
              <a:rPr lang="de-DE"/>
              <a:t>https://www.uni-muenster.de/imperia/md/content/physik_tp/lectures/ws2016-2017/num_methods_i/heat.pdf</a:t>
            </a:r>
            <a:endParaRPr lang="de-DE" dirty="0"/>
          </a:p>
        </p:txBody>
      </p:sp>
      <p:sp>
        <p:nvSpPr>
          <p:cNvPr id="4" name="Fußzeilenplatzhalter 3">
            <a:extLst>
              <a:ext uri="{FF2B5EF4-FFF2-40B4-BE49-F238E27FC236}">
                <a16:creationId xmlns:a16="http://schemas.microsoft.com/office/drawing/2014/main" id="{FAC8515B-29F7-493C-926E-94391D17839D}"/>
              </a:ext>
            </a:extLst>
          </p:cNvPr>
          <p:cNvSpPr>
            <a:spLocks noGrp="1"/>
          </p:cNvSpPr>
          <p:nvPr>
            <p:ph type="ftr" sz="quarter" idx="3"/>
          </p:nvPr>
        </p:nvSpPr>
        <p:spPr/>
        <p:txBody>
          <a:bodyPr/>
          <a:lstStyle/>
          <a:p>
            <a:r>
              <a:rPr lang="de-DE"/>
              <a:t>Andrey Ruzhanskiy</a:t>
            </a:r>
            <a:endParaRPr lang="de-DE" dirty="0"/>
          </a:p>
        </p:txBody>
      </p:sp>
      <p:sp>
        <p:nvSpPr>
          <p:cNvPr id="5" name="Textfeld 4">
            <a:extLst>
              <a:ext uri="{FF2B5EF4-FFF2-40B4-BE49-F238E27FC236}">
                <a16:creationId xmlns:a16="http://schemas.microsoft.com/office/drawing/2014/main" id="{AC955C13-9208-42E4-AC5A-AE125D24DCED}"/>
              </a:ext>
            </a:extLst>
          </p:cNvPr>
          <p:cNvSpPr txBox="1"/>
          <p:nvPr/>
        </p:nvSpPr>
        <p:spPr>
          <a:xfrm>
            <a:off x="8014570" y="106918"/>
            <a:ext cx="672230" cy="369332"/>
          </a:xfrm>
          <a:prstGeom prst="rect">
            <a:avLst/>
          </a:prstGeom>
          <a:noFill/>
        </p:spPr>
        <p:txBody>
          <a:bodyPr wrap="square" rtlCol="0">
            <a:spAutoFit/>
          </a:bodyPr>
          <a:lstStyle/>
          <a:p>
            <a:fld id="{E3C450BF-EACB-4BDE-AF0B-8B5969BCDFAB}" type="slidenum">
              <a:rPr lang="de-DE" smtClean="0"/>
              <a:t>25</a:t>
            </a:fld>
            <a:endParaRPr lang="de-DE" dirty="0"/>
          </a:p>
        </p:txBody>
      </p:sp>
    </p:spTree>
    <p:extLst>
      <p:ext uri="{BB962C8B-B14F-4D97-AF65-F5344CB8AC3E}">
        <p14:creationId xmlns:p14="http://schemas.microsoft.com/office/powerpoint/2010/main" val="28683659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69E04424-5047-4658-9AAD-2395574B9DF9}"/>
              </a:ext>
            </a:extLst>
          </p:cNvPr>
          <p:cNvSpPr>
            <a:spLocks noGrp="1"/>
          </p:cNvSpPr>
          <p:nvPr>
            <p:ph type="ftr" sz="quarter" idx="3"/>
          </p:nvPr>
        </p:nvSpPr>
        <p:spPr/>
        <p:txBody>
          <a:bodyPr/>
          <a:lstStyle/>
          <a:p>
            <a:r>
              <a:rPr lang="de-DE"/>
              <a:t>Andrey Ruzhanskiy</a:t>
            </a:r>
            <a:endParaRPr lang="de-DE" dirty="0"/>
          </a:p>
        </p:txBody>
      </p:sp>
      <p:sp>
        <p:nvSpPr>
          <p:cNvPr id="3" name="Textplatzhalter 2">
            <a:extLst>
              <a:ext uri="{FF2B5EF4-FFF2-40B4-BE49-F238E27FC236}">
                <a16:creationId xmlns:a16="http://schemas.microsoft.com/office/drawing/2014/main" id="{7AB34005-F3BD-4562-BA46-7F72406730FA}"/>
              </a:ext>
            </a:extLst>
          </p:cNvPr>
          <p:cNvSpPr>
            <a:spLocks noGrp="1"/>
          </p:cNvSpPr>
          <p:nvPr>
            <p:ph type="body" sz="quarter" idx="10"/>
          </p:nvPr>
        </p:nvSpPr>
        <p:spPr/>
        <p:txBody>
          <a:bodyPr/>
          <a:lstStyle/>
          <a:p>
            <a:r>
              <a:rPr lang="de-DE" dirty="0"/>
              <a:t>Motivation</a:t>
            </a:r>
          </a:p>
        </p:txBody>
      </p:sp>
    </p:spTree>
    <p:extLst>
      <p:ext uri="{BB962C8B-B14F-4D97-AF65-F5344CB8AC3E}">
        <p14:creationId xmlns:p14="http://schemas.microsoft.com/office/powerpoint/2010/main" val="35825572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5F5982-7973-4E66-8C2A-FEE972A5B615}"/>
              </a:ext>
            </a:extLst>
          </p:cNvPr>
          <p:cNvSpPr>
            <a:spLocks noGrp="1"/>
          </p:cNvSpPr>
          <p:nvPr>
            <p:ph type="title"/>
          </p:nvPr>
        </p:nvSpPr>
        <p:spPr>
          <a:xfrm>
            <a:off x="323850" y="45116"/>
            <a:ext cx="8362950" cy="401637"/>
          </a:xfrm>
        </p:spPr>
        <p:txBody>
          <a:bodyPr/>
          <a:lstStyle/>
          <a:p>
            <a:r>
              <a:rPr lang="de-DE" dirty="0"/>
              <a:t>Motivation</a:t>
            </a:r>
          </a:p>
        </p:txBody>
      </p:sp>
      <p:sp>
        <p:nvSpPr>
          <p:cNvPr id="3" name="Inhaltsplatzhalter 2">
            <a:extLst>
              <a:ext uri="{FF2B5EF4-FFF2-40B4-BE49-F238E27FC236}">
                <a16:creationId xmlns:a16="http://schemas.microsoft.com/office/drawing/2014/main" id="{F5342B71-5B84-4F53-96A4-C55D80BA4628}"/>
              </a:ext>
            </a:extLst>
          </p:cNvPr>
          <p:cNvSpPr>
            <a:spLocks noGrp="1"/>
          </p:cNvSpPr>
          <p:nvPr>
            <p:ph idx="1"/>
          </p:nvPr>
        </p:nvSpPr>
        <p:spPr/>
        <p:txBody>
          <a:bodyPr/>
          <a:lstStyle/>
          <a:p>
            <a:pPr marL="0" indent="0"/>
            <a:r>
              <a:rPr lang="de-DE" b="1" dirty="0"/>
              <a:t>HPC Bibliotheken:</a:t>
            </a:r>
          </a:p>
          <a:p>
            <a:pPr lvl="1"/>
            <a:r>
              <a:rPr lang="de-DE" dirty="0"/>
              <a:t>Typischerweise Vergleiche hinsichtlich:</a:t>
            </a:r>
          </a:p>
          <a:p>
            <a:pPr lvl="2"/>
            <a:r>
              <a:rPr lang="de-DE" dirty="0"/>
              <a:t>Performance 	</a:t>
            </a:r>
          </a:p>
          <a:p>
            <a:pPr lvl="2"/>
            <a:r>
              <a:rPr lang="de-DE" dirty="0"/>
              <a:t>Anwendungsfall</a:t>
            </a:r>
          </a:p>
          <a:p>
            <a:pPr lvl="2"/>
            <a:r>
              <a:rPr lang="de-DE" dirty="0"/>
              <a:t>Zusätzliche Anzahl an Programmierzeilen</a:t>
            </a:r>
          </a:p>
          <a:p>
            <a:pPr lvl="1"/>
            <a:r>
              <a:rPr lang="de-DE" dirty="0"/>
              <a:t>Allerdings keine Aussagen über:</a:t>
            </a:r>
          </a:p>
          <a:p>
            <a:pPr lvl="2"/>
            <a:r>
              <a:rPr lang="de-DE" dirty="0"/>
              <a:t>Usability</a:t>
            </a:r>
          </a:p>
          <a:p>
            <a:pPr lvl="2"/>
            <a:r>
              <a:rPr lang="de-DE" dirty="0"/>
              <a:t>Installationsaufwand</a:t>
            </a:r>
          </a:p>
          <a:p>
            <a:pPr lvl="2"/>
            <a:r>
              <a:rPr lang="de-DE" dirty="0"/>
              <a:t>Dokumentation der gegebenen Funktionalitäten </a:t>
            </a:r>
          </a:p>
          <a:p>
            <a:pPr lvl="2"/>
            <a:r>
              <a:rPr lang="de-DE" dirty="0"/>
              <a:t>Dokumentation des Kompiliervorgangs</a:t>
            </a:r>
          </a:p>
          <a:p>
            <a:pPr lvl="2"/>
            <a:endParaRPr lang="de-DE" dirty="0"/>
          </a:p>
          <a:p>
            <a:pPr lvl="1"/>
            <a:endParaRPr lang="de-DE" dirty="0"/>
          </a:p>
        </p:txBody>
      </p:sp>
      <p:sp>
        <p:nvSpPr>
          <p:cNvPr id="4" name="Fußzeilenplatzhalter 3">
            <a:extLst>
              <a:ext uri="{FF2B5EF4-FFF2-40B4-BE49-F238E27FC236}">
                <a16:creationId xmlns:a16="http://schemas.microsoft.com/office/drawing/2014/main" id="{980616D9-93BB-4949-81FC-91D5BECF9D9A}"/>
              </a:ext>
            </a:extLst>
          </p:cNvPr>
          <p:cNvSpPr>
            <a:spLocks noGrp="1"/>
          </p:cNvSpPr>
          <p:nvPr>
            <p:ph type="ftr" sz="quarter" idx="3"/>
          </p:nvPr>
        </p:nvSpPr>
        <p:spPr/>
        <p:txBody>
          <a:bodyPr/>
          <a:lstStyle/>
          <a:p>
            <a:r>
              <a:rPr lang="de-DE"/>
              <a:t>Andrey Ruzhanskiy</a:t>
            </a:r>
            <a:endParaRPr lang="de-DE" dirty="0"/>
          </a:p>
        </p:txBody>
      </p:sp>
      <p:sp>
        <p:nvSpPr>
          <p:cNvPr id="5" name="Textfeld 4">
            <a:extLst>
              <a:ext uri="{FF2B5EF4-FFF2-40B4-BE49-F238E27FC236}">
                <a16:creationId xmlns:a16="http://schemas.microsoft.com/office/drawing/2014/main" id="{09F50BA2-AB4E-411D-B251-CD95CEB8BEB2}"/>
              </a:ext>
            </a:extLst>
          </p:cNvPr>
          <p:cNvSpPr txBox="1"/>
          <p:nvPr/>
        </p:nvSpPr>
        <p:spPr>
          <a:xfrm>
            <a:off x="8014570" y="106918"/>
            <a:ext cx="672230" cy="369332"/>
          </a:xfrm>
          <a:prstGeom prst="rect">
            <a:avLst/>
          </a:prstGeom>
          <a:noFill/>
        </p:spPr>
        <p:txBody>
          <a:bodyPr wrap="square" rtlCol="0">
            <a:spAutoFit/>
          </a:bodyPr>
          <a:lstStyle/>
          <a:p>
            <a:fld id="{E3C450BF-EACB-4BDE-AF0B-8B5969BCDFAB}" type="slidenum">
              <a:rPr lang="de-DE" smtClean="0"/>
              <a:t>4</a:t>
            </a:fld>
            <a:endParaRPr lang="de-DE" dirty="0"/>
          </a:p>
        </p:txBody>
      </p:sp>
    </p:spTree>
    <p:extLst>
      <p:ext uri="{BB962C8B-B14F-4D97-AF65-F5344CB8AC3E}">
        <p14:creationId xmlns:p14="http://schemas.microsoft.com/office/powerpoint/2010/main" val="39581176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69E04424-5047-4658-9AAD-2395574B9DF9}"/>
              </a:ext>
            </a:extLst>
          </p:cNvPr>
          <p:cNvSpPr>
            <a:spLocks noGrp="1"/>
          </p:cNvSpPr>
          <p:nvPr>
            <p:ph type="ftr" sz="quarter" idx="3"/>
          </p:nvPr>
        </p:nvSpPr>
        <p:spPr/>
        <p:txBody>
          <a:bodyPr/>
          <a:lstStyle/>
          <a:p>
            <a:r>
              <a:rPr lang="de-DE"/>
              <a:t>Andrey Ruzhanskiy</a:t>
            </a:r>
            <a:endParaRPr lang="de-DE" dirty="0"/>
          </a:p>
        </p:txBody>
      </p:sp>
      <p:sp>
        <p:nvSpPr>
          <p:cNvPr id="3" name="Textplatzhalter 2">
            <a:extLst>
              <a:ext uri="{FF2B5EF4-FFF2-40B4-BE49-F238E27FC236}">
                <a16:creationId xmlns:a16="http://schemas.microsoft.com/office/drawing/2014/main" id="{7AB34005-F3BD-4562-BA46-7F72406730FA}"/>
              </a:ext>
            </a:extLst>
          </p:cNvPr>
          <p:cNvSpPr>
            <a:spLocks noGrp="1"/>
          </p:cNvSpPr>
          <p:nvPr>
            <p:ph type="body" sz="quarter" idx="10"/>
          </p:nvPr>
        </p:nvSpPr>
        <p:spPr/>
        <p:txBody>
          <a:bodyPr/>
          <a:lstStyle/>
          <a:p>
            <a:r>
              <a:rPr lang="de-DE" dirty="0"/>
              <a:t>Überblick: HPX &amp; </a:t>
            </a:r>
            <a:r>
              <a:rPr lang="de-DE" dirty="0" err="1"/>
              <a:t>Kokkos</a:t>
            </a:r>
            <a:endParaRPr lang="de-DE" dirty="0"/>
          </a:p>
        </p:txBody>
      </p:sp>
    </p:spTree>
    <p:extLst>
      <p:ext uri="{BB962C8B-B14F-4D97-AF65-F5344CB8AC3E}">
        <p14:creationId xmlns:p14="http://schemas.microsoft.com/office/powerpoint/2010/main" val="469832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5F5982-7973-4E66-8C2A-FEE972A5B615}"/>
              </a:ext>
            </a:extLst>
          </p:cNvPr>
          <p:cNvSpPr>
            <a:spLocks noGrp="1"/>
          </p:cNvSpPr>
          <p:nvPr>
            <p:ph type="title"/>
          </p:nvPr>
        </p:nvSpPr>
        <p:spPr>
          <a:xfrm>
            <a:off x="323850" y="45116"/>
            <a:ext cx="8362950" cy="401637"/>
          </a:xfrm>
        </p:spPr>
        <p:txBody>
          <a:bodyPr/>
          <a:lstStyle/>
          <a:p>
            <a:r>
              <a:rPr lang="de-DE" dirty="0"/>
              <a:t>Überblick: HPX  </a:t>
            </a:r>
          </a:p>
        </p:txBody>
      </p:sp>
      <p:sp>
        <p:nvSpPr>
          <p:cNvPr id="3" name="Inhaltsplatzhalter 2">
            <a:extLst>
              <a:ext uri="{FF2B5EF4-FFF2-40B4-BE49-F238E27FC236}">
                <a16:creationId xmlns:a16="http://schemas.microsoft.com/office/drawing/2014/main" id="{F5342B71-5B84-4F53-96A4-C55D80BA4628}"/>
              </a:ext>
            </a:extLst>
          </p:cNvPr>
          <p:cNvSpPr>
            <a:spLocks noGrp="1"/>
          </p:cNvSpPr>
          <p:nvPr>
            <p:ph idx="1"/>
          </p:nvPr>
        </p:nvSpPr>
        <p:spPr/>
        <p:txBody>
          <a:bodyPr/>
          <a:lstStyle/>
          <a:p>
            <a:r>
              <a:rPr lang="de-DE" b="1" dirty="0"/>
              <a:t>HPX</a:t>
            </a:r>
          </a:p>
          <a:p>
            <a:pPr lvl="1"/>
            <a:r>
              <a:rPr lang="de-DE" dirty="0"/>
              <a:t>High Performance </a:t>
            </a:r>
            <a:r>
              <a:rPr lang="de-DE" i="1" dirty="0" err="1"/>
              <a:t>ParalleX</a:t>
            </a:r>
            <a:endParaRPr lang="de-DE" i="1" dirty="0"/>
          </a:p>
          <a:p>
            <a:pPr lvl="1"/>
            <a:r>
              <a:rPr lang="de-DE" dirty="0"/>
              <a:t>von STELLAR entwickelt</a:t>
            </a:r>
          </a:p>
          <a:p>
            <a:pPr lvl="1"/>
            <a:r>
              <a:rPr lang="de-DE" dirty="0"/>
              <a:t>General Purpose C++ </a:t>
            </a:r>
            <a:r>
              <a:rPr lang="de-DE" dirty="0" err="1"/>
              <a:t>Runtime</a:t>
            </a:r>
            <a:r>
              <a:rPr lang="de-DE" dirty="0"/>
              <a:t> System</a:t>
            </a:r>
          </a:p>
          <a:p>
            <a:pPr lvl="1"/>
            <a:r>
              <a:rPr lang="de-DE" i="1" dirty="0" err="1"/>
              <a:t>ParalleX</a:t>
            </a:r>
            <a:r>
              <a:rPr lang="de-DE" dirty="0"/>
              <a:t> </a:t>
            </a:r>
            <a:r>
              <a:rPr lang="de-DE" dirty="0" err="1"/>
              <a:t>Execution</a:t>
            </a:r>
            <a:r>
              <a:rPr lang="de-DE" dirty="0"/>
              <a:t> Model</a:t>
            </a:r>
          </a:p>
          <a:p>
            <a:pPr lvl="1"/>
            <a:r>
              <a:rPr lang="de-DE" dirty="0"/>
              <a:t>Open-</a:t>
            </a:r>
            <a:r>
              <a:rPr lang="de-DE" dirty="0" err="1"/>
              <a:t>source</a:t>
            </a:r>
            <a:r>
              <a:rPr lang="de-DE" dirty="0"/>
              <a:t> unter der Boost Software Lizenz</a:t>
            </a:r>
          </a:p>
          <a:p>
            <a:pPr lvl="1"/>
            <a:r>
              <a:rPr lang="de-DE" dirty="0"/>
              <a:t>C++11 konforme API</a:t>
            </a:r>
          </a:p>
          <a:p>
            <a:pPr lvl="1"/>
            <a:r>
              <a:rPr lang="de-DE" dirty="0"/>
              <a:t>Entwickelt für 	</a:t>
            </a:r>
          </a:p>
          <a:p>
            <a:pPr lvl="2"/>
            <a:r>
              <a:rPr lang="de-DE" dirty="0"/>
              <a:t>Linux basierte Systeme</a:t>
            </a:r>
          </a:p>
          <a:p>
            <a:pPr lvl="2"/>
            <a:r>
              <a:rPr lang="de-DE" dirty="0"/>
              <a:t>Windows</a:t>
            </a:r>
          </a:p>
          <a:p>
            <a:pPr lvl="2"/>
            <a:r>
              <a:rPr lang="de-DE" dirty="0"/>
              <a:t>Mac</a:t>
            </a:r>
          </a:p>
          <a:p>
            <a:pPr lvl="2"/>
            <a:r>
              <a:rPr lang="de-DE" dirty="0" err="1"/>
              <a:t>BlueGene</a:t>
            </a:r>
            <a:r>
              <a:rPr lang="de-DE" dirty="0"/>
              <a:t>/Q</a:t>
            </a:r>
          </a:p>
          <a:p>
            <a:pPr lvl="2"/>
            <a:r>
              <a:rPr lang="de-DE" dirty="0"/>
              <a:t>Xeon Phi</a:t>
            </a:r>
          </a:p>
          <a:p>
            <a:r>
              <a:rPr lang="de-DE" dirty="0"/>
              <a:t>	</a:t>
            </a:r>
          </a:p>
        </p:txBody>
      </p:sp>
      <p:sp>
        <p:nvSpPr>
          <p:cNvPr id="4" name="Fußzeilenplatzhalter 3">
            <a:extLst>
              <a:ext uri="{FF2B5EF4-FFF2-40B4-BE49-F238E27FC236}">
                <a16:creationId xmlns:a16="http://schemas.microsoft.com/office/drawing/2014/main" id="{980616D9-93BB-4949-81FC-91D5BECF9D9A}"/>
              </a:ext>
            </a:extLst>
          </p:cNvPr>
          <p:cNvSpPr>
            <a:spLocks noGrp="1"/>
          </p:cNvSpPr>
          <p:nvPr>
            <p:ph type="ftr" sz="quarter" idx="3"/>
          </p:nvPr>
        </p:nvSpPr>
        <p:spPr/>
        <p:txBody>
          <a:bodyPr/>
          <a:lstStyle/>
          <a:p>
            <a:r>
              <a:rPr lang="de-DE"/>
              <a:t>Andrey Ruzhanskiy</a:t>
            </a:r>
            <a:endParaRPr lang="de-DE" dirty="0"/>
          </a:p>
        </p:txBody>
      </p:sp>
      <p:sp>
        <p:nvSpPr>
          <p:cNvPr id="5" name="Textfeld 4">
            <a:extLst>
              <a:ext uri="{FF2B5EF4-FFF2-40B4-BE49-F238E27FC236}">
                <a16:creationId xmlns:a16="http://schemas.microsoft.com/office/drawing/2014/main" id="{09F50BA2-AB4E-411D-B251-CD95CEB8BEB2}"/>
              </a:ext>
            </a:extLst>
          </p:cNvPr>
          <p:cNvSpPr txBox="1"/>
          <p:nvPr/>
        </p:nvSpPr>
        <p:spPr>
          <a:xfrm>
            <a:off x="8014570" y="106918"/>
            <a:ext cx="672230" cy="369332"/>
          </a:xfrm>
          <a:prstGeom prst="rect">
            <a:avLst/>
          </a:prstGeom>
          <a:noFill/>
        </p:spPr>
        <p:txBody>
          <a:bodyPr wrap="square" rtlCol="0">
            <a:spAutoFit/>
          </a:bodyPr>
          <a:lstStyle/>
          <a:p>
            <a:fld id="{E3C450BF-EACB-4BDE-AF0B-8B5969BCDFAB}" type="slidenum">
              <a:rPr lang="de-DE" smtClean="0"/>
              <a:t>6</a:t>
            </a:fld>
            <a:endParaRPr lang="de-DE" dirty="0"/>
          </a:p>
        </p:txBody>
      </p:sp>
    </p:spTree>
    <p:extLst>
      <p:ext uri="{BB962C8B-B14F-4D97-AF65-F5344CB8AC3E}">
        <p14:creationId xmlns:p14="http://schemas.microsoft.com/office/powerpoint/2010/main" val="35457243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fade">
                                      <p:cBhvr>
                                        <p:cTn id="46" dur="500"/>
                                        <p:tgtEl>
                                          <p:spTgt spid="3">
                                            <p:txEl>
                                              <p:pRg st="10" end="10"/>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Effect transition="in" filter="fade">
                                      <p:cBhvr>
                                        <p:cTn id="49" dur="500"/>
                                        <p:tgtEl>
                                          <p:spTgt spid="3">
                                            <p:txEl>
                                              <p:pRg st="11" end="11"/>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6F3F92-0402-4A27-A20C-4240DB91582B}"/>
              </a:ext>
            </a:extLst>
          </p:cNvPr>
          <p:cNvSpPr>
            <a:spLocks noGrp="1"/>
          </p:cNvSpPr>
          <p:nvPr>
            <p:ph type="title"/>
          </p:nvPr>
        </p:nvSpPr>
        <p:spPr/>
        <p:txBody>
          <a:bodyPr/>
          <a:lstStyle/>
          <a:p>
            <a:r>
              <a:rPr lang="de-DE" dirty="0"/>
              <a:t>Überblick: HPX - Architektur</a:t>
            </a:r>
          </a:p>
        </p:txBody>
      </p:sp>
      <p:sp>
        <p:nvSpPr>
          <p:cNvPr id="3" name="Inhaltsplatzhalter 2">
            <a:extLst>
              <a:ext uri="{FF2B5EF4-FFF2-40B4-BE49-F238E27FC236}">
                <a16:creationId xmlns:a16="http://schemas.microsoft.com/office/drawing/2014/main" id="{D396AB70-9D91-4CDA-8AA5-D2786ECD2F22}"/>
              </a:ext>
            </a:extLst>
          </p:cNvPr>
          <p:cNvSpPr>
            <a:spLocks noGrp="1"/>
          </p:cNvSpPr>
          <p:nvPr>
            <p:ph idx="1"/>
          </p:nvPr>
        </p:nvSpPr>
        <p:spPr/>
        <p:txBody>
          <a:bodyPr/>
          <a:lstStyle/>
          <a:p>
            <a:endParaRPr lang="de-DE" dirty="0"/>
          </a:p>
        </p:txBody>
      </p:sp>
      <p:sp>
        <p:nvSpPr>
          <p:cNvPr id="4" name="Fußzeilenplatzhalter 3">
            <a:extLst>
              <a:ext uri="{FF2B5EF4-FFF2-40B4-BE49-F238E27FC236}">
                <a16:creationId xmlns:a16="http://schemas.microsoft.com/office/drawing/2014/main" id="{66A94DCE-9F4C-4649-B8AB-5C31AA8C650C}"/>
              </a:ext>
            </a:extLst>
          </p:cNvPr>
          <p:cNvSpPr>
            <a:spLocks noGrp="1"/>
          </p:cNvSpPr>
          <p:nvPr>
            <p:ph type="ftr" sz="quarter" idx="3"/>
          </p:nvPr>
        </p:nvSpPr>
        <p:spPr/>
        <p:txBody>
          <a:bodyPr/>
          <a:lstStyle/>
          <a:p>
            <a:r>
              <a:rPr lang="de-DE"/>
              <a:t>Andrey Ruzhanskiy</a:t>
            </a:r>
            <a:endParaRPr lang="de-DE" dirty="0"/>
          </a:p>
        </p:txBody>
      </p:sp>
      <p:sp>
        <p:nvSpPr>
          <p:cNvPr id="5" name="Textfeld 4">
            <a:extLst>
              <a:ext uri="{FF2B5EF4-FFF2-40B4-BE49-F238E27FC236}">
                <a16:creationId xmlns:a16="http://schemas.microsoft.com/office/drawing/2014/main" id="{512ACA0F-B9D0-44B2-B163-CDE186BCE168}"/>
              </a:ext>
            </a:extLst>
          </p:cNvPr>
          <p:cNvSpPr txBox="1"/>
          <p:nvPr/>
        </p:nvSpPr>
        <p:spPr>
          <a:xfrm>
            <a:off x="8014570" y="106918"/>
            <a:ext cx="672230" cy="369332"/>
          </a:xfrm>
          <a:prstGeom prst="rect">
            <a:avLst/>
          </a:prstGeom>
          <a:noFill/>
        </p:spPr>
        <p:txBody>
          <a:bodyPr wrap="square" rtlCol="0">
            <a:spAutoFit/>
          </a:bodyPr>
          <a:lstStyle/>
          <a:p>
            <a:fld id="{E3C450BF-EACB-4BDE-AF0B-8B5969BCDFAB}" type="slidenum">
              <a:rPr lang="de-DE" smtClean="0"/>
              <a:t>7</a:t>
            </a:fld>
            <a:endParaRPr lang="de-DE" dirty="0"/>
          </a:p>
        </p:txBody>
      </p:sp>
      <p:cxnSp>
        <p:nvCxnSpPr>
          <p:cNvPr id="17" name="Gerade Verbindung mit Pfeil 16">
            <a:extLst>
              <a:ext uri="{FF2B5EF4-FFF2-40B4-BE49-F238E27FC236}">
                <a16:creationId xmlns:a16="http://schemas.microsoft.com/office/drawing/2014/main" id="{29A63B2E-05AF-43DE-8B1F-12B41CAC4401}"/>
              </a:ext>
            </a:extLst>
          </p:cNvPr>
          <p:cNvCxnSpPr>
            <a:cxnSpLocks/>
          </p:cNvCxnSpPr>
          <p:nvPr/>
        </p:nvCxnSpPr>
        <p:spPr bwMode="auto">
          <a:xfrm>
            <a:off x="3028949" y="1964267"/>
            <a:ext cx="2556000" cy="0"/>
          </a:xfrm>
          <a:prstGeom prst="straightConnector1">
            <a:avLst/>
          </a:prstGeom>
          <a:ln w="9525" cap="flat" cmpd="sng" algn="ctr">
            <a:solidFill>
              <a:srgbClr val="0070C0"/>
            </a:solidFill>
            <a:prstDash val="solid"/>
            <a:round/>
            <a:headEnd type="triangle" w="lg" len="lg"/>
            <a:tailEnd type="triangle" w="lg" len="med"/>
          </a:ln>
        </p:spPr>
        <p:style>
          <a:lnRef idx="0">
            <a:scrgbClr r="0" g="0" b="0"/>
          </a:lnRef>
          <a:fillRef idx="0">
            <a:scrgbClr r="0" g="0" b="0"/>
          </a:fillRef>
          <a:effectRef idx="0">
            <a:scrgbClr r="0" g="0" b="0"/>
          </a:effectRef>
          <a:fontRef idx="minor">
            <a:schemeClr val="tx1"/>
          </a:fontRef>
        </p:style>
      </p:cxnSp>
      <p:cxnSp>
        <p:nvCxnSpPr>
          <p:cNvPr id="21" name="Gerade Verbindung mit Pfeil 20">
            <a:extLst>
              <a:ext uri="{FF2B5EF4-FFF2-40B4-BE49-F238E27FC236}">
                <a16:creationId xmlns:a16="http://schemas.microsoft.com/office/drawing/2014/main" id="{23BCFDD2-41C2-4FE4-8DBA-C70329870A42}"/>
              </a:ext>
            </a:extLst>
          </p:cNvPr>
          <p:cNvCxnSpPr>
            <a:cxnSpLocks/>
          </p:cNvCxnSpPr>
          <p:nvPr/>
        </p:nvCxnSpPr>
        <p:spPr bwMode="auto">
          <a:xfrm>
            <a:off x="6604000" y="2610909"/>
            <a:ext cx="0" cy="1292819"/>
          </a:xfrm>
          <a:prstGeom prst="straightConnector1">
            <a:avLst/>
          </a:prstGeom>
          <a:noFill/>
          <a:ln w="9525" cap="flat" cmpd="sng" algn="ctr">
            <a:solidFill>
              <a:srgbClr val="0070C0"/>
            </a:solidFill>
            <a:prstDash val="solid"/>
            <a:round/>
            <a:headEnd type="triangle" w="lg" len="med"/>
            <a:tailEnd type="triangle" w="lg" len="med"/>
          </a:ln>
          <a:effectLst/>
        </p:spPr>
      </p:cxnSp>
      <p:cxnSp>
        <p:nvCxnSpPr>
          <p:cNvPr id="25" name="Gerade Verbindung mit Pfeil 24">
            <a:extLst>
              <a:ext uri="{FF2B5EF4-FFF2-40B4-BE49-F238E27FC236}">
                <a16:creationId xmlns:a16="http://schemas.microsoft.com/office/drawing/2014/main" id="{BF9C2212-8FAE-494F-9AF8-0BDC00CEDEA2}"/>
              </a:ext>
            </a:extLst>
          </p:cNvPr>
          <p:cNvCxnSpPr>
            <a:cxnSpLocks/>
          </p:cNvCxnSpPr>
          <p:nvPr/>
        </p:nvCxnSpPr>
        <p:spPr bwMode="auto">
          <a:xfrm>
            <a:off x="3028950" y="4487333"/>
            <a:ext cx="2555999" cy="0"/>
          </a:xfrm>
          <a:prstGeom prst="straightConnector1">
            <a:avLst/>
          </a:prstGeom>
          <a:noFill/>
          <a:ln w="9525" cap="flat" cmpd="sng" algn="ctr">
            <a:solidFill>
              <a:srgbClr val="0070C0"/>
            </a:solidFill>
            <a:prstDash val="solid"/>
            <a:round/>
            <a:headEnd type="triangle" w="lg" len="med"/>
            <a:tailEnd type="triangle" w="lg" len="med"/>
          </a:ln>
          <a:effectLst/>
        </p:spPr>
      </p:cxnSp>
      <p:cxnSp>
        <p:nvCxnSpPr>
          <p:cNvPr id="28" name="Gerade Verbindung mit Pfeil 27">
            <a:extLst>
              <a:ext uri="{FF2B5EF4-FFF2-40B4-BE49-F238E27FC236}">
                <a16:creationId xmlns:a16="http://schemas.microsoft.com/office/drawing/2014/main" id="{7058304D-4C77-4118-A154-366604437A43}"/>
              </a:ext>
            </a:extLst>
          </p:cNvPr>
          <p:cNvCxnSpPr>
            <a:cxnSpLocks/>
          </p:cNvCxnSpPr>
          <p:nvPr/>
        </p:nvCxnSpPr>
        <p:spPr bwMode="auto">
          <a:xfrm>
            <a:off x="1981200" y="2607733"/>
            <a:ext cx="0" cy="1289912"/>
          </a:xfrm>
          <a:prstGeom prst="straightConnector1">
            <a:avLst/>
          </a:prstGeom>
          <a:noFill/>
          <a:ln w="9525" cap="flat" cmpd="sng" algn="ctr">
            <a:solidFill>
              <a:srgbClr val="0070C0"/>
            </a:solidFill>
            <a:prstDash val="solid"/>
            <a:round/>
            <a:headEnd type="triangle" w="lg" len="med"/>
            <a:tailEnd type="triangle" w="lg" len="med"/>
          </a:ln>
          <a:effectLst/>
        </p:spPr>
      </p:cxnSp>
      <p:cxnSp>
        <p:nvCxnSpPr>
          <p:cNvPr id="31" name="Gerade Verbindung mit Pfeil 30">
            <a:extLst>
              <a:ext uri="{FF2B5EF4-FFF2-40B4-BE49-F238E27FC236}">
                <a16:creationId xmlns:a16="http://schemas.microsoft.com/office/drawing/2014/main" id="{9F0E6580-1CA6-4AE6-A02A-0ED12DD7FB05}"/>
              </a:ext>
            </a:extLst>
          </p:cNvPr>
          <p:cNvCxnSpPr>
            <a:cxnSpLocks/>
          </p:cNvCxnSpPr>
          <p:nvPr/>
        </p:nvCxnSpPr>
        <p:spPr bwMode="auto">
          <a:xfrm flipH="1">
            <a:off x="4367983" y="2160689"/>
            <a:ext cx="1216966" cy="496815"/>
          </a:xfrm>
          <a:prstGeom prst="straightConnector1">
            <a:avLst/>
          </a:prstGeom>
          <a:noFill/>
          <a:ln w="9525" cap="flat" cmpd="sng" algn="ctr">
            <a:solidFill>
              <a:srgbClr val="0070C0"/>
            </a:solidFill>
            <a:prstDash val="sysDash"/>
            <a:round/>
            <a:headEnd type="triangle" w="lg" len="med"/>
            <a:tailEnd type="triangle" w="lg" len="med"/>
          </a:ln>
          <a:effectLst/>
        </p:spPr>
      </p:cxnSp>
      <p:cxnSp>
        <p:nvCxnSpPr>
          <p:cNvPr id="36" name="Gerade Verbindung mit Pfeil 35">
            <a:extLst>
              <a:ext uri="{FF2B5EF4-FFF2-40B4-BE49-F238E27FC236}">
                <a16:creationId xmlns:a16="http://schemas.microsoft.com/office/drawing/2014/main" id="{0850EDE4-737A-4C44-9EB3-2D8BC1966971}"/>
              </a:ext>
            </a:extLst>
          </p:cNvPr>
          <p:cNvCxnSpPr>
            <a:cxnSpLocks/>
          </p:cNvCxnSpPr>
          <p:nvPr/>
        </p:nvCxnSpPr>
        <p:spPr bwMode="auto">
          <a:xfrm>
            <a:off x="3028949" y="2160689"/>
            <a:ext cx="1368044" cy="496815"/>
          </a:xfrm>
          <a:prstGeom prst="straightConnector1">
            <a:avLst/>
          </a:prstGeom>
          <a:noFill/>
          <a:ln w="9525" cap="flat" cmpd="sng" algn="ctr">
            <a:solidFill>
              <a:srgbClr val="0070C0"/>
            </a:solidFill>
            <a:prstDash val="sysDash"/>
            <a:round/>
            <a:headEnd type="triangle" w="lg" len="med"/>
            <a:tailEnd type="triangle" w="lg" len="med"/>
          </a:ln>
          <a:effectLst/>
        </p:spPr>
      </p:cxnSp>
      <p:cxnSp>
        <p:nvCxnSpPr>
          <p:cNvPr id="50" name="Gerade Verbindung mit Pfeil 49">
            <a:extLst>
              <a:ext uri="{FF2B5EF4-FFF2-40B4-BE49-F238E27FC236}">
                <a16:creationId xmlns:a16="http://schemas.microsoft.com/office/drawing/2014/main" id="{C0B5DBCE-7D32-437C-B1D5-5D8B3ABCF491}"/>
              </a:ext>
            </a:extLst>
          </p:cNvPr>
          <p:cNvCxnSpPr>
            <a:cxnSpLocks/>
          </p:cNvCxnSpPr>
          <p:nvPr/>
        </p:nvCxnSpPr>
        <p:spPr bwMode="auto">
          <a:xfrm flipH="1">
            <a:off x="3028949" y="3903728"/>
            <a:ext cx="1278000" cy="425081"/>
          </a:xfrm>
          <a:prstGeom prst="straightConnector1">
            <a:avLst/>
          </a:prstGeom>
          <a:noFill/>
          <a:ln w="9525" cap="flat" cmpd="sng" algn="ctr">
            <a:solidFill>
              <a:srgbClr val="0070C0"/>
            </a:solidFill>
            <a:prstDash val="sysDash"/>
            <a:round/>
            <a:headEnd type="triangle" w="lg" len="med"/>
            <a:tailEnd type="triangle" w="lg" len="med"/>
          </a:ln>
          <a:effectLst/>
        </p:spPr>
      </p:cxnSp>
      <p:cxnSp>
        <p:nvCxnSpPr>
          <p:cNvPr id="53" name="Gerade Verbindung mit Pfeil 52">
            <a:extLst>
              <a:ext uri="{FF2B5EF4-FFF2-40B4-BE49-F238E27FC236}">
                <a16:creationId xmlns:a16="http://schemas.microsoft.com/office/drawing/2014/main" id="{D4B2001C-32E3-4B3E-884A-C1065166C2F5}"/>
              </a:ext>
            </a:extLst>
          </p:cNvPr>
          <p:cNvCxnSpPr>
            <a:cxnSpLocks/>
          </p:cNvCxnSpPr>
          <p:nvPr/>
        </p:nvCxnSpPr>
        <p:spPr bwMode="auto">
          <a:xfrm>
            <a:off x="4322006" y="3903728"/>
            <a:ext cx="1262943" cy="425081"/>
          </a:xfrm>
          <a:prstGeom prst="straightConnector1">
            <a:avLst/>
          </a:prstGeom>
          <a:noFill/>
          <a:ln w="9525" cap="flat" cmpd="sng" algn="ctr">
            <a:solidFill>
              <a:srgbClr val="0070C0"/>
            </a:solidFill>
            <a:prstDash val="sysDash"/>
            <a:round/>
            <a:headEnd type="triangle" w="lg" len="med"/>
            <a:tailEnd type="triangle" w="lg" len="med"/>
          </a:ln>
          <a:effectLst/>
        </p:spPr>
      </p:cxnSp>
      <p:sp>
        <p:nvSpPr>
          <p:cNvPr id="11" name="Freihandform: Form 10">
            <a:extLst>
              <a:ext uri="{FF2B5EF4-FFF2-40B4-BE49-F238E27FC236}">
                <a16:creationId xmlns:a16="http://schemas.microsoft.com/office/drawing/2014/main" id="{DBAC0801-5270-43EE-9EB4-956AA925AB9C}"/>
              </a:ext>
            </a:extLst>
          </p:cNvPr>
          <p:cNvSpPr/>
          <p:nvPr/>
        </p:nvSpPr>
        <p:spPr>
          <a:xfrm>
            <a:off x="998935" y="1392900"/>
            <a:ext cx="2030015" cy="1218009"/>
          </a:xfrm>
          <a:custGeom>
            <a:avLst/>
            <a:gdLst>
              <a:gd name="connsiteX0" fmla="*/ 0 w 2030015"/>
              <a:gd name="connsiteY0" fmla="*/ 0 h 1218009"/>
              <a:gd name="connsiteX1" fmla="*/ 2030015 w 2030015"/>
              <a:gd name="connsiteY1" fmla="*/ 0 h 1218009"/>
              <a:gd name="connsiteX2" fmla="*/ 2030015 w 2030015"/>
              <a:gd name="connsiteY2" fmla="*/ 1218009 h 1218009"/>
              <a:gd name="connsiteX3" fmla="*/ 0 w 2030015"/>
              <a:gd name="connsiteY3" fmla="*/ 1218009 h 1218009"/>
              <a:gd name="connsiteX4" fmla="*/ 0 w 2030015"/>
              <a:gd name="connsiteY4" fmla="*/ 0 h 1218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0015" h="1218009">
                <a:moveTo>
                  <a:pt x="0" y="0"/>
                </a:moveTo>
                <a:lnTo>
                  <a:pt x="2030015" y="0"/>
                </a:lnTo>
                <a:lnTo>
                  <a:pt x="2030015" y="1218009"/>
                </a:lnTo>
                <a:lnTo>
                  <a:pt x="0" y="1218009"/>
                </a:lnTo>
                <a:lnTo>
                  <a:pt x="0" y="0"/>
                </a:lnTo>
                <a:close/>
              </a:path>
            </a:pathLst>
          </a:custGeom>
          <a:gradFill flip="none" rotWithShape="1">
            <a:gsLst>
              <a:gs pos="0">
                <a:srgbClr val="62A0DB">
                  <a:shade val="30000"/>
                  <a:satMod val="115000"/>
                </a:srgbClr>
              </a:gs>
              <a:gs pos="50000">
                <a:srgbClr val="62A0DB">
                  <a:shade val="67500"/>
                  <a:satMod val="115000"/>
                </a:srgbClr>
              </a:gs>
              <a:gs pos="100000">
                <a:srgbClr val="62A0DB">
                  <a:shade val="100000"/>
                  <a:satMod val="115000"/>
                </a:srgbClr>
              </a:gs>
            </a:gsLst>
            <a:path path="circle">
              <a:fillToRect l="100000" b="100000"/>
            </a:path>
            <a:tileRect t="-100000" r="-100000"/>
          </a:gradFill>
          <a:ln>
            <a:solidFill>
              <a:srgbClr val="001C4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de-DE" sz="2400" kern="1200" dirty="0"/>
              <a:t>LCOs</a:t>
            </a:r>
          </a:p>
        </p:txBody>
      </p:sp>
      <p:sp>
        <p:nvSpPr>
          <p:cNvPr id="12" name="Freihandform: Form 11">
            <a:extLst>
              <a:ext uri="{FF2B5EF4-FFF2-40B4-BE49-F238E27FC236}">
                <a16:creationId xmlns:a16="http://schemas.microsoft.com/office/drawing/2014/main" id="{3EAFD16B-76BC-4D3D-839E-898E4AF8AFFD}"/>
              </a:ext>
            </a:extLst>
          </p:cNvPr>
          <p:cNvSpPr/>
          <p:nvPr/>
        </p:nvSpPr>
        <p:spPr>
          <a:xfrm>
            <a:off x="5587007" y="1336429"/>
            <a:ext cx="2030015" cy="1271304"/>
          </a:xfrm>
          <a:custGeom>
            <a:avLst/>
            <a:gdLst>
              <a:gd name="connsiteX0" fmla="*/ 0 w 2030015"/>
              <a:gd name="connsiteY0" fmla="*/ 0 h 1218009"/>
              <a:gd name="connsiteX1" fmla="*/ 2030015 w 2030015"/>
              <a:gd name="connsiteY1" fmla="*/ 0 h 1218009"/>
              <a:gd name="connsiteX2" fmla="*/ 2030015 w 2030015"/>
              <a:gd name="connsiteY2" fmla="*/ 1218009 h 1218009"/>
              <a:gd name="connsiteX3" fmla="*/ 0 w 2030015"/>
              <a:gd name="connsiteY3" fmla="*/ 1218009 h 1218009"/>
              <a:gd name="connsiteX4" fmla="*/ 0 w 2030015"/>
              <a:gd name="connsiteY4" fmla="*/ 0 h 1218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0015" h="1218009">
                <a:moveTo>
                  <a:pt x="0" y="0"/>
                </a:moveTo>
                <a:lnTo>
                  <a:pt x="2030015" y="0"/>
                </a:lnTo>
                <a:lnTo>
                  <a:pt x="2030015" y="1218009"/>
                </a:lnTo>
                <a:lnTo>
                  <a:pt x="0" y="1218009"/>
                </a:lnTo>
                <a:lnTo>
                  <a:pt x="0" y="0"/>
                </a:lnTo>
                <a:close/>
              </a:path>
            </a:pathLst>
          </a:custGeom>
          <a:gradFill flip="none" rotWithShape="1">
            <a:gsLst>
              <a:gs pos="0">
                <a:srgbClr val="62A0DB">
                  <a:shade val="30000"/>
                  <a:satMod val="115000"/>
                </a:srgbClr>
              </a:gs>
              <a:gs pos="50000">
                <a:srgbClr val="62A0DB">
                  <a:shade val="67500"/>
                  <a:satMod val="115000"/>
                </a:srgbClr>
              </a:gs>
              <a:gs pos="100000">
                <a:srgbClr val="62A0DB">
                  <a:shade val="100000"/>
                  <a:satMod val="115000"/>
                </a:srgbClr>
              </a:gs>
            </a:gsLst>
            <a:path path="circle">
              <a:fillToRect l="100000" b="100000"/>
            </a:path>
            <a:tileRect t="-100000" r="-100000"/>
          </a:gradFill>
          <a:ln>
            <a:solidFill>
              <a:srgbClr val="001C4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de-DE" sz="2400" kern="1200" dirty="0"/>
              <a:t>Threading Subsystem</a:t>
            </a:r>
          </a:p>
        </p:txBody>
      </p:sp>
      <p:sp>
        <p:nvSpPr>
          <p:cNvPr id="13" name="Freihandform: Form 12">
            <a:extLst>
              <a:ext uri="{FF2B5EF4-FFF2-40B4-BE49-F238E27FC236}">
                <a16:creationId xmlns:a16="http://schemas.microsoft.com/office/drawing/2014/main" id="{6EA17FDA-6C66-41D9-8BFF-E8FEA39D02BF}"/>
              </a:ext>
            </a:extLst>
          </p:cNvPr>
          <p:cNvSpPr/>
          <p:nvPr/>
        </p:nvSpPr>
        <p:spPr>
          <a:xfrm>
            <a:off x="998935" y="3897645"/>
            <a:ext cx="2030015" cy="1218009"/>
          </a:xfrm>
          <a:custGeom>
            <a:avLst/>
            <a:gdLst>
              <a:gd name="connsiteX0" fmla="*/ 0 w 2030015"/>
              <a:gd name="connsiteY0" fmla="*/ 0 h 1218009"/>
              <a:gd name="connsiteX1" fmla="*/ 2030015 w 2030015"/>
              <a:gd name="connsiteY1" fmla="*/ 0 h 1218009"/>
              <a:gd name="connsiteX2" fmla="*/ 2030015 w 2030015"/>
              <a:gd name="connsiteY2" fmla="*/ 1218009 h 1218009"/>
              <a:gd name="connsiteX3" fmla="*/ 0 w 2030015"/>
              <a:gd name="connsiteY3" fmla="*/ 1218009 h 1218009"/>
              <a:gd name="connsiteX4" fmla="*/ 0 w 2030015"/>
              <a:gd name="connsiteY4" fmla="*/ 0 h 1218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0015" h="1218009">
                <a:moveTo>
                  <a:pt x="0" y="0"/>
                </a:moveTo>
                <a:lnTo>
                  <a:pt x="2030015" y="0"/>
                </a:lnTo>
                <a:lnTo>
                  <a:pt x="2030015" y="1218009"/>
                </a:lnTo>
                <a:lnTo>
                  <a:pt x="0" y="1218009"/>
                </a:lnTo>
                <a:lnTo>
                  <a:pt x="0" y="0"/>
                </a:lnTo>
                <a:close/>
              </a:path>
            </a:pathLst>
          </a:custGeom>
          <a:gradFill flip="none" rotWithShape="1">
            <a:gsLst>
              <a:gs pos="0">
                <a:srgbClr val="62A0DB">
                  <a:shade val="30000"/>
                  <a:satMod val="115000"/>
                </a:srgbClr>
              </a:gs>
              <a:gs pos="50000">
                <a:srgbClr val="62A0DB">
                  <a:shade val="67500"/>
                  <a:satMod val="115000"/>
                </a:srgbClr>
              </a:gs>
              <a:gs pos="100000">
                <a:srgbClr val="62A0DB">
                  <a:shade val="100000"/>
                  <a:satMod val="115000"/>
                </a:srgbClr>
              </a:gs>
            </a:gsLst>
            <a:path path="circle">
              <a:fillToRect l="100000" b="100000"/>
            </a:path>
            <a:tileRect t="-100000" r="-100000"/>
          </a:gradFill>
          <a:ln>
            <a:solidFill>
              <a:srgbClr val="001C4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de-DE" sz="2400" kern="1200" dirty="0" err="1"/>
              <a:t>Parcel</a:t>
            </a:r>
            <a:r>
              <a:rPr lang="de-DE" sz="2400" kern="1200" dirty="0"/>
              <a:t> Subsystem</a:t>
            </a:r>
          </a:p>
        </p:txBody>
      </p:sp>
      <p:sp>
        <p:nvSpPr>
          <p:cNvPr id="14" name="Freihandform: Form 13">
            <a:extLst>
              <a:ext uri="{FF2B5EF4-FFF2-40B4-BE49-F238E27FC236}">
                <a16:creationId xmlns:a16="http://schemas.microsoft.com/office/drawing/2014/main" id="{5EBE0A96-4164-4071-BE84-A25F4DD71C25}"/>
              </a:ext>
            </a:extLst>
          </p:cNvPr>
          <p:cNvSpPr/>
          <p:nvPr/>
        </p:nvSpPr>
        <p:spPr>
          <a:xfrm>
            <a:off x="5587007" y="3903728"/>
            <a:ext cx="2030015" cy="1218009"/>
          </a:xfrm>
          <a:custGeom>
            <a:avLst/>
            <a:gdLst>
              <a:gd name="connsiteX0" fmla="*/ 0 w 2030015"/>
              <a:gd name="connsiteY0" fmla="*/ 0 h 1218009"/>
              <a:gd name="connsiteX1" fmla="*/ 2030015 w 2030015"/>
              <a:gd name="connsiteY1" fmla="*/ 0 h 1218009"/>
              <a:gd name="connsiteX2" fmla="*/ 2030015 w 2030015"/>
              <a:gd name="connsiteY2" fmla="*/ 1218009 h 1218009"/>
              <a:gd name="connsiteX3" fmla="*/ 0 w 2030015"/>
              <a:gd name="connsiteY3" fmla="*/ 1218009 h 1218009"/>
              <a:gd name="connsiteX4" fmla="*/ 0 w 2030015"/>
              <a:gd name="connsiteY4" fmla="*/ 0 h 1218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0015" h="1218009">
                <a:moveTo>
                  <a:pt x="0" y="0"/>
                </a:moveTo>
                <a:lnTo>
                  <a:pt x="2030015" y="0"/>
                </a:lnTo>
                <a:lnTo>
                  <a:pt x="2030015" y="1218009"/>
                </a:lnTo>
                <a:lnTo>
                  <a:pt x="0" y="1218009"/>
                </a:lnTo>
                <a:lnTo>
                  <a:pt x="0" y="0"/>
                </a:lnTo>
                <a:close/>
              </a:path>
            </a:pathLst>
          </a:custGeom>
          <a:gradFill flip="none" rotWithShape="1">
            <a:gsLst>
              <a:gs pos="0">
                <a:srgbClr val="62A0DB">
                  <a:shade val="30000"/>
                  <a:satMod val="115000"/>
                </a:srgbClr>
              </a:gs>
              <a:gs pos="50000">
                <a:srgbClr val="62A0DB">
                  <a:shade val="67500"/>
                  <a:satMod val="115000"/>
                </a:srgbClr>
              </a:gs>
              <a:gs pos="100000">
                <a:srgbClr val="62A0DB">
                  <a:shade val="100000"/>
                  <a:satMod val="115000"/>
                </a:srgbClr>
              </a:gs>
            </a:gsLst>
            <a:path path="circle">
              <a:fillToRect l="100000" b="100000"/>
            </a:path>
            <a:tileRect t="-100000" r="-100000"/>
          </a:gradFill>
          <a:ln>
            <a:solidFill>
              <a:srgbClr val="001C4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de-DE" sz="2400" kern="1200" dirty="0"/>
              <a:t>AGAS</a:t>
            </a:r>
          </a:p>
        </p:txBody>
      </p:sp>
      <p:sp>
        <p:nvSpPr>
          <p:cNvPr id="15" name="Freihandform: Form 14">
            <a:extLst>
              <a:ext uri="{FF2B5EF4-FFF2-40B4-BE49-F238E27FC236}">
                <a16:creationId xmlns:a16="http://schemas.microsoft.com/office/drawing/2014/main" id="{8A5E42C0-6ACC-4681-8624-E56699F79CC9}"/>
              </a:ext>
            </a:extLst>
          </p:cNvPr>
          <p:cNvSpPr/>
          <p:nvPr/>
        </p:nvSpPr>
        <p:spPr>
          <a:xfrm>
            <a:off x="3292971" y="2679636"/>
            <a:ext cx="2030015" cy="1218009"/>
          </a:xfrm>
          <a:custGeom>
            <a:avLst/>
            <a:gdLst>
              <a:gd name="connsiteX0" fmla="*/ 0 w 2030015"/>
              <a:gd name="connsiteY0" fmla="*/ 0 h 1218009"/>
              <a:gd name="connsiteX1" fmla="*/ 2030015 w 2030015"/>
              <a:gd name="connsiteY1" fmla="*/ 0 h 1218009"/>
              <a:gd name="connsiteX2" fmla="*/ 2030015 w 2030015"/>
              <a:gd name="connsiteY2" fmla="*/ 1218009 h 1218009"/>
              <a:gd name="connsiteX3" fmla="*/ 0 w 2030015"/>
              <a:gd name="connsiteY3" fmla="*/ 1218009 h 1218009"/>
              <a:gd name="connsiteX4" fmla="*/ 0 w 2030015"/>
              <a:gd name="connsiteY4" fmla="*/ 0 h 1218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0015" h="1218009">
                <a:moveTo>
                  <a:pt x="0" y="0"/>
                </a:moveTo>
                <a:lnTo>
                  <a:pt x="2030015" y="0"/>
                </a:lnTo>
                <a:lnTo>
                  <a:pt x="2030015" y="1218009"/>
                </a:lnTo>
                <a:lnTo>
                  <a:pt x="0" y="1218009"/>
                </a:lnTo>
                <a:lnTo>
                  <a:pt x="0" y="0"/>
                </a:lnTo>
                <a:close/>
              </a:path>
            </a:pathLst>
          </a:custGeom>
          <a:gradFill flip="none" rotWithShape="1">
            <a:gsLst>
              <a:gs pos="0">
                <a:srgbClr val="62A0DB">
                  <a:shade val="30000"/>
                  <a:satMod val="115000"/>
                </a:srgbClr>
              </a:gs>
              <a:gs pos="50000">
                <a:srgbClr val="62A0DB">
                  <a:shade val="67500"/>
                  <a:satMod val="115000"/>
                </a:srgbClr>
              </a:gs>
              <a:gs pos="100000">
                <a:srgbClr val="62A0DB">
                  <a:shade val="100000"/>
                  <a:satMod val="115000"/>
                </a:srgbClr>
              </a:gs>
            </a:gsLst>
            <a:path path="circle">
              <a:fillToRect l="100000" b="100000"/>
            </a:path>
            <a:tileRect t="-100000" r="-100000"/>
          </a:gradFill>
          <a:ln>
            <a:solidFill>
              <a:srgbClr val="001C4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de-DE" kern="1200" dirty="0"/>
              <a:t>Instrumentation Adaptation</a:t>
            </a:r>
          </a:p>
        </p:txBody>
      </p:sp>
    </p:spTree>
    <p:extLst>
      <p:ext uri="{BB962C8B-B14F-4D97-AF65-F5344CB8AC3E}">
        <p14:creationId xmlns:p14="http://schemas.microsoft.com/office/powerpoint/2010/main" val="29369611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par>
                                <p:cTn id="40" presetID="10" presetClass="entr" presetSubtype="0" fill="hold"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nodeType="with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500"/>
                                        <p:tgtEl>
                                          <p:spTgt spid="50"/>
                                        </p:tgtEl>
                                      </p:cBhvr>
                                    </p:animEffect>
                                  </p:childTnLst>
                                </p:cTn>
                              </p:par>
                              <p:par>
                                <p:cTn id="49" presetID="10" presetClass="entr" presetSubtype="0" fill="hold" nodeType="withEffect">
                                  <p:stCondLst>
                                    <p:cond delay="0"/>
                                  </p:stCondLst>
                                  <p:childTnLst>
                                    <p:set>
                                      <p:cBhvr>
                                        <p:cTn id="50" dur="1" fill="hold">
                                          <p:stCondLst>
                                            <p:cond delay="0"/>
                                          </p:stCondLst>
                                        </p:cTn>
                                        <p:tgtEl>
                                          <p:spTgt spid="53"/>
                                        </p:tgtEl>
                                        <p:attrNameLst>
                                          <p:attrName>style.visibility</p:attrName>
                                        </p:attrNameLst>
                                      </p:cBhvr>
                                      <p:to>
                                        <p:strVal val="visible"/>
                                      </p:to>
                                    </p:set>
                                    <p:animEffect transition="in" filter="fade">
                                      <p:cBhvr>
                                        <p:cTn id="5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C45AA-D1A9-4877-9136-DC8664FDA3BE}"/>
              </a:ext>
            </a:extLst>
          </p:cNvPr>
          <p:cNvSpPr>
            <a:spLocks noGrp="1"/>
          </p:cNvSpPr>
          <p:nvPr>
            <p:ph type="title"/>
          </p:nvPr>
        </p:nvSpPr>
        <p:spPr/>
        <p:txBody>
          <a:bodyPr/>
          <a:lstStyle/>
          <a:p>
            <a:r>
              <a:rPr lang="de-DE" dirty="0"/>
              <a:t>Überblick: </a:t>
            </a:r>
            <a:r>
              <a:rPr lang="de-DE" dirty="0" err="1"/>
              <a:t>Kokkos</a:t>
            </a:r>
            <a:endParaRPr lang="de-DE" dirty="0"/>
          </a:p>
        </p:txBody>
      </p:sp>
      <p:sp>
        <p:nvSpPr>
          <p:cNvPr id="3" name="Inhaltsplatzhalter 2">
            <a:extLst>
              <a:ext uri="{FF2B5EF4-FFF2-40B4-BE49-F238E27FC236}">
                <a16:creationId xmlns:a16="http://schemas.microsoft.com/office/drawing/2014/main" id="{BD2E8696-7F05-409A-94EB-A585A6EEE552}"/>
              </a:ext>
            </a:extLst>
          </p:cNvPr>
          <p:cNvSpPr>
            <a:spLocks noGrp="1"/>
          </p:cNvSpPr>
          <p:nvPr>
            <p:ph idx="1"/>
          </p:nvPr>
        </p:nvSpPr>
        <p:spPr/>
        <p:txBody>
          <a:bodyPr/>
          <a:lstStyle/>
          <a:p>
            <a:r>
              <a:rPr lang="de-DE" b="1" dirty="0" err="1"/>
              <a:t>Kokkos</a:t>
            </a:r>
            <a:endParaRPr lang="de-DE" b="1" dirty="0"/>
          </a:p>
          <a:p>
            <a:pPr lvl="1"/>
            <a:r>
              <a:rPr lang="de-DE" dirty="0"/>
              <a:t>Programmiermodel für Performance Portable Applikationen</a:t>
            </a:r>
          </a:p>
          <a:p>
            <a:pPr lvl="1"/>
            <a:r>
              <a:rPr lang="de-DE" dirty="0"/>
              <a:t>C++ Bibliothek</a:t>
            </a:r>
          </a:p>
          <a:p>
            <a:pPr lvl="1"/>
            <a:r>
              <a:rPr lang="de-DE" dirty="0"/>
              <a:t>Minimierung von Architekturspezifischen Implementierungsdetails</a:t>
            </a:r>
          </a:p>
          <a:p>
            <a:pPr lvl="1"/>
            <a:r>
              <a:rPr lang="de-DE" dirty="0"/>
              <a:t>Multicore-Architekturen mit NUMA, </a:t>
            </a:r>
            <a:r>
              <a:rPr lang="de-DE" dirty="0" err="1"/>
              <a:t>NVidia</a:t>
            </a:r>
            <a:r>
              <a:rPr lang="de-DE" dirty="0"/>
              <a:t> GPU, Xeon Phi</a:t>
            </a:r>
          </a:p>
          <a:p>
            <a:pPr lvl="1"/>
            <a:r>
              <a:rPr lang="de-DE" dirty="0"/>
              <a:t>Zentrale Abstraktionen:</a:t>
            </a:r>
          </a:p>
          <a:p>
            <a:pPr lvl="2"/>
            <a:r>
              <a:rPr lang="de-DE" dirty="0" err="1"/>
              <a:t>Execution</a:t>
            </a:r>
            <a:r>
              <a:rPr lang="de-DE" dirty="0"/>
              <a:t> Spaces</a:t>
            </a:r>
          </a:p>
          <a:p>
            <a:pPr lvl="2"/>
            <a:r>
              <a:rPr lang="de-DE" dirty="0" err="1"/>
              <a:t>Execution</a:t>
            </a:r>
            <a:r>
              <a:rPr lang="de-DE" dirty="0"/>
              <a:t> Patterns</a:t>
            </a:r>
          </a:p>
          <a:p>
            <a:pPr lvl="2"/>
            <a:r>
              <a:rPr lang="de-DE" dirty="0" err="1"/>
              <a:t>Execution</a:t>
            </a:r>
            <a:r>
              <a:rPr lang="de-DE" dirty="0"/>
              <a:t> </a:t>
            </a:r>
            <a:r>
              <a:rPr lang="de-DE" dirty="0" err="1"/>
              <a:t>Policies</a:t>
            </a:r>
            <a:endParaRPr lang="de-DE" dirty="0"/>
          </a:p>
          <a:p>
            <a:pPr lvl="2"/>
            <a:r>
              <a:rPr lang="de-DE" dirty="0"/>
              <a:t>Memory Spaces</a:t>
            </a:r>
          </a:p>
          <a:p>
            <a:pPr lvl="2"/>
            <a:r>
              <a:rPr lang="de-DE" dirty="0"/>
              <a:t>Memory Layout</a:t>
            </a:r>
          </a:p>
          <a:p>
            <a:pPr lvl="2"/>
            <a:r>
              <a:rPr lang="de-DE" dirty="0"/>
              <a:t>Memory </a:t>
            </a:r>
            <a:r>
              <a:rPr lang="de-DE" dirty="0" err="1"/>
              <a:t>Traits</a:t>
            </a:r>
            <a:endParaRPr lang="de-DE" dirty="0"/>
          </a:p>
          <a:p>
            <a:pPr marL="0" indent="0"/>
            <a:endParaRPr lang="de-DE" dirty="0"/>
          </a:p>
        </p:txBody>
      </p:sp>
      <p:sp>
        <p:nvSpPr>
          <p:cNvPr id="4" name="Fußzeilenplatzhalter 3">
            <a:extLst>
              <a:ext uri="{FF2B5EF4-FFF2-40B4-BE49-F238E27FC236}">
                <a16:creationId xmlns:a16="http://schemas.microsoft.com/office/drawing/2014/main" id="{BD2FC854-ECA9-4928-89CD-A0BA8E671638}"/>
              </a:ext>
            </a:extLst>
          </p:cNvPr>
          <p:cNvSpPr>
            <a:spLocks noGrp="1"/>
          </p:cNvSpPr>
          <p:nvPr>
            <p:ph type="ftr" sz="quarter" idx="3"/>
          </p:nvPr>
        </p:nvSpPr>
        <p:spPr/>
        <p:txBody>
          <a:bodyPr/>
          <a:lstStyle/>
          <a:p>
            <a:r>
              <a:rPr lang="de-DE"/>
              <a:t>Andrey Ruzhanskiy</a:t>
            </a:r>
            <a:endParaRPr lang="de-DE" dirty="0"/>
          </a:p>
        </p:txBody>
      </p:sp>
      <p:sp>
        <p:nvSpPr>
          <p:cNvPr id="5" name="Textfeld 4">
            <a:extLst>
              <a:ext uri="{FF2B5EF4-FFF2-40B4-BE49-F238E27FC236}">
                <a16:creationId xmlns:a16="http://schemas.microsoft.com/office/drawing/2014/main" id="{B2FA2DFE-6DEF-4DCD-A6BC-24AFEE84E9F1}"/>
              </a:ext>
            </a:extLst>
          </p:cNvPr>
          <p:cNvSpPr txBox="1"/>
          <p:nvPr/>
        </p:nvSpPr>
        <p:spPr>
          <a:xfrm>
            <a:off x="8014570" y="106918"/>
            <a:ext cx="672230" cy="369332"/>
          </a:xfrm>
          <a:prstGeom prst="rect">
            <a:avLst/>
          </a:prstGeom>
          <a:noFill/>
        </p:spPr>
        <p:txBody>
          <a:bodyPr wrap="square" rtlCol="0">
            <a:spAutoFit/>
          </a:bodyPr>
          <a:lstStyle/>
          <a:p>
            <a:fld id="{E3C450BF-EACB-4BDE-AF0B-8B5969BCDFAB}" type="slidenum">
              <a:rPr lang="de-DE" smtClean="0"/>
              <a:t>8</a:t>
            </a:fld>
            <a:endParaRPr lang="de-DE" dirty="0"/>
          </a:p>
        </p:txBody>
      </p:sp>
    </p:spTree>
    <p:extLst>
      <p:ext uri="{BB962C8B-B14F-4D97-AF65-F5344CB8AC3E}">
        <p14:creationId xmlns:p14="http://schemas.microsoft.com/office/powerpoint/2010/main" val="26766001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7EE1C1A1-5147-448E-9C50-F641386EB8CB}"/>
              </a:ext>
            </a:extLst>
          </p:cNvPr>
          <p:cNvSpPr>
            <a:spLocks noGrp="1"/>
          </p:cNvSpPr>
          <p:nvPr>
            <p:ph type="ftr" sz="quarter" idx="3"/>
          </p:nvPr>
        </p:nvSpPr>
        <p:spPr/>
        <p:txBody>
          <a:bodyPr/>
          <a:lstStyle/>
          <a:p>
            <a:r>
              <a:rPr lang="de-DE"/>
              <a:t>Andrey Ruzhanskiy</a:t>
            </a:r>
            <a:endParaRPr lang="de-DE" dirty="0"/>
          </a:p>
        </p:txBody>
      </p:sp>
      <p:sp>
        <p:nvSpPr>
          <p:cNvPr id="3" name="Textplatzhalter 2">
            <a:extLst>
              <a:ext uri="{FF2B5EF4-FFF2-40B4-BE49-F238E27FC236}">
                <a16:creationId xmlns:a16="http://schemas.microsoft.com/office/drawing/2014/main" id="{6C2CD6AC-7669-44EC-B838-FD9B6CF13B59}"/>
              </a:ext>
            </a:extLst>
          </p:cNvPr>
          <p:cNvSpPr>
            <a:spLocks noGrp="1"/>
          </p:cNvSpPr>
          <p:nvPr>
            <p:ph type="body" sz="quarter" idx="10"/>
          </p:nvPr>
        </p:nvSpPr>
        <p:spPr/>
        <p:txBody>
          <a:bodyPr/>
          <a:lstStyle/>
          <a:p>
            <a:r>
              <a:rPr lang="de-DE" dirty="0"/>
              <a:t>Anwendungsbeispiel Wärmeleitgleichung</a:t>
            </a:r>
          </a:p>
          <a:p>
            <a:endParaRPr lang="de-DE" dirty="0"/>
          </a:p>
        </p:txBody>
      </p:sp>
    </p:spTree>
    <p:extLst>
      <p:ext uri="{BB962C8B-B14F-4D97-AF65-F5344CB8AC3E}">
        <p14:creationId xmlns:p14="http://schemas.microsoft.com/office/powerpoint/2010/main" val="39457814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01,7248"/>
  <p:tag name="ORIGINALWIDTH" val="3458,568"/>
  <p:tag name="LATEXADDIN" val="\documentclass{article}&#10;\usepackage{amsmath}&#10;\pagestyle{empty}&#10;\begin{document}&#10;&#10;$ \phi^{m+1}_{i,j} = \phi^{m}_{i,j}+k*dt*(\frac{\phi^{m}_{i-1,j}+\phi^{m}_{i+1,j}-2*\phi^{m}_{i,j}}{dx*dx}+\frac{\phi^{m}_{i,j-1}+\phi^{m}_{i,j+1}-2*\phi^{m}_{i,j}}{dy*dy}) $&#10;&#10;&#10;\end{document}"/>
  <p:tag name="IGUANATEXSIZE" val="20"/>
  <p:tag name="IGUANATEXCURSOR" val="118"/>
  <p:tag name="TRANSPARENCY" val="Wahr"/>
  <p:tag name="FILENAME" val=""/>
  <p:tag name="LATEXENGINEID" val="0"/>
  <p:tag name="TEMPFOLDER" val="C:\Users\Andrey\Desktop\Quellen HS\Hauptseminar\"/>
  <p:tag name="LATEXFORMHEIGHT" val="312"/>
  <p:tag name="LATEXFORMWIDTH" val="384"/>
  <p:tag name="LATEXFORMWRAP" val="Wahr"/>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54,4807"/>
  <p:tag name="ORIGINALWIDTH" val="2363,705"/>
  <p:tag name="LATEXADDIN" val="\documentclass{article}&#10;\usepackage{amsmath}&#10;\pagestyle{empty}&#10;\begin{document}&#10;&#10;$ \phi^{m+1}_{i} = \phi^{m}_i+k\frac{dt}{dx*dx}(\phi^{m}_{i+1}-2*\phi^{m}_i+\phi^{m}_{i-1}) $&#10;&#10;\end{document}"/>
  <p:tag name="IGUANATEXSIZE" val="18"/>
  <p:tag name="IGUANATEXCURSOR" val="112"/>
  <p:tag name="TRANSPARENCY" val="Wahr"/>
  <p:tag name="FILENAME" val=""/>
  <p:tag name="LATEXENGINEID" val="0"/>
  <p:tag name="TEMPFOLDER" val="C:\Users\Andrey\Desktop\Quellen HS\Hauptseminar\"/>
  <p:tag name="LATEXFORMHEIGHT" val="312"/>
  <p:tag name="LATEXFORMWIDTH" val="384"/>
  <p:tag name="LATEXFORMWRAP" val="Wahr"/>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84,4769"/>
  <p:tag name="ORIGINALWIDTH" val="1001,875"/>
  <p:tag name="LATEXADDIN" val="\documentclass{article}&#10;\usepackage{amsmath}&#10;\pagestyle{empty}&#10;\begin{document}&#10;&#10;$  \frac{\partial u (x,t)}{\partial t} = D\frac{\partial ^2 u(x,z)}{\partial x^2} $&#10;&#10;&#10;\end{document}"/>
  <p:tag name="IGUANATEXSIZE" val="18"/>
  <p:tag name="IGUANATEXCURSOR" val="161"/>
  <p:tag name="TRANSPARENCY" val="Wahr"/>
  <p:tag name="FILENAME" val=""/>
  <p:tag name="LATEXENGINEID" val="0"/>
  <p:tag name="TEMPFOLDER" val="C:\Users\Andrey\Desktop\Quellen HS\Hauptseminar\"/>
  <p:tag name="LATEXFORMHEIGHT" val="312"/>
  <p:tag name="LATEXFORMWIDTH" val="384"/>
  <p:tag name="LATEXFORMWRAP" val="Wahr"/>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88,9764"/>
  <p:tag name="ORIGINALWIDTH" val="1033,371"/>
  <p:tag name="LATEXADDIN" val="\documentclass{article}&#10;\usepackage{amsmath}&#10;\pagestyle{empty}&#10;\begin{document}&#10;$  \frac{\partial u }{\partial t} = D(\frac{\partial ^2 u}{\partial x^2} + \frac{\partial ^2 u}{\partial y^2}) $&#10;&#10;&#10;&#10;&#10;\end{document}"/>
  <p:tag name="IGUANATEXSIZE" val="18"/>
  <p:tag name="IGUANATEXCURSOR" val="162"/>
  <p:tag name="TRANSPARENCY" val="Wahr"/>
  <p:tag name="FILENAME" val=""/>
  <p:tag name="LATEXENGINEID" val="0"/>
  <p:tag name="TEMPFOLDER" val="C:\Users\Andrey\Desktop\Quellen HS\Hauptseminar\"/>
  <p:tag name="LATEXFORMHEIGHT" val="321"/>
  <p:tag name="LATEXFORMWIDTH" val="384"/>
  <p:tag name="LATEXFORMWRAP" val="Wahr"/>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22,2347"/>
  <p:tag name="ORIGINALWIDTH" val="298,4627"/>
  <p:tag name="LATEXADDIN" val="\documentclass{article}&#10;\usepackage{amsmath}&#10;\pagestyle{empty}&#10;\begin{document}&#10;&#10;$ \phi_{i-1,j} $&#10;&#10;&#10;\end{document}"/>
  <p:tag name="IGUANATEXSIZE" val="20"/>
  <p:tag name="IGUANATEXCURSOR" val="95"/>
  <p:tag name="TRANSPARENCY" val="Wahr"/>
  <p:tag name="FILENAME" val=""/>
  <p:tag name="LATEXENGINEID" val="0"/>
  <p:tag name="TEMPFOLDER" val="C:\Users\Andrey\Desktop\Quellen HS\Hauptseminar\"/>
  <p:tag name="LATEXFORMHEIGHT" val="312"/>
  <p:tag name="LATEXFORMWIDTH" val="384"/>
  <p:tag name="LATEXFORMWRAP" val="Wahr"/>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22,2347"/>
  <p:tag name="ORIGINALWIDTH" val="296,9629"/>
  <p:tag name="LATEXADDIN" val="\documentclass{article}&#10;\usepackage{amsmath}&#10;\pagestyle{empty}&#10;\begin{document}&#10;&#10;$ \phi_{i+1,j} $&#10;&#10;&#10;\end{document}"/>
  <p:tag name="IGUANATEXSIZE" val="20"/>
  <p:tag name="IGUANATEXCURSOR" val="91"/>
  <p:tag name="TRANSPARENCY" val="Wahr"/>
  <p:tag name="FILENAME" val=""/>
  <p:tag name="LATEXENGINEID" val="0"/>
  <p:tag name="TEMPFOLDER" val="C:\Users\Andrey\Desktop\Quellen HS\Hauptseminar\"/>
  <p:tag name="LATEXFORMHEIGHT" val="312"/>
  <p:tag name="LATEXFORMWIDTH" val="384"/>
  <p:tag name="LATEXFORMWRAP" val="Wahr"/>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22,2347"/>
  <p:tag name="ORIGINALWIDTH" val="298,4627"/>
  <p:tag name="LATEXADDIN" val="\documentclass{article}&#10;\usepackage{amsmath}&#10;\pagestyle{empty}&#10;\begin{document}&#10;&#10;$ \phi_{i,j-1} $&#10;&#10;&#10;\end{document}"/>
  <p:tag name="IGUANATEXSIZE" val="20"/>
  <p:tag name="IGUANATEXCURSOR" val="90"/>
  <p:tag name="TRANSPARENCY" val="Wahr"/>
  <p:tag name="FILENAME" val=""/>
  <p:tag name="LATEXENGINEID" val="0"/>
  <p:tag name="TEMPFOLDER" val="C:\Users\Andrey\Desktop\Quellen HS\Hauptseminar\"/>
  <p:tag name="LATEXFORMHEIGHT" val="312"/>
  <p:tag name="LATEXFORMWIDTH" val="384"/>
  <p:tag name="LATEXFORMWRAP" val="Wahr"/>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22,2347"/>
  <p:tag name="ORIGINALWIDTH" val="296,9629"/>
  <p:tag name="LATEXADDIN" val="\documentclass{article}&#10;\usepackage{amsmath}&#10;\pagestyle{empty}&#10;\begin{document}&#10;&#10;$ \phi_{i,j+1} $&#10;&#10;&#10;\end{document}"/>
  <p:tag name="IGUANATEXSIZE" val="20"/>
  <p:tag name="IGUANATEXCURSOR" val="94"/>
  <p:tag name="TRANSPARENCY" val="Wahr"/>
  <p:tag name="FILENAME" val=""/>
  <p:tag name="LATEXENGINEID" val="0"/>
  <p:tag name="TEMPFOLDER" val="C:\Users\Andrey\Desktop\Quellen HS\Hauptseminar\"/>
  <p:tag name="LATEXFORMHEIGHT" val="312"/>
  <p:tag name="LATEXFORMWIDTH" val="384"/>
  <p:tag name="LATEXFORMWRAP" val="Wahr"/>
  <p:tag name="BITMAPVECTOR" val="0"/>
</p:tagLst>
</file>

<file path=ppt/theme/theme1.xml><?xml version="1.0" encoding="utf-8"?>
<a:theme xmlns:a="http://schemas.openxmlformats.org/drawingml/2006/main" name="ZIH_slides">
  <a:themeElements>
    <a:clrScheme name="1_zih_EPA_050514c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zih_EPA_050514c">
      <a:majorFont>
        <a:latin typeface="DIN-Bold"/>
        <a:ea typeface=""/>
        <a:cs typeface=""/>
      </a:majorFont>
      <a:minorFont>
        <a:latin typeface="Univers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a:ln>
              <a:noFill/>
            </a:ln>
            <a:solidFill>
              <a:srgbClr val="FFFFFF"/>
            </a:solidFill>
            <a:effectLst/>
            <a:latin typeface="Univers 45 Light" pitchFamily="2"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a:ln>
              <a:noFill/>
            </a:ln>
            <a:solidFill>
              <a:srgbClr val="FFFFFF"/>
            </a:solidFill>
            <a:effectLst/>
            <a:latin typeface="Univers 45 Light" pitchFamily="2" charset="0"/>
          </a:defRPr>
        </a:defPPr>
      </a:lstStyle>
    </a:lnDef>
  </a:objectDefaults>
  <a:extraClrSchemeLst>
    <a:extraClrScheme>
      <a:clrScheme name="1_zih_EPA_050514c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zih_EPA_050514c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zih_EPA_050514c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zih_EPA_050514c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zih_EPA_050514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zih_EPA_050514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zih_EPA_050514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ZIH_slides_en">
  <a:themeElements>
    <a:clrScheme name="Benutzerdefiniert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4080"/>
      </a:hlink>
      <a:folHlink>
        <a:srgbClr val="004080"/>
      </a:folHlink>
    </a:clrScheme>
    <a:fontScheme name="zih_print_2005-06-06">
      <a:majorFont>
        <a:latin typeface="DIN-Bold"/>
        <a:ea typeface=""/>
        <a:cs typeface=""/>
      </a:majorFont>
      <a:minorFont>
        <a:latin typeface="Univers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de-DE" sz="1800" b="0" i="0" u="none" strike="noStrike" cap="none" normalizeH="0" baseline="0">
            <a:ln>
              <a:noFill/>
            </a:ln>
            <a:solidFill>
              <a:srgbClr val="FFFFFF"/>
            </a:solidFill>
            <a:effectLst/>
            <a:latin typeface="Univers 45 Light" pitchFamily="2"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de-DE" sz="1800" b="0" i="0" u="none" strike="noStrike" cap="none" normalizeH="0" baseline="0">
            <a:ln>
              <a:noFill/>
            </a:ln>
            <a:solidFill>
              <a:srgbClr val="FFFFFF"/>
            </a:solidFill>
            <a:effectLst/>
            <a:latin typeface="Univers 45 Light" pitchFamily="2" charset="0"/>
          </a:defRPr>
        </a:defPPr>
      </a:lstStyle>
    </a:lnDef>
  </a:objectDefaults>
  <a:extraClrSchemeLst>
    <a:extraClrScheme>
      <a:clrScheme name="zih_print_2005-06-06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zih_print_2005-06-06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zih_print_2005-06-06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zih_print_2005-06-06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zih_print_2005-06-06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zih_print_2005-06-06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zih_print_2005-06-06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ZIH_slides_bg_e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zih_print_2005-06-06">
      <a:majorFont>
        <a:latin typeface="DIN-Bold"/>
        <a:ea typeface=""/>
        <a:cs typeface=""/>
      </a:majorFont>
      <a:minorFont>
        <a:latin typeface="Univers 45 Light"/>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de-DE" sz="1800" b="0" i="0" u="none" strike="noStrike" cap="none" normalizeH="0" baseline="0" smtClean="0">
            <a:ln>
              <a:noFill/>
            </a:ln>
            <a:solidFill>
              <a:srgbClr val="FFFFFF"/>
            </a:solidFill>
            <a:effectLst/>
            <a:latin typeface="Univers 45 Light" pitchFamily="2"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de-DE" sz="1800" b="0" i="0" u="none" strike="noStrike" cap="none" normalizeH="0" baseline="0" smtClean="0">
            <a:ln>
              <a:noFill/>
            </a:ln>
            <a:solidFill>
              <a:srgbClr val="FFFFFF"/>
            </a:solidFill>
            <a:effectLst/>
            <a:latin typeface="Univers 45 Light" pitchFamily="2" charset="0"/>
          </a:defRPr>
        </a:defPPr>
      </a:lstStyle>
    </a:lnDef>
  </a:objectDefaults>
  <a:extraClrSchemeLst>
    <a:extraClrScheme>
      <a:clrScheme name="zih_print_2005-06-06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zih_print_2005-06-06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zih_print_2005-06-06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zih_print_2005-06-06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zih_print_2005-06-06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zih_print_2005-06-06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zih_print_2005-06-06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ZIH_slides</Template>
  <TotalTime>0</TotalTime>
  <Words>2108</Words>
  <Application>Microsoft Office PowerPoint</Application>
  <PresentationFormat>Bildschirmpräsentation (4:3)</PresentationFormat>
  <Paragraphs>275</Paragraphs>
  <Slides>25</Slides>
  <Notes>12</Notes>
  <HiddenSlides>0</HiddenSlides>
  <MMClips>0</MMClips>
  <ScaleCrop>false</ScaleCrop>
  <HeadingPairs>
    <vt:vector size="6" baseType="variant">
      <vt:variant>
        <vt:lpstr>Verwendete Schriftarten</vt:lpstr>
      </vt:variant>
      <vt:variant>
        <vt:i4>7</vt:i4>
      </vt:variant>
      <vt:variant>
        <vt:lpstr>Design</vt:lpstr>
      </vt:variant>
      <vt:variant>
        <vt:i4>3</vt:i4>
      </vt:variant>
      <vt:variant>
        <vt:lpstr>Folientitel</vt:lpstr>
      </vt:variant>
      <vt:variant>
        <vt:i4>25</vt:i4>
      </vt:variant>
    </vt:vector>
  </HeadingPairs>
  <TitlesOfParts>
    <vt:vector size="35" baseType="lpstr">
      <vt:lpstr>ＭＳ Ｐゴシック</vt:lpstr>
      <vt:lpstr>Arial</vt:lpstr>
      <vt:lpstr>Calibri</vt:lpstr>
      <vt:lpstr>DIN-Bold</vt:lpstr>
      <vt:lpstr>Univers 45 Light</vt:lpstr>
      <vt:lpstr>Univers Light</vt:lpstr>
      <vt:lpstr>Wingdings</vt:lpstr>
      <vt:lpstr>ZIH_slides</vt:lpstr>
      <vt:lpstr>ZIH_slides_en</vt:lpstr>
      <vt:lpstr>ZIH_slides_bg_en</vt:lpstr>
      <vt:lpstr>Hauptseminar “Rechnerarchitektur”</vt:lpstr>
      <vt:lpstr>Gliederung</vt:lpstr>
      <vt:lpstr>PowerPoint-Präsentation</vt:lpstr>
      <vt:lpstr>Motivation</vt:lpstr>
      <vt:lpstr>PowerPoint-Präsentation</vt:lpstr>
      <vt:lpstr>Überblick: HPX  </vt:lpstr>
      <vt:lpstr>Überblick: HPX - Architektur</vt:lpstr>
      <vt:lpstr>Überblick: Kokkos</vt:lpstr>
      <vt:lpstr>PowerPoint-Präsentation</vt:lpstr>
      <vt:lpstr>Anwendungsbeispiel Wärmeleitgleichung</vt:lpstr>
      <vt:lpstr>Anwendungsbeispiel Wärmeleitgleichung</vt:lpstr>
      <vt:lpstr>PowerPoint-Präsentation</vt:lpstr>
      <vt:lpstr>Implementierung: Serieller Ansatz</vt:lpstr>
      <vt:lpstr>Implementierung: Serieller Ansatz</vt:lpstr>
      <vt:lpstr>Implementierung: HPX</vt:lpstr>
      <vt:lpstr>Implementierung mit Kokkos</vt:lpstr>
      <vt:lpstr>PowerPoint-Präsentation</vt:lpstr>
      <vt:lpstr>Erfahrungen mit HPX</vt:lpstr>
      <vt:lpstr>Erfahrungen mit HPX</vt:lpstr>
      <vt:lpstr>PowerPoint-Präsentation</vt:lpstr>
      <vt:lpstr>Erfahrungen mit Kokkos</vt:lpstr>
      <vt:lpstr>PowerPoint-Präsentation</vt:lpstr>
      <vt:lpstr>Fazit</vt:lpstr>
      <vt:lpstr>PowerPoint-Präsentation</vt:lpstr>
      <vt:lpstr>Quellen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Andrey Ru</cp:lastModifiedBy>
  <cp:revision>249</cp:revision>
  <dcterms:created xsi:type="dcterms:W3CDTF">2016-01-06T08:14:42Z</dcterms:created>
  <dcterms:modified xsi:type="dcterms:W3CDTF">2018-02-07T18:54:43Z</dcterms:modified>
</cp:coreProperties>
</file>