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65" r:id="rId2"/>
    <p:sldMasterId id="2147483677" r:id="rId3"/>
  </p:sldMasterIdLst>
  <p:notesMasterIdLst>
    <p:notesMasterId r:id="rId27"/>
  </p:notesMasterIdLst>
  <p:handoutMasterIdLst>
    <p:handoutMasterId r:id="rId28"/>
  </p:handoutMasterIdLst>
  <p:sldIdLst>
    <p:sldId id="256" r:id="rId4"/>
    <p:sldId id="257" r:id="rId5"/>
    <p:sldId id="259" r:id="rId6"/>
    <p:sldId id="258" r:id="rId7"/>
    <p:sldId id="261" r:id="rId8"/>
    <p:sldId id="260" r:id="rId9"/>
    <p:sldId id="262" r:id="rId10"/>
    <p:sldId id="281" r:id="rId11"/>
    <p:sldId id="263" r:id="rId12"/>
    <p:sldId id="280" r:id="rId13"/>
    <p:sldId id="264" r:id="rId14"/>
    <p:sldId id="265" r:id="rId15"/>
    <p:sldId id="282" r:id="rId16"/>
    <p:sldId id="266" r:id="rId17"/>
    <p:sldId id="269"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5pPr>
    <a:lvl6pPr marL="2286000" algn="l" defTabSz="457200" rtl="0" eaLnBrk="1" latinLnBrk="0" hangingPunct="1">
      <a:defRPr kern="1200">
        <a:solidFill>
          <a:schemeClr val="tx1"/>
        </a:solidFill>
        <a:latin typeface="Univers 45 Light" charset="0"/>
        <a:ea typeface="ＭＳ Ｐゴシック" charset="0"/>
        <a:cs typeface="ＭＳ Ｐゴシック" charset="0"/>
      </a:defRPr>
    </a:lvl6pPr>
    <a:lvl7pPr marL="2743200" algn="l" defTabSz="457200" rtl="0" eaLnBrk="1" latinLnBrk="0" hangingPunct="1">
      <a:defRPr kern="1200">
        <a:solidFill>
          <a:schemeClr val="tx1"/>
        </a:solidFill>
        <a:latin typeface="Univers 45 Light" charset="0"/>
        <a:ea typeface="ＭＳ Ｐゴシック" charset="0"/>
        <a:cs typeface="ＭＳ Ｐゴシック" charset="0"/>
      </a:defRPr>
    </a:lvl7pPr>
    <a:lvl8pPr marL="3200400" algn="l" defTabSz="457200" rtl="0" eaLnBrk="1" latinLnBrk="0" hangingPunct="1">
      <a:defRPr kern="1200">
        <a:solidFill>
          <a:schemeClr val="tx1"/>
        </a:solidFill>
        <a:latin typeface="Univers 45 Light" charset="0"/>
        <a:ea typeface="ＭＳ Ｐゴシック" charset="0"/>
        <a:cs typeface="ＭＳ Ｐゴシック" charset="0"/>
      </a:defRPr>
    </a:lvl8pPr>
    <a:lvl9pPr marL="3657600" algn="l" defTabSz="457200" rtl="0" eaLnBrk="1" latinLnBrk="0" hangingPunct="1">
      <a:defRPr kern="1200">
        <a:solidFill>
          <a:schemeClr val="tx1"/>
        </a:solidFill>
        <a:latin typeface="Univers 45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0DB"/>
    <a:srgbClr val="001C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52816" autoAdjust="0"/>
  </p:normalViewPr>
  <p:slideViewPr>
    <p:cSldViewPr snapToGrid="0" snapToObjects="1">
      <p:cViewPr varScale="1">
        <p:scale>
          <a:sx n="26" d="100"/>
          <a:sy n="26" d="100"/>
        </p:scale>
        <p:origin x="1186" y="29"/>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6" d="100"/>
          <a:sy n="106" d="100"/>
        </p:scale>
        <p:origin x="18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CC52443-8C08-D44A-87EC-52EA2E1CB525}" type="datetimeFigureOut">
              <a:rPr lang="de-DE"/>
              <a:pPr>
                <a:defRPr/>
              </a:pPr>
              <a:t>06.02.2018</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62F85311-B3F1-FC46-8A30-E879F8C26A4A}" type="slidenum">
              <a:rPr lang="en-US"/>
              <a:pPr>
                <a:defRPr/>
              </a:pPr>
              <a:t>‹Nr.›</a:t>
            </a:fld>
            <a:endParaRPr lang="en-US"/>
          </a:p>
        </p:txBody>
      </p:sp>
    </p:spTree>
    <p:extLst>
      <p:ext uri="{BB962C8B-B14F-4D97-AF65-F5344CB8AC3E}">
        <p14:creationId xmlns:p14="http://schemas.microsoft.com/office/powerpoint/2010/main" val="3866748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585C62A-641C-8647-91EB-783FB40899C2}" type="datetimeFigureOut">
              <a:rPr lang="de-DE"/>
              <a:pPr>
                <a:defRPr/>
              </a:pPr>
              <a:t>06.02.2018</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ABC2263-B249-BD41-8DE2-10DB7145066A}" type="slidenum">
              <a:rPr lang="en-US"/>
              <a:pPr>
                <a:defRPr/>
              </a:pPr>
              <a:t>‹Nr.›</a:t>
            </a:fld>
            <a:endParaRPr lang="en-US"/>
          </a:p>
        </p:txBody>
      </p:sp>
    </p:spTree>
    <p:extLst>
      <p:ext uri="{BB962C8B-B14F-4D97-AF65-F5344CB8AC3E}">
        <p14:creationId xmlns:p14="http://schemas.microsoft.com/office/powerpoint/2010/main" val="170370571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HPX:, ausgesprochen für High Performance </a:t>
            </a:r>
            <a:r>
              <a:rPr lang="de-DE" dirty="0" err="1"/>
              <a:t>ParalleX</a:t>
            </a:r>
            <a:endParaRPr lang="de-DE" dirty="0"/>
          </a:p>
          <a:p>
            <a:endParaRPr lang="de-DE" dirty="0"/>
          </a:p>
          <a:p>
            <a:r>
              <a:rPr lang="de-DE" dirty="0"/>
              <a:t>Stellar: Systems Technology, Emergent </a:t>
            </a:r>
            <a:r>
              <a:rPr lang="de-DE" dirty="0" err="1"/>
              <a:t>Parallelism</a:t>
            </a:r>
            <a:r>
              <a:rPr lang="de-DE" dirty="0"/>
              <a:t>, and </a:t>
            </a:r>
            <a:r>
              <a:rPr lang="de-DE" dirty="0" err="1"/>
              <a:t>Algorithm</a:t>
            </a:r>
            <a:r>
              <a:rPr lang="de-DE" dirty="0"/>
              <a:t> Research. -&gt; Internationale Forschungsgruppe mit dem Ziel die Entwicklung von skalierbaren, parallelen Applikationen zu fördern. </a:t>
            </a:r>
          </a:p>
          <a:p>
            <a:endParaRPr lang="de-DE" dirty="0"/>
          </a:p>
          <a:p>
            <a:r>
              <a:rPr lang="de-DE" dirty="0" err="1"/>
              <a:t>ParalleX</a:t>
            </a:r>
            <a:r>
              <a:rPr lang="de-DE" dirty="0"/>
              <a:t>: experimentelles </a:t>
            </a:r>
            <a:r>
              <a:rPr lang="de-DE" dirty="0" err="1"/>
              <a:t>model</a:t>
            </a:r>
            <a:r>
              <a:rPr lang="de-DE" dirty="0"/>
              <a:t> für „parallel </a:t>
            </a:r>
            <a:r>
              <a:rPr lang="de-DE" dirty="0" err="1"/>
              <a:t>execution</a:t>
            </a:r>
            <a:r>
              <a:rPr lang="de-DE" dirty="0"/>
              <a:t>“. </a:t>
            </a:r>
          </a:p>
          <a:p>
            <a:endParaRPr lang="de-DE" dirty="0"/>
          </a:p>
          <a:p>
            <a:r>
              <a:rPr lang="de-DE" dirty="0"/>
              <a:t>Boost Software Lizenz: d.h. Kostenfreie Kopier-, Nutzungs- und </a:t>
            </a:r>
            <a:r>
              <a:rPr lang="de-DE" dirty="0" err="1"/>
              <a:t>Modifiaktionsrechte</a:t>
            </a:r>
            <a:r>
              <a:rPr lang="de-DE" dirty="0"/>
              <a:t> u.v.m.</a:t>
            </a:r>
          </a:p>
          <a:p>
            <a:endParaRPr lang="de-DE" dirty="0"/>
          </a:p>
          <a:p>
            <a:r>
              <a:rPr lang="de-DE" dirty="0"/>
              <a:t>C++11 konform: beispielsweise nutzt HPX anonyme Funktionen (Lambdas)</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4</a:t>
            </a:fld>
            <a:endParaRPr lang="en-US"/>
          </a:p>
        </p:txBody>
      </p:sp>
    </p:spTree>
    <p:extLst>
      <p:ext uri="{BB962C8B-B14F-4D97-AF65-F5344CB8AC3E}">
        <p14:creationId xmlns:p14="http://schemas.microsoft.com/office/powerpoint/2010/main" val="172360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Local</a:t>
            </a:r>
            <a:r>
              <a:rPr lang="de-DE" dirty="0"/>
              <a:t> Control Objects: Zuständig für die Kontrollierung von Parallelisierung und Synchronisation in HPX Applikationen, sowie der Verschleierung von Latenzen. Jedes Objekt das einen HPX-Thread erzeugt oder reaktiviert liefert die eben genannten Funktionalitäten. </a:t>
            </a:r>
          </a:p>
          <a:p>
            <a:r>
              <a:rPr lang="de-DE" dirty="0"/>
              <a:t>LCO liefern Unterstützung für Ereignisgesteuertes HPX-Threading, Schutz von gemeinsam genutzten Ressourcen und das Management der </a:t>
            </a:r>
            <a:r>
              <a:rPr lang="de-DE" dirty="0" err="1"/>
              <a:t>Ausführungsflows</a:t>
            </a:r>
            <a:r>
              <a:rPr lang="de-DE" dirty="0"/>
              <a:t>. Futures sind zum Beispiel ein solches LCO. Futures sind dabei Proxys für Resultate die noch nicht bekannt sind weil sie z.B. noch nicht berechnet wurden</a:t>
            </a:r>
          </a:p>
          <a:p>
            <a:endParaRPr lang="de-DE" dirty="0"/>
          </a:p>
          <a:p>
            <a:r>
              <a:rPr lang="de-DE" dirty="0" err="1"/>
              <a:t>Parcel</a:t>
            </a:r>
            <a:r>
              <a:rPr lang="de-DE" dirty="0"/>
              <a:t> Subsystem: Zuständig für die Netzwerkkommunikation, implementiert eine Form von „</a:t>
            </a:r>
            <a:r>
              <a:rPr lang="de-DE" dirty="0" err="1"/>
              <a:t>active</a:t>
            </a:r>
            <a:r>
              <a:rPr lang="de-DE" dirty="0"/>
              <a:t> </a:t>
            </a:r>
            <a:r>
              <a:rPr lang="de-DE" dirty="0" err="1"/>
              <a:t>messages</a:t>
            </a:r>
            <a:r>
              <a:rPr lang="de-DE" dirty="0"/>
              <a:t>“ die sogenannten „</a:t>
            </a:r>
            <a:r>
              <a:rPr lang="de-DE" dirty="0" err="1"/>
              <a:t>Parcels</a:t>
            </a:r>
            <a:r>
              <a:rPr lang="de-DE" dirty="0"/>
              <a:t>“. </a:t>
            </a:r>
            <a:r>
              <a:rPr lang="de-DE" dirty="0" err="1"/>
              <a:t>Parcels</a:t>
            </a:r>
            <a:r>
              <a:rPr lang="de-DE" dirty="0"/>
              <a:t>, die asynchron übertragen werden, enthalten eine (globale) </a:t>
            </a:r>
            <a:r>
              <a:rPr lang="de-DE" dirty="0" err="1"/>
              <a:t>Addresse</a:t>
            </a:r>
            <a:r>
              <a:rPr lang="de-DE" dirty="0"/>
              <a:t> eines Objektes (Das Ziel) eine Referenz zu einer Methode des Objektes inklusive den zugehörigen Parametern. HPX nennt Entitäten, beispielsweise ein </a:t>
            </a:r>
            <a:r>
              <a:rPr lang="de-DE" dirty="0" err="1"/>
              <a:t>compute</a:t>
            </a:r>
            <a:r>
              <a:rPr lang="de-DE" dirty="0"/>
              <a:t> </a:t>
            </a:r>
            <a:r>
              <a:rPr lang="de-DE" dirty="0" err="1"/>
              <a:t>node</a:t>
            </a:r>
            <a:r>
              <a:rPr lang="de-DE" dirty="0"/>
              <a:t>, die </a:t>
            </a:r>
            <a:r>
              <a:rPr lang="de-DE" dirty="0" err="1"/>
              <a:t>Parcels</a:t>
            </a:r>
            <a:r>
              <a:rPr lang="de-DE" dirty="0"/>
              <a:t> kommunizieren </a:t>
            </a:r>
            <a:r>
              <a:rPr lang="de-DE" dirty="0" err="1"/>
              <a:t>Localities</a:t>
            </a:r>
            <a:r>
              <a:rPr lang="de-DE" dirty="0"/>
              <a:t>.</a:t>
            </a:r>
          </a:p>
          <a:p>
            <a:endParaRPr lang="de-DE" dirty="0"/>
          </a:p>
          <a:p>
            <a:endParaRPr lang="de-DE" dirty="0"/>
          </a:p>
          <a:p>
            <a:r>
              <a:rPr lang="de-DE" dirty="0" err="1"/>
              <a:t>Active</a:t>
            </a:r>
            <a:r>
              <a:rPr lang="de-DE" dirty="0"/>
              <a:t> Global </a:t>
            </a:r>
            <a:r>
              <a:rPr lang="de-DE" dirty="0" err="1"/>
              <a:t>Address</a:t>
            </a:r>
            <a:r>
              <a:rPr lang="de-DE" dirty="0"/>
              <a:t> Space: implementiert einen global </a:t>
            </a:r>
            <a:r>
              <a:rPr lang="de-DE" dirty="0" err="1"/>
              <a:t>Addressraum</a:t>
            </a:r>
            <a:r>
              <a:rPr lang="de-DE" dirty="0"/>
              <a:t>, welcher alle </a:t>
            </a:r>
            <a:r>
              <a:rPr lang="de-DE" dirty="0" err="1"/>
              <a:t>Localities</a:t>
            </a:r>
            <a:r>
              <a:rPr lang="de-DE" dirty="0"/>
              <a:t> umspannt. Das Ziel von </a:t>
            </a:r>
            <a:r>
              <a:rPr lang="de-DE" dirty="0" err="1"/>
              <a:t>Parcels</a:t>
            </a:r>
            <a:r>
              <a:rPr lang="de-DE" dirty="0"/>
              <a:t> sind mit einem Global Identifier(GID) durch AGAS versehen</a:t>
            </a:r>
          </a:p>
          <a:p>
            <a:endParaRPr lang="de-DE" dirty="0"/>
          </a:p>
          <a:p>
            <a:r>
              <a:rPr lang="de-DE" dirty="0"/>
              <a:t>Threading Subsystem: Wenn ein </a:t>
            </a:r>
            <a:r>
              <a:rPr lang="de-DE" dirty="0" err="1"/>
              <a:t>Parcel</a:t>
            </a:r>
            <a:r>
              <a:rPr lang="de-DE" dirty="0"/>
              <a:t> an einer </a:t>
            </a:r>
            <a:r>
              <a:rPr lang="de-DE" dirty="0" err="1"/>
              <a:t>Locality</a:t>
            </a:r>
            <a:r>
              <a:rPr lang="de-DE" dirty="0"/>
              <a:t> ankommt, wird es in einen HPX Thread umgewandelt, welcher dann vom Threading Subsystem </a:t>
            </a:r>
            <a:r>
              <a:rPr lang="de-DE" dirty="0" err="1"/>
              <a:t>geschedulet</a:t>
            </a:r>
            <a:r>
              <a:rPr lang="de-DE" dirty="0"/>
              <a:t>, ausgeführt und </a:t>
            </a:r>
            <a:r>
              <a:rPr lang="de-DE" dirty="0" err="1"/>
              <a:t>recycled</a:t>
            </a:r>
            <a:r>
              <a:rPr lang="de-DE" dirty="0"/>
              <a:t> wird. In diesem werden HPX Threads zu Kernel Threads (Betriebssystem Threads) gemappt. Typischerweise 1 BS Thread pro verfügbaren Core. </a:t>
            </a:r>
            <a:r>
              <a:rPr lang="de-DE" dirty="0" err="1"/>
              <a:t>Context</a:t>
            </a:r>
            <a:r>
              <a:rPr lang="de-DE" dirty="0"/>
              <a:t> </a:t>
            </a:r>
            <a:r>
              <a:rPr lang="de-DE" dirty="0" err="1"/>
              <a:t>Switching</a:t>
            </a:r>
            <a:r>
              <a:rPr lang="de-DE" dirty="0"/>
              <a:t> zwischen HPX Threads benötigen dabei keinen System </a:t>
            </a:r>
            <a:r>
              <a:rPr lang="de-DE" dirty="0" err="1"/>
              <a:t>call</a:t>
            </a:r>
            <a:r>
              <a:rPr lang="de-DE" dirty="0"/>
              <a:t> was natürlich den Overhead beim Ausführen und Anhalten reduziert.</a:t>
            </a:r>
          </a:p>
          <a:p>
            <a:endParaRPr lang="de-DE" dirty="0"/>
          </a:p>
          <a:p>
            <a:r>
              <a:rPr lang="de-DE" dirty="0"/>
              <a:t>HPX implementiert zudem auch noch ein Performance Counter Framework für die Instrumentierung der Umgebung, in der die HPX Applikation arbeitet. Die Daten, die dadurch erfasst werden, erlauben im Hintergrund laufenden heuristischen Algorithmen bessere Entscheidungen hinsichtlich dem Ressourcen </a:t>
            </a:r>
            <a:r>
              <a:rPr lang="de-DE" dirty="0" err="1"/>
              <a:t>Managment</a:t>
            </a:r>
            <a:r>
              <a:rPr lang="de-DE" dirty="0"/>
              <a:t> zu treffen. Zusätzlich lässt sich dieses Framework natürlich zum </a:t>
            </a:r>
            <a:r>
              <a:rPr lang="de-DE" dirty="0" err="1"/>
              <a:t>Debbuging</a:t>
            </a:r>
            <a:r>
              <a:rPr lang="de-DE" dirty="0"/>
              <a:t> und zur </a:t>
            </a:r>
            <a:r>
              <a:rPr lang="de-DE" dirty="0" err="1"/>
              <a:t>Luafzeitanalyse</a:t>
            </a:r>
            <a:r>
              <a:rPr lang="de-DE" dirty="0"/>
              <a:t> nutzen.</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5</a:t>
            </a:fld>
            <a:endParaRPr lang="en-US"/>
          </a:p>
        </p:txBody>
      </p:sp>
    </p:spTree>
    <p:extLst>
      <p:ext uri="{BB962C8B-B14F-4D97-AF65-F5344CB8AC3E}">
        <p14:creationId xmlns:p14="http://schemas.microsoft.com/office/powerpoint/2010/main" val="266156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Kokkos</a:t>
            </a:r>
            <a:r>
              <a:rPr lang="de-DE" dirty="0"/>
              <a:t> : aus dem Griechischen für „Korn“ „Granular“ : Soll Zweck (</a:t>
            </a:r>
            <a:r>
              <a:rPr lang="de-DE" dirty="0" err="1"/>
              <a:t>Inkapsulierung</a:t>
            </a:r>
            <a:r>
              <a:rPr lang="de-DE" dirty="0"/>
              <a:t>  von Körnern von Daten und parallelisier baren Operationen. </a:t>
            </a:r>
          </a:p>
          <a:p>
            <a:endParaRPr lang="de-DE" dirty="0"/>
          </a:p>
          <a:p>
            <a:r>
              <a:rPr lang="de-DE" dirty="0"/>
              <a:t>Programmiermodell: … über unterschiedliche Architekturen hinweg</a:t>
            </a:r>
          </a:p>
          <a:p>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Performance Portabilität definieren die Entwickler von </a:t>
            </a:r>
            <a:r>
              <a:rPr lang="de-DE" dirty="0" err="1"/>
              <a:t>Kokkos</a:t>
            </a:r>
            <a:r>
              <a:rPr lang="de-DE" dirty="0"/>
              <a:t> als Code, welcher für verschiedene Architekturen kompiliert werden kann und fast keine bzw. keine Performance Unterschiede zu architekturspezifischen Code hat.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Kokkos</a:t>
            </a:r>
            <a:r>
              <a:rPr lang="de-DE" dirty="0"/>
              <a:t> ist eine C++ Bibliothek, keine neue Sprache/Spracherweiterung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r>
              <a:rPr lang="de-DE" dirty="0"/>
              <a:t>Ziel: </a:t>
            </a:r>
            <a:r>
              <a:rPr lang="de-DE" dirty="0" err="1"/>
              <a:t>Minimeurng</a:t>
            </a:r>
            <a:r>
              <a:rPr lang="de-DE" dirty="0"/>
              <a:t> von </a:t>
            </a:r>
            <a:r>
              <a:rPr lang="de-DE" dirty="0" err="1"/>
              <a:t>arch</a:t>
            </a:r>
            <a:r>
              <a:rPr lang="de-DE" dirty="0"/>
              <a:t>. Spez. </a:t>
            </a:r>
            <a:r>
              <a:rPr lang="de-DE" dirty="0" err="1"/>
              <a:t>Impl</a:t>
            </a:r>
            <a:r>
              <a:rPr lang="de-DE" dirty="0"/>
              <a:t>. Details, die der Nutzer wissen muss</a:t>
            </a:r>
          </a:p>
          <a:p>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Unterstützt werden dabei …. Mit NUMA (Non-uniform </a:t>
            </a:r>
            <a:r>
              <a:rPr lang="de-DE" dirty="0" err="1"/>
              <a:t>memory</a:t>
            </a:r>
            <a:r>
              <a:rPr lang="de-DE" dirty="0"/>
              <a:t> </a:t>
            </a:r>
            <a:r>
              <a:rPr lang="de-DE" dirty="0" err="1"/>
              <a:t>access</a:t>
            </a:r>
            <a:r>
              <a:rPr lang="de-DE" dirty="0"/>
              <a: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Spaces: Wo wird der Code ausgeführt (Zur Zeit GPU/CPU)</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Patterns: Fundamentale parallele Algorithmen wie : </a:t>
            </a:r>
            <a:r>
              <a:rPr lang="de-DE" dirty="0" err="1"/>
              <a:t>parallel_for</a:t>
            </a:r>
            <a:r>
              <a:rPr lang="de-DE" dirty="0"/>
              <a:t> / </a:t>
            </a:r>
            <a:r>
              <a:rPr lang="de-DE" dirty="0" err="1"/>
              <a:t>reduce</a:t>
            </a:r>
            <a:r>
              <a:rPr lang="de-DE" dirty="0"/>
              <a:t> /</a:t>
            </a:r>
            <a:r>
              <a:rPr lang="de-DE" dirty="0" err="1"/>
              <a:t>scan</a:t>
            </a:r>
            <a:r>
              <a:rPr lang="de-DE" dirty="0"/>
              <a:t>, welche in den Implementierungsbeispielen zu sehen seien werden.</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a:t>
            </a:r>
            <a:r>
              <a:rPr lang="de-DE" dirty="0" err="1"/>
              <a:t>Policies</a:t>
            </a:r>
            <a:r>
              <a:rPr lang="de-DE" dirty="0"/>
              <a:t>: sagt aus, Zusammen mit dem </a:t>
            </a:r>
            <a:r>
              <a:rPr lang="de-DE" dirty="0" err="1"/>
              <a:t>Execution</a:t>
            </a:r>
            <a:r>
              <a:rPr lang="de-DE" dirty="0"/>
              <a:t> Patterns, WIE eine Funktion ausgeführt wird beispielsweise durch eine Range Policy( eine Operation einmal auf jedes Element im Bereich. Keine Aussagen über Reihenfolge der Ausführung oder Abhängigkeiten)</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Spaces: Ort wo die Daten sich befinden (Spezifiziert den physischen Ort sowie die Zugriffscharakteristika)</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Layout: ist für das Mapping von logischen (</a:t>
            </a:r>
            <a:r>
              <a:rPr lang="de-DE" dirty="0" err="1"/>
              <a:t>arithemtischen</a:t>
            </a:r>
            <a:r>
              <a:rPr lang="de-DE" dirty="0"/>
              <a:t>) Indizes zu </a:t>
            </a:r>
            <a:r>
              <a:rPr lang="de-DE" dirty="0" err="1"/>
              <a:t>Address</a:t>
            </a:r>
            <a:r>
              <a:rPr lang="de-DE" dirty="0"/>
              <a:t> Offsets für Datenallokation zuständig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a:t>
            </a:r>
            <a:r>
              <a:rPr lang="de-DE" dirty="0" err="1"/>
              <a:t>Traits</a:t>
            </a:r>
            <a:r>
              <a:rPr lang="de-DE" dirty="0"/>
              <a:t>: </a:t>
            </a:r>
            <a:r>
              <a:rPr lang="de-DE" dirty="0" err="1"/>
              <a:t>spezifiziert,wie</a:t>
            </a:r>
            <a:r>
              <a:rPr lang="de-DE" dirty="0"/>
              <a:t> auf eine Datenstruktur in einem Algorithmus zugegriffen wird. (Random Access. </a:t>
            </a:r>
            <a:r>
              <a:rPr lang="de-DE" dirty="0" err="1"/>
              <a:t>Atomic</a:t>
            </a:r>
            <a:r>
              <a:rPr lang="de-DE" dirty="0"/>
              <a:t> Access)</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6</a:t>
            </a:fld>
            <a:endParaRPr lang="en-US"/>
          </a:p>
        </p:txBody>
      </p:sp>
    </p:spTree>
    <p:extLst>
      <p:ext uri="{BB962C8B-B14F-4D97-AF65-F5344CB8AC3E}">
        <p14:creationId xmlns:p14="http://schemas.microsoft.com/office/powerpoint/2010/main" val="32610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WLG ist eine partielle, </a:t>
            </a:r>
            <a:r>
              <a:rPr lang="de-DE" dirty="0" err="1"/>
              <a:t>parab</a:t>
            </a:r>
            <a:r>
              <a:rPr lang="de-DE" dirty="0"/>
              <a:t>. </a:t>
            </a:r>
            <a:r>
              <a:rPr lang="de-DE" dirty="0" err="1"/>
              <a:t>differentialgleichung</a:t>
            </a: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-beschreibt Zusammenhang zwischen zeitlichen und räumlichen Änderung der Temperatur an einem Ort in einem Körper und eignet sich damit zur Berechnung instationärer Temperaturfelder.</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entsprechende Formel </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a:t>
            </a:r>
            <a:r>
              <a:rPr lang="de-DE" dirty="0" err="1"/>
              <a:t>Diffussionskoeffizient</a:t>
            </a: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-t= Zeitschritt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8</a:t>
            </a:fld>
            <a:endParaRPr lang="en-US"/>
          </a:p>
        </p:txBody>
      </p:sp>
    </p:spTree>
    <p:extLst>
      <p:ext uri="{BB962C8B-B14F-4D97-AF65-F5344CB8AC3E}">
        <p14:creationId xmlns:p14="http://schemas.microsoft.com/office/powerpoint/2010/main" val="1185513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WLG ist eine partielle, </a:t>
            </a:r>
            <a:r>
              <a:rPr lang="de-DE" dirty="0" err="1"/>
              <a:t>parab</a:t>
            </a:r>
            <a:r>
              <a:rPr lang="de-DE" dirty="0"/>
              <a:t>. </a:t>
            </a:r>
            <a:r>
              <a:rPr lang="de-DE" dirty="0" err="1"/>
              <a:t>differentialgleichung</a:t>
            </a: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-beschreibt Zusammenhang zwischen zeitlichen und räumlichen Änderung der Temperatur an einem Ort in einem Körper und eignet sich damit zur Berechnung instationärer Temperaturfelder.</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9</a:t>
            </a:fld>
            <a:endParaRPr lang="en-US"/>
          </a:p>
        </p:txBody>
      </p:sp>
    </p:spTree>
    <p:extLst>
      <p:ext uri="{BB962C8B-B14F-4D97-AF65-F5344CB8AC3E}">
        <p14:creationId xmlns:p14="http://schemas.microsoft.com/office/powerpoint/2010/main" val="119950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20170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r>
              <a:rPr lang="de-DE" sz="1600" dirty="0">
                <a:solidFill>
                  <a:schemeClr val="bg1"/>
                </a:solidFill>
                <a:latin typeface="Arial" charset="0"/>
                <a:ea typeface="Arial" charset="0"/>
                <a:cs typeface="Arial" charset="0"/>
              </a:rPr>
              <a:t>Andrey </a:t>
            </a:r>
            <a:r>
              <a:rPr lang="de-DE" sz="1600" dirty="0" err="1">
                <a:solidFill>
                  <a:schemeClr val="bg1"/>
                </a:solidFill>
                <a:latin typeface="Arial" charset="0"/>
                <a:ea typeface="Arial" charset="0"/>
                <a:cs typeface="Arial" charset="0"/>
              </a:rPr>
              <a:t>Ruzhanskiy</a:t>
            </a:r>
            <a:r>
              <a:rPr lang="de-DE" sz="1600" dirty="0">
                <a:solidFill>
                  <a:schemeClr val="bg1"/>
                </a:solidFill>
                <a:latin typeface="Arial" charset="0"/>
                <a:ea typeface="Arial" charset="0"/>
                <a:cs typeface="Arial" charset="0"/>
              </a:rPr>
              <a:t> (andrey.ruzhanskiy@tu-dresden.de)</a:t>
            </a:r>
            <a:endParaRPr lang="de-DE" sz="1600" dirty="0">
              <a:latin typeface="Arial" charset="0"/>
              <a:ea typeface="Arial" charset="0"/>
              <a:cs typeface="Arial" charset="0"/>
            </a:endParaRPr>
          </a:p>
        </p:txBody>
      </p:sp>
      <p:sp>
        <p:nvSpPr>
          <p:cNvPr id="1686533" name="Rectangle 5"/>
          <p:cNvSpPr>
            <a:spLocks noGrp="1" noChangeAspect="1" noChangeArrowheads="1"/>
          </p:cNvSpPr>
          <p:nvPr>
            <p:ph type="ctrTitle" sz="quarter" hasCustomPrompt="1"/>
          </p:nvPr>
        </p:nvSpPr>
        <p:spPr>
          <a:xfrm>
            <a:off x="323850" y="2133600"/>
            <a:ext cx="8496300" cy="647700"/>
          </a:xfrm>
        </p:spPr>
        <p:txBody>
          <a:bodyPr tIns="45720" bIns="45720" anchor="ctr"/>
          <a:lstStyle>
            <a:lvl1pPr algn="ctr">
              <a:defRPr sz="3600" b="1">
                <a:solidFill>
                  <a:srgbClr val="E56B20"/>
                </a:solidFill>
                <a:latin typeface="Arial" charset="0"/>
                <a:ea typeface="Arial" charset="0"/>
                <a:cs typeface="Arial" charset="0"/>
              </a:defRPr>
            </a:lvl1pPr>
          </a:lstStyle>
          <a:p>
            <a:r>
              <a:rPr lang="de-DE" noProof="0" dirty="0"/>
              <a:t>C++ für HPC – HPX </a:t>
            </a:r>
            <a:r>
              <a:rPr lang="de-DE" noProof="0" dirty="0" err="1"/>
              <a:t>vs</a:t>
            </a:r>
            <a:r>
              <a:rPr lang="de-DE" noProof="0" dirty="0"/>
              <a:t> </a:t>
            </a:r>
            <a:r>
              <a:rPr lang="de-DE" noProof="0" dirty="0" err="1"/>
              <a:t>Kokkos</a:t>
            </a:r>
            <a:endParaRPr lang="de-DE" noProof="0" dirty="0"/>
          </a:p>
        </p:txBody>
      </p:sp>
      <p:sp>
        <p:nvSpPr>
          <p:cNvPr id="1686535"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endParaRPr lang="de-DE" noProof="0" dirty="0"/>
          </a:p>
        </p:txBody>
      </p:sp>
      <p:sp>
        <p:nvSpPr>
          <p:cNvPr id="8" name="Rectangle 8"/>
          <p:cNvSpPr>
            <a:spLocks noGrp="1" noChangeArrowheads="1"/>
          </p:cNvSpPr>
          <p:nvPr>
            <p:ph type="ftr" sz="quarter" idx="10"/>
          </p:nvPr>
        </p:nvSpPr>
        <p:spPr>
          <a:xfrm>
            <a:off x="989013" y="1178339"/>
            <a:ext cx="7197725" cy="161925"/>
          </a:xfrm>
          <a:prstGeom prst="rect">
            <a:avLst/>
          </a:prstGeom>
        </p:spPr>
        <p:txBody>
          <a:bodyPr lIns="0" tIns="0" bIns="0"/>
          <a:lstStyle>
            <a:lvl1pPr algn="l">
              <a:defRPr sz="1100" b="1" smtClean="0">
                <a:solidFill>
                  <a:schemeClr val="bg1"/>
                </a:solidFill>
              </a:defRPr>
            </a:lvl1pPr>
          </a:lstStyle>
          <a:p>
            <a:pPr>
              <a:defRPr/>
            </a:pPr>
            <a:r>
              <a:rPr lang="de-DE" noProof="0"/>
              <a:t>Andrey Ruzhanskiy</a:t>
            </a:r>
            <a:endParaRPr lang="de-DE" noProof="0" dirty="0"/>
          </a:p>
        </p:txBody>
      </p:sp>
    </p:spTree>
    <p:extLst>
      <p:ext uri="{BB962C8B-B14F-4D97-AF65-F5344CB8AC3E}">
        <p14:creationId xmlns:p14="http://schemas.microsoft.com/office/powerpoint/2010/main" val="66533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Inhaltsplatzhalter 2"/>
          <p:cNvSpPr>
            <a:spLocks noGrp="1"/>
          </p:cNvSpPr>
          <p:nvPr>
            <p:ph idx="1" hasCustomPrompt="1"/>
          </p:nvPr>
        </p:nvSpPr>
        <p:spPr>
          <a:xfrm>
            <a:off x="323850" y="765175"/>
            <a:ext cx="8351838" cy="5256213"/>
          </a:xfrm>
        </p:spPr>
        <p:txBody>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174123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95493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
        <p:nvSpPr>
          <p:cNvPr id="6"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baseline="0"/>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en-US" sz="4000" b="1" noProof="0" dirty="0">
                <a:solidFill>
                  <a:srgbClr val="001C4A"/>
                </a:solidFill>
                <a:latin typeface="Arial" charset="0"/>
                <a:ea typeface="Arial" charset="0"/>
                <a:cs typeface="Arial" charset="0"/>
              </a:rPr>
              <a:t>PARAGRAPH HEADING</a:t>
            </a:r>
          </a:p>
        </p:txBody>
      </p:sp>
    </p:spTree>
    <p:extLst>
      <p:ext uri="{BB962C8B-B14F-4D97-AF65-F5344CB8AC3E}">
        <p14:creationId xmlns:p14="http://schemas.microsoft.com/office/powerpoint/2010/main" val="7112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noProof="0" dirty="0"/>
          </a:p>
        </p:txBody>
      </p:sp>
      <p:sp>
        <p:nvSpPr>
          <p:cNvPr id="4" name="Inhaltsplatzhalter 2"/>
          <p:cNvSpPr>
            <a:spLocks noGrp="1"/>
          </p:cNvSpPr>
          <p:nvPr>
            <p:ph idx="1" hasCustomPrompt="1"/>
          </p:nvPr>
        </p:nvSpPr>
        <p:spPr>
          <a:xfrm>
            <a:off x="323850" y="765175"/>
            <a:ext cx="8351838" cy="5256213"/>
          </a:xfrm>
        </p:spPr>
        <p:txBody>
          <a:bodyPr/>
          <a:lstStyle>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dirty="0"/>
              <a:t>Text</a:t>
            </a:r>
          </a:p>
          <a:p>
            <a:pPr lvl="1"/>
            <a:r>
              <a:rPr lang="de-DE" dirty="0"/>
              <a:t>Unterpunkt 1</a:t>
            </a:r>
          </a:p>
          <a:p>
            <a:pPr lvl="1"/>
            <a:r>
              <a:rPr lang="de-DE" dirty="0"/>
              <a:t>Unterpunkt 2</a:t>
            </a:r>
          </a:p>
          <a:p>
            <a:pPr lvl="2"/>
            <a:r>
              <a:rPr lang="de-DE" dirty="0"/>
              <a:t>Aufzählung 1</a:t>
            </a:r>
          </a:p>
          <a:p>
            <a:pPr lvl="3"/>
            <a:r>
              <a:rPr lang="de-DE" dirty="0"/>
              <a:t>Unteraufzählung 1</a:t>
            </a:r>
          </a:p>
          <a:p>
            <a:pPr lvl="4"/>
            <a:r>
              <a:rPr lang="de-DE" dirty="0"/>
              <a:t>Unterunteraufzählung 1</a:t>
            </a:r>
          </a:p>
          <a:p>
            <a:pPr lvl="4"/>
            <a:r>
              <a:rPr lang="de-DE" dirty="0"/>
              <a:t>Unterunteraufzählung 2</a:t>
            </a:r>
          </a:p>
          <a:p>
            <a:pPr lvl="3"/>
            <a:r>
              <a:rPr lang="de-DE" dirty="0"/>
              <a:t>Unteraufzählung 2</a:t>
            </a:r>
          </a:p>
          <a:p>
            <a:pPr lvl="2"/>
            <a:r>
              <a:rPr lang="de-DE" dirty="0"/>
              <a:t>Aufzählung 2</a:t>
            </a:r>
          </a:p>
          <a:p>
            <a:pPr lvl="1"/>
            <a:r>
              <a:rPr lang="de-DE" dirty="0"/>
              <a:t>Unterpunkt 3</a:t>
            </a:r>
          </a:p>
          <a:p>
            <a:pPr lvl="0"/>
            <a:r>
              <a:rPr lang="de-DE" dirty="0"/>
              <a:t>Inhalt der Folie</a:t>
            </a:r>
          </a:p>
        </p:txBody>
      </p:sp>
      <p:sp>
        <p:nvSpPr>
          <p:cNvPr id="10" name="Footer Placeholder 3"/>
          <p:cNvSpPr>
            <a:spLocks noGrp="1"/>
          </p:cNvSpPr>
          <p:nvPr>
            <p:ph type="ftr" sz="quarter" idx="3"/>
          </p:nvPr>
        </p:nvSpPr>
        <p:spPr>
          <a:xfrm>
            <a:off x="3028950" y="6540335"/>
            <a:ext cx="3086100" cy="279219"/>
          </a:xfrm>
          <a:prstGeom prst="rect">
            <a:avLst/>
          </a:prstGeom>
        </p:spPr>
        <p:txBody>
          <a:bodyPr/>
          <a:lstStyle>
            <a:lvl1pPr algn="ctr">
              <a:defRPr sz="1200" b="0" i="0">
                <a:latin typeface="Arial" charset="0"/>
                <a:ea typeface="Arial" charset="0"/>
                <a:cs typeface="Arial" charset="0"/>
              </a:defRPr>
            </a:lvl1pPr>
          </a:lstStyle>
          <a:p>
            <a:r>
              <a:rPr lang="de-DE"/>
              <a:t>Andrey Ruzhanskiy</a:t>
            </a:r>
            <a:endParaRPr lang="de-DE" dirty="0"/>
          </a:p>
        </p:txBody>
      </p:sp>
    </p:spTree>
    <p:extLst>
      <p:ext uri="{BB962C8B-B14F-4D97-AF65-F5344CB8AC3E}">
        <p14:creationId xmlns:p14="http://schemas.microsoft.com/office/powerpoint/2010/main" val="14061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noProof="0" dirty="0"/>
          </a:p>
        </p:txBody>
      </p:sp>
      <p:sp>
        <p:nvSpPr>
          <p:cNvPr id="9"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de-DE"/>
              <a:t>Andrey Ruzhanskiy</a:t>
            </a:r>
            <a:endParaRPr lang="de-DE" dirty="0"/>
          </a:p>
        </p:txBody>
      </p:sp>
    </p:spTree>
    <p:extLst>
      <p:ext uri="{BB962C8B-B14F-4D97-AF65-F5344CB8AC3E}">
        <p14:creationId xmlns:p14="http://schemas.microsoft.com/office/powerpoint/2010/main" val="127184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de-DE"/>
              <a:t>Andrey Ruzhanskiy</a:t>
            </a:r>
            <a:endParaRPr lang="de-DE" dirty="0"/>
          </a:p>
        </p:txBody>
      </p:sp>
      <p:sp>
        <p:nvSpPr>
          <p:cNvPr id="4"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de-DE" sz="4000" b="1" noProof="0" dirty="0">
                <a:solidFill>
                  <a:srgbClr val="001C4A"/>
                </a:solidFill>
                <a:latin typeface="Arial" charset="0"/>
                <a:ea typeface="Arial" charset="0"/>
                <a:cs typeface="Arial" charset="0"/>
              </a:rPr>
              <a:t>TITELMASTERFORMAT DURCH KLICKEN BEARBEITEN</a:t>
            </a:r>
          </a:p>
        </p:txBody>
      </p:sp>
    </p:spTree>
    <p:extLst>
      <p:ext uri="{BB962C8B-B14F-4D97-AF65-F5344CB8AC3E}">
        <p14:creationId xmlns:p14="http://schemas.microsoft.com/office/powerpoint/2010/main" val="1247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r>
              <a:rPr lang="en-US" sz="1600" noProof="0" dirty="0" err="1">
                <a:solidFill>
                  <a:schemeClr val="bg1"/>
                </a:solidFill>
                <a:latin typeface="Arial" charset="0"/>
                <a:ea typeface="Arial" charset="0"/>
                <a:cs typeface="Arial" charset="0"/>
              </a:rPr>
              <a:t>Zellescher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Weg</a:t>
            </a:r>
            <a:r>
              <a:rPr lang="en-US" sz="1600" noProof="0" dirty="0">
                <a:solidFill>
                  <a:schemeClr val="bg1"/>
                </a:solidFill>
                <a:latin typeface="Arial" charset="0"/>
                <a:ea typeface="Arial" charset="0"/>
                <a:cs typeface="Arial" charset="0"/>
              </a:rPr>
              <a:t> 12			</a:t>
            </a:r>
            <a:r>
              <a:rPr lang="en-US" sz="1600" noProof="0" dirty="0" err="1">
                <a:solidFill>
                  <a:schemeClr val="bg1"/>
                </a:solidFill>
                <a:latin typeface="Arial" charset="0"/>
                <a:ea typeface="Arial" charset="0"/>
                <a:cs typeface="Arial" charset="0"/>
              </a:rPr>
              <a:t>Nöthnitzer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Straße</a:t>
            </a:r>
            <a:r>
              <a:rPr lang="en-US" sz="1600" noProof="0" dirty="0">
                <a:solidFill>
                  <a:schemeClr val="bg1"/>
                </a:solidFill>
                <a:latin typeface="Arial" charset="0"/>
                <a:ea typeface="Arial" charset="0"/>
                <a:cs typeface="Arial" charset="0"/>
              </a:rPr>
              <a:t> 46</a:t>
            </a:r>
          </a:p>
          <a:p>
            <a:pPr>
              <a:defRPr/>
            </a:pPr>
            <a:r>
              <a:rPr lang="en-US" sz="1600" noProof="0" dirty="0" err="1">
                <a:solidFill>
                  <a:schemeClr val="bg1"/>
                </a:solidFill>
                <a:latin typeface="Arial" charset="0"/>
                <a:ea typeface="Arial" charset="0"/>
                <a:cs typeface="Arial" charset="0"/>
              </a:rPr>
              <a:t>Willers-Bau</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xxxx</a:t>
            </a:r>
            <a:r>
              <a:rPr lang="en-US" sz="1600" noProof="0" dirty="0">
                <a:solidFill>
                  <a:schemeClr val="bg1"/>
                </a:solidFill>
                <a:latin typeface="Arial" charset="0"/>
                <a:ea typeface="Arial" charset="0"/>
                <a:cs typeface="Arial" charset="0"/>
              </a:rPr>
              <a:t>			Room </a:t>
            </a:r>
            <a:r>
              <a:rPr lang="en-US" sz="1600" noProof="0" dirty="0" err="1">
                <a:solidFill>
                  <a:schemeClr val="bg1"/>
                </a:solidFill>
                <a:latin typeface="Arial" charset="0"/>
                <a:ea typeface="Arial" charset="0"/>
                <a:cs typeface="Arial" charset="0"/>
              </a:rPr>
              <a:t>xxxx</a:t>
            </a: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Tel. +49 351 - 463 – </a:t>
            </a:r>
            <a:r>
              <a:rPr lang="en-US" sz="1600" noProof="0" dirty="0" err="1">
                <a:solidFill>
                  <a:schemeClr val="bg1"/>
                </a:solidFill>
                <a:latin typeface="Arial" charset="0"/>
                <a:ea typeface="Arial" charset="0"/>
                <a:cs typeface="Arial" charset="0"/>
              </a:rPr>
              <a:t>xxxxx</a:t>
            </a:r>
            <a:r>
              <a:rPr lang="en-US" sz="1600" noProof="0" dirty="0">
                <a:solidFill>
                  <a:schemeClr val="bg1"/>
                </a:solidFill>
                <a:latin typeface="Arial" charset="0"/>
                <a:ea typeface="Arial" charset="0"/>
                <a:cs typeface="Arial" charset="0"/>
              </a:rPr>
              <a:t>	Tel. +49 351 - 463 – </a:t>
            </a:r>
            <a:r>
              <a:rPr lang="en-US" sz="1600" noProof="0" dirty="0" err="1">
                <a:solidFill>
                  <a:schemeClr val="bg1"/>
                </a:solidFill>
                <a:latin typeface="Arial" charset="0"/>
                <a:ea typeface="Arial" charset="0"/>
                <a:cs typeface="Arial" charset="0"/>
              </a:rPr>
              <a:t>xxxxx</a:t>
            </a: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name surname (</a:t>
            </a:r>
            <a:r>
              <a:rPr lang="en-US" sz="1600" noProof="0" dirty="0" err="1">
                <a:solidFill>
                  <a:schemeClr val="bg1"/>
                </a:solidFill>
                <a:latin typeface="Arial" charset="0"/>
                <a:ea typeface="Arial" charset="0"/>
                <a:cs typeface="Arial" charset="0"/>
              </a:rPr>
              <a:t>name.surname@tu-dresden.de</a:t>
            </a:r>
            <a:r>
              <a:rPr lang="en-US" sz="1600" noProof="0" dirty="0">
                <a:solidFill>
                  <a:schemeClr val="bg1"/>
                </a:solidFill>
                <a:latin typeface="Arial" charset="0"/>
                <a:ea typeface="Arial" charset="0"/>
                <a:cs typeface="Arial" charset="0"/>
              </a:rPr>
              <a:t>)</a:t>
            </a:r>
            <a:endParaRPr lang="en-US" sz="1600" noProof="0" dirty="0">
              <a:latin typeface="Arial" charset="0"/>
              <a:ea typeface="Arial" charset="0"/>
              <a:cs typeface="Arial" charset="0"/>
            </a:endParaRPr>
          </a:p>
        </p:txBody>
      </p:sp>
      <p:sp>
        <p:nvSpPr>
          <p:cNvPr id="49157" name="Rectangle 5"/>
          <p:cNvSpPr>
            <a:spLocks noGrp="1" noChangeAspect="1" noChangeArrowheads="1"/>
          </p:cNvSpPr>
          <p:nvPr>
            <p:ph type="ctrTitle" sz="quarter"/>
          </p:nvPr>
        </p:nvSpPr>
        <p:spPr>
          <a:xfrm>
            <a:off x="323850" y="2133600"/>
            <a:ext cx="8496300" cy="647700"/>
          </a:xfrm>
        </p:spPr>
        <p:txBody>
          <a:bodyPr tIns="45720" bIns="45720" anchor="ctr"/>
          <a:lstStyle>
            <a:lvl1pPr algn="ctr">
              <a:defRPr sz="3600">
                <a:solidFill>
                  <a:srgbClr val="E56B20"/>
                </a:solidFill>
                <a:latin typeface="Arial" charset="0"/>
                <a:ea typeface="Arial" charset="0"/>
                <a:cs typeface="Arial" charset="0"/>
              </a:defRPr>
            </a:lvl1pPr>
          </a:lstStyle>
          <a:p>
            <a:r>
              <a:rPr lang="en-US" dirty="0"/>
              <a:t>Click to edit Master title style</a:t>
            </a:r>
            <a:endParaRPr lang="en-US" noProof="0" dirty="0"/>
          </a:p>
        </p:txBody>
      </p:sp>
      <p:sp>
        <p:nvSpPr>
          <p:cNvPr id="49159"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r>
              <a:rPr lang="en-US" dirty="0"/>
              <a:t>Click to edit Master subtitle style</a:t>
            </a:r>
            <a:endParaRPr lang="en-US" noProof="0" dirty="0"/>
          </a:p>
        </p:txBody>
      </p:sp>
      <p:sp>
        <p:nvSpPr>
          <p:cNvPr id="8" name="Rectangle 8"/>
          <p:cNvSpPr>
            <a:spLocks noGrp="1" noChangeArrowheads="1"/>
          </p:cNvSpPr>
          <p:nvPr>
            <p:ph type="ftr" sz="quarter" idx="10"/>
          </p:nvPr>
        </p:nvSpPr>
        <p:spPr>
          <a:xfrm>
            <a:off x="989013" y="1178791"/>
            <a:ext cx="7197725" cy="161925"/>
          </a:xfrm>
          <a:prstGeom prst="rect">
            <a:avLst/>
          </a:prstGeom>
        </p:spPr>
        <p:txBody>
          <a:bodyPr lIns="0" tIns="0" bIns="0"/>
          <a:lstStyle>
            <a:lvl1pPr algn="l">
              <a:defRPr sz="1100" b="1" dirty="0">
                <a:solidFill>
                  <a:schemeClr val="bg1"/>
                </a:solidFill>
                <a:latin typeface="Arial" charset="0"/>
                <a:ea typeface="Arial" charset="0"/>
                <a:cs typeface="Arial" charset="0"/>
              </a:defRPr>
            </a:lvl1pPr>
          </a:lstStyle>
          <a:p>
            <a:pPr>
              <a:defRPr/>
            </a:pPr>
            <a:r>
              <a:rPr lang="en-US"/>
              <a:t>Andrey Ruzhanskiy</a:t>
            </a:r>
          </a:p>
        </p:txBody>
      </p:sp>
    </p:spTree>
    <p:extLst>
      <p:ext uri="{BB962C8B-B14F-4D97-AF65-F5344CB8AC3E}">
        <p14:creationId xmlns:p14="http://schemas.microsoft.com/office/powerpoint/2010/main" val="114846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Inhaltsplatzhalter 2"/>
          <p:cNvSpPr>
            <a:spLocks noGrp="1"/>
          </p:cNvSpPr>
          <p:nvPr>
            <p:ph idx="1" hasCustomPrompt="1"/>
          </p:nvPr>
        </p:nvSpPr>
        <p:spPr>
          <a:xfrm>
            <a:off x="323850" y="765175"/>
            <a:ext cx="8351838" cy="5256213"/>
          </a:xfrm>
        </p:spPr>
        <p:txBody>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277471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Title</a:t>
            </a:r>
            <a:endParaRPr lang="en-US" dirty="0"/>
          </a:p>
        </p:txBody>
      </p:sp>
      <p:sp>
        <p:nvSpPr>
          <p:cNvPr id="5"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81831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
        <p:nvSpPr>
          <p:cNvPr id="6"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baseline="0"/>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en-US" sz="4000" b="1" noProof="0" dirty="0">
                <a:solidFill>
                  <a:srgbClr val="001C4A"/>
                </a:solidFill>
                <a:latin typeface="Arial" charset="0"/>
                <a:ea typeface="Arial" charset="0"/>
                <a:cs typeface="Arial" charset="0"/>
              </a:rPr>
              <a:t>PARAGRAPH HEADING</a:t>
            </a:r>
          </a:p>
        </p:txBody>
      </p:sp>
    </p:spTree>
    <p:extLst>
      <p:ext uri="{BB962C8B-B14F-4D97-AF65-F5344CB8AC3E}">
        <p14:creationId xmlns:p14="http://schemas.microsoft.com/office/powerpoint/2010/main" val="140986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dirty="0">
              <a:latin typeface="Arial" charset="0"/>
              <a:ea typeface="Arial" charset="0"/>
              <a:cs typeface="Arial" charset="0"/>
            </a:endParaRPr>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r>
              <a:rPr lang="en-US" sz="1600" noProof="0" dirty="0" err="1">
                <a:solidFill>
                  <a:schemeClr val="bg1"/>
                </a:solidFill>
                <a:latin typeface="Arial" charset="0"/>
                <a:ea typeface="Arial" charset="0"/>
                <a:cs typeface="Arial" charset="0"/>
              </a:rPr>
              <a:t>Zellescher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Weg</a:t>
            </a:r>
            <a:r>
              <a:rPr lang="en-US" sz="1600" noProof="0" dirty="0">
                <a:solidFill>
                  <a:schemeClr val="bg1"/>
                </a:solidFill>
                <a:latin typeface="Arial" charset="0"/>
                <a:ea typeface="Arial" charset="0"/>
                <a:cs typeface="Arial" charset="0"/>
              </a:rPr>
              <a:t> 12			</a:t>
            </a:r>
            <a:r>
              <a:rPr lang="en-US" sz="1600" noProof="0" dirty="0" err="1">
                <a:solidFill>
                  <a:schemeClr val="bg1"/>
                </a:solidFill>
                <a:latin typeface="Arial" charset="0"/>
                <a:ea typeface="Arial" charset="0"/>
                <a:cs typeface="Arial" charset="0"/>
              </a:rPr>
              <a:t>Nöthnitzer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Straße</a:t>
            </a:r>
            <a:r>
              <a:rPr lang="en-US" sz="1600" noProof="0" dirty="0">
                <a:solidFill>
                  <a:schemeClr val="bg1"/>
                </a:solidFill>
                <a:latin typeface="Arial" charset="0"/>
                <a:ea typeface="Arial" charset="0"/>
                <a:cs typeface="Arial" charset="0"/>
              </a:rPr>
              <a:t> 46</a:t>
            </a:r>
          </a:p>
          <a:p>
            <a:pPr>
              <a:defRPr/>
            </a:pPr>
            <a:r>
              <a:rPr lang="en-US" sz="1600" noProof="0" dirty="0" err="1">
                <a:solidFill>
                  <a:schemeClr val="bg1"/>
                </a:solidFill>
                <a:latin typeface="Arial" charset="0"/>
                <a:ea typeface="Arial" charset="0"/>
                <a:cs typeface="Arial" charset="0"/>
              </a:rPr>
              <a:t>Willers-Bau</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xxxx</a:t>
            </a:r>
            <a:r>
              <a:rPr lang="en-US" sz="1600" noProof="0" dirty="0">
                <a:solidFill>
                  <a:schemeClr val="bg1"/>
                </a:solidFill>
                <a:latin typeface="Arial" charset="0"/>
                <a:ea typeface="Arial" charset="0"/>
                <a:cs typeface="Arial" charset="0"/>
              </a:rPr>
              <a:t>			Room </a:t>
            </a:r>
            <a:r>
              <a:rPr lang="en-US" sz="1600" noProof="0" dirty="0" err="1">
                <a:solidFill>
                  <a:schemeClr val="bg1"/>
                </a:solidFill>
                <a:latin typeface="Arial" charset="0"/>
                <a:ea typeface="Arial" charset="0"/>
                <a:cs typeface="Arial" charset="0"/>
              </a:rPr>
              <a:t>xxxx</a:t>
            </a: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Tel. +49 351 - 463 – </a:t>
            </a:r>
            <a:r>
              <a:rPr lang="en-US" sz="1600" noProof="0" dirty="0" err="1">
                <a:solidFill>
                  <a:schemeClr val="bg1"/>
                </a:solidFill>
                <a:latin typeface="Arial" charset="0"/>
                <a:ea typeface="Arial" charset="0"/>
                <a:cs typeface="Arial" charset="0"/>
              </a:rPr>
              <a:t>xxxxx</a:t>
            </a:r>
            <a:r>
              <a:rPr lang="en-US" sz="1600" noProof="0" dirty="0">
                <a:solidFill>
                  <a:schemeClr val="bg1"/>
                </a:solidFill>
                <a:latin typeface="Arial" charset="0"/>
                <a:ea typeface="Arial" charset="0"/>
                <a:cs typeface="Arial" charset="0"/>
              </a:rPr>
              <a:t>	Tel. +49 351 - 463 – </a:t>
            </a:r>
            <a:r>
              <a:rPr lang="en-US" sz="1600" noProof="0" dirty="0" err="1">
                <a:solidFill>
                  <a:schemeClr val="bg1"/>
                </a:solidFill>
                <a:latin typeface="Arial" charset="0"/>
                <a:ea typeface="Arial" charset="0"/>
                <a:cs typeface="Arial" charset="0"/>
              </a:rPr>
              <a:t>xxxxx</a:t>
            </a: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name surname (</a:t>
            </a:r>
            <a:r>
              <a:rPr lang="en-US" sz="1600" noProof="0" dirty="0" err="1">
                <a:solidFill>
                  <a:schemeClr val="bg1"/>
                </a:solidFill>
                <a:latin typeface="Arial" charset="0"/>
                <a:ea typeface="Arial" charset="0"/>
                <a:cs typeface="Arial" charset="0"/>
              </a:rPr>
              <a:t>name.surname@tu-dresden.de</a:t>
            </a:r>
            <a:r>
              <a:rPr lang="en-US" sz="1600" noProof="0" dirty="0">
                <a:solidFill>
                  <a:schemeClr val="bg1"/>
                </a:solidFill>
                <a:latin typeface="Arial" charset="0"/>
                <a:ea typeface="Arial" charset="0"/>
                <a:cs typeface="Arial" charset="0"/>
              </a:rPr>
              <a:t>)</a:t>
            </a:r>
            <a:endParaRPr lang="en-US" sz="1600" noProof="0" dirty="0">
              <a:latin typeface="Arial" charset="0"/>
              <a:ea typeface="Arial" charset="0"/>
              <a:cs typeface="Arial" charset="0"/>
            </a:endParaRPr>
          </a:p>
        </p:txBody>
      </p:sp>
      <p:sp>
        <p:nvSpPr>
          <p:cNvPr id="49157" name="Rectangle 5"/>
          <p:cNvSpPr>
            <a:spLocks noGrp="1" noChangeAspect="1" noChangeArrowheads="1"/>
          </p:cNvSpPr>
          <p:nvPr>
            <p:ph type="ctrTitle" sz="quarter"/>
          </p:nvPr>
        </p:nvSpPr>
        <p:spPr>
          <a:xfrm>
            <a:off x="323850" y="2133600"/>
            <a:ext cx="8496300" cy="647700"/>
          </a:xfrm>
        </p:spPr>
        <p:txBody>
          <a:bodyPr tIns="45720" bIns="45720" anchor="ctr"/>
          <a:lstStyle>
            <a:lvl1pPr algn="ctr">
              <a:defRPr sz="3600">
                <a:solidFill>
                  <a:srgbClr val="E56B20"/>
                </a:solidFill>
                <a:latin typeface="Arial" charset="0"/>
                <a:ea typeface="Arial" charset="0"/>
                <a:cs typeface="Arial" charset="0"/>
              </a:defRPr>
            </a:lvl1pPr>
          </a:lstStyle>
          <a:p>
            <a:r>
              <a:rPr lang="en-US" noProof="0" dirty="0" err="1"/>
              <a:t>Mastertitelformat</a:t>
            </a:r>
            <a:r>
              <a:rPr lang="en-US" noProof="0" dirty="0"/>
              <a:t> </a:t>
            </a:r>
            <a:r>
              <a:rPr lang="en-US" noProof="0" dirty="0" err="1"/>
              <a:t>bearbeiten</a:t>
            </a:r>
            <a:endParaRPr lang="en-US" noProof="0" dirty="0"/>
          </a:p>
        </p:txBody>
      </p:sp>
      <p:sp>
        <p:nvSpPr>
          <p:cNvPr id="49159"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r>
              <a:rPr lang="en-US" noProof="0" dirty="0"/>
              <a:t>Master-</a:t>
            </a:r>
            <a:r>
              <a:rPr lang="en-US" noProof="0" dirty="0" err="1"/>
              <a:t>Untertitelformat</a:t>
            </a:r>
            <a:r>
              <a:rPr lang="en-US" noProof="0" dirty="0"/>
              <a:t> </a:t>
            </a:r>
            <a:r>
              <a:rPr lang="en-US" noProof="0" dirty="0" err="1"/>
              <a:t>bearbeiten</a:t>
            </a:r>
            <a:endParaRPr lang="en-US" noProof="0" dirty="0"/>
          </a:p>
        </p:txBody>
      </p:sp>
      <p:sp>
        <p:nvSpPr>
          <p:cNvPr id="8" name="Rectangle 8"/>
          <p:cNvSpPr>
            <a:spLocks noGrp="1" noChangeArrowheads="1"/>
          </p:cNvSpPr>
          <p:nvPr>
            <p:ph type="ftr" sz="quarter" idx="10"/>
          </p:nvPr>
        </p:nvSpPr>
        <p:spPr>
          <a:xfrm>
            <a:off x="989013" y="1178791"/>
            <a:ext cx="7197725" cy="161925"/>
          </a:xfrm>
          <a:prstGeom prst="rect">
            <a:avLst/>
          </a:prstGeom>
        </p:spPr>
        <p:txBody>
          <a:bodyPr lIns="0" tIns="0" bIns="0"/>
          <a:lstStyle>
            <a:lvl1pPr algn="l">
              <a:defRPr sz="1100" b="1">
                <a:solidFill>
                  <a:schemeClr val="bg1"/>
                </a:solidFill>
              </a:defRPr>
            </a:lvl1pPr>
          </a:lstStyle>
          <a:p>
            <a:pPr>
              <a:defRPr/>
            </a:pPr>
            <a:r>
              <a:rPr lang="en-US" noProof="0"/>
              <a:t>Andrey Ruzhanskiy</a:t>
            </a:r>
            <a:endParaRPr lang="en-US" noProof="0" dirty="0"/>
          </a:p>
        </p:txBody>
      </p:sp>
    </p:spTree>
    <p:extLst>
      <p:ext uri="{BB962C8B-B14F-4D97-AF65-F5344CB8AC3E}">
        <p14:creationId xmlns:p14="http://schemas.microsoft.com/office/powerpoint/2010/main" val="580536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Text</a:t>
            </a:r>
          </a:p>
          <a:p>
            <a:pPr lvl="1"/>
            <a:r>
              <a:rPr lang="de-DE" dirty="0"/>
              <a:t>Unterpunkt 1</a:t>
            </a:r>
          </a:p>
          <a:p>
            <a:pPr lvl="1"/>
            <a:r>
              <a:rPr lang="de-DE" dirty="0"/>
              <a:t>Unterpunkt 2</a:t>
            </a:r>
          </a:p>
          <a:p>
            <a:pPr lvl="2"/>
            <a:r>
              <a:rPr lang="de-DE" dirty="0"/>
              <a:t>Aufzählung 1</a:t>
            </a:r>
          </a:p>
          <a:p>
            <a:pPr lvl="3"/>
            <a:r>
              <a:rPr lang="de-DE" dirty="0"/>
              <a:t>Unteraufzählung 1</a:t>
            </a:r>
          </a:p>
          <a:p>
            <a:pPr lvl="4"/>
            <a:r>
              <a:rPr lang="de-DE" dirty="0"/>
              <a:t>Unterunteraufzählung 1</a:t>
            </a:r>
          </a:p>
          <a:p>
            <a:pPr lvl="4"/>
            <a:r>
              <a:rPr lang="de-DE" dirty="0"/>
              <a:t>Unterunteraufzählung 2</a:t>
            </a:r>
          </a:p>
          <a:p>
            <a:pPr lvl="3"/>
            <a:r>
              <a:rPr lang="de-DE" dirty="0"/>
              <a:t>Unteraufzählung 2</a:t>
            </a:r>
          </a:p>
          <a:p>
            <a:pPr lvl="2"/>
            <a:r>
              <a:rPr lang="de-DE" dirty="0"/>
              <a:t>Aufzählung 2</a:t>
            </a:r>
          </a:p>
          <a:p>
            <a:pPr lvl="1"/>
            <a:r>
              <a:rPr lang="de-DE" dirty="0"/>
              <a:t>Unterpunkt 3</a:t>
            </a:r>
          </a:p>
          <a:p>
            <a:pPr lvl="0"/>
            <a:r>
              <a:rPr lang="de-DE" dirty="0"/>
              <a:t>Inhalt der Folie</a:t>
            </a:r>
          </a:p>
        </p:txBody>
      </p:sp>
      <p:sp>
        <p:nvSpPr>
          <p:cNvPr id="1027"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de-DE"/>
              <a:t>Überschrift</a:t>
            </a:r>
          </a:p>
        </p:txBody>
      </p:sp>
      <p:sp>
        <p:nvSpPr>
          <p:cNvPr id="10"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de-DE"/>
              <a:t>Andrey Ruzhanskiy</a:t>
            </a:r>
            <a:endParaRPr lang="de-DE" dirty="0"/>
          </a:p>
        </p:txBody>
      </p:sp>
    </p:spTree>
  </p:cSld>
  <p:clrMap bg1="lt1" tx1="dk1" bg2="lt2" tx2="dk2" accent1="accent1" accent2="accent2" accent3="accent3" accent4="accent4" accent5="accent5" accent6="accent6" hlink="hlink" folHlink="folHlink"/>
  <p:sldLayoutIdLst>
    <p:sldLayoutId id="2147483717" r:id="rId1"/>
    <p:sldLayoutId id="2147483711" r:id="rId2"/>
    <p:sldLayoutId id="2147483712" r:id="rId3"/>
    <p:sldLayoutId id="2147483718" r:id="rId4"/>
  </p:sldLayoutIdLst>
  <p:hf hdr="0" dt="0"/>
  <p:txStyles>
    <p:titleStyle>
      <a:lvl1pPr algn="l" rtl="0" eaLnBrk="1" fontAlgn="base" hangingPunct="1">
        <a:spcBef>
          <a:spcPct val="0"/>
        </a:spcBef>
        <a:spcAft>
          <a:spcPct val="0"/>
        </a:spcAft>
        <a:defRPr sz="2400" b="1">
          <a:solidFill>
            <a:srgbClr val="001D4B"/>
          </a:solidFill>
          <a:latin typeface="Arial" charset="0"/>
          <a:ea typeface="Arial" charset="0"/>
          <a:cs typeface="Arial" charset="0"/>
        </a:defRPr>
      </a:lvl1pPr>
      <a:lvl2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2pPr>
      <a:lvl3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3pPr>
      <a:lvl4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4pPr>
      <a:lvl5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5pPr>
      <a:lvl6pPr marL="457200" algn="l" rtl="0" eaLnBrk="1" fontAlgn="base" hangingPunct="1">
        <a:spcBef>
          <a:spcPct val="0"/>
        </a:spcBef>
        <a:spcAft>
          <a:spcPct val="0"/>
        </a:spcAft>
        <a:defRPr sz="2400">
          <a:solidFill>
            <a:srgbClr val="001D4B"/>
          </a:solidFill>
          <a:latin typeface="DIN-Bold" charset="0"/>
        </a:defRPr>
      </a:lvl6pPr>
      <a:lvl7pPr marL="914400" algn="l" rtl="0" eaLnBrk="1" fontAlgn="base" hangingPunct="1">
        <a:spcBef>
          <a:spcPct val="0"/>
        </a:spcBef>
        <a:spcAft>
          <a:spcPct val="0"/>
        </a:spcAft>
        <a:defRPr sz="2400">
          <a:solidFill>
            <a:srgbClr val="001D4B"/>
          </a:solidFill>
          <a:latin typeface="DIN-Bold" charset="0"/>
        </a:defRPr>
      </a:lvl7pPr>
      <a:lvl8pPr marL="1371600" algn="l" rtl="0" eaLnBrk="1" fontAlgn="base" hangingPunct="1">
        <a:spcBef>
          <a:spcPct val="0"/>
        </a:spcBef>
        <a:spcAft>
          <a:spcPct val="0"/>
        </a:spcAft>
        <a:defRPr sz="2400">
          <a:solidFill>
            <a:srgbClr val="001D4B"/>
          </a:solidFill>
          <a:latin typeface="DIN-Bold" charset="0"/>
        </a:defRPr>
      </a:lvl8pPr>
      <a:lvl9pPr marL="1828800" algn="l" rtl="0" eaLnBrk="1" fontAlgn="base" hangingPunct="1">
        <a:spcBef>
          <a:spcPct val="0"/>
        </a:spcBef>
        <a:spcAft>
          <a:spcPct val="0"/>
        </a:spcAft>
        <a:defRPr sz="2400">
          <a:solidFill>
            <a:srgbClr val="001D4B"/>
          </a:solidFill>
          <a:latin typeface="DIN-Bold" charset="0"/>
        </a:defRPr>
      </a:lvl9pPr>
    </p:titleStyle>
    <p:bodyStyle>
      <a:lvl1pPr marL="342900" indent="-342900" algn="l" defTabSz="361950" rtl="0" eaLnBrk="1" fontAlgn="base" hangingPunct="1">
        <a:spcBef>
          <a:spcPct val="50000"/>
        </a:spcBef>
        <a:spcAft>
          <a:spcPct val="0"/>
        </a:spcAft>
        <a:defRPr>
          <a:solidFill>
            <a:schemeClr val="tx1"/>
          </a:solidFill>
          <a:latin typeface="Arial" charset="0"/>
          <a:ea typeface="Arial" charset="0"/>
          <a:cs typeface="Arial" charset="0"/>
        </a:defRPr>
      </a:lvl1pPr>
      <a:lvl2pPr marL="263525" indent="-261938" algn="l" defTabSz="361950" rtl="0" eaLnBrk="1" fontAlgn="base" hangingPunct="1">
        <a:spcBef>
          <a:spcPct val="50000"/>
        </a:spcBef>
        <a:spcAft>
          <a:spcPct val="0"/>
        </a:spcAft>
        <a:buBlip>
          <a:blip r:embed="rId7"/>
        </a:buBlip>
        <a:defRPr>
          <a:solidFill>
            <a:schemeClr val="tx1"/>
          </a:solidFill>
          <a:latin typeface="Arial" charset="0"/>
          <a:ea typeface="Arial" charset="0"/>
          <a:cs typeface="Arial" charset="0"/>
        </a:defRPr>
      </a:lvl2pPr>
      <a:lvl3pPr marL="712788" indent="-269875" algn="l" defTabSz="361950" rtl="0" eaLnBrk="1" fontAlgn="base" hangingPunct="1">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1" fontAlgn="base" hangingPunct="1">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1" fontAlgn="base" hangingPunct="1">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6pPr>
      <a:lvl7pPr marL="24352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7pPr>
      <a:lvl8pPr marL="28924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8pPr>
      <a:lvl9pPr marL="33496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ZIH_folien-layout_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338" y="5772150"/>
            <a:ext cx="8623300" cy="96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Picture 6" descr="ZIH_folien-layout-print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88950"/>
            <a:ext cx="8550275" cy="6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8"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149"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noProof="0" dirty="0"/>
              <a:t>Title</a:t>
            </a:r>
          </a:p>
        </p:txBody>
      </p:sp>
      <p:sp>
        <p:nvSpPr>
          <p:cNvPr id="8"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en-US"/>
              <a:t>Andrey Ruzhanskiy</a:t>
            </a:r>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13" r:id="rId2"/>
    <p:sldLayoutId id="2147483714" r:id="rId3"/>
    <p:sldLayoutId id="2147483720" r:id="rId4"/>
  </p:sldLayoutIdLst>
  <p:hf hdr="0" dt="0"/>
  <p:txStyles>
    <p:titleStyle>
      <a:lvl1pPr algn="l" rtl="0" eaLnBrk="0" fontAlgn="base" hangingPunct="0">
        <a:spcBef>
          <a:spcPct val="0"/>
        </a:spcBef>
        <a:spcAft>
          <a:spcPct val="0"/>
        </a:spcAft>
        <a:defRPr sz="2400" b="1">
          <a:solidFill>
            <a:srgbClr val="001D4B"/>
          </a:solidFill>
          <a:latin typeface="Arial" charset="0"/>
          <a:ea typeface="Arial" charset="0"/>
          <a:cs typeface="Arial" charset="0"/>
        </a:defRPr>
      </a:lvl1pPr>
      <a:lvl2pPr algn="l" rtl="0" eaLnBrk="0" fontAlgn="base" hangingPunct="0">
        <a:spcBef>
          <a:spcPct val="0"/>
        </a:spcBef>
        <a:spcAft>
          <a:spcPct val="0"/>
        </a:spcAft>
        <a:defRPr sz="2400" b="1">
          <a:solidFill>
            <a:srgbClr val="001D4B"/>
          </a:solidFill>
          <a:latin typeface="Univers Light" charset="0"/>
          <a:ea typeface="ＭＳ Ｐゴシック" charset="0"/>
        </a:defRPr>
      </a:lvl2pPr>
      <a:lvl3pPr algn="l" rtl="0" eaLnBrk="0" fontAlgn="base" hangingPunct="0">
        <a:spcBef>
          <a:spcPct val="0"/>
        </a:spcBef>
        <a:spcAft>
          <a:spcPct val="0"/>
        </a:spcAft>
        <a:defRPr sz="2400" b="1">
          <a:solidFill>
            <a:srgbClr val="001D4B"/>
          </a:solidFill>
          <a:latin typeface="Univers Light" charset="0"/>
          <a:ea typeface="ＭＳ Ｐゴシック" charset="0"/>
        </a:defRPr>
      </a:lvl3pPr>
      <a:lvl4pPr algn="l" rtl="0" eaLnBrk="0" fontAlgn="base" hangingPunct="0">
        <a:spcBef>
          <a:spcPct val="0"/>
        </a:spcBef>
        <a:spcAft>
          <a:spcPct val="0"/>
        </a:spcAft>
        <a:defRPr sz="2400" b="1">
          <a:solidFill>
            <a:srgbClr val="001D4B"/>
          </a:solidFill>
          <a:latin typeface="Univers Light" charset="0"/>
          <a:ea typeface="ＭＳ Ｐゴシック" charset="0"/>
        </a:defRPr>
      </a:lvl4pPr>
      <a:lvl5pPr algn="l" rtl="0" eaLnBrk="0" fontAlgn="base" hangingPunct="0">
        <a:spcBef>
          <a:spcPct val="0"/>
        </a:spcBef>
        <a:spcAft>
          <a:spcPct val="0"/>
        </a:spcAft>
        <a:defRPr sz="2400" b="1">
          <a:solidFill>
            <a:srgbClr val="001D4B"/>
          </a:solidFill>
          <a:latin typeface="Univers Light" charset="0"/>
          <a:ea typeface="ＭＳ Ｐゴシック" charset="0"/>
        </a:defRPr>
      </a:lvl5pPr>
      <a:lvl6pPr marL="457200" algn="l" rtl="0" fontAlgn="base">
        <a:spcBef>
          <a:spcPct val="0"/>
        </a:spcBef>
        <a:spcAft>
          <a:spcPct val="0"/>
        </a:spcAft>
        <a:defRPr sz="2400">
          <a:solidFill>
            <a:srgbClr val="001D4B"/>
          </a:solidFill>
          <a:latin typeface="DIN-Bold" pitchFamily="34" charset="0"/>
        </a:defRPr>
      </a:lvl6pPr>
      <a:lvl7pPr marL="914400" algn="l" rtl="0" fontAlgn="base">
        <a:spcBef>
          <a:spcPct val="0"/>
        </a:spcBef>
        <a:spcAft>
          <a:spcPct val="0"/>
        </a:spcAft>
        <a:defRPr sz="2400">
          <a:solidFill>
            <a:srgbClr val="001D4B"/>
          </a:solidFill>
          <a:latin typeface="DIN-Bold" pitchFamily="34" charset="0"/>
        </a:defRPr>
      </a:lvl7pPr>
      <a:lvl8pPr marL="1371600" algn="l" rtl="0" fontAlgn="base">
        <a:spcBef>
          <a:spcPct val="0"/>
        </a:spcBef>
        <a:spcAft>
          <a:spcPct val="0"/>
        </a:spcAft>
        <a:defRPr sz="2400">
          <a:solidFill>
            <a:srgbClr val="001D4B"/>
          </a:solidFill>
          <a:latin typeface="DIN-Bold" pitchFamily="34" charset="0"/>
        </a:defRPr>
      </a:lvl8pPr>
      <a:lvl9pPr marL="1828800" algn="l" rtl="0" fontAlgn="base">
        <a:spcBef>
          <a:spcPct val="0"/>
        </a:spcBef>
        <a:spcAft>
          <a:spcPct val="0"/>
        </a:spcAft>
        <a:defRPr sz="2400">
          <a:solidFill>
            <a:srgbClr val="001D4B"/>
          </a:solidFill>
          <a:latin typeface="DIN-Bold" pitchFamily="34" charset="0"/>
        </a:defRPr>
      </a:lvl9pPr>
    </p:titleStyle>
    <p:bodyStyle>
      <a:lvl1pPr marL="342900" indent="-342900" algn="l" defTabSz="361950" rtl="0" eaLnBrk="0" fontAlgn="base" hangingPunct="0">
        <a:spcBef>
          <a:spcPct val="50000"/>
        </a:spcBef>
        <a:spcAft>
          <a:spcPct val="0"/>
        </a:spcAft>
        <a:defRPr>
          <a:solidFill>
            <a:schemeClr val="tx1"/>
          </a:solidFill>
          <a:latin typeface="Arial" charset="0"/>
          <a:ea typeface="Arial" charset="0"/>
          <a:cs typeface="Arial" charset="0"/>
        </a:defRPr>
      </a:lvl1pPr>
      <a:lvl2pPr marL="263525" indent="-261938" algn="l" defTabSz="361950" rtl="0" eaLnBrk="0" fontAlgn="base" hangingPunct="0">
        <a:spcBef>
          <a:spcPct val="50000"/>
        </a:spcBef>
        <a:spcAft>
          <a:spcPct val="0"/>
        </a:spcAft>
        <a:buBlip>
          <a:blip r:embed="rId8"/>
        </a:buBlip>
        <a:defRPr>
          <a:solidFill>
            <a:schemeClr val="tx1"/>
          </a:solidFill>
          <a:latin typeface="Arial" charset="0"/>
          <a:ea typeface="Arial" charset="0"/>
          <a:cs typeface="Arial" charset="0"/>
        </a:defRPr>
      </a:lvl2pPr>
      <a:lvl3pPr marL="712788" indent="-269875" algn="l" defTabSz="361950" rtl="0" eaLnBrk="0" fontAlgn="base" hangingPunct="0">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0" fontAlgn="base" hangingPunct="0">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0" fontAlgn="base" hangingPunct="0">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6pPr>
      <a:lvl7pPr marL="24352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7pPr>
      <a:lvl8pPr marL="28924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8pPr>
      <a:lvl9pPr marL="33496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pic>
        <p:nvPicPr>
          <p:cNvPr id="11266" name="Picture 6" descr="ZIH_folien-layout-print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88950"/>
            <a:ext cx="8550275" cy="6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11268"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noProof="0" dirty="0"/>
              <a:t>Title</a:t>
            </a:r>
          </a:p>
        </p:txBody>
      </p:sp>
      <p:sp>
        <p:nvSpPr>
          <p:cNvPr id="7"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en-US"/>
              <a:t>Andrey Ruzhanskiy</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15" r:id="rId2"/>
    <p:sldLayoutId id="2147483716" r:id="rId3"/>
    <p:sldLayoutId id="2147483722" r:id="rId4"/>
  </p:sldLayoutIdLst>
  <p:hf hdr="0" dt="0"/>
  <p:txStyles>
    <p:titleStyle>
      <a:lvl1pPr algn="l" rtl="0" eaLnBrk="0" fontAlgn="base" hangingPunct="0">
        <a:spcBef>
          <a:spcPct val="0"/>
        </a:spcBef>
        <a:spcAft>
          <a:spcPct val="0"/>
        </a:spcAft>
        <a:defRPr sz="2400" b="1">
          <a:solidFill>
            <a:srgbClr val="001D4B"/>
          </a:solidFill>
          <a:latin typeface="Arial" charset="0"/>
          <a:ea typeface="Arial" charset="0"/>
          <a:cs typeface="Arial" charset="0"/>
        </a:defRPr>
      </a:lvl1pPr>
      <a:lvl2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2pPr>
      <a:lvl3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3pPr>
      <a:lvl4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4pPr>
      <a:lvl5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5pPr>
      <a:lvl6pPr marL="457200" algn="l" rtl="0" eaLnBrk="1" fontAlgn="base" hangingPunct="1">
        <a:spcBef>
          <a:spcPct val="0"/>
        </a:spcBef>
        <a:spcAft>
          <a:spcPct val="0"/>
        </a:spcAft>
        <a:defRPr sz="2400">
          <a:solidFill>
            <a:srgbClr val="001D4B"/>
          </a:solidFill>
          <a:latin typeface="DIN-Bold" pitchFamily="34" charset="0"/>
        </a:defRPr>
      </a:lvl6pPr>
      <a:lvl7pPr marL="914400" algn="l" rtl="0" eaLnBrk="1" fontAlgn="base" hangingPunct="1">
        <a:spcBef>
          <a:spcPct val="0"/>
        </a:spcBef>
        <a:spcAft>
          <a:spcPct val="0"/>
        </a:spcAft>
        <a:defRPr sz="2400">
          <a:solidFill>
            <a:srgbClr val="001D4B"/>
          </a:solidFill>
          <a:latin typeface="DIN-Bold" pitchFamily="34" charset="0"/>
        </a:defRPr>
      </a:lvl7pPr>
      <a:lvl8pPr marL="1371600" algn="l" rtl="0" eaLnBrk="1" fontAlgn="base" hangingPunct="1">
        <a:spcBef>
          <a:spcPct val="0"/>
        </a:spcBef>
        <a:spcAft>
          <a:spcPct val="0"/>
        </a:spcAft>
        <a:defRPr sz="2400">
          <a:solidFill>
            <a:srgbClr val="001D4B"/>
          </a:solidFill>
          <a:latin typeface="DIN-Bold" pitchFamily="34" charset="0"/>
        </a:defRPr>
      </a:lvl8pPr>
      <a:lvl9pPr marL="1828800" algn="l" rtl="0" eaLnBrk="1" fontAlgn="base" hangingPunct="1">
        <a:spcBef>
          <a:spcPct val="0"/>
        </a:spcBef>
        <a:spcAft>
          <a:spcPct val="0"/>
        </a:spcAft>
        <a:defRPr sz="2400">
          <a:solidFill>
            <a:srgbClr val="001D4B"/>
          </a:solidFill>
          <a:latin typeface="DIN-Bold" pitchFamily="34" charset="0"/>
        </a:defRPr>
      </a:lvl9pPr>
    </p:titleStyle>
    <p:bodyStyle>
      <a:lvl1pPr marL="342900" indent="-342900" algn="l" defTabSz="361950" rtl="0" eaLnBrk="0" fontAlgn="base" hangingPunct="0">
        <a:spcBef>
          <a:spcPct val="50000"/>
        </a:spcBef>
        <a:spcAft>
          <a:spcPct val="0"/>
        </a:spcAft>
        <a:defRPr>
          <a:solidFill>
            <a:schemeClr val="tx1"/>
          </a:solidFill>
          <a:latin typeface="Arial" charset="0"/>
          <a:ea typeface="Arial" charset="0"/>
          <a:cs typeface="Arial" charset="0"/>
        </a:defRPr>
      </a:lvl1pPr>
      <a:lvl2pPr marL="263525" indent="-261938" algn="l" defTabSz="361950" rtl="0" eaLnBrk="0" fontAlgn="base" hangingPunct="0">
        <a:spcBef>
          <a:spcPct val="50000"/>
        </a:spcBef>
        <a:spcAft>
          <a:spcPct val="0"/>
        </a:spcAft>
        <a:buBlip>
          <a:blip r:embed="rId8"/>
        </a:buBlip>
        <a:defRPr>
          <a:solidFill>
            <a:schemeClr val="tx1"/>
          </a:solidFill>
          <a:latin typeface="Arial" charset="0"/>
          <a:ea typeface="Arial" charset="0"/>
          <a:cs typeface="Arial" charset="0"/>
        </a:defRPr>
      </a:lvl2pPr>
      <a:lvl3pPr marL="712788" indent="-269875" algn="l" defTabSz="361950" rtl="0" eaLnBrk="0" fontAlgn="base" hangingPunct="0">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0" fontAlgn="base" hangingPunct="0">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0" fontAlgn="base" hangingPunct="0">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eaLnBrk="1" fontAlgn="base" hangingPunct="1">
        <a:spcBef>
          <a:spcPct val="20000"/>
        </a:spcBef>
        <a:spcAft>
          <a:spcPct val="0"/>
        </a:spcAft>
        <a:buClr>
          <a:srgbClr val="C0C0C0"/>
        </a:buClr>
        <a:buChar char="-"/>
        <a:defRPr sz="1600">
          <a:solidFill>
            <a:schemeClr val="tx1"/>
          </a:solidFill>
          <a:latin typeface="+mn-lt"/>
        </a:defRPr>
      </a:lvl6pPr>
      <a:lvl7pPr marL="2435225" indent="-180975" algn="l" defTabSz="361950" rtl="0" eaLnBrk="1" fontAlgn="base" hangingPunct="1">
        <a:spcBef>
          <a:spcPct val="20000"/>
        </a:spcBef>
        <a:spcAft>
          <a:spcPct val="0"/>
        </a:spcAft>
        <a:buClr>
          <a:srgbClr val="C0C0C0"/>
        </a:buClr>
        <a:buChar char="-"/>
        <a:defRPr sz="1600">
          <a:solidFill>
            <a:schemeClr val="tx1"/>
          </a:solidFill>
          <a:latin typeface="+mn-lt"/>
        </a:defRPr>
      </a:lvl7pPr>
      <a:lvl8pPr marL="2892425" indent="-180975" algn="l" defTabSz="361950" rtl="0" eaLnBrk="1" fontAlgn="base" hangingPunct="1">
        <a:spcBef>
          <a:spcPct val="20000"/>
        </a:spcBef>
        <a:spcAft>
          <a:spcPct val="0"/>
        </a:spcAft>
        <a:buClr>
          <a:srgbClr val="C0C0C0"/>
        </a:buClr>
        <a:buChar char="-"/>
        <a:defRPr sz="1600">
          <a:solidFill>
            <a:schemeClr val="tx1"/>
          </a:solidFill>
          <a:latin typeface="+mn-lt"/>
        </a:defRPr>
      </a:lvl8pPr>
      <a:lvl9pPr marL="3349625" indent="-180975" algn="l" defTabSz="361950" rtl="0" eaLnBrk="1" fontAlgn="base" hangingPunct="1">
        <a:spcBef>
          <a:spcPct val="20000"/>
        </a:spcBef>
        <a:spcAft>
          <a:spcPct val="0"/>
        </a:spcAft>
        <a:buClr>
          <a:srgbClr val="C0C0C0"/>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okkos/kokkos/wiki/ProgrammingModel" TargetMode="External"/><Relationship Id="rId2" Type="http://schemas.openxmlformats.org/officeDocument/2006/relationships/hyperlink" Target="https://de.wikipedia.org/wiki/Boost_(C++-Bibliothek)#Lizenzbedingu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2.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err="1"/>
              <a:t>Hauptseminar</a:t>
            </a:r>
            <a:endParaRPr lang="en-US" dirty="0"/>
          </a:p>
        </p:txBody>
      </p:sp>
      <p:sp>
        <p:nvSpPr>
          <p:cNvPr id="3" name="Subtitle 2"/>
          <p:cNvSpPr>
            <a:spLocks noGrp="1"/>
          </p:cNvSpPr>
          <p:nvPr>
            <p:ph type="subTitle" sz="quarter" idx="1"/>
          </p:nvPr>
        </p:nvSpPr>
        <p:spPr/>
        <p:txBody>
          <a:bodyPr/>
          <a:lstStyle/>
          <a:p>
            <a:r>
              <a:rPr lang="en-US" dirty="0"/>
              <a:t>C++ </a:t>
            </a:r>
            <a:r>
              <a:rPr lang="en-US" dirty="0" err="1"/>
              <a:t>für</a:t>
            </a:r>
            <a:r>
              <a:rPr lang="en-US" dirty="0"/>
              <a:t> HPC – HPX vs </a:t>
            </a:r>
            <a:r>
              <a:rPr lang="en-US" dirty="0" err="1"/>
              <a:t>Kokkos</a:t>
            </a:r>
            <a:endParaRPr lang="en-US" dirty="0"/>
          </a:p>
        </p:txBody>
      </p:sp>
    </p:spTree>
    <p:extLst>
      <p:ext uri="{BB962C8B-B14F-4D97-AF65-F5344CB8AC3E}">
        <p14:creationId xmlns:p14="http://schemas.microsoft.com/office/powerpoint/2010/main" val="106592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r>
              <a:rPr lang="de-DE" dirty="0"/>
              <a:t>Allg. Erklärung</a:t>
            </a:r>
          </a:p>
          <a:p>
            <a:r>
              <a:rPr lang="de-DE" dirty="0"/>
              <a:t>Formel darstellen (Jacobi)</a:t>
            </a:r>
          </a:p>
          <a:p>
            <a:r>
              <a:rPr lang="de-DE" dirty="0"/>
              <a:t>Bilder mit möglichen </a:t>
            </a:r>
            <a:r>
              <a:rPr lang="de-DE" dirty="0" err="1"/>
              <a:t>stancil‘s</a:t>
            </a:r>
            <a:endParaRPr lang="de-DE" dirty="0"/>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10</a:t>
            </a:fld>
            <a:endParaRPr lang="de-DE" dirty="0"/>
          </a:p>
        </p:txBody>
      </p:sp>
    </p:spTree>
    <p:extLst>
      <p:ext uri="{BB962C8B-B14F-4D97-AF65-F5344CB8AC3E}">
        <p14:creationId xmlns:p14="http://schemas.microsoft.com/office/powerpoint/2010/main" val="60835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159C207-6902-4ACF-9B6D-090ECBD09960}"/>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BCB299B6-8D63-49C1-AC1F-067AAD5BEDC4}"/>
              </a:ext>
            </a:extLst>
          </p:cNvPr>
          <p:cNvSpPr>
            <a:spLocks noGrp="1"/>
          </p:cNvSpPr>
          <p:nvPr>
            <p:ph type="body" sz="quarter" idx="10"/>
          </p:nvPr>
        </p:nvSpPr>
        <p:spPr/>
        <p:txBody>
          <a:bodyPr/>
          <a:lstStyle/>
          <a:p>
            <a:r>
              <a:rPr lang="de-DE" dirty="0"/>
              <a:t>Implementierung mit HPX &amp; </a:t>
            </a:r>
            <a:r>
              <a:rPr lang="de-DE" dirty="0" err="1"/>
              <a:t>Kokkos</a:t>
            </a:r>
            <a:endParaRPr lang="de-DE" dirty="0"/>
          </a:p>
          <a:p>
            <a:endParaRPr lang="de-DE" dirty="0"/>
          </a:p>
        </p:txBody>
      </p:sp>
    </p:spTree>
    <p:extLst>
      <p:ext uri="{BB962C8B-B14F-4D97-AF65-F5344CB8AC3E}">
        <p14:creationId xmlns:p14="http://schemas.microsoft.com/office/powerpoint/2010/main" val="221200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E0FA4-27DE-48FB-83DF-74BF39F1A492}"/>
              </a:ext>
            </a:extLst>
          </p:cNvPr>
          <p:cNvSpPr>
            <a:spLocks noGrp="1"/>
          </p:cNvSpPr>
          <p:nvPr>
            <p:ph type="title"/>
          </p:nvPr>
        </p:nvSpPr>
        <p:spPr/>
        <p:txBody>
          <a:bodyPr/>
          <a:lstStyle/>
          <a:p>
            <a:r>
              <a:rPr lang="de-DE" dirty="0"/>
              <a:t>Implementierung: Serieller Ansatz</a:t>
            </a:r>
          </a:p>
        </p:txBody>
      </p:sp>
      <p:pic>
        <p:nvPicPr>
          <p:cNvPr id="10" name="Inhaltsplatzhalter 9">
            <a:extLst>
              <a:ext uri="{FF2B5EF4-FFF2-40B4-BE49-F238E27FC236}">
                <a16:creationId xmlns:a16="http://schemas.microsoft.com/office/drawing/2014/main" id="{7A5549B0-75F7-43A0-8BFB-AE40E3538142}"/>
              </a:ext>
            </a:extLst>
          </p:cNvPr>
          <p:cNvPicPr>
            <a:picLocks noGrp="1" noChangeAspect="1"/>
          </p:cNvPicPr>
          <p:nvPr>
            <p:ph idx="1"/>
          </p:nvPr>
        </p:nvPicPr>
        <p:blipFill>
          <a:blip r:embed="rId2"/>
          <a:stretch>
            <a:fillRect/>
          </a:stretch>
        </p:blipFill>
        <p:spPr>
          <a:xfrm>
            <a:off x="323850" y="765175"/>
            <a:ext cx="7690720" cy="5256213"/>
          </a:xfrm>
        </p:spPr>
      </p:pic>
      <p:sp>
        <p:nvSpPr>
          <p:cNvPr id="4" name="Fußzeilenplatzhalter 3">
            <a:extLst>
              <a:ext uri="{FF2B5EF4-FFF2-40B4-BE49-F238E27FC236}">
                <a16:creationId xmlns:a16="http://schemas.microsoft.com/office/drawing/2014/main" id="{9754C9D5-4381-4852-A77D-F9913DA22CE3}"/>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3698DD0-D925-40A3-B3D0-0DFAD4410A7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12</a:t>
            </a:fld>
            <a:endParaRPr lang="de-DE" dirty="0"/>
          </a:p>
        </p:txBody>
      </p:sp>
    </p:spTree>
    <p:extLst>
      <p:ext uri="{BB962C8B-B14F-4D97-AF65-F5344CB8AC3E}">
        <p14:creationId xmlns:p14="http://schemas.microsoft.com/office/powerpoint/2010/main" val="397223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E0FA4-27DE-48FB-83DF-74BF39F1A492}"/>
              </a:ext>
            </a:extLst>
          </p:cNvPr>
          <p:cNvSpPr>
            <a:spLocks noGrp="1"/>
          </p:cNvSpPr>
          <p:nvPr>
            <p:ph type="title"/>
          </p:nvPr>
        </p:nvSpPr>
        <p:spPr/>
        <p:txBody>
          <a:bodyPr/>
          <a:lstStyle/>
          <a:p>
            <a:r>
              <a:rPr lang="de-DE" dirty="0"/>
              <a:t>Implementierung: Serieller Ansatz</a:t>
            </a:r>
          </a:p>
        </p:txBody>
      </p:sp>
      <p:pic>
        <p:nvPicPr>
          <p:cNvPr id="8" name="Inhaltsplatzhalter 7">
            <a:extLst>
              <a:ext uri="{FF2B5EF4-FFF2-40B4-BE49-F238E27FC236}">
                <a16:creationId xmlns:a16="http://schemas.microsoft.com/office/drawing/2014/main" id="{730E3A38-929E-4E74-88EC-EFA00A07AB49}"/>
              </a:ext>
            </a:extLst>
          </p:cNvPr>
          <p:cNvPicPr>
            <a:picLocks noGrp="1" noChangeAspect="1"/>
          </p:cNvPicPr>
          <p:nvPr>
            <p:ph idx="1"/>
          </p:nvPr>
        </p:nvPicPr>
        <p:blipFill>
          <a:blip r:embed="rId2"/>
          <a:stretch>
            <a:fillRect/>
          </a:stretch>
        </p:blipFill>
        <p:spPr>
          <a:xfrm>
            <a:off x="323851" y="744266"/>
            <a:ext cx="7690720" cy="1842684"/>
          </a:xfrm>
        </p:spPr>
      </p:pic>
      <p:sp>
        <p:nvSpPr>
          <p:cNvPr id="4" name="Fußzeilenplatzhalter 3">
            <a:extLst>
              <a:ext uri="{FF2B5EF4-FFF2-40B4-BE49-F238E27FC236}">
                <a16:creationId xmlns:a16="http://schemas.microsoft.com/office/drawing/2014/main" id="{9754C9D5-4381-4852-A77D-F9913DA22CE3}"/>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3698DD0-D925-40A3-B3D0-0DFAD4410A7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13</a:t>
            </a:fld>
            <a:endParaRPr lang="de-DE" dirty="0"/>
          </a:p>
        </p:txBody>
      </p:sp>
    </p:spTree>
    <p:extLst>
      <p:ext uri="{BB962C8B-B14F-4D97-AF65-F5344CB8AC3E}">
        <p14:creationId xmlns:p14="http://schemas.microsoft.com/office/powerpoint/2010/main" val="332486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7B6CEF-D9AC-4F0B-A7CF-F32A74DA3492}"/>
              </a:ext>
            </a:extLst>
          </p:cNvPr>
          <p:cNvSpPr>
            <a:spLocks noGrp="1"/>
          </p:cNvSpPr>
          <p:nvPr>
            <p:ph type="title"/>
          </p:nvPr>
        </p:nvSpPr>
        <p:spPr/>
        <p:txBody>
          <a:bodyPr/>
          <a:lstStyle/>
          <a:p>
            <a:r>
              <a:rPr lang="de-DE"/>
              <a:t>Implementierung: HPX</a:t>
            </a:r>
            <a:endParaRPr lang="de-DE" dirty="0"/>
          </a:p>
        </p:txBody>
      </p:sp>
      <p:sp>
        <p:nvSpPr>
          <p:cNvPr id="3" name="Inhaltsplatzhalter 2">
            <a:extLst>
              <a:ext uri="{FF2B5EF4-FFF2-40B4-BE49-F238E27FC236}">
                <a16:creationId xmlns:a16="http://schemas.microsoft.com/office/drawing/2014/main" id="{51BE6F77-4340-4B81-99CD-2448D8BEFFA5}"/>
              </a:ext>
            </a:extLst>
          </p:cNvPr>
          <p:cNvSpPr>
            <a:spLocks noGrp="1"/>
          </p:cNvSpPr>
          <p:nvPr>
            <p:ph idx="1"/>
          </p:nvPr>
        </p:nvSpPr>
        <p:spPr/>
        <p:txBody>
          <a:bodyPr/>
          <a:lstStyle/>
          <a:p>
            <a:r>
              <a:rPr lang="de-DE" dirty="0"/>
              <a:t>Zusätzliche inkludierte Bibliotheken</a:t>
            </a:r>
          </a:p>
          <a:p>
            <a:r>
              <a:rPr lang="de-DE" dirty="0" err="1"/>
              <a:t>Hpx</a:t>
            </a:r>
            <a:r>
              <a:rPr lang="de-DE" dirty="0"/>
              <a:t>::</a:t>
            </a:r>
            <a:r>
              <a:rPr lang="de-DE" dirty="0" err="1"/>
              <a:t>init</a:t>
            </a:r>
            <a:r>
              <a:rPr lang="de-DE" dirty="0"/>
              <a:t> erklären/ alternativen zeigen</a:t>
            </a:r>
          </a:p>
          <a:p>
            <a:r>
              <a:rPr lang="de-DE" dirty="0"/>
              <a:t>Bild vom Parallelisierten Teil</a:t>
            </a:r>
          </a:p>
          <a:p>
            <a:endParaRPr lang="de-DE" dirty="0"/>
          </a:p>
        </p:txBody>
      </p:sp>
      <p:sp>
        <p:nvSpPr>
          <p:cNvPr id="4" name="Fußzeilenplatzhalter 3">
            <a:extLst>
              <a:ext uri="{FF2B5EF4-FFF2-40B4-BE49-F238E27FC236}">
                <a16:creationId xmlns:a16="http://schemas.microsoft.com/office/drawing/2014/main" id="{461EBBE9-2F14-48AA-A381-1443BF43F68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1F28FA36-636B-4A8D-A458-EDF03172246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14</a:t>
            </a:fld>
            <a:endParaRPr lang="de-DE" dirty="0"/>
          </a:p>
        </p:txBody>
      </p:sp>
    </p:spTree>
    <p:extLst>
      <p:ext uri="{BB962C8B-B14F-4D97-AF65-F5344CB8AC3E}">
        <p14:creationId xmlns:p14="http://schemas.microsoft.com/office/powerpoint/2010/main" val="220813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DA7E0-CBA4-4F64-B94C-A5E460F6F07D}"/>
              </a:ext>
            </a:extLst>
          </p:cNvPr>
          <p:cNvSpPr>
            <a:spLocks noGrp="1"/>
          </p:cNvSpPr>
          <p:nvPr>
            <p:ph type="title"/>
          </p:nvPr>
        </p:nvSpPr>
        <p:spPr/>
        <p:txBody>
          <a:bodyPr/>
          <a:lstStyle/>
          <a:p>
            <a:r>
              <a:rPr lang="de-DE" dirty="0"/>
              <a:t>Implementierung mit </a:t>
            </a:r>
            <a:r>
              <a:rPr lang="de-DE" dirty="0" err="1"/>
              <a:t>Kokkos</a:t>
            </a:r>
            <a:endParaRPr lang="de-DE" dirty="0"/>
          </a:p>
        </p:txBody>
      </p:sp>
      <p:sp>
        <p:nvSpPr>
          <p:cNvPr id="3" name="Inhaltsplatzhalter 2">
            <a:extLst>
              <a:ext uri="{FF2B5EF4-FFF2-40B4-BE49-F238E27FC236}">
                <a16:creationId xmlns:a16="http://schemas.microsoft.com/office/drawing/2014/main" id="{24B05048-66A4-4269-8709-AA049B6378EC}"/>
              </a:ext>
            </a:extLst>
          </p:cNvPr>
          <p:cNvSpPr>
            <a:spLocks noGrp="1"/>
          </p:cNvSpPr>
          <p:nvPr>
            <p:ph idx="1"/>
          </p:nvPr>
        </p:nvSpPr>
        <p:spPr/>
        <p:txBody>
          <a:bodyPr/>
          <a:lstStyle/>
          <a:p>
            <a:r>
              <a:rPr lang="de-DE" dirty="0"/>
              <a:t>Datenstruktur (Views zeigen), Besonderheiten erklären</a:t>
            </a:r>
          </a:p>
          <a:p>
            <a:r>
              <a:rPr lang="de-DE" dirty="0" err="1"/>
              <a:t>Kokkos</a:t>
            </a:r>
            <a:r>
              <a:rPr lang="de-DE" dirty="0"/>
              <a:t>::</a:t>
            </a:r>
            <a:r>
              <a:rPr lang="de-DE" dirty="0" err="1"/>
              <a:t>initialize</a:t>
            </a:r>
            <a:r>
              <a:rPr lang="de-DE" dirty="0"/>
              <a:t>/</a:t>
            </a:r>
            <a:r>
              <a:rPr lang="de-DE" dirty="0" err="1"/>
              <a:t>finalize</a:t>
            </a:r>
            <a:r>
              <a:rPr lang="de-DE" dirty="0"/>
              <a:t> erklären, Parallelen zu HPX ziehen</a:t>
            </a:r>
          </a:p>
          <a:p>
            <a:r>
              <a:rPr lang="de-DE" dirty="0"/>
              <a:t>Bild von Parallelisierter </a:t>
            </a:r>
            <a:r>
              <a:rPr lang="de-DE" dirty="0" err="1"/>
              <a:t>For</a:t>
            </a:r>
            <a:r>
              <a:rPr lang="de-DE" dirty="0"/>
              <a:t>-Schleife zeigen</a:t>
            </a:r>
          </a:p>
        </p:txBody>
      </p:sp>
      <p:sp>
        <p:nvSpPr>
          <p:cNvPr id="4" name="Fußzeilenplatzhalter 3">
            <a:extLst>
              <a:ext uri="{FF2B5EF4-FFF2-40B4-BE49-F238E27FC236}">
                <a16:creationId xmlns:a16="http://schemas.microsoft.com/office/drawing/2014/main" id="{17B476BF-FB43-4389-A55C-C011E5CF7861}"/>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23269D6-3855-4375-AD9A-4DCC7584E977}"/>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15</a:t>
            </a:fld>
            <a:endParaRPr lang="de-DE" dirty="0"/>
          </a:p>
        </p:txBody>
      </p:sp>
    </p:spTree>
    <p:extLst>
      <p:ext uri="{BB962C8B-B14F-4D97-AF65-F5344CB8AC3E}">
        <p14:creationId xmlns:p14="http://schemas.microsoft.com/office/powerpoint/2010/main" val="75336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53720C1-5768-4AF6-970B-9DA2054A87DF}"/>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DC028341-B50B-4904-9A3E-2E053DF35136}"/>
              </a:ext>
            </a:extLst>
          </p:cNvPr>
          <p:cNvSpPr>
            <a:spLocks noGrp="1"/>
          </p:cNvSpPr>
          <p:nvPr>
            <p:ph type="body" sz="quarter" idx="10"/>
          </p:nvPr>
        </p:nvSpPr>
        <p:spPr/>
        <p:txBody>
          <a:bodyPr/>
          <a:lstStyle/>
          <a:p>
            <a:r>
              <a:rPr lang="de-DE" dirty="0"/>
              <a:t>Erfahrungen mit HPX</a:t>
            </a:r>
          </a:p>
        </p:txBody>
      </p:sp>
    </p:spTree>
    <p:extLst>
      <p:ext uri="{BB962C8B-B14F-4D97-AF65-F5344CB8AC3E}">
        <p14:creationId xmlns:p14="http://schemas.microsoft.com/office/powerpoint/2010/main" val="203318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3D191-FE24-4994-AFB3-FE6FEDC8BE7E}"/>
              </a:ext>
            </a:extLst>
          </p:cNvPr>
          <p:cNvSpPr>
            <a:spLocks noGrp="1"/>
          </p:cNvSpPr>
          <p:nvPr>
            <p:ph type="title"/>
          </p:nvPr>
        </p:nvSpPr>
        <p:spPr/>
        <p:txBody>
          <a:bodyPr/>
          <a:lstStyle/>
          <a:p>
            <a:r>
              <a:rPr lang="de-DE" dirty="0"/>
              <a:t>Erfahrungen mit HPX</a:t>
            </a:r>
          </a:p>
        </p:txBody>
      </p:sp>
      <p:sp>
        <p:nvSpPr>
          <p:cNvPr id="3" name="Inhaltsplatzhalter 2">
            <a:extLst>
              <a:ext uri="{FF2B5EF4-FFF2-40B4-BE49-F238E27FC236}">
                <a16:creationId xmlns:a16="http://schemas.microsoft.com/office/drawing/2014/main" id="{BB3E3148-D54F-4513-8134-F265CAEAA7CE}"/>
              </a:ext>
            </a:extLst>
          </p:cNvPr>
          <p:cNvSpPr>
            <a:spLocks noGrp="1"/>
          </p:cNvSpPr>
          <p:nvPr>
            <p:ph idx="1"/>
          </p:nvPr>
        </p:nvSpPr>
        <p:spPr/>
        <p:txBody>
          <a:bodyPr/>
          <a:lstStyle/>
          <a:p>
            <a:r>
              <a:rPr lang="de-DE" dirty="0"/>
              <a:t>Folgendes sind persönliche Einschätzungen, da qualitative Messungen/Betrachtungen nach Mehr-Augen-Prinzip funktionieren und somit nicht möglich waren </a:t>
            </a:r>
          </a:p>
          <a:p>
            <a:r>
              <a:rPr lang="de-DE" dirty="0"/>
              <a:t>Allg. einfaches Aufsetzen, verweis auf Doku im </a:t>
            </a:r>
            <a:r>
              <a:rPr lang="de-DE" dirty="0" err="1"/>
              <a:t>Github</a:t>
            </a:r>
            <a:r>
              <a:rPr lang="de-DE" dirty="0"/>
              <a:t> </a:t>
            </a:r>
            <a:r>
              <a:rPr lang="de-DE" dirty="0" err="1"/>
              <a:t>Repo</a:t>
            </a:r>
            <a:endParaRPr lang="de-DE" dirty="0"/>
          </a:p>
          <a:p>
            <a:r>
              <a:rPr lang="de-DE" dirty="0"/>
              <a:t>Doku hat allerdings kleine, aber einfach zu behebende Fehler (</a:t>
            </a:r>
            <a:r>
              <a:rPr lang="de-DE" dirty="0" err="1"/>
              <a:t>hwloc</a:t>
            </a:r>
            <a:r>
              <a:rPr lang="de-DE" dirty="0"/>
              <a:t> nicht als Pflicht aufgelistet, allerdings wirft </a:t>
            </a:r>
            <a:r>
              <a:rPr lang="de-DE" dirty="0" err="1"/>
              <a:t>make</a:t>
            </a:r>
            <a:r>
              <a:rPr lang="de-DE" dirty="0"/>
              <a:t> Fehler auf (Bild vom Fehler))</a:t>
            </a:r>
          </a:p>
          <a:p>
            <a:r>
              <a:rPr lang="de-DE" dirty="0"/>
              <a:t>Problematisch: Implementierung-&gt; Schwere Navigation/Repräsentation von Funktionalitäten, die man nutzen kann. Viel </a:t>
            </a:r>
            <a:r>
              <a:rPr lang="de-DE" dirty="0" err="1"/>
              <a:t>Trail&amp;Error</a:t>
            </a:r>
            <a:r>
              <a:rPr lang="de-DE" dirty="0"/>
              <a:t>, Beispiele kaum Dokumentiert (Lediglich Code-Snippets) Bilder von: 1. Riesiger </a:t>
            </a:r>
            <a:r>
              <a:rPr lang="de-DE" dirty="0" err="1"/>
              <a:t>html</a:t>
            </a:r>
            <a:r>
              <a:rPr lang="de-DE" dirty="0"/>
              <a:t> Seite 2. Code Snippet </a:t>
            </a:r>
          </a:p>
          <a:p>
            <a:r>
              <a:rPr lang="de-DE" dirty="0"/>
              <a:t>Kompilieren ohne Probleme mit </a:t>
            </a:r>
            <a:r>
              <a:rPr lang="de-DE" dirty="0" err="1"/>
              <a:t>cmake</a:t>
            </a:r>
            <a:r>
              <a:rPr lang="de-DE" dirty="0"/>
              <a:t> (einbinden von HPX mittels </a:t>
            </a:r>
            <a:r>
              <a:rPr lang="de-DE" dirty="0" err="1"/>
              <a:t>find_package</a:t>
            </a:r>
            <a:r>
              <a:rPr lang="de-DE" dirty="0"/>
              <a:t>(HPX))</a:t>
            </a:r>
          </a:p>
        </p:txBody>
      </p:sp>
      <p:sp>
        <p:nvSpPr>
          <p:cNvPr id="4" name="Fußzeilenplatzhalter 3">
            <a:extLst>
              <a:ext uri="{FF2B5EF4-FFF2-40B4-BE49-F238E27FC236}">
                <a16:creationId xmlns:a16="http://schemas.microsoft.com/office/drawing/2014/main" id="{0077503A-8D93-46C9-B16F-D2ECA167EFFE}"/>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C302C643-BB3B-4D7E-95FA-29C1B069C13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17</a:t>
            </a:fld>
            <a:endParaRPr lang="de-DE" dirty="0"/>
          </a:p>
        </p:txBody>
      </p:sp>
    </p:spTree>
    <p:extLst>
      <p:ext uri="{BB962C8B-B14F-4D97-AF65-F5344CB8AC3E}">
        <p14:creationId xmlns:p14="http://schemas.microsoft.com/office/powerpoint/2010/main" val="267957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38F49ED6-0A26-40EB-9276-2341C9A50753}"/>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0EBE63D4-735C-450C-B790-C5C78C6E447D}"/>
              </a:ext>
            </a:extLst>
          </p:cNvPr>
          <p:cNvSpPr>
            <a:spLocks noGrp="1"/>
          </p:cNvSpPr>
          <p:nvPr>
            <p:ph type="body" sz="quarter" idx="10"/>
          </p:nvPr>
        </p:nvSpPr>
        <p:spPr/>
        <p:txBody>
          <a:bodyPr/>
          <a:lstStyle/>
          <a:p>
            <a:r>
              <a:rPr lang="de-DE" dirty="0"/>
              <a:t>Erfahrungen mit </a:t>
            </a:r>
            <a:r>
              <a:rPr lang="de-DE" dirty="0" err="1"/>
              <a:t>Kokkos</a:t>
            </a:r>
            <a:endParaRPr lang="de-DE" dirty="0"/>
          </a:p>
        </p:txBody>
      </p:sp>
    </p:spTree>
    <p:extLst>
      <p:ext uri="{BB962C8B-B14F-4D97-AF65-F5344CB8AC3E}">
        <p14:creationId xmlns:p14="http://schemas.microsoft.com/office/powerpoint/2010/main" val="27956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DE73F-74F5-4AF8-9022-4D5AD8C07A29}"/>
              </a:ext>
            </a:extLst>
          </p:cNvPr>
          <p:cNvSpPr>
            <a:spLocks noGrp="1"/>
          </p:cNvSpPr>
          <p:nvPr>
            <p:ph type="title"/>
          </p:nvPr>
        </p:nvSpPr>
        <p:spPr/>
        <p:txBody>
          <a:bodyPr/>
          <a:lstStyle/>
          <a:p>
            <a:r>
              <a:rPr lang="de-DE" dirty="0"/>
              <a:t>Erfahrungen mit </a:t>
            </a:r>
            <a:r>
              <a:rPr lang="de-DE" dirty="0" err="1"/>
              <a:t>Kokkos</a:t>
            </a:r>
            <a:endParaRPr lang="de-DE" dirty="0"/>
          </a:p>
        </p:txBody>
      </p:sp>
      <p:sp>
        <p:nvSpPr>
          <p:cNvPr id="3" name="Inhaltsplatzhalter 2">
            <a:extLst>
              <a:ext uri="{FF2B5EF4-FFF2-40B4-BE49-F238E27FC236}">
                <a16:creationId xmlns:a16="http://schemas.microsoft.com/office/drawing/2014/main" id="{2807C3EC-7854-4C82-B10F-FE3D7180B17A}"/>
              </a:ext>
            </a:extLst>
          </p:cNvPr>
          <p:cNvSpPr>
            <a:spLocks noGrp="1"/>
          </p:cNvSpPr>
          <p:nvPr>
            <p:ph idx="1"/>
          </p:nvPr>
        </p:nvSpPr>
        <p:spPr/>
        <p:txBody>
          <a:bodyPr/>
          <a:lstStyle/>
          <a:p>
            <a:r>
              <a:rPr lang="de-DE" dirty="0"/>
              <a:t>Allg. einfaches Implementieren da </a:t>
            </a:r>
            <a:r>
              <a:rPr lang="de-DE" dirty="0" err="1"/>
              <a:t>kokkos</a:t>
            </a:r>
            <a:r>
              <a:rPr lang="de-DE" dirty="0"/>
              <a:t> umfangreiche Dokumentation zu mitgelieferten (!) Code Beispielen liefert. -&gt; Vielzahl von Funktionalitäten der Bibliothek damit abgebildet</a:t>
            </a:r>
          </a:p>
          <a:p>
            <a:r>
              <a:rPr lang="de-DE" dirty="0"/>
              <a:t>Bild: 1. Code Beispiel 2. Präsentation aus dem </a:t>
            </a:r>
            <a:r>
              <a:rPr lang="de-DE" dirty="0" err="1"/>
              <a:t>tutorials-Repo</a:t>
            </a:r>
            <a:endParaRPr lang="de-DE" dirty="0"/>
          </a:p>
          <a:p>
            <a:r>
              <a:rPr lang="de-DE" dirty="0"/>
              <a:t>Problematisch: Aufsetzen der Bibliothek-&gt;  </a:t>
            </a:r>
            <a:r>
              <a:rPr lang="de-DE" dirty="0" err="1"/>
              <a:t>generierung</a:t>
            </a:r>
            <a:r>
              <a:rPr lang="de-DE" dirty="0"/>
              <a:t> durch .</a:t>
            </a:r>
            <a:r>
              <a:rPr lang="de-DE" dirty="0" err="1"/>
              <a:t>bash</a:t>
            </a:r>
            <a:r>
              <a:rPr lang="de-DE" dirty="0"/>
              <a:t> </a:t>
            </a:r>
            <a:r>
              <a:rPr lang="de-DE" dirty="0" err="1"/>
              <a:t>datei</a:t>
            </a:r>
            <a:r>
              <a:rPr lang="de-DE" dirty="0"/>
              <a:t>, allerdings </a:t>
            </a:r>
            <a:r>
              <a:rPr lang="de-DE" dirty="0" err="1"/>
              <a:t>vielzahl</a:t>
            </a:r>
            <a:r>
              <a:rPr lang="de-DE" dirty="0"/>
              <a:t> von Flags möglich, die in Doku nicht erwähnt werden.</a:t>
            </a:r>
          </a:p>
          <a:p>
            <a:r>
              <a:rPr lang="de-DE" dirty="0"/>
              <a:t>Kompilieren erzeugt viele Probleme: </a:t>
            </a:r>
            <a:r>
              <a:rPr lang="de-DE" dirty="0" err="1"/>
              <a:t>Verweiß</a:t>
            </a:r>
            <a:r>
              <a:rPr lang="de-DE" dirty="0"/>
              <a:t> auf große, von </a:t>
            </a:r>
            <a:r>
              <a:rPr lang="de-DE" dirty="0" err="1"/>
              <a:t>Kokkos</a:t>
            </a:r>
            <a:r>
              <a:rPr lang="de-DE" dirty="0"/>
              <a:t> mitgelieferte </a:t>
            </a:r>
            <a:r>
              <a:rPr lang="de-DE" dirty="0" err="1"/>
              <a:t>Makefile</a:t>
            </a:r>
            <a:r>
              <a:rPr lang="de-DE" dirty="0"/>
              <a:t> nötig, dadurch schwieriges Debugging. Wie man diese einbinden soll, ist nicht erklärt</a:t>
            </a:r>
            <a:r>
              <a:rPr lang="de-DE" dirty="0">
                <a:sym typeface="Wingdings" panose="05000000000000000000" pitchFamily="2" charset="2"/>
              </a:rPr>
              <a:t> Trial and </a:t>
            </a:r>
            <a:r>
              <a:rPr lang="de-DE" dirty="0" err="1">
                <a:sym typeface="Wingdings" panose="05000000000000000000" pitchFamily="2" charset="2"/>
              </a:rPr>
              <a:t>error</a:t>
            </a:r>
            <a:r>
              <a:rPr lang="de-DE" dirty="0">
                <a:sym typeface="Wingdings" panose="05000000000000000000" pitchFamily="2" charset="2"/>
              </a:rPr>
              <a:t>, schlussendlich </a:t>
            </a:r>
            <a:r>
              <a:rPr lang="de-DE" dirty="0" err="1">
                <a:sym typeface="Wingdings" panose="05000000000000000000" pitchFamily="2" charset="2"/>
              </a:rPr>
              <a:t>Makefiles</a:t>
            </a:r>
            <a:r>
              <a:rPr lang="de-DE" dirty="0">
                <a:sym typeface="Wingdings" panose="05000000000000000000" pitchFamily="2" charset="2"/>
              </a:rPr>
              <a:t> von den Codebeispielen genommen und angepasst</a:t>
            </a:r>
            <a:endParaRPr lang="de-DE" dirty="0"/>
          </a:p>
          <a:p>
            <a:endParaRPr lang="de-DE" dirty="0"/>
          </a:p>
          <a:p>
            <a:endParaRPr lang="de-DE" dirty="0"/>
          </a:p>
        </p:txBody>
      </p:sp>
      <p:sp>
        <p:nvSpPr>
          <p:cNvPr id="4" name="Fußzeilenplatzhalter 3">
            <a:extLst>
              <a:ext uri="{FF2B5EF4-FFF2-40B4-BE49-F238E27FC236}">
                <a16:creationId xmlns:a16="http://schemas.microsoft.com/office/drawing/2014/main" id="{471D4F1F-20A9-49B8-A995-7595AD846E2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3706F2AA-8A9F-4AF2-9495-A5ED04540083}"/>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19</a:t>
            </a:fld>
            <a:endParaRPr lang="de-DE" dirty="0"/>
          </a:p>
        </p:txBody>
      </p:sp>
    </p:spTree>
    <p:extLst>
      <p:ext uri="{BB962C8B-B14F-4D97-AF65-F5344CB8AC3E}">
        <p14:creationId xmlns:p14="http://schemas.microsoft.com/office/powerpoint/2010/main" val="317848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a:t>Gliederung</a:t>
            </a:r>
          </a:p>
        </p:txBody>
      </p:sp>
      <p:sp>
        <p:nvSpPr>
          <p:cNvPr id="3" name="Content Placeholder 2"/>
          <p:cNvSpPr>
            <a:spLocks noGrp="1"/>
          </p:cNvSpPr>
          <p:nvPr>
            <p:ph idx="1"/>
          </p:nvPr>
        </p:nvSpPr>
        <p:spPr/>
        <p:txBody>
          <a:bodyPr/>
          <a:lstStyle/>
          <a:p>
            <a:pPr lvl="1"/>
            <a:r>
              <a:rPr lang="de-DE" dirty="0"/>
              <a:t>Überblick HPX &amp; </a:t>
            </a:r>
            <a:r>
              <a:rPr lang="de-DE" dirty="0" err="1"/>
              <a:t>Kokkos</a:t>
            </a:r>
            <a:endParaRPr lang="de-DE" dirty="0"/>
          </a:p>
          <a:p>
            <a:pPr lvl="2"/>
            <a:r>
              <a:rPr lang="de-DE" dirty="0"/>
              <a:t>Allgemeines</a:t>
            </a:r>
          </a:p>
          <a:p>
            <a:pPr lvl="2"/>
            <a:r>
              <a:rPr lang="de-DE" dirty="0"/>
              <a:t>Architektur</a:t>
            </a:r>
          </a:p>
          <a:p>
            <a:pPr lvl="1"/>
            <a:r>
              <a:rPr lang="de-DE" dirty="0"/>
              <a:t>Anwendungsbeispiel Wärmeleitgleichung</a:t>
            </a:r>
          </a:p>
          <a:p>
            <a:pPr lvl="1"/>
            <a:r>
              <a:rPr lang="de-DE" dirty="0"/>
              <a:t>Implementierung mit HPX &amp; </a:t>
            </a:r>
            <a:r>
              <a:rPr lang="de-DE" dirty="0" err="1"/>
              <a:t>Kokkos</a:t>
            </a:r>
            <a:endParaRPr lang="de-DE" dirty="0"/>
          </a:p>
          <a:p>
            <a:pPr lvl="2"/>
            <a:r>
              <a:rPr lang="de-DE" dirty="0"/>
              <a:t>Serieller Ansatz</a:t>
            </a:r>
          </a:p>
          <a:p>
            <a:pPr lvl="2"/>
            <a:r>
              <a:rPr lang="de-DE" dirty="0"/>
              <a:t>HPX</a:t>
            </a:r>
          </a:p>
          <a:p>
            <a:pPr lvl="2"/>
            <a:r>
              <a:rPr lang="de-DE" dirty="0" err="1"/>
              <a:t>Kokkos</a:t>
            </a:r>
            <a:endParaRPr lang="de-DE" dirty="0"/>
          </a:p>
          <a:p>
            <a:pPr lvl="1"/>
            <a:r>
              <a:rPr lang="de-DE" dirty="0"/>
              <a:t>Erfahrungen mit HPX</a:t>
            </a:r>
          </a:p>
          <a:p>
            <a:pPr lvl="1"/>
            <a:r>
              <a:rPr lang="de-DE" dirty="0"/>
              <a:t>Erfahrungen mit </a:t>
            </a:r>
            <a:r>
              <a:rPr lang="de-DE" dirty="0" err="1"/>
              <a:t>Kokkos</a:t>
            </a:r>
            <a:endParaRPr lang="de-DE" dirty="0"/>
          </a:p>
          <a:p>
            <a:pPr lvl="1"/>
            <a:r>
              <a:rPr lang="de-DE" dirty="0"/>
              <a:t>Fazit</a:t>
            </a:r>
          </a:p>
          <a:p>
            <a:pPr lvl="1"/>
            <a:r>
              <a:rPr lang="de-DE" dirty="0"/>
              <a:t>Quellen</a:t>
            </a:r>
          </a:p>
        </p:txBody>
      </p:sp>
      <p:sp>
        <p:nvSpPr>
          <p:cNvPr id="4" name="Footer Placeholder 3"/>
          <p:cNvSpPr>
            <a:spLocks noGrp="1"/>
          </p:cNvSpPr>
          <p:nvPr>
            <p:ph type="ftr" sz="quarter" idx="3"/>
          </p:nvPr>
        </p:nvSpPr>
        <p:spPr/>
        <p:txBody>
          <a:bodyPr/>
          <a:lstStyle/>
          <a:p>
            <a:r>
              <a:rPr lang="de-DE"/>
              <a:t>Andrey Ruzhanskiy</a:t>
            </a:r>
            <a:endParaRPr lang="de-DE" dirty="0"/>
          </a:p>
        </p:txBody>
      </p:sp>
      <p:sp>
        <p:nvSpPr>
          <p:cNvPr id="2" name="Textfeld 1">
            <a:extLst>
              <a:ext uri="{FF2B5EF4-FFF2-40B4-BE49-F238E27FC236}">
                <a16:creationId xmlns:a16="http://schemas.microsoft.com/office/drawing/2014/main" id="{36DCA8D2-2721-4C5F-A832-38316ABEE910}"/>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a:t>
            </a:fld>
            <a:endParaRPr lang="de-DE" dirty="0"/>
          </a:p>
        </p:txBody>
      </p:sp>
    </p:spTree>
    <p:extLst>
      <p:ext uri="{BB962C8B-B14F-4D97-AF65-F5344CB8AC3E}">
        <p14:creationId xmlns:p14="http://schemas.microsoft.com/office/powerpoint/2010/main" val="2006597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D824329-D0AA-4357-B2A3-AAE0A9DAAFA0}"/>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9A462B43-A9D2-44A9-9B7C-C110ADD58344}"/>
              </a:ext>
            </a:extLst>
          </p:cNvPr>
          <p:cNvSpPr>
            <a:spLocks noGrp="1"/>
          </p:cNvSpPr>
          <p:nvPr>
            <p:ph type="body" sz="quarter" idx="10"/>
          </p:nvPr>
        </p:nvSpPr>
        <p:spPr/>
        <p:txBody>
          <a:bodyPr/>
          <a:lstStyle/>
          <a:p>
            <a:r>
              <a:rPr lang="de-DE" dirty="0"/>
              <a:t>Fazit</a:t>
            </a:r>
          </a:p>
        </p:txBody>
      </p:sp>
    </p:spTree>
    <p:extLst>
      <p:ext uri="{BB962C8B-B14F-4D97-AF65-F5344CB8AC3E}">
        <p14:creationId xmlns:p14="http://schemas.microsoft.com/office/powerpoint/2010/main" val="28179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4F63B-255B-4E43-A940-8DB2DC1E6DC7}"/>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BBC8A1BD-BF27-4BC3-8ED2-4333707F35C0}"/>
              </a:ext>
            </a:extLst>
          </p:cNvPr>
          <p:cNvSpPr>
            <a:spLocks noGrp="1"/>
          </p:cNvSpPr>
          <p:nvPr>
            <p:ph idx="1"/>
          </p:nvPr>
        </p:nvSpPr>
        <p:spPr/>
        <p:txBody>
          <a:bodyPr/>
          <a:lstStyle/>
          <a:p>
            <a:r>
              <a:rPr lang="de-DE" dirty="0"/>
              <a:t>HPX einfach aufzusetzen, Implementation schwieriger: -&gt; 3 Stunden Tutorials im Internet bei Workshops erwähnen</a:t>
            </a:r>
          </a:p>
          <a:p>
            <a:r>
              <a:rPr lang="de-DE" dirty="0" err="1"/>
              <a:t>Kokkos</a:t>
            </a:r>
            <a:r>
              <a:rPr lang="de-DE" dirty="0"/>
              <a:t> einfach Code zu produzieren, Installation schwierig</a:t>
            </a:r>
          </a:p>
          <a:p>
            <a:r>
              <a:rPr lang="de-DE" dirty="0"/>
              <a:t>Wünschenswert Kombination aus beiden</a:t>
            </a:r>
          </a:p>
          <a:p>
            <a:r>
              <a:rPr lang="de-DE" dirty="0"/>
              <a:t>Tendenz schwanke innerhalb der Ausarbeitung</a:t>
            </a:r>
          </a:p>
          <a:p>
            <a:r>
              <a:rPr lang="de-DE" dirty="0"/>
              <a:t>		- Hardware-Ausfall </a:t>
            </a:r>
            <a:r>
              <a:rPr lang="de-DE" dirty="0">
                <a:sym typeface="Wingdings" panose="05000000000000000000" pitchFamily="2" charset="2"/>
              </a:rPr>
              <a:t> Tendenz zu HPX</a:t>
            </a:r>
          </a:p>
          <a:p>
            <a:r>
              <a:rPr lang="de-DE" dirty="0">
                <a:sym typeface="Wingdings" panose="05000000000000000000" pitchFamily="2" charset="2"/>
              </a:rPr>
              <a:t>	- Anfängliche Implementierungsphase --&gt; Tendenz zu </a:t>
            </a:r>
            <a:r>
              <a:rPr lang="de-DE" dirty="0" err="1">
                <a:sym typeface="Wingdings" panose="05000000000000000000" pitchFamily="2" charset="2"/>
              </a:rPr>
              <a:t>Kokkos</a:t>
            </a:r>
            <a:endParaRPr lang="de-DE" dirty="0"/>
          </a:p>
        </p:txBody>
      </p:sp>
      <p:sp>
        <p:nvSpPr>
          <p:cNvPr id="4" name="Fußzeilenplatzhalter 3">
            <a:extLst>
              <a:ext uri="{FF2B5EF4-FFF2-40B4-BE49-F238E27FC236}">
                <a16:creationId xmlns:a16="http://schemas.microsoft.com/office/drawing/2014/main" id="{95250F77-3BFB-44B4-9F17-79256BA62F3C}"/>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4FF1DCFA-8659-4C48-A164-CC4805ED70F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21</a:t>
            </a:fld>
            <a:endParaRPr lang="de-DE" dirty="0"/>
          </a:p>
        </p:txBody>
      </p:sp>
    </p:spTree>
    <p:extLst>
      <p:ext uri="{BB962C8B-B14F-4D97-AF65-F5344CB8AC3E}">
        <p14:creationId xmlns:p14="http://schemas.microsoft.com/office/powerpoint/2010/main" val="188068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0677F0CA-F59A-4DFF-BA4D-310AACA0505C}"/>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9BA85914-DD86-4065-AAB5-136942E54D43}"/>
              </a:ext>
            </a:extLst>
          </p:cNvPr>
          <p:cNvSpPr>
            <a:spLocks noGrp="1"/>
          </p:cNvSpPr>
          <p:nvPr>
            <p:ph type="body" sz="quarter" idx="10"/>
          </p:nvPr>
        </p:nvSpPr>
        <p:spPr/>
        <p:txBody>
          <a:bodyPr/>
          <a:lstStyle/>
          <a:p>
            <a:r>
              <a:rPr lang="de-DE" dirty="0"/>
              <a:t>Quellen</a:t>
            </a:r>
          </a:p>
        </p:txBody>
      </p:sp>
    </p:spTree>
    <p:extLst>
      <p:ext uri="{BB962C8B-B14F-4D97-AF65-F5344CB8AC3E}">
        <p14:creationId xmlns:p14="http://schemas.microsoft.com/office/powerpoint/2010/main" val="375506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17F21F-160F-4592-8A4C-65F84145559B}"/>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AE49E04E-4804-44C7-A191-A9200D845686}"/>
              </a:ext>
            </a:extLst>
          </p:cNvPr>
          <p:cNvSpPr>
            <a:spLocks noGrp="1"/>
          </p:cNvSpPr>
          <p:nvPr>
            <p:ph idx="1"/>
          </p:nvPr>
        </p:nvSpPr>
        <p:spPr/>
        <p:txBody>
          <a:bodyPr/>
          <a:lstStyle/>
          <a:p>
            <a:r>
              <a:rPr lang="de-DE" dirty="0"/>
              <a:t>https://stellar-group.github.io/hpx/docs/html/hpx/people.html</a:t>
            </a:r>
          </a:p>
          <a:p>
            <a:r>
              <a:rPr lang="de-DE" dirty="0">
                <a:hlinkClick r:id="rId2"/>
              </a:rPr>
              <a:t>https://de.wikipedia.org/wiki/Boost_(C%2B%2B-Bibliothek)#Lizenzbedingungen</a:t>
            </a:r>
            <a:endParaRPr lang="de-DE" dirty="0"/>
          </a:p>
          <a:p>
            <a:r>
              <a:rPr lang="de-DE" dirty="0">
                <a:hlinkClick r:id="rId3"/>
              </a:rPr>
              <a:t>https://github.com/kokkos/kokkos/wiki/ProgrammingModel</a:t>
            </a:r>
            <a:endParaRPr lang="de-DE" dirty="0"/>
          </a:p>
          <a:p>
            <a:r>
              <a:rPr lang="de-DE"/>
              <a:t>https://www.uni-muenster.de/imperia/md/content/physik_tp/lectures/ws2016-2017/num_methods_i/heat.pdf</a:t>
            </a:r>
            <a:endParaRPr lang="de-DE" dirty="0"/>
          </a:p>
        </p:txBody>
      </p:sp>
      <p:sp>
        <p:nvSpPr>
          <p:cNvPr id="4" name="Fußzeilenplatzhalter 3">
            <a:extLst>
              <a:ext uri="{FF2B5EF4-FFF2-40B4-BE49-F238E27FC236}">
                <a16:creationId xmlns:a16="http://schemas.microsoft.com/office/drawing/2014/main" id="{FAC8515B-29F7-493C-926E-94391D17839D}"/>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AC955C13-9208-42E4-AC5A-AE125D24DCE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23</a:t>
            </a:fld>
            <a:endParaRPr lang="de-DE" dirty="0"/>
          </a:p>
        </p:txBody>
      </p:sp>
    </p:spTree>
    <p:extLst>
      <p:ext uri="{BB962C8B-B14F-4D97-AF65-F5344CB8AC3E}">
        <p14:creationId xmlns:p14="http://schemas.microsoft.com/office/powerpoint/2010/main" val="286836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9E04424-5047-4658-9AAD-2395574B9DF9}"/>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7AB34005-F3BD-4562-BA46-7F72406730FA}"/>
              </a:ext>
            </a:extLst>
          </p:cNvPr>
          <p:cNvSpPr>
            <a:spLocks noGrp="1"/>
          </p:cNvSpPr>
          <p:nvPr>
            <p:ph type="body" sz="quarter" idx="10"/>
          </p:nvPr>
        </p:nvSpPr>
        <p:spPr/>
        <p:txBody>
          <a:bodyPr/>
          <a:lstStyle/>
          <a:p>
            <a:r>
              <a:rPr lang="de-DE" dirty="0"/>
              <a:t>Überblick: HPX &amp; </a:t>
            </a:r>
            <a:r>
              <a:rPr lang="de-DE" dirty="0" err="1"/>
              <a:t>Kokkos</a:t>
            </a:r>
            <a:endParaRPr lang="de-DE" dirty="0"/>
          </a:p>
        </p:txBody>
      </p:sp>
    </p:spTree>
    <p:extLst>
      <p:ext uri="{BB962C8B-B14F-4D97-AF65-F5344CB8AC3E}">
        <p14:creationId xmlns:p14="http://schemas.microsoft.com/office/powerpoint/2010/main" val="358255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F5982-7973-4E66-8C2A-FEE972A5B615}"/>
              </a:ext>
            </a:extLst>
          </p:cNvPr>
          <p:cNvSpPr>
            <a:spLocks noGrp="1"/>
          </p:cNvSpPr>
          <p:nvPr>
            <p:ph type="title"/>
          </p:nvPr>
        </p:nvSpPr>
        <p:spPr>
          <a:xfrm>
            <a:off x="323850" y="45116"/>
            <a:ext cx="8362950" cy="401637"/>
          </a:xfrm>
        </p:spPr>
        <p:txBody>
          <a:bodyPr/>
          <a:lstStyle/>
          <a:p>
            <a:r>
              <a:rPr lang="de-DE" dirty="0"/>
              <a:t>Überblick: HPX  </a:t>
            </a:r>
          </a:p>
        </p:txBody>
      </p:sp>
      <p:sp>
        <p:nvSpPr>
          <p:cNvPr id="3" name="Inhaltsplatzhalter 2">
            <a:extLst>
              <a:ext uri="{FF2B5EF4-FFF2-40B4-BE49-F238E27FC236}">
                <a16:creationId xmlns:a16="http://schemas.microsoft.com/office/drawing/2014/main" id="{F5342B71-5B84-4F53-96A4-C55D80BA4628}"/>
              </a:ext>
            </a:extLst>
          </p:cNvPr>
          <p:cNvSpPr>
            <a:spLocks noGrp="1"/>
          </p:cNvSpPr>
          <p:nvPr>
            <p:ph idx="1"/>
          </p:nvPr>
        </p:nvSpPr>
        <p:spPr/>
        <p:txBody>
          <a:bodyPr/>
          <a:lstStyle/>
          <a:p>
            <a:r>
              <a:rPr lang="de-DE" dirty="0"/>
              <a:t>HPX</a:t>
            </a:r>
          </a:p>
          <a:p>
            <a:pPr>
              <a:buFont typeface="Arial" panose="020B0604020202020204" pitchFamily="34" charset="0"/>
              <a:buChar char="•"/>
            </a:pPr>
            <a:r>
              <a:rPr lang="de-DE" dirty="0"/>
              <a:t>von STELLAR entwickelt</a:t>
            </a:r>
          </a:p>
          <a:p>
            <a:pPr>
              <a:buFont typeface="Arial" panose="020B0604020202020204" pitchFamily="34" charset="0"/>
              <a:buChar char="•"/>
            </a:pPr>
            <a:r>
              <a:rPr lang="de-DE" dirty="0"/>
              <a:t>General Purpose C++ </a:t>
            </a:r>
            <a:r>
              <a:rPr lang="de-DE" dirty="0" err="1"/>
              <a:t>Runtime</a:t>
            </a:r>
            <a:r>
              <a:rPr lang="de-DE" dirty="0"/>
              <a:t> System</a:t>
            </a:r>
          </a:p>
          <a:p>
            <a:pPr>
              <a:buFont typeface="Arial" panose="020B0604020202020204" pitchFamily="34" charset="0"/>
              <a:buChar char="•"/>
            </a:pPr>
            <a:r>
              <a:rPr lang="de-DE" i="1" dirty="0" err="1"/>
              <a:t>ParalleX</a:t>
            </a:r>
            <a:r>
              <a:rPr lang="de-DE" dirty="0"/>
              <a:t> </a:t>
            </a:r>
            <a:r>
              <a:rPr lang="de-DE" dirty="0" err="1"/>
              <a:t>Execution</a:t>
            </a:r>
            <a:r>
              <a:rPr lang="de-DE" dirty="0"/>
              <a:t> Model</a:t>
            </a:r>
          </a:p>
          <a:p>
            <a:pPr>
              <a:buFont typeface="Arial" panose="020B0604020202020204" pitchFamily="34" charset="0"/>
              <a:buChar char="•"/>
            </a:pPr>
            <a:r>
              <a:rPr lang="de-DE" dirty="0"/>
              <a:t>Open-</a:t>
            </a:r>
            <a:r>
              <a:rPr lang="de-DE" dirty="0" err="1"/>
              <a:t>source</a:t>
            </a:r>
            <a:r>
              <a:rPr lang="de-DE" dirty="0"/>
              <a:t> unter der Boost Software Lizenz</a:t>
            </a:r>
          </a:p>
          <a:p>
            <a:pPr>
              <a:buFont typeface="Arial" panose="020B0604020202020204" pitchFamily="34" charset="0"/>
              <a:buChar char="•"/>
            </a:pPr>
            <a:r>
              <a:rPr lang="de-DE" dirty="0"/>
              <a:t>C++11 konforme API</a:t>
            </a:r>
          </a:p>
          <a:p>
            <a:pPr>
              <a:buFont typeface="Arial" panose="020B0604020202020204" pitchFamily="34" charset="0"/>
              <a:buChar char="•"/>
            </a:pPr>
            <a:r>
              <a:rPr lang="de-DE" dirty="0"/>
              <a:t>Entwickelt für 	</a:t>
            </a:r>
          </a:p>
          <a:p>
            <a:pPr lvl="2">
              <a:buFont typeface="Arial" panose="020B0604020202020204" pitchFamily="34" charset="0"/>
              <a:buChar char="•"/>
            </a:pPr>
            <a:r>
              <a:rPr lang="de-DE" dirty="0"/>
              <a:t>Linux basierte Systeme</a:t>
            </a:r>
          </a:p>
          <a:p>
            <a:pPr lvl="2">
              <a:buFont typeface="Arial" panose="020B0604020202020204" pitchFamily="34" charset="0"/>
              <a:buChar char="•"/>
            </a:pPr>
            <a:r>
              <a:rPr lang="de-DE" dirty="0"/>
              <a:t>Windows</a:t>
            </a:r>
          </a:p>
          <a:p>
            <a:pPr lvl="2">
              <a:buFont typeface="Arial" panose="020B0604020202020204" pitchFamily="34" charset="0"/>
              <a:buChar char="•"/>
            </a:pPr>
            <a:r>
              <a:rPr lang="de-DE" dirty="0"/>
              <a:t>Mac</a:t>
            </a:r>
          </a:p>
          <a:p>
            <a:pPr lvl="2">
              <a:buFont typeface="Arial" panose="020B0604020202020204" pitchFamily="34" charset="0"/>
              <a:buChar char="•"/>
            </a:pPr>
            <a:r>
              <a:rPr lang="de-DE" dirty="0" err="1"/>
              <a:t>BlueGene</a:t>
            </a:r>
            <a:r>
              <a:rPr lang="de-DE" dirty="0"/>
              <a:t>/Q</a:t>
            </a:r>
          </a:p>
          <a:p>
            <a:pPr lvl="2">
              <a:buFont typeface="Arial" panose="020B0604020202020204" pitchFamily="34" charset="0"/>
              <a:buChar char="•"/>
            </a:pPr>
            <a:r>
              <a:rPr lang="de-DE" dirty="0"/>
              <a:t>Xeon Phi</a:t>
            </a:r>
          </a:p>
          <a:p>
            <a:r>
              <a:rPr lang="de-DE" dirty="0"/>
              <a:t>	</a:t>
            </a:r>
          </a:p>
        </p:txBody>
      </p:sp>
      <p:sp>
        <p:nvSpPr>
          <p:cNvPr id="4" name="Fußzeilenplatzhalter 3">
            <a:extLst>
              <a:ext uri="{FF2B5EF4-FFF2-40B4-BE49-F238E27FC236}">
                <a16:creationId xmlns:a16="http://schemas.microsoft.com/office/drawing/2014/main" id="{980616D9-93BB-4949-81FC-91D5BECF9D9A}"/>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09F50BA2-AB4E-411D-B251-CD95CEB8BEB2}"/>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4</a:t>
            </a:fld>
            <a:endParaRPr lang="de-DE" dirty="0"/>
          </a:p>
        </p:txBody>
      </p:sp>
    </p:spTree>
    <p:extLst>
      <p:ext uri="{BB962C8B-B14F-4D97-AF65-F5344CB8AC3E}">
        <p14:creationId xmlns:p14="http://schemas.microsoft.com/office/powerpoint/2010/main" val="354572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F3F92-0402-4A27-A20C-4240DB91582B}"/>
              </a:ext>
            </a:extLst>
          </p:cNvPr>
          <p:cNvSpPr>
            <a:spLocks noGrp="1"/>
          </p:cNvSpPr>
          <p:nvPr>
            <p:ph type="title"/>
          </p:nvPr>
        </p:nvSpPr>
        <p:spPr/>
        <p:txBody>
          <a:bodyPr/>
          <a:lstStyle/>
          <a:p>
            <a:r>
              <a:rPr lang="de-DE" dirty="0"/>
              <a:t>Überblick: HPX - Architektur</a:t>
            </a:r>
          </a:p>
        </p:txBody>
      </p:sp>
      <p:sp>
        <p:nvSpPr>
          <p:cNvPr id="3" name="Inhaltsplatzhalter 2">
            <a:extLst>
              <a:ext uri="{FF2B5EF4-FFF2-40B4-BE49-F238E27FC236}">
                <a16:creationId xmlns:a16="http://schemas.microsoft.com/office/drawing/2014/main" id="{D396AB70-9D91-4CDA-8AA5-D2786ECD2F22}"/>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66A94DCE-9F4C-4649-B8AB-5C31AA8C650C}"/>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512ACA0F-B9D0-44B2-B163-CDE186BCE168}"/>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5</a:t>
            </a:fld>
            <a:endParaRPr lang="de-DE" dirty="0"/>
          </a:p>
        </p:txBody>
      </p:sp>
      <p:cxnSp>
        <p:nvCxnSpPr>
          <p:cNvPr id="17" name="Gerade Verbindung mit Pfeil 16">
            <a:extLst>
              <a:ext uri="{FF2B5EF4-FFF2-40B4-BE49-F238E27FC236}">
                <a16:creationId xmlns:a16="http://schemas.microsoft.com/office/drawing/2014/main" id="{29A63B2E-05AF-43DE-8B1F-12B41CAC4401}"/>
              </a:ext>
            </a:extLst>
          </p:cNvPr>
          <p:cNvCxnSpPr>
            <a:cxnSpLocks/>
          </p:cNvCxnSpPr>
          <p:nvPr/>
        </p:nvCxnSpPr>
        <p:spPr bwMode="auto">
          <a:xfrm>
            <a:off x="3028949" y="1964267"/>
            <a:ext cx="2556000" cy="0"/>
          </a:xfrm>
          <a:prstGeom prst="straightConnector1">
            <a:avLst/>
          </a:prstGeom>
          <a:ln w="9525" cap="flat" cmpd="sng" algn="ctr">
            <a:solidFill>
              <a:srgbClr val="0070C0"/>
            </a:solidFill>
            <a:prstDash val="solid"/>
            <a:round/>
            <a:headEnd type="triangle" w="lg" len="lg"/>
            <a:tailEnd type="triangle" w="lg" len="med"/>
          </a:ln>
        </p:spPr>
        <p:style>
          <a:lnRef idx="0">
            <a:scrgbClr r="0" g="0" b="0"/>
          </a:lnRef>
          <a:fillRef idx="0">
            <a:scrgbClr r="0" g="0" b="0"/>
          </a:fillRef>
          <a:effectRef idx="0">
            <a:scrgbClr r="0" g="0" b="0"/>
          </a:effectRef>
          <a:fontRef idx="minor">
            <a:schemeClr val="tx1"/>
          </a:fontRef>
        </p:style>
      </p:cxnSp>
      <p:cxnSp>
        <p:nvCxnSpPr>
          <p:cNvPr id="21" name="Gerade Verbindung mit Pfeil 20">
            <a:extLst>
              <a:ext uri="{FF2B5EF4-FFF2-40B4-BE49-F238E27FC236}">
                <a16:creationId xmlns:a16="http://schemas.microsoft.com/office/drawing/2014/main" id="{23BCFDD2-41C2-4FE4-8DBA-C70329870A42}"/>
              </a:ext>
            </a:extLst>
          </p:cNvPr>
          <p:cNvCxnSpPr>
            <a:cxnSpLocks/>
          </p:cNvCxnSpPr>
          <p:nvPr/>
        </p:nvCxnSpPr>
        <p:spPr bwMode="auto">
          <a:xfrm>
            <a:off x="6604000" y="2610909"/>
            <a:ext cx="0" cy="1292819"/>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25" name="Gerade Verbindung mit Pfeil 24">
            <a:extLst>
              <a:ext uri="{FF2B5EF4-FFF2-40B4-BE49-F238E27FC236}">
                <a16:creationId xmlns:a16="http://schemas.microsoft.com/office/drawing/2014/main" id="{BF9C2212-8FAE-494F-9AF8-0BDC00CEDEA2}"/>
              </a:ext>
            </a:extLst>
          </p:cNvPr>
          <p:cNvCxnSpPr>
            <a:cxnSpLocks/>
          </p:cNvCxnSpPr>
          <p:nvPr/>
        </p:nvCxnSpPr>
        <p:spPr bwMode="auto">
          <a:xfrm>
            <a:off x="3028950" y="4487333"/>
            <a:ext cx="2555999" cy="0"/>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28" name="Gerade Verbindung mit Pfeil 27">
            <a:extLst>
              <a:ext uri="{FF2B5EF4-FFF2-40B4-BE49-F238E27FC236}">
                <a16:creationId xmlns:a16="http://schemas.microsoft.com/office/drawing/2014/main" id="{7058304D-4C77-4118-A154-366604437A43}"/>
              </a:ext>
            </a:extLst>
          </p:cNvPr>
          <p:cNvCxnSpPr>
            <a:cxnSpLocks/>
          </p:cNvCxnSpPr>
          <p:nvPr/>
        </p:nvCxnSpPr>
        <p:spPr bwMode="auto">
          <a:xfrm>
            <a:off x="1981200" y="2607733"/>
            <a:ext cx="0" cy="1289912"/>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31" name="Gerade Verbindung mit Pfeil 30">
            <a:extLst>
              <a:ext uri="{FF2B5EF4-FFF2-40B4-BE49-F238E27FC236}">
                <a16:creationId xmlns:a16="http://schemas.microsoft.com/office/drawing/2014/main" id="{9F0E6580-1CA6-4AE6-A02A-0ED12DD7FB05}"/>
              </a:ext>
            </a:extLst>
          </p:cNvPr>
          <p:cNvCxnSpPr>
            <a:cxnSpLocks/>
          </p:cNvCxnSpPr>
          <p:nvPr/>
        </p:nvCxnSpPr>
        <p:spPr bwMode="auto">
          <a:xfrm flipH="1">
            <a:off x="4367983" y="2160689"/>
            <a:ext cx="1216966" cy="496815"/>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36" name="Gerade Verbindung mit Pfeil 35">
            <a:extLst>
              <a:ext uri="{FF2B5EF4-FFF2-40B4-BE49-F238E27FC236}">
                <a16:creationId xmlns:a16="http://schemas.microsoft.com/office/drawing/2014/main" id="{0850EDE4-737A-4C44-9EB3-2D8BC1966971}"/>
              </a:ext>
            </a:extLst>
          </p:cNvPr>
          <p:cNvCxnSpPr>
            <a:cxnSpLocks/>
          </p:cNvCxnSpPr>
          <p:nvPr/>
        </p:nvCxnSpPr>
        <p:spPr bwMode="auto">
          <a:xfrm>
            <a:off x="3028949" y="2160689"/>
            <a:ext cx="1368044" cy="496815"/>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50" name="Gerade Verbindung mit Pfeil 49">
            <a:extLst>
              <a:ext uri="{FF2B5EF4-FFF2-40B4-BE49-F238E27FC236}">
                <a16:creationId xmlns:a16="http://schemas.microsoft.com/office/drawing/2014/main" id="{C0B5DBCE-7D32-437C-B1D5-5D8B3ABCF491}"/>
              </a:ext>
            </a:extLst>
          </p:cNvPr>
          <p:cNvCxnSpPr>
            <a:cxnSpLocks/>
          </p:cNvCxnSpPr>
          <p:nvPr/>
        </p:nvCxnSpPr>
        <p:spPr bwMode="auto">
          <a:xfrm flipH="1">
            <a:off x="3028949" y="3903728"/>
            <a:ext cx="1278000" cy="425081"/>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53" name="Gerade Verbindung mit Pfeil 52">
            <a:extLst>
              <a:ext uri="{FF2B5EF4-FFF2-40B4-BE49-F238E27FC236}">
                <a16:creationId xmlns:a16="http://schemas.microsoft.com/office/drawing/2014/main" id="{D4B2001C-32E3-4B3E-884A-C1065166C2F5}"/>
              </a:ext>
            </a:extLst>
          </p:cNvPr>
          <p:cNvCxnSpPr>
            <a:cxnSpLocks/>
          </p:cNvCxnSpPr>
          <p:nvPr/>
        </p:nvCxnSpPr>
        <p:spPr bwMode="auto">
          <a:xfrm>
            <a:off x="4322006" y="3903728"/>
            <a:ext cx="1262943" cy="425081"/>
          </a:xfrm>
          <a:prstGeom prst="straightConnector1">
            <a:avLst/>
          </a:prstGeom>
          <a:noFill/>
          <a:ln w="9525" cap="flat" cmpd="sng" algn="ctr">
            <a:solidFill>
              <a:srgbClr val="0070C0"/>
            </a:solidFill>
            <a:prstDash val="sysDash"/>
            <a:round/>
            <a:headEnd type="triangle" w="lg" len="med"/>
            <a:tailEnd type="triangle" w="lg" len="med"/>
          </a:ln>
          <a:effectLst/>
        </p:spPr>
      </p:cxnSp>
      <p:grpSp>
        <p:nvGrpSpPr>
          <p:cNvPr id="10" name="Gruppieren 9">
            <a:extLst>
              <a:ext uri="{FF2B5EF4-FFF2-40B4-BE49-F238E27FC236}">
                <a16:creationId xmlns:a16="http://schemas.microsoft.com/office/drawing/2014/main" id="{116B00A5-78F4-4E97-9A18-CC6FEEEAA083}"/>
              </a:ext>
            </a:extLst>
          </p:cNvPr>
          <p:cNvGrpSpPr/>
          <p:nvPr/>
        </p:nvGrpSpPr>
        <p:grpSpPr>
          <a:xfrm>
            <a:off x="998935" y="1336429"/>
            <a:ext cx="6618087" cy="3785308"/>
            <a:chOff x="998935" y="1342512"/>
            <a:chExt cx="6618087" cy="3785308"/>
          </a:xfr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p:grpSpPr>
        <p:sp>
          <p:nvSpPr>
            <p:cNvPr id="11" name="Freihandform: Form 10">
              <a:extLst>
                <a:ext uri="{FF2B5EF4-FFF2-40B4-BE49-F238E27FC236}">
                  <a16:creationId xmlns:a16="http://schemas.microsoft.com/office/drawing/2014/main" id="{DBAC0801-5270-43EE-9EB4-956AA925AB9C}"/>
                </a:ext>
              </a:extLst>
            </p:cNvPr>
            <p:cNvSpPr/>
            <p:nvPr/>
          </p:nvSpPr>
          <p:spPr>
            <a:xfrm>
              <a:off x="998935" y="1398983"/>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LCOs</a:t>
              </a:r>
            </a:p>
          </p:txBody>
        </p:sp>
        <p:sp>
          <p:nvSpPr>
            <p:cNvPr id="12" name="Freihandform: Form 11">
              <a:extLst>
                <a:ext uri="{FF2B5EF4-FFF2-40B4-BE49-F238E27FC236}">
                  <a16:creationId xmlns:a16="http://schemas.microsoft.com/office/drawing/2014/main" id="{3EAFD16B-76BC-4D3D-839E-898E4AF8AFFD}"/>
                </a:ext>
              </a:extLst>
            </p:cNvPr>
            <p:cNvSpPr/>
            <p:nvPr/>
          </p:nvSpPr>
          <p:spPr>
            <a:xfrm>
              <a:off x="5587007" y="1342512"/>
              <a:ext cx="2030015" cy="1271304"/>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Threading Subsystem</a:t>
              </a:r>
            </a:p>
          </p:txBody>
        </p:sp>
        <p:sp>
          <p:nvSpPr>
            <p:cNvPr id="13" name="Freihandform: Form 12">
              <a:extLst>
                <a:ext uri="{FF2B5EF4-FFF2-40B4-BE49-F238E27FC236}">
                  <a16:creationId xmlns:a16="http://schemas.microsoft.com/office/drawing/2014/main" id="{6EA17FDA-6C66-41D9-8BFF-E8FEA39D02BF}"/>
                </a:ext>
              </a:extLst>
            </p:cNvPr>
            <p:cNvSpPr/>
            <p:nvPr/>
          </p:nvSpPr>
          <p:spPr>
            <a:xfrm>
              <a:off x="998935" y="3903728"/>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err="1"/>
                <a:t>Parcel</a:t>
              </a:r>
              <a:r>
                <a:rPr lang="de-DE" sz="2400" kern="1200" dirty="0"/>
                <a:t> Subsystem</a:t>
              </a:r>
            </a:p>
          </p:txBody>
        </p:sp>
        <p:sp>
          <p:nvSpPr>
            <p:cNvPr id="14" name="Freihandform: Form 13">
              <a:extLst>
                <a:ext uri="{FF2B5EF4-FFF2-40B4-BE49-F238E27FC236}">
                  <a16:creationId xmlns:a16="http://schemas.microsoft.com/office/drawing/2014/main" id="{5EBE0A96-4164-4071-BE84-A25F4DD71C25}"/>
                </a:ext>
              </a:extLst>
            </p:cNvPr>
            <p:cNvSpPr/>
            <p:nvPr/>
          </p:nvSpPr>
          <p:spPr>
            <a:xfrm>
              <a:off x="5587007" y="3909811"/>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AGAS</a:t>
              </a:r>
            </a:p>
          </p:txBody>
        </p:sp>
        <p:sp>
          <p:nvSpPr>
            <p:cNvPr id="15" name="Freihandform: Form 14">
              <a:extLst>
                <a:ext uri="{FF2B5EF4-FFF2-40B4-BE49-F238E27FC236}">
                  <a16:creationId xmlns:a16="http://schemas.microsoft.com/office/drawing/2014/main" id="{8A5E42C0-6ACC-4681-8624-E56699F79CC9}"/>
                </a:ext>
              </a:extLst>
            </p:cNvPr>
            <p:cNvSpPr/>
            <p:nvPr/>
          </p:nvSpPr>
          <p:spPr>
            <a:xfrm>
              <a:off x="3292971" y="2685719"/>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kern="1200" dirty="0"/>
                <a:t>Instrumentation Adaptation</a:t>
              </a:r>
            </a:p>
          </p:txBody>
        </p:sp>
      </p:grpSp>
    </p:spTree>
    <p:extLst>
      <p:ext uri="{BB962C8B-B14F-4D97-AF65-F5344CB8AC3E}">
        <p14:creationId xmlns:p14="http://schemas.microsoft.com/office/powerpoint/2010/main" val="293696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C45AA-D1A9-4877-9136-DC8664FDA3BE}"/>
              </a:ext>
            </a:extLst>
          </p:cNvPr>
          <p:cNvSpPr>
            <a:spLocks noGrp="1"/>
          </p:cNvSpPr>
          <p:nvPr>
            <p:ph type="title"/>
          </p:nvPr>
        </p:nvSpPr>
        <p:spPr/>
        <p:txBody>
          <a:bodyPr/>
          <a:lstStyle/>
          <a:p>
            <a:r>
              <a:rPr lang="de-DE" dirty="0"/>
              <a:t>Überblick: </a:t>
            </a:r>
            <a:r>
              <a:rPr lang="de-DE" dirty="0" err="1"/>
              <a:t>Kokkos</a:t>
            </a:r>
            <a:endParaRPr lang="de-DE" dirty="0"/>
          </a:p>
        </p:txBody>
      </p:sp>
      <p:sp>
        <p:nvSpPr>
          <p:cNvPr id="3" name="Inhaltsplatzhalter 2">
            <a:extLst>
              <a:ext uri="{FF2B5EF4-FFF2-40B4-BE49-F238E27FC236}">
                <a16:creationId xmlns:a16="http://schemas.microsoft.com/office/drawing/2014/main" id="{BD2E8696-7F05-409A-94EB-A585A6EEE552}"/>
              </a:ext>
            </a:extLst>
          </p:cNvPr>
          <p:cNvSpPr>
            <a:spLocks noGrp="1"/>
          </p:cNvSpPr>
          <p:nvPr>
            <p:ph idx="1"/>
          </p:nvPr>
        </p:nvSpPr>
        <p:spPr/>
        <p:txBody>
          <a:bodyPr/>
          <a:lstStyle/>
          <a:p>
            <a:r>
              <a:rPr lang="de-DE" dirty="0" err="1"/>
              <a:t>Kokkos</a:t>
            </a:r>
            <a:endParaRPr lang="de-DE" dirty="0"/>
          </a:p>
          <a:p>
            <a:pPr>
              <a:buFont typeface="Arial" panose="020B0604020202020204" pitchFamily="34" charset="0"/>
              <a:buChar char="•"/>
            </a:pPr>
            <a:r>
              <a:rPr lang="de-DE" dirty="0"/>
              <a:t>Programmiermodel für Performance Portable Applikationen</a:t>
            </a:r>
          </a:p>
          <a:p>
            <a:pPr>
              <a:buFont typeface="Arial" panose="020B0604020202020204" pitchFamily="34" charset="0"/>
              <a:buChar char="•"/>
            </a:pPr>
            <a:r>
              <a:rPr lang="de-DE" dirty="0"/>
              <a:t>C++ Bibliothek</a:t>
            </a:r>
          </a:p>
          <a:p>
            <a:pPr>
              <a:buFont typeface="Arial" panose="020B0604020202020204" pitchFamily="34" charset="0"/>
              <a:buChar char="•"/>
            </a:pPr>
            <a:r>
              <a:rPr lang="de-DE" dirty="0"/>
              <a:t>Minimierung von Architekturspezifischen Implementierungsdetails</a:t>
            </a:r>
          </a:p>
          <a:p>
            <a:pPr>
              <a:buFont typeface="Arial" panose="020B0604020202020204" pitchFamily="34" charset="0"/>
              <a:buChar char="•"/>
            </a:pPr>
            <a:r>
              <a:rPr lang="de-DE" dirty="0"/>
              <a:t>Multicore-Architekturen mit NUMA, </a:t>
            </a:r>
            <a:r>
              <a:rPr lang="de-DE" dirty="0" err="1"/>
              <a:t>NVidia</a:t>
            </a:r>
            <a:r>
              <a:rPr lang="de-DE" dirty="0"/>
              <a:t> GPU, Xeon Phi</a:t>
            </a:r>
          </a:p>
          <a:p>
            <a:pPr>
              <a:buFont typeface="Arial" panose="020B0604020202020204" pitchFamily="34" charset="0"/>
              <a:buChar char="•"/>
            </a:pPr>
            <a:r>
              <a:rPr lang="de-DE" dirty="0"/>
              <a:t>Zentrale Abstraktionen:</a:t>
            </a:r>
          </a:p>
          <a:p>
            <a:pPr lvl="2">
              <a:buFont typeface="Arial" panose="020B0604020202020204" pitchFamily="34" charset="0"/>
              <a:buChar char="•"/>
            </a:pPr>
            <a:r>
              <a:rPr lang="de-DE" dirty="0" err="1"/>
              <a:t>Execution</a:t>
            </a:r>
            <a:r>
              <a:rPr lang="de-DE" dirty="0"/>
              <a:t> Spaces</a:t>
            </a:r>
          </a:p>
          <a:p>
            <a:pPr lvl="2">
              <a:buFont typeface="Arial" panose="020B0604020202020204" pitchFamily="34" charset="0"/>
              <a:buChar char="•"/>
            </a:pPr>
            <a:r>
              <a:rPr lang="de-DE" dirty="0" err="1"/>
              <a:t>Execution</a:t>
            </a:r>
            <a:r>
              <a:rPr lang="de-DE" dirty="0"/>
              <a:t> Patterns</a:t>
            </a:r>
          </a:p>
          <a:p>
            <a:pPr lvl="2">
              <a:buFont typeface="Arial" panose="020B0604020202020204" pitchFamily="34" charset="0"/>
              <a:buChar char="•"/>
            </a:pPr>
            <a:r>
              <a:rPr lang="de-DE" dirty="0" err="1"/>
              <a:t>Execution</a:t>
            </a:r>
            <a:r>
              <a:rPr lang="de-DE" dirty="0"/>
              <a:t> </a:t>
            </a:r>
            <a:r>
              <a:rPr lang="de-DE" dirty="0" err="1"/>
              <a:t>Policies</a:t>
            </a:r>
            <a:endParaRPr lang="de-DE" dirty="0"/>
          </a:p>
          <a:p>
            <a:pPr lvl="2">
              <a:buFont typeface="Arial" panose="020B0604020202020204" pitchFamily="34" charset="0"/>
              <a:buChar char="•"/>
            </a:pPr>
            <a:r>
              <a:rPr lang="de-DE" dirty="0"/>
              <a:t>Memory Spaces</a:t>
            </a:r>
          </a:p>
          <a:p>
            <a:pPr lvl="2">
              <a:buFont typeface="Arial" panose="020B0604020202020204" pitchFamily="34" charset="0"/>
              <a:buChar char="•"/>
            </a:pPr>
            <a:r>
              <a:rPr lang="de-DE" dirty="0"/>
              <a:t>Memory Layout</a:t>
            </a:r>
          </a:p>
          <a:p>
            <a:pPr lvl="2">
              <a:buFont typeface="Arial" panose="020B0604020202020204" pitchFamily="34" charset="0"/>
              <a:buChar char="•"/>
            </a:pPr>
            <a:r>
              <a:rPr lang="de-DE" dirty="0"/>
              <a:t>Memory </a:t>
            </a:r>
            <a:r>
              <a:rPr lang="de-DE" dirty="0" err="1"/>
              <a:t>Traits</a:t>
            </a:r>
            <a:endParaRPr lang="de-DE" dirty="0"/>
          </a:p>
          <a:p>
            <a:pPr marL="0" indent="0"/>
            <a:endParaRPr lang="de-DE" dirty="0"/>
          </a:p>
        </p:txBody>
      </p:sp>
      <p:sp>
        <p:nvSpPr>
          <p:cNvPr id="4" name="Fußzeilenplatzhalter 3">
            <a:extLst>
              <a:ext uri="{FF2B5EF4-FFF2-40B4-BE49-F238E27FC236}">
                <a16:creationId xmlns:a16="http://schemas.microsoft.com/office/drawing/2014/main" id="{BD2FC854-ECA9-4928-89CD-A0BA8E671638}"/>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B2FA2DFE-6DEF-4DCD-A6BC-24AFEE84E9F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6</a:t>
            </a:fld>
            <a:endParaRPr lang="de-DE" dirty="0"/>
          </a:p>
        </p:txBody>
      </p:sp>
    </p:spTree>
    <p:extLst>
      <p:ext uri="{BB962C8B-B14F-4D97-AF65-F5344CB8AC3E}">
        <p14:creationId xmlns:p14="http://schemas.microsoft.com/office/powerpoint/2010/main" val="26766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EE1C1A1-5147-448E-9C50-F641386EB8CB}"/>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6C2CD6AC-7669-44EC-B838-FD9B6CF13B59}"/>
              </a:ext>
            </a:extLst>
          </p:cNvPr>
          <p:cNvSpPr>
            <a:spLocks noGrp="1"/>
          </p:cNvSpPr>
          <p:nvPr>
            <p:ph type="body" sz="quarter" idx="10"/>
          </p:nvPr>
        </p:nvSpPr>
        <p:spPr/>
        <p:txBody>
          <a:bodyPr/>
          <a:lstStyle/>
          <a:p>
            <a:r>
              <a:rPr lang="de-DE" dirty="0"/>
              <a:t>Anwendungsbeispiel Wärmeleitgleichung</a:t>
            </a:r>
          </a:p>
          <a:p>
            <a:endParaRPr lang="de-DE" dirty="0"/>
          </a:p>
        </p:txBody>
      </p:sp>
    </p:spTree>
    <p:extLst>
      <p:ext uri="{BB962C8B-B14F-4D97-AF65-F5344CB8AC3E}">
        <p14:creationId xmlns:p14="http://schemas.microsoft.com/office/powerpoint/2010/main" val="394578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pPr>
              <a:buFont typeface="Arial" panose="020B0604020202020204" pitchFamily="34" charset="0"/>
              <a:buChar char="•"/>
            </a:pPr>
            <a:r>
              <a:rPr lang="de-DE" dirty="0"/>
              <a:t>Partielle, parabolische Differentialgleichung</a:t>
            </a:r>
          </a:p>
          <a:p>
            <a:pPr>
              <a:buFont typeface="Arial" panose="020B0604020202020204" pitchFamily="34" charset="0"/>
              <a:buChar char="•"/>
            </a:pPr>
            <a:r>
              <a:rPr lang="de-DE" dirty="0"/>
              <a:t>zeitliche &amp; räumliche Änderung der Temperatur</a:t>
            </a:r>
          </a:p>
          <a:p>
            <a:pPr>
              <a:buFont typeface="Arial" panose="020B0604020202020204" pitchFamily="34" charset="0"/>
              <a:buChar char="•"/>
            </a:pPr>
            <a:r>
              <a:rPr lang="de-DE" dirty="0"/>
              <a:t>Formel für eine Dimension:</a:t>
            </a:r>
          </a:p>
          <a:p>
            <a:pPr marL="0" indent="0"/>
            <a:endParaRPr lang="de-DE" dirty="0"/>
          </a:p>
          <a:p>
            <a:pPr>
              <a:buFont typeface="Arial" panose="020B0604020202020204" pitchFamily="34" charset="0"/>
              <a:buChar char="•"/>
            </a:pPr>
            <a:r>
              <a:rPr lang="de-DE" dirty="0"/>
              <a:t>FTCS Annäherung:</a:t>
            </a:r>
          </a:p>
          <a:p>
            <a:pPr>
              <a:buFont typeface="Arial" panose="020B0604020202020204" pitchFamily="34" charset="0"/>
              <a:buChar char="•"/>
            </a:pPr>
            <a:endParaRPr lang="de-DE" dirty="0"/>
          </a:p>
          <a:p>
            <a:pPr>
              <a:buFont typeface="Arial" panose="020B0604020202020204" pitchFamily="34" charset="0"/>
              <a:buChar char="•"/>
            </a:pPr>
            <a:r>
              <a:rPr lang="de-DE" dirty="0"/>
              <a:t>Formel für zwei Dimensionen:</a:t>
            </a:r>
          </a:p>
          <a:p>
            <a:pPr>
              <a:buFont typeface="Arial" panose="020B0604020202020204" pitchFamily="34" charset="0"/>
              <a:buChar char="•"/>
            </a:pPr>
            <a:endParaRPr lang="de-DE" dirty="0"/>
          </a:p>
          <a:p>
            <a:pPr>
              <a:buFont typeface="Arial" panose="020B0604020202020204" pitchFamily="34" charset="0"/>
              <a:buChar char="•"/>
            </a:pPr>
            <a:r>
              <a:rPr lang="de-DE" dirty="0"/>
              <a:t>FTCS Annäherung</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8</a:t>
            </a:fld>
            <a:endParaRPr lang="de-DE" dirty="0"/>
          </a:p>
        </p:txBody>
      </p:sp>
      <p:pic>
        <p:nvPicPr>
          <p:cNvPr id="29" name="Grafik 28">
            <a:extLst>
              <a:ext uri="{FF2B5EF4-FFF2-40B4-BE49-F238E27FC236}">
                <a16:creationId xmlns:a16="http://schemas.microsoft.com/office/drawing/2014/main" id="{53458778-44B1-4940-AA94-B0F9223400B2}"/>
              </a:ext>
            </a:extLst>
          </p:cNvPr>
          <p:cNvPicPr>
            <a:picLocks noChangeAspect="1"/>
          </p:cNvPicPr>
          <p:nvPr>
            <p:custDataLst>
              <p:tags r:id="rId1"/>
            </p:custDataLst>
          </p:nvPr>
        </p:nvPicPr>
        <p:blipFill>
          <a:blip r:embed="rId7"/>
          <a:stretch>
            <a:fillRect/>
          </a:stretch>
        </p:blipFill>
        <p:spPr>
          <a:xfrm>
            <a:off x="806199" y="4552339"/>
            <a:ext cx="7186536" cy="431705"/>
          </a:xfrm>
          <a:prstGeom prst="rect">
            <a:avLst/>
          </a:prstGeom>
        </p:spPr>
      </p:pic>
      <p:pic>
        <p:nvPicPr>
          <p:cNvPr id="27" name="Grafik 26">
            <a:extLst>
              <a:ext uri="{FF2B5EF4-FFF2-40B4-BE49-F238E27FC236}">
                <a16:creationId xmlns:a16="http://schemas.microsoft.com/office/drawing/2014/main" id="{F4B31A9D-3592-498F-B9BD-79DC649B3372}"/>
              </a:ext>
            </a:extLst>
          </p:cNvPr>
          <p:cNvPicPr>
            <a:picLocks noChangeAspect="1"/>
          </p:cNvPicPr>
          <p:nvPr>
            <p:custDataLst>
              <p:tags r:id="rId2"/>
            </p:custDataLst>
          </p:nvPr>
        </p:nvPicPr>
        <p:blipFill>
          <a:blip r:embed="rId8"/>
          <a:stretch>
            <a:fillRect/>
          </a:stretch>
        </p:blipFill>
        <p:spPr>
          <a:xfrm>
            <a:off x="2260613" y="2854184"/>
            <a:ext cx="4393572" cy="283396"/>
          </a:xfrm>
          <a:prstGeom prst="rect">
            <a:avLst/>
          </a:prstGeom>
        </p:spPr>
      </p:pic>
      <p:pic>
        <p:nvPicPr>
          <p:cNvPr id="21" name="Grafik 20">
            <a:extLst>
              <a:ext uri="{FF2B5EF4-FFF2-40B4-BE49-F238E27FC236}">
                <a16:creationId xmlns:a16="http://schemas.microsoft.com/office/drawing/2014/main" id="{BEB35FD2-7687-4F17-A12C-01CB35F4FDDD}"/>
              </a:ext>
            </a:extLst>
          </p:cNvPr>
          <p:cNvPicPr>
            <a:picLocks noChangeAspect="1"/>
          </p:cNvPicPr>
          <p:nvPr>
            <p:custDataLst>
              <p:tags r:id="rId3"/>
            </p:custDataLst>
          </p:nvPr>
        </p:nvPicPr>
        <p:blipFill>
          <a:blip r:embed="rId9"/>
          <a:stretch>
            <a:fillRect/>
          </a:stretch>
        </p:blipFill>
        <p:spPr>
          <a:xfrm>
            <a:off x="4389345" y="2027514"/>
            <a:ext cx="1840598" cy="339264"/>
          </a:xfrm>
          <a:prstGeom prst="rect">
            <a:avLst/>
          </a:prstGeom>
        </p:spPr>
      </p:pic>
      <p:pic>
        <p:nvPicPr>
          <p:cNvPr id="25" name="Grafik 24">
            <a:extLst>
              <a:ext uri="{FF2B5EF4-FFF2-40B4-BE49-F238E27FC236}">
                <a16:creationId xmlns:a16="http://schemas.microsoft.com/office/drawing/2014/main" id="{A348CC02-51FA-44EF-869D-FA0E880DF6D1}"/>
              </a:ext>
            </a:extLst>
          </p:cNvPr>
          <p:cNvPicPr>
            <a:picLocks noChangeAspect="1"/>
          </p:cNvPicPr>
          <p:nvPr>
            <p:custDataLst>
              <p:tags r:id="rId4"/>
            </p:custDataLst>
          </p:nvPr>
        </p:nvPicPr>
        <p:blipFill>
          <a:blip r:embed="rId10"/>
          <a:stretch>
            <a:fillRect/>
          </a:stretch>
        </p:blipFill>
        <p:spPr>
          <a:xfrm>
            <a:off x="4389345" y="3686506"/>
            <a:ext cx="1890694" cy="346886"/>
          </a:xfrm>
          <a:prstGeom prst="rect">
            <a:avLst/>
          </a:prstGeom>
        </p:spPr>
      </p:pic>
    </p:spTree>
    <p:extLst>
      <p:ext uri="{BB962C8B-B14F-4D97-AF65-F5344CB8AC3E}">
        <p14:creationId xmlns:p14="http://schemas.microsoft.com/office/powerpoint/2010/main" val="256887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pPr>
              <a:buFont typeface="Arial" panose="020B0604020202020204" pitchFamily="34" charset="0"/>
              <a:buChar char="•"/>
            </a:pPr>
            <a:r>
              <a:rPr lang="de-DE" dirty="0"/>
              <a:t>Partielle, parabolische Differentialgleichung</a:t>
            </a:r>
          </a:p>
          <a:p>
            <a:pPr>
              <a:buFont typeface="Arial" panose="020B0604020202020204" pitchFamily="34" charset="0"/>
              <a:buChar char="•"/>
            </a:pPr>
            <a:r>
              <a:rPr lang="de-DE" dirty="0"/>
              <a:t>zeitliche &amp; räumliche Änderung der Temperatur</a:t>
            </a:r>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9</a:t>
            </a:fld>
            <a:endParaRPr lang="de-DE" dirty="0"/>
          </a:p>
        </p:txBody>
      </p:sp>
    </p:spTree>
    <p:extLst>
      <p:ext uri="{BB962C8B-B14F-4D97-AF65-F5344CB8AC3E}">
        <p14:creationId xmlns:p14="http://schemas.microsoft.com/office/powerpoint/2010/main" val="2393818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1,7248"/>
  <p:tag name="ORIGINALWIDTH" val="3496,813"/>
  <p:tag name="LATEXADDIN" val="\documentclass{article}&#10;\usepackage{amsmath}&#10;\pagestyle{empty}&#10;\begin{document}&#10;&#10;$ \phi^{m+1}_{i,j} = \phi^{m}_{i,j}+D*dt*(\frac{\phi^{m}_{i-1,j}+\phi^{m}_{i+1,j}-2*\phi^{m}_{i,j}}{dx*dx}+\frac{\phi^{m}_{i,j-1}+\phi^{m}_{i,j+1}-2*\phi^{m}_{i,j}}{dy*dy}) $&#10;&#10;&#10;\end{document}"/>
  <p:tag name="IGUANATEXSIZE" val="20"/>
  <p:tag name="IGUANATEXCURSOR" val="118"/>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4,4807"/>
  <p:tag name="ORIGINALWIDTH" val="2401,95"/>
  <p:tag name="LATEXADDIN" val="\documentclass{article}&#10;\usepackage{amsmath}&#10;\pagestyle{empty}&#10;\begin{document}&#10;&#10;$ \phi^{m+1}_{i} = \phi^{m}_i+D\frac{dt}{dx*dx}(\phi^{m}_{i+1}-2*\phi^{m}_i+\phi^{m}_{i-1}) $&#10;&#10;\end{document}"/>
  <p:tag name="IGUANATEXSIZE" val="18"/>
  <p:tag name="IGUANATEXCURSOR" val="118"/>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84,4769"/>
  <p:tag name="ORIGINALWIDTH" val="1001,875"/>
  <p:tag name="LATEXADDIN" val="\documentclass{article}&#10;\usepackage{amsmath}&#10;\pagestyle{empty}&#10;\begin{document}&#10;&#10;$  \frac{\partial u (x,t)}{\partial t} = D\frac{\partial ^2 u(x,z)}{\partial x^2} $&#10;&#10;&#10;\end{document}"/>
  <p:tag name="IGUANATEXSIZE" val="18"/>
  <p:tag name="IGUANATEXCURSOR" val="161"/>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88,9764"/>
  <p:tag name="ORIGINALWIDTH" val="1033,371"/>
  <p:tag name="LATEXADDIN" val="\documentclass{article}&#10;\usepackage{amsmath}&#10;\pagestyle{empty}&#10;\begin{document}&#10;$  \frac{\partial u }{\partial t} = D(\frac{\partial ^2 u}{\partial x^2} + \frac{\partial ^2 u}{\partial y^2}) $&#10;&#10;&#10;&#10;&#10;\end{document}"/>
  <p:tag name="IGUANATEXSIZE" val="18"/>
  <p:tag name="IGUANATEXCURSOR" val="162"/>
  <p:tag name="TRANSPARENCY" val="Wahr"/>
  <p:tag name="FILENAME" val=""/>
  <p:tag name="LATEXENGINEID" val="0"/>
  <p:tag name="TEMPFOLDER" val="C:\Users\Andrey\Desktop\Quellen HS\Hauptseminar\"/>
  <p:tag name="LATEXFORMHEIGHT" val="321"/>
  <p:tag name="LATEXFORMWIDTH" val="384"/>
  <p:tag name="LATEXFORMWRAP" val="Wahr"/>
  <p:tag name="BITMAPVECTOR" val="0"/>
</p:tagLst>
</file>

<file path=ppt/theme/theme1.xml><?xml version="1.0" encoding="utf-8"?>
<a:theme xmlns:a="http://schemas.openxmlformats.org/drawingml/2006/main" name="ZIH_slides">
  <a:themeElements>
    <a:clrScheme name="1_zih_EPA_050514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zih_EPA_050514c">
      <a:majorFont>
        <a:latin typeface="DIN-Bold"/>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FFFFFF"/>
            </a:solidFill>
            <a:effectLst/>
            <a:latin typeface="Univers 45 Light" pitchFamily="2" charset="0"/>
          </a:defRPr>
        </a:defPPr>
      </a:lstStyle>
    </a:lnDef>
  </a:objectDefaults>
  <a:extraClrSchemeLst>
    <a:extraClrScheme>
      <a:clrScheme name="1_zih_EPA_050514c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zih_EPA_050514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zih_EPA_050514c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zih_EPA_050514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zih_EPA_050514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zih_EPA_050514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zih_EPA_050514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ZIH_slides_e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080"/>
      </a:hlink>
      <a:folHlink>
        <a:srgbClr val="004080"/>
      </a:folHlink>
    </a:clrScheme>
    <a:fontScheme name="zih_print_2005-06-06">
      <a:majorFont>
        <a:latin typeface="DIN-Bold"/>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ZIH_slides_bg_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h_print_2005-06-06">
      <a:majorFont>
        <a:latin typeface="DIN-Bold"/>
        <a:ea typeface=""/>
        <a:cs typeface=""/>
      </a:majorFont>
      <a:minorFont>
        <a:latin typeface="Univers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ZIH_slides</Template>
  <TotalTime>0</TotalTime>
  <Words>1355</Words>
  <Application>Microsoft Office PowerPoint</Application>
  <PresentationFormat>Bildschirmpräsentation (4:3)</PresentationFormat>
  <Paragraphs>196</Paragraphs>
  <Slides>23</Slides>
  <Notes>5</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23</vt:i4>
      </vt:variant>
    </vt:vector>
  </HeadingPairs>
  <TitlesOfParts>
    <vt:vector size="33" baseType="lpstr">
      <vt:lpstr>ＭＳ Ｐゴシック</vt:lpstr>
      <vt:lpstr>Arial</vt:lpstr>
      <vt:lpstr>Calibri</vt:lpstr>
      <vt:lpstr>DIN-Bold</vt:lpstr>
      <vt:lpstr>Univers 45 Light</vt:lpstr>
      <vt:lpstr>Univers Light</vt:lpstr>
      <vt:lpstr>Wingdings</vt:lpstr>
      <vt:lpstr>ZIH_slides</vt:lpstr>
      <vt:lpstr>ZIH_slides_en</vt:lpstr>
      <vt:lpstr>ZIH_slides_bg_en</vt:lpstr>
      <vt:lpstr>Hauptseminar</vt:lpstr>
      <vt:lpstr>Gliederung</vt:lpstr>
      <vt:lpstr>PowerPoint-Präsentation</vt:lpstr>
      <vt:lpstr>Überblick: HPX  </vt:lpstr>
      <vt:lpstr>Überblick: HPX - Architektur</vt:lpstr>
      <vt:lpstr>Überblick: Kokkos</vt:lpstr>
      <vt:lpstr>PowerPoint-Präsentation</vt:lpstr>
      <vt:lpstr>Anwendungsbeispiel Wärmeleitgleichung</vt:lpstr>
      <vt:lpstr>Anwendungsbeispiel Wärmeleitgleichung</vt:lpstr>
      <vt:lpstr>Anwendungsbeispiel Wärmeleitgleichung</vt:lpstr>
      <vt:lpstr>PowerPoint-Präsentation</vt:lpstr>
      <vt:lpstr>Implementierung: Serieller Ansatz</vt:lpstr>
      <vt:lpstr>Implementierung: Serieller Ansatz</vt:lpstr>
      <vt:lpstr>Implementierung: HPX</vt:lpstr>
      <vt:lpstr>Implementierung mit Kokkos</vt:lpstr>
      <vt:lpstr>PowerPoint-Präsentation</vt:lpstr>
      <vt:lpstr>Erfahrungen mit HPX</vt:lpstr>
      <vt:lpstr>PowerPoint-Präsentation</vt:lpstr>
      <vt:lpstr>Erfahrungen mit Kokkos</vt:lpstr>
      <vt:lpstr>PowerPoint-Präsentation</vt:lpstr>
      <vt:lpstr>Fazit</vt:lpstr>
      <vt:lpstr>PowerPoint-Präsentation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Andrey Ru</cp:lastModifiedBy>
  <cp:revision>185</cp:revision>
  <dcterms:created xsi:type="dcterms:W3CDTF">2016-01-06T08:14:42Z</dcterms:created>
  <dcterms:modified xsi:type="dcterms:W3CDTF">2018-02-06T09:38:58Z</dcterms:modified>
</cp:coreProperties>
</file>